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00" r:id="rId3"/>
    <p:sldId id="257" r:id="rId4"/>
    <p:sldId id="258" r:id="rId5"/>
    <p:sldId id="259" r:id="rId6"/>
    <p:sldId id="263" r:id="rId7"/>
    <p:sldId id="261" r:id="rId8"/>
    <p:sldId id="264" r:id="rId9"/>
    <p:sldId id="267" r:id="rId10"/>
    <p:sldId id="266" r:id="rId11"/>
    <p:sldId id="265" r:id="rId12"/>
    <p:sldId id="262" r:id="rId13"/>
    <p:sldId id="269" r:id="rId14"/>
    <p:sldId id="270" r:id="rId15"/>
    <p:sldId id="271" r:id="rId16"/>
    <p:sldId id="273" r:id="rId17"/>
    <p:sldId id="274" r:id="rId18"/>
    <p:sldId id="275" r:id="rId19"/>
    <p:sldId id="276" r:id="rId20"/>
    <p:sldId id="299" r:id="rId21"/>
    <p:sldId id="277" r:id="rId22"/>
    <p:sldId id="286" r:id="rId23"/>
    <p:sldId id="287" r:id="rId24"/>
    <p:sldId id="285" r:id="rId25"/>
    <p:sldId id="284" r:id="rId26"/>
    <p:sldId id="283" r:id="rId27"/>
    <p:sldId id="282" r:id="rId28"/>
    <p:sldId id="297" r:id="rId29"/>
    <p:sldId id="298" r:id="rId30"/>
    <p:sldId id="281" r:id="rId31"/>
    <p:sldId id="288" r:id="rId32"/>
    <p:sldId id="278" r:id="rId33"/>
    <p:sldId id="295" r:id="rId34"/>
    <p:sldId id="296" r:id="rId35"/>
    <p:sldId id="279" r:id="rId36"/>
    <p:sldId id="294" r:id="rId37"/>
    <p:sldId id="289" r:id="rId38"/>
    <p:sldId id="290" r:id="rId39"/>
    <p:sldId id="280" r:id="rId40"/>
    <p:sldId id="291" r:id="rId41"/>
    <p:sldId id="292" r:id="rId42"/>
    <p:sldId id="293" r:id="rId43"/>
    <p:sldId id="301"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97096D-D5CC-4687-A7BC-8E38AF32CD99}" type="datetimeFigureOut">
              <a:rPr lang="zh-CN" altLang="en-US" smtClean="0"/>
              <a:t>2018/8/16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C6AEF-8C9A-4C45-A655-E5A636F18513}" type="slidenum">
              <a:rPr lang="zh-CN" altLang="en-US" smtClean="0"/>
              <a:t>‹#›</a:t>
            </a:fld>
            <a:endParaRPr lang="zh-CN" altLang="en-US"/>
          </a:p>
        </p:txBody>
      </p:sp>
    </p:spTree>
    <p:extLst>
      <p:ext uri="{BB962C8B-B14F-4D97-AF65-F5344CB8AC3E}">
        <p14:creationId xmlns:p14="http://schemas.microsoft.com/office/powerpoint/2010/main" val="1679240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28FB3-1121-431A-8886-0ECA49D7400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AB31238-1F19-4942-9437-C6DA301D29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E51D471-4641-4E5D-9087-AF32E2F4187B}"/>
              </a:ext>
            </a:extLst>
          </p:cNvPr>
          <p:cNvSpPr>
            <a:spLocks noGrp="1"/>
          </p:cNvSpPr>
          <p:nvPr>
            <p:ph type="dt" sz="half" idx="10"/>
          </p:nvPr>
        </p:nvSpPr>
        <p:spPr/>
        <p:txBody>
          <a:bodyPr/>
          <a:lstStyle/>
          <a:p>
            <a:fld id="{C8E09324-F3BB-41C8-94AA-C6A603A15C24}" type="datetime1">
              <a:rPr lang="zh-CN" altLang="en-US" smtClean="0"/>
              <a:t>2018/8/16</a:t>
            </a:fld>
            <a:endParaRPr lang="zh-CN" altLang="en-US"/>
          </a:p>
        </p:txBody>
      </p:sp>
      <p:sp>
        <p:nvSpPr>
          <p:cNvPr id="5" name="页脚占位符 4">
            <a:extLst>
              <a:ext uri="{FF2B5EF4-FFF2-40B4-BE49-F238E27FC236}">
                <a16:creationId xmlns:a16="http://schemas.microsoft.com/office/drawing/2014/main" id="{CF40A62E-671E-4208-8362-AE6428D7ED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E6BE58-66AB-49DD-815E-DCC7E0B353E9}"/>
              </a:ext>
            </a:extLst>
          </p:cNvPr>
          <p:cNvSpPr>
            <a:spLocks noGrp="1"/>
          </p:cNvSpPr>
          <p:nvPr>
            <p:ph type="sldNum" sz="quarter" idx="12"/>
          </p:nvPr>
        </p:nvSpPr>
        <p:spPr/>
        <p:txBody>
          <a:bodyPr/>
          <a:lstStyle/>
          <a:p>
            <a:fld id="{EBFF6BC4-DC27-480C-AEBA-57D98C8C690A}" type="slidenum">
              <a:rPr lang="zh-CN" altLang="en-US" smtClean="0"/>
              <a:t>‹#›</a:t>
            </a:fld>
            <a:endParaRPr lang="zh-CN" altLang="en-US"/>
          </a:p>
        </p:txBody>
      </p:sp>
    </p:spTree>
    <p:extLst>
      <p:ext uri="{BB962C8B-B14F-4D97-AF65-F5344CB8AC3E}">
        <p14:creationId xmlns:p14="http://schemas.microsoft.com/office/powerpoint/2010/main" val="624378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664E2D-A520-4109-B0D3-860CAA10881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5C54AE3-66B9-4AB7-BB14-5B1CE2FA1C2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E4AAE67-F20E-4690-85AC-0C7524BD0C08}"/>
              </a:ext>
            </a:extLst>
          </p:cNvPr>
          <p:cNvSpPr>
            <a:spLocks noGrp="1"/>
          </p:cNvSpPr>
          <p:nvPr>
            <p:ph type="dt" sz="half" idx="10"/>
          </p:nvPr>
        </p:nvSpPr>
        <p:spPr/>
        <p:txBody>
          <a:bodyPr/>
          <a:lstStyle/>
          <a:p>
            <a:fld id="{5652E779-B79C-40AC-AC94-C24CE39BAA3E}" type="datetime1">
              <a:rPr lang="zh-CN" altLang="en-US" smtClean="0"/>
              <a:t>2018/8/16</a:t>
            </a:fld>
            <a:endParaRPr lang="zh-CN" altLang="en-US"/>
          </a:p>
        </p:txBody>
      </p:sp>
      <p:sp>
        <p:nvSpPr>
          <p:cNvPr id="5" name="页脚占位符 4">
            <a:extLst>
              <a:ext uri="{FF2B5EF4-FFF2-40B4-BE49-F238E27FC236}">
                <a16:creationId xmlns:a16="http://schemas.microsoft.com/office/drawing/2014/main" id="{76570B96-BBF1-44AA-BD71-C605A56279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8F0A78-F6BA-45FE-AC8C-3DE2C1350F1E}"/>
              </a:ext>
            </a:extLst>
          </p:cNvPr>
          <p:cNvSpPr>
            <a:spLocks noGrp="1"/>
          </p:cNvSpPr>
          <p:nvPr>
            <p:ph type="sldNum" sz="quarter" idx="12"/>
          </p:nvPr>
        </p:nvSpPr>
        <p:spPr/>
        <p:txBody>
          <a:bodyPr/>
          <a:lstStyle/>
          <a:p>
            <a:fld id="{EBFF6BC4-DC27-480C-AEBA-57D98C8C690A}" type="slidenum">
              <a:rPr lang="zh-CN" altLang="en-US" smtClean="0"/>
              <a:t>‹#›</a:t>
            </a:fld>
            <a:endParaRPr lang="zh-CN" altLang="en-US"/>
          </a:p>
        </p:txBody>
      </p:sp>
    </p:spTree>
    <p:extLst>
      <p:ext uri="{BB962C8B-B14F-4D97-AF65-F5344CB8AC3E}">
        <p14:creationId xmlns:p14="http://schemas.microsoft.com/office/powerpoint/2010/main" val="4151562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88721DE-D1B9-47E0-B888-60CF39A2736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188B301-499F-4FA1-9838-B86B4FD8A66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3604D67-8B39-434D-AA38-49D471DE0C7C}"/>
              </a:ext>
            </a:extLst>
          </p:cNvPr>
          <p:cNvSpPr>
            <a:spLocks noGrp="1"/>
          </p:cNvSpPr>
          <p:nvPr>
            <p:ph type="dt" sz="half" idx="10"/>
          </p:nvPr>
        </p:nvSpPr>
        <p:spPr/>
        <p:txBody>
          <a:bodyPr/>
          <a:lstStyle/>
          <a:p>
            <a:fld id="{D796E298-4DAA-4A54-B477-1E043FE9467D}" type="datetime1">
              <a:rPr lang="zh-CN" altLang="en-US" smtClean="0"/>
              <a:t>2018/8/16</a:t>
            </a:fld>
            <a:endParaRPr lang="zh-CN" altLang="en-US"/>
          </a:p>
        </p:txBody>
      </p:sp>
      <p:sp>
        <p:nvSpPr>
          <p:cNvPr id="5" name="页脚占位符 4">
            <a:extLst>
              <a:ext uri="{FF2B5EF4-FFF2-40B4-BE49-F238E27FC236}">
                <a16:creationId xmlns:a16="http://schemas.microsoft.com/office/drawing/2014/main" id="{759BDA85-5992-4609-9463-4C6E065646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3697D4-FC18-4EF8-A213-C5956C0A4468}"/>
              </a:ext>
            </a:extLst>
          </p:cNvPr>
          <p:cNvSpPr>
            <a:spLocks noGrp="1"/>
          </p:cNvSpPr>
          <p:nvPr>
            <p:ph type="sldNum" sz="quarter" idx="12"/>
          </p:nvPr>
        </p:nvSpPr>
        <p:spPr/>
        <p:txBody>
          <a:bodyPr/>
          <a:lstStyle/>
          <a:p>
            <a:fld id="{EBFF6BC4-DC27-480C-AEBA-57D98C8C690A}" type="slidenum">
              <a:rPr lang="zh-CN" altLang="en-US" smtClean="0"/>
              <a:t>‹#›</a:t>
            </a:fld>
            <a:endParaRPr lang="zh-CN" altLang="en-US"/>
          </a:p>
        </p:txBody>
      </p:sp>
    </p:spTree>
    <p:extLst>
      <p:ext uri="{BB962C8B-B14F-4D97-AF65-F5344CB8AC3E}">
        <p14:creationId xmlns:p14="http://schemas.microsoft.com/office/powerpoint/2010/main" val="57409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3C6440-7A70-4D42-9490-FE7CEB8C44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AABD21D-CCB7-4864-8EB7-223FC9D31B5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D5F4119-3FBB-45E2-A40F-3EB8A27C1EA7}"/>
              </a:ext>
            </a:extLst>
          </p:cNvPr>
          <p:cNvSpPr>
            <a:spLocks noGrp="1"/>
          </p:cNvSpPr>
          <p:nvPr>
            <p:ph type="dt" sz="half" idx="10"/>
          </p:nvPr>
        </p:nvSpPr>
        <p:spPr/>
        <p:txBody>
          <a:bodyPr/>
          <a:lstStyle/>
          <a:p>
            <a:fld id="{2EF9A662-C1B2-4A15-86AE-75DD1DABB035}" type="datetime1">
              <a:rPr lang="zh-CN" altLang="en-US" smtClean="0"/>
              <a:t>2018/8/16</a:t>
            </a:fld>
            <a:endParaRPr lang="zh-CN" altLang="en-US"/>
          </a:p>
        </p:txBody>
      </p:sp>
      <p:sp>
        <p:nvSpPr>
          <p:cNvPr id="5" name="页脚占位符 4">
            <a:extLst>
              <a:ext uri="{FF2B5EF4-FFF2-40B4-BE49-F238E27FC236}">
                <a16:creationId xmlns:a16="http://schemas.microsoft.com/office/drawing/2014/main" id="{86F8C644-4CC8-47DD-B972-2C00F55CDC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787B3E-B1A4-4CBC-B23D-EBAEE2DED1B8}"/>
              </a:ext>
            </a:extLst>
          </p:cNvPr>
          <p:cNvSpPr>
            <a:spLocks noGrp="1"/>
          </p:cNvSpPr>
          <p:nvPr>
            <p:ph type="sldNum" sz="quarter" idx="12"/>
          </p:nvPr>
        </p:nvSpPr>
        <p:spPr/>
        <p:txBody>
          <a:bodyPr/>
          <a:lstStyle/>
          <a:p>
            <a:fld id="{EBFF6BC4-DC27-480C-AEBA-57D98C8C690A}" type="slidenum">
              <a:rPr lang="zh-CN" altLang="en-US" smtClean="0"/>
              <a:t>‹#›</a:t>
            </a:fld>
            <a:endParaRPr lang="zh-CN" altLang="en-US"/>
          </a:p>
        </p:txBody>
      </p:sp>
    </p:spTree>
    <p:extLst>
      <p:ext uri="{BB962C8B-B14F-4D97-AF65-F5344CB8AC3E}">
        <p14:creationId xmlns:p14="http://schemas.microsoft.com/office/powerpoint/2010/main" val="2620217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7D01E-3766-42A1-B3A3-6CF93A4F60E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3D94B29-7266-496B-B7AB-20F7CA0DB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CB878AD-2CC1-41BD-8099-8A42A780C802}"/>
              </a:ext>
            </a:extLst>
          </p:cNvPr>
          <p:cNvSpPr>
            <a:spLocks noGrp="1"/>
          </p:cNvSpPr>
          <p:nvPr>
            <p:ph type="dt" sz="half" idx="10"/>
          </p:nvPr>
        </p:nvSpPr>
        <p:spPr/>
        <p:txBody>
          <a:bodyPr/>
          <a:lstStyle/>
          <a:p>
            <a:fld id="{13225DB3-DE42-4CF5-9275-E9A12C2656FA}" type="datetime1">
              <a:rPr lang="zh-CN" altLang="en-US" smtClean="0"/>
              <a:t>2018/8/16</a:t>
            </a:fld>
            <a:endParaRPr lang="zh-CN" altLang="en-US"/>
          </a:p>
        </p:txBody>
      </p:sp>
      <p:sp>
        <p:nvSpPr>
          <p:cNvPr id="5" name="页脚占位符 4">
            <a:extLst>
              <a:ext uri="{FF2B5EF4-FFF2-40B4-BE49-F238E27FC236}">
                <a16:creationId xmlns:a16="http://schemas.microsoft.com/office/drawing/2014/main" id="{D57ABACD-B90E-4AA6-889A-FFB3035D67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4DADAF-017F-4817-9A57-00FCF985DE3B}"/>
              </a:ext>
            </a:extLst>
          </p:cNvPr>
          <p:cNvSpPr>
            <a:spLocks noGrp="1"/>
          </p:cNvSpPr>
          <p:nvPr>
            <p:ph type="sldNum" sz="quarter" idx="12"/>
          </p:nvPr>
        </p:nvSpPr>
        <p:spPr/>
        <p:txBody>
          <a:bodyPr/>
          <a:lstStyle/>
          <a:p>
            <a:fld id="{EBFF6BC4-DC27-480C-AEBA-57D98C8C690A}" type="slidenum">
              <a:rPr lang="zh-CN" altLang="en-US" smtClean="0"/>
              <a:t>‹#›</a:t>
            </a:fld>
            <a:endParaRPr lang="zh-CN" altLang="en-US"/>
          </a:p>
        </p:txBody>
      </p:sp>
    </p:spTree>
    <p:extLst>
      <p:ext uri="{BB962C8B-B14F-4D97-AF65-F5344CB8AC3E}">
        <p14:creationId xmlns:p14="http://schemas.microsoft.com/office/powerpoint/2010/main" val="657626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88F92-AF31-4085-AC8F-09E6F3AEE2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43B57CC-833B-42B5-8F1C-FCC1E529830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3A85C3F-77C8-4939-8BFC-2C96F1118BA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37DD4F8-B021-404F-BF4F-9002EE264893}"/>
              </a:ext>
            </a:extLst>
          </p:cNvPr>
          <p:cNvSpPr>
            <a:spLocks noGrp="1"/>
          </p:cNvSpPr>
          <p:nvPr>
            <p:ph type="dt" sz="half" idx="10"/>
          </p:nvPr>
        </p:nvSpPr>
        <p:spPr/>
        <p:txBody>
          <a:bodyPr/>
          <a:lstStyle/>
          <a:p>
            <a:fld id="{FD2AA408-6DA8-4558-917C-9739A47F6A84}" type="datetime1">
              <a:rPr lang="zh-CN" altLang="en-US" smtClean="0"/>
              <a:t>2018/8/16</a:t>
            </a:fld>
            <a:endParaRPr lang="zh-CN" altLang="en-US"/>
          </a:p>
        </p:txBody>
      </p:sp>
      <p:sp>
        <p:nvSpPr>
          <p:cNvPr id="6" name="页脚占位符 5">
            <a:extLst>
              <a:ext uri="{FF2B5EF4-FFF2-40B4-BE49-F238E27FC236}">
                <a16:creationId xmlns:a16="http://schemas.microsoft.com/office/drawing/2014/main" id="{25D30ABF-94FF-460E-ACDF-E1765142AD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1919182-ED60-4A4C-937F-F7B7CD72494B}"/>
              </a:ext>
            </a:extLst>
          </p:cNvPr>
          <p:cNvSpPr>
            <a:spLocks noGrp="1"/>
          </p:cNvSpPr>
          <p:nvPr>
            <p:ph type="sldNum" sz="quarter" idx="12"/>
          </p:nvPr>
        </p:nvSpPr>
        <p:spPr/>
        <p:txBody>
          <a:bodyPr/>
          <a:lstStyle/>
          <a:p>
            <a:fld id="{EBFF6BC4-DC27-480C-AEBA-57D98C8C690A}" type="slidenum">
              <a:rPr lang="zh-CN" altLang="en-US" smtClean="0"/>
              <a:t>‹#›</a:t>
            </a:fld>
            <a:endParaRPr lang="zh-CN" altLang="en-US"/>
          </a:p>
        </p:txBody>
      </p:sp>
    </p:spTree>
    <p:extLst>
      <p:ext uri="{BB962C8B-B14F-4D97-AF65-F5344CB8AC3E}">
        <p14:creationId xmlns:p14="http://schemas.microsoft.com/office/powerpoint/2010/main" val="109204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C8F81-A22E-4A97-88F6-C3920C4C9E0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7E6FEC6-083F-4B49-BE23-8048184925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8AF7EBF-9350-4D84-B4B6-C380CAEE34D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67F010F-4EA6-4A5F-82D8-5699EDBAB3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8942A9B-4A79-4374-BAEF-C3856CCE64E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2F04C23-E674-4016-8D54-476C908B87F5}"/>
              </a:ext>
            </a:extLst>
          </p:cNvPr>
          <p:cNvSpPr>
            <a:spLocks noGrp="1"/>
          </p:cNvSpPr>
          <p:nvPr>
            <p:ph type="dt" sz="half" idx="10"/>
          </p:nvPr>
        </p:nvSpPr>
        <p:spPr/>
        <p:txBody>
          <a:bodyPr/>
          <a:lstStyle/>
          <a:p>
            <a:fld id="{15213111-F5F0-4A6B-AFAB-088AF9C6E82E}" type="datetime1">
              <a:rPr lang="zh-CN" altLang="en-US" smtClean="0"/>
              <a:t>2018/8/16</a:t>
            </a:fld>
            <a:endParaRPr lang="zh-CN" altLang="en-US"/>
          </a:p>
        </p:txBody>
      </p:sp>
      <p:sp>
        <p:nvSpPr>
          <p:cNvPr id="8" name="页脚占位符 7">
            <a:extLst>
              <a:ext uri="{FF2B5EF4-FFF2-40B4-BE49-F238E27FC236}">
                <a16:creationId xmlns:a16="http://schemas.microsoft.com/office/drawing/2014/main" id="{BB100405-0491-4679-A2E6-436B25ED780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C43EE99-9A8C-4FCF-BF1B-CB42F390432B}"/>
              </a:ext>
            </a:extLst>
          </p:cNvPr>
          <p:cNvSpPr>
            <a:spLocks noGrp="1"/>
          </p:cNvSpPr>
          <p:nvPr>
            <p:ph type="sldNum" sz="quarter" idx="12"/>
          </p:nvPr>
        </p:nvSpPr>
        <p:spPr/>
        <p:txBody>
          <a:bodyPr/>
          <a:lstStyle/>
          <a:p>
            <a:fld id="{EBFF6BC4-DC27-480C-AEBA-57D98C8C690A}" type="slidenum">
              <a:rPr lang="zh-CN" altLang="en-US" smtClean="0"/>
              <a:t>‹#›</a:t>
            </a:fld>
            <a:endParaRPr lang="zh-CN" altLang="en-US"/>
          </a:p>
        </p:txBody>
      </p:sp>
    </p:spTree>
    <p:extLst>
      <p:ext uri="{BB962C8B-B14F-4D97-AF65-F5344CB8AC3E}">
        <p14:creationId xmlns:p14="http://schemas.microsoft.com/office/powerpoint/2010/main" val="297875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8F4939-C164-4051-9DA9-0B71A320E94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95C5FE9-141B-4358-9AC9-55D4FC64EEA2}"/>
              </a:ext>
            </a:extLst>
          </p:cNvPr>
          <p:cNvSpPr>
            <a:spLocks noGrp="1"/>
          </p:cNvSpPr>
          <p:nvPr>
            <p:ph type="dt" sz="half" idx="10"/>
          </p:nvPr>
        </p:nvSpPr>
        <p:spPr/>
        <p:txBody>
          <a:bodyPr/>
          <a:lstStyle/>
          <a:p>
            <a:fld id="{0DE70D8E-4796-4436-A55E-D1192C973EF3}" type="datetime1">
              <a:rPr lang="zh-CN" altLang="en-US" smtClean="0"/>
              <a:t>2018/8/16</a:t>
            </a:fld>
            <a:endParaRPr lang="zh-CN" altLang="en-US"/>
          </a:p>
        </p:txBody>
      </p:sp>
      <p:sp>
        <p:nvSpPr>
          <p:cNvPr id="4" name="页脚占位符 3">
            <a:extLst>
              <a:ext uri="{FF2B5EF4-FFF2-40B4-BE49-F238E27FC236}">
                <a16:creationId xmlns:a16="http://schemas.microsoft.com/office/drawing/2014/main" id="{E5CFC8FC-E07B-4F51-8DFF-30C0249FDBA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315128E-6E9B-4177-AE64-AB22DB996D30}"/>
              </a:ext>
            </a:extLst>
          </p:cNvPr>
          <p:cNvSpPr>
            <a:spLocks noGrp="1"/>
          </p:cNvSpPr>
          <p:nvPr>
            <p:ph type="sldNum" sz="quarter" idx="12"/>
          </p:nvPr>
        </p:nvSpPr>
        <p:spPr/>
        <p:txBody>
          <a:bodyPr/>
          <a:lstStyle/>
          <a:p>
            <a:fld id="{EBFF6BC4-DC27-480C-AEBA-57D98C8C690A}" type="slidenum">
              <a:rPr lang="zh-CN" altLang="en-US" smtClean="0"/>
              <a:t>‹#›</a:t>
            </a:fld>
            <a:endParaRPr lang="zh-CN" altLang="en-US"/>
          </a:p>
        </p:txBody>
      </p:sp>
    </p:spTree>
    <p:extLst>
      <p:ext uri="{BB962C8B-B14F-4D97-AF65-F5344CB8AC3E}">
        <p14:creationId xmlns:p14="http://schemas.microsoft.com/office/powerpoint/2010/main" val="1297315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CBE1789-FE12-421F-A4A8-30F6DE34E172}"/>
              </a:ext>
            </a:extLst>
          </p:cNvPr>
          <p:cNvSpPr>
            <a:spLocks noGrp="1"/>
          </p:cNvSpPr>
          <p:nvPr>
            <p:ph type="dt" sz="half" idx="10"/>
          </p:nvPr>
        </p:nvSpPr>
        <p:spPr/>
        <p:txBody>
          <a:bodyPr/>
          <a:lstStyle/>
          <a:p>
            <a:fld id="{218A61A9-BA29-4E07-A282-CA3B0E5D1300}" type="datetime1">
              <a:rPr lang="zh-CN" altLang="en-US" smtClean="0"/>
              <a:t>2018/8/16</a:t>
            </a:fld>
            <a:endParaRPr lang="zh-CN" altLang="en-US"/>
          </a:p>
        </p:txBody>
      </p:sp>
      <p:sp>
        <p:nvSpPr>
          <p:cNvPr id="3" name="页脚占位符 2">
            <a:extLst>
              <a:ext uri="{FF2B5EF4-FFF2-40B4-BE49-F238E27FC236}">
                <a16:creationId xmlns:a16="http://schemas.microsoft.com/office/drawing/2014/main" id="{4759BB7E-A375-4D09-B2F9-80F6AB4B8B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953D0BA-58EE-4761-9B1B-A0A99FD1F8A8}"/>
              </a:ext>
            </a:extLst>
          </p:cNvPr>
          <p:cNvSpPr>
            <a:spLocks noGrp="1"/>
          </p:cNvSpPr>
          <p:nvPr>
            <p:ph type="sldNum" sz="quarter" idx="12"/>
          </p:nvPr>
        </p:nvSpPr>
        <p:spPr/>
        <p:txBody>
          <a:bodyPr/>
          <a:lstStyle/>
          <a:p>
            <a:fld id="{EBFF6BC4-DC27-480C-AEBA-57D98C8C690A}" type="slidenum">
              <a:rPr lang="zh-CN" altLang="en-US" smtClean="0"/>
              <a:t>‹#›</a:t>
            </a:fld>
            <a:endParaRPr lang="zh-CN" altLang="en-US"/>
          </a:p>
        </p:txBody>
      </p:sp>
    </p:spTree>
    <p:extLst>
      <p:ext uri="{BB962C8B-B14F-4D97-AF65-F5344CB8AC3E}">
        <p14:creationId xmlns:p14="http://schemas.microsoft.com/office/powerpoint/2010/main" val="391430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88B085-98E7-4ADD-B787-8B87392A09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D4F132C-C0B2-4C03-9CFB-1C0471C7E6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3F49C1B-E986-4E62-8B2F-6AE6DCA4D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25924FA-E7A7-4D89-BB77-96469F3B9788}"/>
              </a:ext>
            </a:extLst>
          </p:cNvPr>
          <p:cNvSpPr>
            <a:spLocks noGrp="1"/>
          </p:cNvSpPr>
          <p:nvPr>
            <p:ph type="dt" sz="half" idx="10"/>
          </p:nvPr>
        </p:nvSpPr>
        <p:spPr/>
        <p:txBody>
          <a:bodyPr/>
          <a:lstStyle/>
          <a:p>
            <a:fld id="{E9BEE2BC-F684-415D-A1BE-97FEFC9599D9}" type="datetime1">
              <a:rPr lang="zh-CN" altLang="en-US" smtClean="0"/>
              <a:t>2018/8/16</a:t>
            </a:fld>
            <a:endParaRPr lang="zh-CN" altLang="en-US"/>
          </a:p>
        </p:txBody>
      </p:sp>
      <p:sp>
        <p:nvSpPr>
          <p:cNvPr id="6" name="页脚占位符 5">
            <a:extLst>
              <a:ext uri="{FF2B5EF4-FFF2-40B4-BE49-F238E27FC236}">
                <a16:creationId xmlns:a16="http://schemas.microsoft.com/office/drawing/2014/main" id="{71FD9248-2C93-4A12-A33D-065710119A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ED3319-247B-4C53-B0CA-DC7D323CBE27}"/>
              </a:ext>
            </a:extLst>
          </p:cNvPr>
          <p:cNvSpPr>
            <a:spLocks noGrp="1"/>
          </p:cNvSpPr>
          <p:nvPr>
            <p:ph type="sldNum" sz="quarter" idx="12"/>
          </p:nvPr>
        </p:nvSpPr>
        <p:spPr/>
        <p:txBody>
          <a:bodyPr/>
          <a:lstStyle/>
          <a:p>
            <a:fld id="{EBFF6BC4-DC27-480C-AEBA-57D98C8C690A}" type="slidenum">
              <a:rPr lang="zh-CN" altLang="en-US" smtClean="0"/>
              <a:t>‹#›</a:t>
            </a:fld>
            <a:endParaRPr lang="zh-CN" altLang="en-US"/>
          </a:p>
        </p:txBody>
      </p:sp>
    </p:spTree>
    <p:extLst>
      <p:ext uri="{BB962C8B-B14F-4D97-AF65-F5344CB8AC3E}">
        <p14:creationId xmlns:p14="http://schemas.microsoft.com/office/powerpoint/2010/main" val="1768620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8E50A-ED6F-4EF9-A0B9-285199410D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F2307CC-692C-4116-995F-81760CD50D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DF8149B-DA50-43FD-9431-7F7A19C28A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E60E0CD-1870-4CA1-8D36-CD848C3B85CC}"/>
              </a:ext>
            </a:extLst>
          </p:cNvPr>
          <p:cNvSpPr>
            <a:spLocks noGrp="1"/>
          </p:cNvSpPr>
          <p:nvPr>
            <p:ph type="dt" sz="half" idx="10"/>
          </p:nvPr>
        </p:nvSpPr>
        <p:spPr/>
        <p:txBody>
          <a:bodyPr/>
          <a:lstStyle/>
          <a:p>
            <a:fld id="{479E5212-59F4-422B-90F2-E88C0B7E3DEA}" type="datetime1">
              <a:rPr lang="zh-CN" altLang="en-US" smtClean="0"/>
              <a:t>2018/8/16</a:t>
            </a:fld>
            <a:endParaRPr lang="zh-CN" altLang="en-US"/>
          </a:p>
        </p:txBody>
      </p:sp>
      <p:sp>
        <p:nvSpPr>
          <p:cNvPr id="6" name="页脚占位符 5">
            <a:extLst>
              <a:ext uri="{FF2B5EF4-FFF2-40B4-BE49-F238E27FC236}">
                <a16:creationId xmlns:a16="http://schemas.microsoft.com/office/drawing/2014/main" id="{A7AA66E2-2E27-473D-AEB8-FE6D506446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4EEE6E-A627-4FB9-967B-FFD53CE2BE5E}"/>
              </a:ext>
            </a:extLst>
          </p:cNvPr>
          <p:cNvSpPr>
            <a:spLocks noGrp="1"/>
          </p:cNvSpPr>
          <p:nvPr>
            <p:ph type="sldNum" sz="quarter" idx="12"/>
          </p:nvPr>
        </p:nvSpPr>
        <p:spPr/>
        <p:txBody>
          <a:bodyPr/>
          <a:lstStyle/>
          <a:p>
            <a:fld id="{EBFF6BC4-DC27-480C-AEBA-57D98C8C690A}" type="slidenum">
              <a:rPr lang="zh-CN" altLang="en-US" smtClean="0"/>
              <a:t>‹#›</a:t>
            </a:fld>
            <a:endParaRPr lang="zh-CN" altLang="en-US"/>
          </a:p>
        </p:txBody>
      </p:sp>
    </p:spTree>
    <p:extLst>
      <p:ext uri="{BB962C8B-B14F-4D97-AF65-F5344CB8AC3E}">
        <p14:creationId xmlns:p14="http://schemas.microsoft.com/office/powerpoint/2010/main" val="302051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5F6B2C9-99F0-408C-8718-85DDF26B3E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8FDB019-C2D3-4625-AA39-A4F03DD610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B3EFD9-7CCE-415B-82D4-FC71444146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1F57D-BC1A-4706-A65C-5A38317E0B46}" type="datetime1">
              <a:rPr lang="zh-CN" altLang="en-US" smtClean="0"/>
              <a:t>2018/8/16</a:t>
            </a:fld>
            <a:endParaRPr lang="zh-CN" altLang="en-US"/>
          </a:p>
        </p:txBody>
      </p:sp>
      <p:sp>
        <p:nvSpPr>
          <p:cNvPr id="5" name="页脚占位符 4">
            <a:extLst>
              <a:ext uri="{FF2B5EF4-FFF2-40B4-BE49-F238E27FC236}">
                <a16:creationId xmlns:a16="http://schemas.microsoft.com/office/drawing/2014/main" id="{A3382DE1-02DC-4E87-8D46-2AA6BF5302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D4DE817-69B5-4A9B-81EC-B78E010A23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F6BC4-DC27-480C-AEBA-57D98C8C690A}" type="slidenum">
              <a:rPr lang="zh-CN" altLang="en-US" smtClean="0"/>
              <a:t>‹#›</a:t>
            </a:fld>
            <a:endParaRPr lang="zh-CN" altLang="en-US"/>
          </a:p>
        </p:txBody>
      </p:sp>
    </p:spTree>
    <p:extLst>
      <p:ext uri="{BB962C8B-B14F-4D97-AF65-F5344CB8AC3E}">
        <p14:creationId xmlns:p14="http://schemas.microsoft.com/office/powerpoint/2010/main" val="4145161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4AA81-2F3E-4CF3-A62B-734E31AE628C}"/>
              </a:ext>
            </a:extLst>
          </p:cNvPr>
          <p:cNvSpPr>
            <a:spLocks noGrp="1"/>
          </p:cNvSpPr>
          <p:nvPr>
            <p:ph type="ctrTitle"/>
          </p:nvPr>
        </p:nvSpPr>
        <p:spPr/>
        <p:txBody>
          <a:bodyPr/>
          <a:lstStyle/>
          <a:p>
            <a:r>
              <a:rPr lang="en-US" altLang="zh-CN" dirty="0"/>
              <a:t>See MIPS Run</a:t>
            </a:r>
            <a:br>
              <a:rPr lang="en-US" altLang="zh-CN" dirty="0"/>
            </a:br>
            <a:r>
              <a:rPr lang="zh-CN" altLang="en-US" dirty="0"/>
              <a:t>第二章 </a:t>
            </a:r>
            <a:r>
              <a:rPr lang="en-US" altLang="zh-CN" dirty="0"/>
              <a:t>MIPS</a:t>
            </a:r>
            <a:r>
              <a:rPr lang="zh-CN" altLang="en-US" dirty="0"/>
              <a:t>体系结构</a:t>
            </a:r>
          </a:p>
        </p:txBody>
      </p:sp>
      <p:sp>
        <p:nvSpPr>
          <p:cNvPr id="3" name="副标题 2">
            <a:extLst>
              <a:ext uri="{FF2B5EF4-FFF2-40B4-BE49-F238E27FC236}">
                <a16:creationId xmlns:a16="http://schemas.microsoft.com/office/drawing/2014/main" id="{C3DFDC7D-9888-483A-A796-658AB12987F5}"/>
              </a:ext>
            </a:extLst>
          </p:cNvPr>
          <p:cNvSpPr>
            <a:spLocks noGrp="1"/>
          </p:cNvSpPr>
          <p:nvPr>
            <p:ph type="subTitle" idx="1"/>
          </p:nvPr>
        </p:nvSpPr>
        <p:spPr>
          <a:xfrm>
            <a:off x="9255967" y="5208457"/>
            <a:ext cx="1412033" cy="527180"/>
          </a:xfrm>
        </p:spPr>
        <p:txBody>
          <a:bodyPr/>
          <a:lstStyle/>
          <a:p>
            <a:r>
              <a:rPr lang="zh-CN" altLang="en-US" dirty="0"/>
              <a:t>谭弘泽</a:t>
            </a:r>
          </a:p>
        </p:txBody>
      </p:sp>
      <p:sp>
        <p:nvSpPr>
          <p:cNvPr id="4" name="灯片编号占位符 3">
            <a:extLst>
              <a:ext uri="{FF2B5EF4-FFF2-40B4-BE49-F238E27FC236}">
                <a16:creationId xmlns:a16="http://schemas.microsoft.com/office/drawing/2014/main" id="{83DF4092-F217-4AA7-B69B-A349F5FF8E97}"/>
              </a:ext>
            </a:extLst>
          </p:cNvPr>
          <p:cNvSpPr>
            <a:spLocks noGrp="1"/>
          </p:cNvSpPr>
          <p:nvPr>
            <p:ph type="sldNum" sz="quarter" idx="12"/>
          </p:nvPr>
        </p:nvSpPr>
        <p:spPr/>
        <p:txBody>
          <a:bodyPr/>
          <a:lstStyle/>
          <a:p>
            <a:fld id="{EBFF6BC4-DC27-480C-AEBA-57D98C8C690A}" type="slidenum">
              <a:rPr lang="zh-CN" altLang="en-US" smtClean="0"/>
              <a:t>1</a:t>
            </a:fld>
            <a:endParaRPr lang="zh-CN" altLang="en-US"/>
          </a:p>
        </p:txBody>
      </p:sp>
    </p:spTree>
    <p:extLst>
      <p:ext uri="{BB962C8B-B14F-4D97-AF65-F5344CB8AC3E}">
        <p14:creationId xmlns:p14="http://schemas.microsoft.com/office/powerpoint/2010/main" val="2413924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B593D-463A-4E78-96ED-105C452C5CE5}"/>
              </a:ext>
            </a:extLst>
          </p:cNvPr>
          <p:cNvSpPr>
            <a:spLocks noGrp="1"/>
          </p:cNvSpPr>
          <p:nvPr>
            <p:ph type="title"/>
          </p:nvPr>
        </p:nvSpPr>
        <p:spPr/>
        <p:txBody>
          <a:bodyPr/>
          <a:lstStyle/>
          <a:p>
            <a:r>
              <a:rPr lang="en-US" altLang="zh-CN" dirty="0"/>
              <a:t>ASE</a:t>
            </a:r>
            <a:r>
              <a:rPr lang="zh-CN" altLang="en-US" dirty="0"/>
              <a:t>举例（续</a:t>
            </a:r>
            <a:r>
              <a:rPr lang="en-US" altLang="zh-CN" dirty="0"/>
              <a:t>2</a:t>
            </a:r>
            <a:r>
              <a:rPr lang="zh-CN" altLang="en-US" dirty="0"/>
              <a:t>）</a:t>
            </a:r>
          </a:p>
        </p:txBody>
      </p:sp>
      <p:sp>
        <p:nvSpPr>
          <p:cNvPr id="3" name="内容占位符 2">
            <a:extLst>
              <a:ext uri="{FF2B5EF4-FFF2-40B4-BE49-F238E27FC236}">
                <a16:creationId xmlns:a16="http://schemas.microsoft.com/office/drawing/2014/main" id="{1847F1D5-3E90-485E-B64B-1792001A3E22}"/>
              </a:ext>
            </a:extLst>
          </p:cNvPr>
          <p:cNvSpPr>
            <a:spLocks noGrp="1"/>
          </p:cNvSpPr>
          <p:nvPr>
            <p:ph idx="1"/>
          </p:nvPr>
        </p:nvSpPr>
        <p:spPr/>
        <p:txBody>
          <a:bodyPr/>
          <a:lstStyle/>
          <a:p>
            <a:r>
              <a:rPr lang="zh-CN" altLang="en-US" dirty="0"/>
              <a:t>浮点</a:t>
            </a:r>
            <a:endParaRPr lang="en-US" altLang="zh-CN" dirty="0"/>
          </a:p>
          <a:p>
            <a:pPr lvl="1"/>
            <a:r>
              <a:rPr lang="zh-CN" altLang="en-US" dirty="0"/>
              <a:t>从最早期开始就是</a:t>
            </a:r>
            <a:r>
              <a:rPr lang="en-US" altLang="zh-CN" dirty="0"/>
              <a:t>MIPS</a:t>
            </a:r>
            <a:r>
              <a:rPr lang="zh-CN" altLang="en-US" dirty="0"/>
              <a:t>指令集的可选部分，不言而喻的实用性</a:t>
            </a:r>
            <a:endParaRPr lang="en-US" altLang="zh-CN" dirty="0"/>
          </a:p>
          <a:p>
            <a:pPr lvl="1"/>
            <a:r>
              <a:rPr lang="zh-CN" altLang="en-US" dirty="0"/>
              <a:t>书中在第</a:t>
            </a:r>
            <a:r>
              <a:rPr lang="en-US" altLang="zh-CN" dirty="0"/>
              <a:t>7</a:t>
            </a:r>
            <a:r>
              <a:rPr lang="zh-CN" altLang="en-US" dirty="0"/>
              <a:t>章对此作详细地介绍</a:t>
            </a:r>
            <a:endParaRPr lang="en-US" altLang="zh-CN" dirty="0"/>
          </a:p>
          <a:p>
            <a:r>
              <a:rPr lang="en-US" altLang="zh-CN" dirty="0"/>
              <a:t>CP2</a:t>
            </a:r>
          </a:p>
          <a:p>
            <a:pPr lvl="1"/>
            <a:r>
              <a:rPr lang="zh-CN" altLang="en-US" dirty="0"/>
              <a:t>第二协处理器编码区保留给胆大的客户自由使用</a:t>
            </a:r>
            <a:endParaRPr lang="en-US" altLang="zh-CN" dirty="0"/>
          </a:p>
          <a:p>
            <a:pPr lvl="1"/>
            <a:r>
              <a:rPr lang="zh-CN" altLang="en-US" dirty="0"/>
              <a:t>很少有人试过</a:t>
            </a:r>
            <a:endParaRPr lang="en-US" altLang="zh-CN" dirty="0"/>
          </a:p>
          <a:p>
            <a:r>
              <a:rPr lang="en-US" altLang="zh-CN" dirty="0" err="1"/>
              <a:t>CorExtend</a:t>
            </a:r>
            <a:endParaRPr lang="en-US" altLang="zh-CN" dirty="0"/>
          </a:p>
          <a:p>
            <a:pPr lvl="1"/>
            <a:r>
              <a:rPr lang="en-US" altLang="zh-CN" dirty="0"/>
              <a:t>MIPS</a:t>
            </a:r>
            <a:r>
              <a:rPr lang="zh-CN" altLang="en-US" dirty="0"/>
              <a:t>科技尽最大努力推出的一个还算易用的用户可定义指令集</a:t>
            </a:r>
            <a:endParaRPr lang="en-US" altLang="zh-CN" dirty="0"/>
          </a:p>
          <a:p>
            <a:endParaRPr lang="zh-CN" altLang="en-US" dirty="0"/>
          </a:p>
          <a:p>
            <a:endParaRPr lang="zh-CN" altLang="en-US" dirty="0"/>
          </a:p>
        </p:txBody>
      </p:sp>
      <p:sp>
        <p:nvSpPr>
          <p:cNvPr id="4" name="灯片编号占位符 3">
            <a:extLst>
              <a:ext uri="{FF2B5EF4-FFF2-40B4-BE49-F238E27FC236}">
                <a16:creationId xmlns:a16="http://schemas.microsoft.com/office/drawing/2014/main" id="{E4313A1C-B145-4B3C-BD5A-7A9D6062C700}"/>
              </a:ext>
            </a:extLst>
          </p:cNvPr>
          <p:cNvSpPr>
            <a:spLocks noGrp="1"/>
          </p:cNvSpPr>
          <p:nvPr>
            <p:ph type="sldNum" sz="quarter" idx="12"/>
          </p:nvPr>
        </p:nvSpPr>
        <p:spPr/>
        <p:txBody>
          <a:bodyPr/>
          <a:lstStyle/>
          <a:p>
            <a:fld id="{EBFF6BC4-DC27-480C-AEBA-57D98C8C690A}" type="slidenum">
              <a:rPr lang="zh-CN" altLang="en-US" smtClean="0"/>
              <a:t>10</a:t>
            </a:fld>
            <a:endParaRPr lang="zh-CN" altLang="en-US"/>
          </a:p>
        </p:txBody>
      </p:sp>
    </p:spTree>
    <p:extLst>
      <p:ext uri="{BB962C8B-B14F-4D97-AF65-F5344CB8AC3E}">
        <p14:creationId xmlns:p14="http://schemas.microsoft.com/office/powerpoint/2010/main" val="31407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BFDD4-A2B3-448F-A56E-CD3B4D08D2CD}"/>
              </a:ext>
            </a:extLst>
          </p:cNvPr>
          <p:cNvSpPr>
            <a:spLocks noGrp="1"/>
          </p:cNvSpPr>
          <p:nvPr>
            <p:ph type="title"/>
          </p:nvPr>
        </p:nvSpPr>
        <p:spPr/>
        <p:txBody>
          <a:bodyPr/>
          <a:lstStyle/>
          <a:p>
            <a:r>
              <a:rPr lang="en-US" altLang="zh-CN" dirty="0"/>
              <a:t>ASE</a:t>
            </a:r>
            <a:r>
              <a:rPr lang="zh-CN" altLang="en-US" dirty="0"/>
              <a:t>举例（续</a:t>
            </a:r>
            <a:r>
              <a:rPr lang="en-US" altLang="zh-CN" dirty="0"/>
              <a:t>3</a:t>
            </a:r>
            <a:r>
              <a:rPr lang="zh-CN" altLang="en-US" dirty="0"/>
              <a:t>）</a:t>
            </a:r>
          </a:p>
        </p:txBody>
      </p:sp>
      <p:sp>
        <p:nvSpPr>
          <p:cNvPr id="3" name="内容占位符 2">
            <a:extLst>
              <a:ext uri="{FF2B5EF4-FFF2-40B4-BE49-F238E27FC236}">
                <a16:creationId xmlns:a16="http://schemas.microsoft.com/office/drawing/2014/main" id="{E995A1A6-C4DA-4FCB-93C4-D91441DCA660}"/>
              </a:ext>
            </a:extLst>
          </p:cNvPr>
          <p:cNvSpPr>
            <a:spLocks noGrp="1"/>
          </p:cNvSpPr>
          <p:nvPr>
            <p:ph idx="1"/>
          </p:nvPr>
        </p:nvSpPr>
        <p:spPr/>
        <p:txBody>
          <a:bodyPr/>
          <a:lstStyle/>
          <a:p>
            <a:r>
              <a:rPr lang="en-US" altLang="zh-CN" dirty="0"/>
              <a:t>EJTAG</a:t>
            </a:r>
          </a:p>
          <a:p>
            <a:pPr lvl="1"/>
            <a:r>
              <a:rPr lang="zh-CN" altLang="en-US" dirty="0"/>
              <a:t>为了增强调试功能而加的可选系统</a:t>
            </a:r>
            <a:endParaRPr lang="en-US" altLang="zh-CN" dirty="0"/>
          </a:p>
          <a:p>
            <a:pPr lvl="1"/>
            <a:r>
              <a:rPr lang="en-US" altLang="zh-CN" dirty="0"/>
              <a:t>12.1</a:t>
            </a:r>
            <a:r>
              <a:rPr lang="zh-CN" altLang="en-US" dirty="0"/>
              <a:t>节有介绍</a:t>
            </a:r>
            <a:endParaRPr lang="en-US" altLang="zh-CN" dirty="0"/>
          </a:p>
          <a:p>
            <a:pPr lvl="1"/>
            <a:r>
              <a:rPr lang="zh-CN" altLang="en-US" dirty="0"/>
              <a:t>龙芯的</a:t>
            </a:r>
            <a:r>
              <a:rPr lang="en-US" altLang="zh-CN" dirty="0"/>
              <a:t>godson</a:t>
            </a:r>
            <a:r>
              <a:rPr lang="zh-CN" altLang="en-US" dirty="0"/>
              <a:t>系列的代码里就有</a:t>
            </a:r>
            <a:endParaRPr lang="en-US" altLang="zh-CN" dirty="0"/>
          </a:p>
          <a:p>
            <a:r>
              <a:rPr lang="zh-CN" altLang="en-US" dirty="0"/>
              <a:t>单精度浮点对</a:t>
            </a:r>
            <a:endParaRPr lang="en-US" altLang="zh-CN" dirty="0"/>
          </a:p>
          <a:p>
            <a:pPr lvl="1"/>
            <a:r>
              <a:rPr lang="zh-CN" altLang="en-US" dirty="0"/>
              <a:t>对浮点单元的扩展</a:t>
            </a:r>
            <a:endParaRPr lang="en-US" altLang="zh-CN" dirty="0"/>
          </a:p>
          <a:p>
            <a:pPr lvl="1"/>
            <a:r>
              <a:rPr lang="zh-CN" altLang="en-US" dirty="0"/>
              <a:t>提供</a:t>
            </a:r>
            <a:r>
              <a:rPr lang="en-US" altLang="zh-CN" dirty="0"/>
              <a:t>SIMD</a:t>
            </a:r>
            <a:r>
              <a:rPr lang="zh-CN" altLang="en-US" dirty="0"/>
              <a:t>操作，每个指令同时操作两个单精度浮点数值</a:t>
            </a:r>
            <a:endParaRPr lang="en-US" altLang="zh-CN" dirty="0"/>
          </a:p>
          <a:p>
            <a:r>
              <a:rPr lang="en-US" altLang="zh-CN" dirty="0"/>
              <a:t>MIPS-3D</a:t>
            </a:r>
          </a:p>
          <a:p>
            <a:pPr lvl="1"/>
            <a:r>
              <a:rPr lang="en-US" altLang="zh-CN" dirty="0"/>
              <a:t>MIPS-3D</a:t>
            </a:r>
            <a:r>
              <a:rPr lang="zh-CN" altLang="en-US" dirty="0"/>
              <a:t>通常总是和成对浮点相结合</a:t>
            </a:r>
            <a:endParaRPr lang="en-US" altLang="zh-CN" dirty="0"/>
          </a:p>
          <a:p>
            <a:pPr lvl="1"/>
            <a:r>
              <a:rPr lang="zh-CN" altLang="en-US" dirty="0"/>
              <a:t>在对三维屏幕绘图中大量使用的浮点矩阵运算实现加速</a:t>
            </a:r>
          </a:p>
        </p:txBody>
      </p:sp>
      <p:sp>
        <p:nvSpPr>
          <p:cNvPr id="4" name="灯片编号占位符 3">
            <a:extLst>
              <a:ext uri="{FF2B5EF4-FFF2-40B4-BE49-F238E27FC236}">
                <a16:creationId xmlns:a16="http://schemas.microsoft.com/office/drawing/2014/main" id="{8BBAEA40-76D1-48CB-A020-F3300F79BDBB}"/>
              </a:ext>
            </a:extLst>
          </p:cNvPr>
          <p:cNvSpPr>
            <a:spLocks noGrp="1"/>
          </p:cNvSpPr>
          <p:nvPr>
            <p:ph type="sldNum" sz="quarter" idx="12"/>
          </p:nvPr>
        </p:nvSpPr>
        <p:spPr/>
        <p:txBody>
          <a:bodyPr/>
          <a:lstStyle/>
          <a:p>
            <a:fld id="{EBFF6BC4-DC27-480C-AEBA-57D98C8C690A}" type="slidenum">
              <a:rPr lang="zh-CN" altLang="en-US" smtClean="0"/>
              <a:t>11</a:t>
            </a:fld>
            <a:endParaRPr lang="zh-CN" altLang="en-US"/>
          </a:p>
        </p:txBody>
      </p:sp>
    </p:spTree>
    <p:extLst>
      <p:ext uri="{BB962C8B-B14F-4D97-AF65-F5344CB8AC3E}">
        <p14:creationId xmlns:p14="http://schemas.microsoft.com/office/powerpoint/2010/main" val="581899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F4225B-D00D-4C5B-B8D1-7DAE55A66E27}"/>
              </a:ext>
            </a:extLst>
          </p:cNvPr>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MIPS</a:t>
            </a:r>
            <a:r>
              <a:rPr lang="zh-CN" altLang="en-US" dirty="0"/>
              <a:t>汇编语言的风格初探</a:t>
            </a:r>
          </a:p>
        </p:txBody>
      </p:sp>
      <p:sp>
        <p:nvSpPr>
          <p:cNvPr id="3" name="内容占位符 2">
            <a:extLst>
              <a:ext uri="{FF2B5EF4-FFF2-40B4-BE49-F238E27FC236}">
                <a16:creationId xmlns:a16="http://schemas.microsoft.com/office/drawing/2014/main" id="{4039D27B-C628-4640-A038-306E00CBA8D7}"/>
              </a:ext>
            </a:extLst>
          </p:cNvPr>
          <p:cNvSpPr>
            <a:spLocks noGrp="1"/>
          </p:cNvSpPr>
          <p:nvPr>
            <p:ph idx="1"/>
          </p:nvPr>
        </p:nvSpPr>
        <p:spPr/>
        <p:txBody>
          <a:bodyPr/>
          <a:lstStyle/>
          <a:p>
            <a:r>
              <a:rPr lang="zh-CN" altLang="en-US" dirty="0"/>
              <a:t>汇编语言是</a:t>
            </a:r>
            <a:r>
              <a:rPr lang="en-US" altLang="zh-CN" dirty="0"/>
              <a:t>CPU</a:t>
            </a:r>
            <a:r>
              <a:rPr lang="zh-CN" altLang="en-US" dirty="0"/>
              <a:t>原始二进制指令的可供人书写（以及阅读）的版本</a:t>
            </a:r>
            <a:endParaRPr lang="en-US" altLang="zh-CN" dirty="0"/>
          </a:p>
          <a:p>
            <a:pPr lvl="1"/>
            <a:r>
              <a:rPr lang="zh-CN" altLang="en-US" dirty="0"/>
              <a:t>书中第九章专门讲述汇编语言</a:t>
            </a:r>
            <a:endParaRPr lang="en-US" altLang="zh-CN" dirty="0"/>
          </a:p>
          <a:p>
            <a:r>
              <a:rPr lang="en-US" altLang="zh-CN" dirty="0"/>
              <a:t>MIPS</a:t>
            </a:r>
            <a:r>
              <a:rPr lang="zh-CN" altLang="en-US" dirty="0"/>
              <a:t>汇编代码的例子：</a:t>
            </a:r>
            <a:endParaRPr lang="en-US" altLang="zh-CN" dirty="0"/>
          </a:p>
          <a:p>
            <a:pPr lvl="1"/>
            <a:r>
              <a:rPr lang="en-US" altLang="zh-CN" dirty="0"/>
              <a:t>/* comment */</a:t>
            </a:r>
          </a:p>
          <a:p>
            <a:pPr lvl="1"/>
            <a:r>
              <a:rPr lang="en-US" altLang="zh-CN" dirty="0" err="1"/>
              <a:t>entrypoint</a:t>
            </a:r>
            <a:r>
              <a:rPr lang="en-US" altLang="zh-CN" dirty="0"/>
              <a:t>:          #that’s a label</a:t>
            </a:r>
          </a:p>
          <a:p>
            <a:pPr lvl="2"/>
            <a:r>
              <a:rPr lang="en-US" altLang="zh-CN" dirty="0"/>
              <a:t>ADDU $1,$2,$3  #(registers) $1    $2 + $3</a:t>
            </a:r>
          </a:p>
          <a:p>
            <a:r>
              <a:rPr lang="zh-CN" altLang="en-US" dirty="0"/>
              <a:t>如果对于于二进制代码如下：</a:t>
            </a:r>
          </a:p>
        </p:txBody>
      </p:sp>
      <p:sp>
        <p:nvSpPr>
          <p:cNvPr id="4" name="灯片编号占位符 3">
            <a:extLst>
              <a:ext uri="{FF2B5EF4-FFF2-40B4-BE49-F238E27FC236}">
                <a16:creationId xmlns:a16="http://schemas.microsoft.com/office/drawing/2014/main" id="{3A56E920-B9F6-43BD-AD08-CD780ACABE41}"/>
              </a:ext>
            </a:extLst>
          </p:cNvPr>
          <p:cNvSpPr>
            <a:spLocks noGrp="1"/>
          </p:cNvSpPr>
          <p:nvPr>
            <p:ph type="sldNum" sz="quarter" idx="12"/>
          </p:nvPr>
        </p:nvSpPr>
        <p:spPr/>
        <p:txBody>
          <a:bodyPr/>
          <a:lstStyle/>
          <a:p>
            <a:fld id="{EBFF6BC4-DC27-480C-AEBA-57D98C8C690A}" type="slidenum">
              <a:rPr lang="zh-CN" altLang="en-US" smtClean="0"/>
              <a:t>12</a:t>
            </a:fld>
            <a:endParaRPr lang="zh-CN" altLang="en-US"/>
          </a:p>
        </p:txBody>
      </p:sp>
      <p:grpSp>
        <p:nvGrpSpPr>
          <p:cNvPr id="23" name="组合 22">
            <a:extLst>
              <a:ext uri="{FF2B5EF4-FFF2-40B4-BE49-F238E27FC236}">
                <a16:creationId xmlns:a16="http://schemas.microsoft.com/office/drawing/2014/main" id="{9137C1C6-6977-4DEF-A4FC-9F5F2D79E4B2}"/>
              </a:ext>
            </a:extLst>
          </p:cNvPr>
          <p:cNvGrpSpPr/>
          <p:nvPr/>
        </p:nvGrpSpPr>
        <p:grpSpPr>
          <a:xfrm>
            <a:off x="2108740" y="5312081"/>
            <a:ext cx="6840860" cy="1044269"/>
            <a:chOff x="1417860" y="5103734"/>
            <a:chExt cx="6840860" cy="1044269"/>
          </a:xfrm>
        </p:grpSpPr>
        <p:sp>
          <p:nvSpPr>
            <p:cNvPr id="5" name="矩形 4">
              <a:extLst>
                <a:ext uri="{FF2B5EF4-FFF2-40B4-BE49-F238E27FC236}">
                  <a16:creationId xmlns:a16="http://schemas.microsoft.com/office/drawing/2014/main" id="{20FB4C38-D420-4F99-82E8-376C99C8312B}"/>
                </a:ext>
              </a:extLst>
            </p:cNvPr>
            <p:cNvSpPr/>
            <p:nvPr/>
          </p:nvSpPr>
          <p:spPr>
            <a:xfrm>
              <a:off x="1494240" y="5608003"/>
              <a:ext cx="108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000000</a:t>
              </a:r>
              <a:endParaRPr lang="zh-CN" altLang="en-US" dirty="0"/>
            </a:p>
          </p:txBody>
        </p:sp>
        <p:sp>
          <p:nvSpPr>
            <p:cNvPr id="6" name="矩形 5">
              <a:extLst>
                <a:ext uri="{FF2B5EF4-FFF2-40B4-BE49-F238E27FC236}">
                  <a16:creationId xmlns:a16="http://schemas.microsoft.com/office/drawing/2014/main" id="{DA929F90-B851-4827-A6C0-9698BE5D699F}"/>
                </a:ext>
              </a:extLst>
            </p:cNvPr>
            <p:cNvSpPr/>
            <p:nvPr/>
          </p:nvSpPr>
          <p:spPr>
            <a:xfrm>
              <a:off x="4734240" y="5608003"/>
              <a:ext cx="108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00001</a:t>
              </a:r>
              <a:endParaRPr lang="zh-CN" altLang="en-US" dirty="0"/>
            </a:p>
          </p:txBody>
        </p:sp>
        <p:sp>
          <p:nvSpPr>
            <p:cNvPr id="7" name="矩形 6">
              <a:extLst>
                <a:ext uri="{FF2B5EF4-FFF2-40B4-BE49-F238E27FC236}">
                  <a16:creationId xmlns:a16="http://schemas.microsoft.com/office/drawing/2014/main" id="{6FA92246-DA5A-41D9-99AD-7F3EF95C4B7B}"/>
                </a:ext>
              </a:extLst>
            </p:cNvPr>
            <p:cNvSpPr/>
            <p:nvPr/>
          </p:nvSpPr>
          <p:spPr>
            <a:xfrm>
              <a:off x="3654240" y="5608003"/>
              <a:ext cx="108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00003</a:t>
              </a:r>
              <a:endParaRPr lang="zh-CN" altLang="en-US" dirty="0"/>
            </a:p>
          </p:txBody>
        </p:sp>
        <p:sp>
          <p:nvSpPr>
            <p:cNvPr id="8" name="矩形 7">
              <a:extLst>
                <a:ext uri="{FF2B5EF4-FFF2-40B4-BE49-F238E27FC236}">
                  <a16:creationId xmlns:a16="http://schemas.microsoft.com/office/drawing/2014/main" id="{7632BFA4-A4E2-482F-88ED-3C2BC3B044A7}"/>
                </a:ext>
              </a:extLst>
            </p:cNvPr>
            <p:cNvSpPr/>
            <p:nvPr/>
          </p:nvSpPr>
          <p:spPr>
            <a:xfrm>
              <a:off x="2574240" y="5608003"/>
              <a:ext cx="108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00002</a:t>
              </a:r>
              <a:endParaRPr lang="zh-CN" altLang="en-US" dirty="0"/>
            </a:p>
          </p:txBody>
        </p:sp>
        <p:sp>
          <p:nvSpPr>
            <p:cNvPr id="9" name="矩形 8">
              <a:extLst>
                <a:ext uri="{FF2B5EF4-FFF2-40B4-BE49-F238E27FC236}">
                  <a16:creationId xmlns:a16="http://schemas.microsoft.com/office/drawing/2014/main" id="{1BEAF463-828D-4902-9FFD-28C39B87362C}"/>
                </a:ext>
              </a:extLst>
            </p:cNvPr>
            <p:cNvSpPr/>
            <p:nvPr/>
          </p:nvSpPr>
          <p:spPr>
            <a:xfrm>
              <a:off x="5814240" y="5608003"/>
              <a:ext cx="108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00000</a:t>
              </a:r>
              <a:endParaRPr lang="zh-CN" altLang="en-US" dirty="0"/>
            </a:p>
          </p:txBody>
        </p:sp>
        <p:sp>
          <p:nvSpPr>
            <p:cNvPr id="10" name="矩形 9">
              <a:extLst>
                <a:ext uri="{FF2B5EF4-FFF2-40B4-BE49-F238E27FC236}">
                  <a16:creationId xmlns:a16="http://schemas.microsoft.com/office/drawing/2014/main" id="{63576FA4-F8E8-41B7-A180-3389EEDEDEE9}"/>
                </a:ext>
              </a:extLst>
            </p:cNvPr>
            <p:cNvSpPr/>
            <p:nvPr/>
          </p:nvSpPr>
          <p:spPr>
            <a:xfrm>
              <a:off x="6894240" y="5608003"/>
              <a:ext cx="108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100001</a:t>
              </a:r>
              <a:endParaRPr lang="zh-CN" altLang="en-US" dirty="0"/>
            </a:p>
          </p:txBody>
        </p:sp>
        <p:sp>
          <p:nvSpPr>
            <p:cNvPr id="11" name="文本框 10">
              <a:extLst>
                <a:ext uri="{FF2B5EF4-FFF2-40B4-BE49-F238E27FC236}">
                  <a16:creationId xmlns:a16="http://schemas.microsoft.com/office/drawing/2014/main" id="{EAA49D8F-108C-4CDD-A01D-35A0EA3171F4}"/>
                </a:ext>
              </a:extLst>
            </p:cNvPr>
            <p:cNvSpPr txBox="1"/>
            <p:nvPr/>
          </p:nvSpPr>
          <p:spPr>
            <a:xfrm>
              <a:off x="1417860" y="5103734"/>
              <a:ext cx="568960" cy="369332"/>
            </a:xfrm>
            <a:prstGeom prst="rect">
              <a:avLst/>
            </a:prstGeom>
            <a:noFill/>
          </p:spPr>
          <p:txBody>
            <a:bodyPr wrap="square" rtlCol="0">
              <a:spAutoFit/>
            </a:bodyPr>
            <a:lstStyle/>
            <a:p>
              <a:r>
                <a:rPr lang="en-US" altLang="zh-CN" dirty="0"/>
                <a:t>31</a:t>
              </a:r>
              <a:endParaRPr lang="zh-CN" altLang="en-US" dirty="0"/>
            </a:p>
          </p:txBody>
        </p:sp>
        <p:sp>
          <p:nvSpPr>
            <p:cNvPr id="12" name="文本框 11">
              <a:extLst>
                <a:ext uri="{FF2B5EF4-FFF2-40B4-BE49-F238E27FC236}">
                  <a16:creationId xmlns:a16="http://schemas.microsoft.com/office/drawing/2014/main" id="{020E5D04-BDAE-482F-A2C5-1E7163E4B856}"/>
                </a:ext>
              </a:extLst>
            </p:cNvPr>
            <p:cNvSpPr txBox="1"/>
            <p:nvPr/>
          </p:nvSpPr>
          <p:spPr>
            <a:xfrm>
              <a:off x="7689760" y="5103734"/>
              <a:ext cx="568960" cy="369332"/>
            </a:xfrm>
            <a:prstGeom prst="rect">
              <a:avLst/>
            </a:prstGeom>
            <a:noFill/>
          </p:spPr>
          <p:txBody>
            <a:bodyPr wrap="square" rtlCol="0">
              <a:spAutoFit/>
            </a:bodyPr>
            <a:lstStyle/>
            <a:p>
              <a:r>
                <a:rPr lang="en-US" altLang="zh-CN" dirty="0"/>
                <a:t>0</a:t>
              </a:r>
              <a:endParaRPr lang="zh-CN" altLang="en-US" dirty="0"/>
            </a:p>
          </p:txBody>
        </p:sp>
        <p:sp>
          <p:nvSpPr>
            <p:cNvPr id="13" name="文本框 12">
              <a:extLst>
                <a:ext uri="{FF2B5EF4-FFF2-40B4-BE49-F238E27FC236}">
                  <a16:creationId xmlns:a16="http://schemas.microsoft.com/office/drawing/2014/main" id="{59FB0B7B-1BAA-49AF-8CDF-4CAD920CA868}"/>
                </a:ext>
              </a:extLst>
            </p:cNvPr>
            <p:cNvSpPr txBox="1"/>
            <p:nvPr/>
          </p:nvSpPr>
          <p:spPr>
            <a:xfrm>
              <a:off x="6894240" y="5103734"/>
              <a:ext cx="309200" cy="369332"/>
            </a:xfrm>
            <a:prstGeom prst="rect">
              <a:avLst/>
            </a:prstGeom>
            <a:noFill/>
          </p:spPr>
          <p:txBody>
            <a:bodyPr wrap="square" rtlCol="0">
              <a:spAutoFit/>
            </a:bodyPr>
            <a:lstStyle/>
            <a:p>
              <a:r>
                <a:rPr lang="en-US" altLang="zh-CN" dirty="0"/>
                <a:t>5</a:t>
              </a:r>
              <a:endParaRPr lang="zh-CN" altLang="en-US" dirty="0"/>
            </a:p>
          </p:txBody>
        </p:sp>
        <p:sp>
          <p:nvSpPr>
            <p:cNvPr id="14" name="文本框 13">
              <a:extLst>
                <a:ext uri="{FF2B5EF4-FFF2-40B4-BE49-F238E27FC236}">
                  <a16:creationId xmlns:a16="http://schemas.microsoft.com/office/drawing/2014/main" id="{53DC8CFB-5BBB-418D-B8F7-6D6F05018311}"/>
                </a:ext>
              </a:extLst>
            </p:cNvPr>
            <p:cNvSpPr txBox="1"/>
            <p:nvPr/>
          </p:nvSpPr>
          <p:spPr>
            <a:xfrm>
              <a:off x="6585040" y="5103734"/>
              <a:ext cx="309200" cy="369332"/>
            </a:xfrm>
            <a:prstGeom prst="rect">
              <a:avLst/>
            </a:prstGeom>
            <a:noFill/>
          </p:spPr>
          <p:txBody>
            <a:bodyPr wrap="square" rtlCol="0">
              <a:spAutoFit/>
            </a:bodyPr>
            <a:lstStyle/>
            <a:p>
              <a:r>
                <a:rPr lang="en-US" altLang="zh-CN" dirty="0"/>
                <a:t>6</a:t>
              </a:r>
              <a:endParaRPr lang="zh-CN" altLang="en-US" dirty="0"/>
            </a:p>
          </p:txBody>
        </p:sp>
        <p:sp>
          <p:nvSpPr>
            <p:cNvPr id="15" name="文本框 14">
              <a:extLst>
                <a:ext uri="{FF2B5EF4-FFF2-40B4-BE49-F238E27FC236}">
                  <a16:creationId xmlns:a16="http://schemas.microsoft.com/office/drawing/2014/main" id="{C792A63B-0385-4B4F-B76F-396B89FC2166}"/>
                </a:ext>
              </a:extLst>
            </p:cNvPr>
            <p:cNvSpPr txBox="1"/>
            <p:nvPr/>
          </p:nvSpPr>
          <p:spPr>
            <a:xfrm>
              <a:off x="5814240" y="5103734"/>
              <a:ext cx="486320" cy="369332"/>
            </a:xfrm>
            <a:prstGeom prst="rect">
              <a:avLst/>
            </a:prstGeom>
            <a:noFill/>
          </p:spPr>
          <p:txBody>
            <a:bodyPr wrap="square" rtlCol="0">
              <a:spAutoFit/>
            </a:bodyPr>
            <a:lstStyle/>
            <a:p>
              <a:r>
                <a:rPr lang="en-US" altLang="zh-CN" dirty="0"/>
                <a:t>10</a:t>
              </a:r>
              <a:endParaRPr lang="zh-CN" altLang="en-US" dirty="0"/>
            </a:p>
          </p:txBody>
        </p:sp>
        <p:sp>
          <p:nvSpPr>
            <p:cNvPr id="16" name="文本框 15">
              <a:extLst>
                <a:ext uri="{FF2B5EF4-FFF2-40B4-BE49-F238E27FC236}">
                  <a16:creationId xmlns:a16="http://schemas.microsoft.com/office/drawing/2014/main" id="{A0BC6B4B-3FA6-4CDB-AF63-EB8F7C4FAA5D}"/>
                </a:ext>
              </a:extLst>
            </p:cNvPr>
            <p:cNvSpPr txBox="1"/>
            <p:nvPr/>
          </p:nvSpPr>
          <p:spPr>
            <a:xfrm>
              <a:off x="5327920" y="5103734"/>
              <a:ext cx="486320" cy="369332"/>
            </a:xfrm>
            <a:prstGeom prst="rect">
              <a:avLst/>
            </a:prstGeom>
            <a:noFill/>
          </p:spPr>
          <p:txBody>
            <a:bodyPr wrap="square" rtlCol="0">
              <a:spAutoFit/>
            </a:bodyPr>
            <a:lstStyle/>
            <a:p>
              <a:r>
                <a:rPr lang="en-US" altLang="zh-CN" dirty="0"/>
                <a:t>11</a:t>
              </a:r>
              <a:endParaRPr lang="zh-CN" altLang="en-US" dirty="0"/>
            </a:p>
          </p:txBody>
        </p:sp>
        <p:sp>
          <p:nvSpPr>
            <p:cNvPr id="17" name="文本框 16">
              <a:extLst>
                <a:ext uri="{FF2B5EF4-FFF2-40B4-BE49-F238E27FC236}">
                  <a16:creationId xmlns:a16="http://schemas.microsoft.com/office/drawing/2014/main" id="{26FAD35F-70A6-482A-A52D-DAF25EC53FE5}"/>
                </a:ext>
              </a:extLst>
            </p:cNvPr>
            <p:cNvSpPr txBox="1"/>
            <p:nvPr/>
          </p:nvSpPr>
          <p:spPr>
            <a:xfrm>
              <a:off x="4734240" y="5103774"/>
              <a:ext cx="486320" cy="369332"/>
            </a:xfrm>
            <a:prstGeom prst="rect">
              <a:avLst/>
            </a:prstGeom>
            <a:noFill/>
          </p:spPr>
          <p:txBody>
            <a:bodyPr wrap="square" rtlCol="0">
              <a:spAutoFit/>
            </a:bodyPr>
            <a:lstStyle/>
            <a:p>
              <a:r>
                <a:rPr lang="en-US" altLang="zh-CN" dirty="0"/>
                <a:t>15</a:t>
              </a:r>
              <a:endParaRPr lang="zh-CN" altLang="en-US" dirty="0"/>
            </a:p>
          </p:txBody>
        </p:sp>
        <p:sp>
          <p:nvSpPr>
            <p:cNvPr id="18" name="文本框 17">
              <a:extLst>
                <a:ext uri="{FF2B5EF4-FFF2-40B4-BE49-F238E27FC236}">
                  <a16:creationId xmlns:a16="http://schemas.microsoft.com/office/drawing/2014/main" id="{B4F984BF-9277-4A91-B73D-C107C64FC562}"/>
                </a:ext>
              </a:extLst>
            </p:cNvPr>
            <p:cNvSpPr txBox="1"/>
            <p:nvPr/>
          </p:nvSpPr>
          <p:spPr>
            <a:xfrm>
              <a:off x="4247920" y="5103774"/>
              <a:ext cx="486320" cy="369332"/>
            </a:xfrm>
            <a:prstGeom prst="rect">
              <a:avLst/>
            </a:prstGeom>
            <a:noFill/>
          </p:spPr>
          <p:txBody>
            <a:bodyPr wrap="square" rtlCol="0">
              <a:spAutoFit/>
            </a:bodyPr>
            <a:lstStyle/>
            <a:p>
              <a:r>
                <a:rPr lang="en-US" altLang="zh-CN" dirty="0"/>
                <a:t>16</a:t>
              </a:r>
              <a:endParaRPr lang="zh-CN" altLang="en-US" dirty="0"/>
            </a:p>
          </p:txBody>
        </p:sp>
        <p:sp>
          <p:nvSpPr>
            <p:cNvPr id="19" name="文本框 18">
              <a:extLst>
                <a:ext uri="{FF2B5EF4-FFF2-40B4-BE49-F238E27FC236}">
                  <a16:creationId xmlns:a16="http://schemas.microsoft.com/office/drawing/2014/main" id="{F7D417C0-68EA-4B7B-9251-028371BD02B4}"/>
                </a:ext>
              </a:extLst>
            </p:cNvPr>
            <p:cNvSpPr txBox="1"/>
            <p:nvPr/>
          </p:nvSpPr>
          <p:spPr>
            <a:xfrm>
              <a:off x="3691680" y="5103734"/>
              <a:ext cx="486320" cy="369332"/>
            </a:xfrm>
            <a:prstGeom prst="rect">
              <a:avLst/>
            </a:prstGeom>
            <a:noFill/>
          </p:spPr>
          <p:txBody>
            <a:bodyPr wrap="square" rtlCol="0">
              <a:spAutoFit/>
            </a:bodyPr>
            <a:lstStyle/>
            <a:p>
              <a:r>
                <a:rPr lang="en-US" altLang="zh-CN" dirty="0"/>
                <a:t>20</a:t>
              </a:r>
              <a:endParaRPr lang="zh-CN" altLang="en-US" dirty="0"/>
            </a:p>
          </p:txBody>
        </p:sp>
        <p:sp>
          <p:nvSpPr>
            <p:cNvPr id="20" name="文本框 19">
              <a:extLst>
                <a:ext uri="{FF2B5EF4-FFF2-40B4-BE49-F238E27FC236}">
                  <a16:creationId xmlns:a16="http://schemas.microsoft.com/office/drawing/2014/main" id="{CA1DE1B2-3B34-4CE7-A899-667D33965143}"/>
                </a:ext>
              </a:extLst>
            </p:cNvPr>
            <p:cNvSpPr txBox="1"/>
            <p:nvPr/>
          </p:nvSpPr>
          <p:spPr>
            <a:xfrm>
              <a:off x="3205360" y="5103734"/>
              <a:ext cx="486320" cy="369332"/>
            </a:xfrm>
            <a:prstGeom prst="rect">
              <a:avLst/>
            </a:prstGeom>
            <a:noFill/>
          </p:spPr>
          <p:txBody>
            <a:bodyPr wrap="square" rtlCol="0">
              <a:spAutoFit/>
            </a:bodyPr>
            <a:lstStyle/>
            <a:p>
              <a:r>
                <a:rPr lang="en-US" altLang="zh-CN" dirty="0"/>
                <a:t>21</a:t>
              </a:r>
              <a:endParaRPr lang="zh-CN" altLang="en-US" dirty="0"/>
            </a:p>
          </p:txBody>
        </p:sp>
        <p:sp>
          <p:nvSpPr>
            <p:cNvPr id="21" name="文本框 20">
              <a:extLst>
                <a:ext uri="{FF2B5EF4-FFF2-40B4-BE49-F238E27FC236}">
                  <a16:creationId xmlns:a16="http://schemas.microsoft.com/office/drawing/2014/main" id="{06B9F7E4-EE00-421F-9D43-9C4F0E974E56}"/>
                </a:ext>
              </a:extLst>
            </p:cNvPr>
            <p:cNvSpPr txBox="1"/>
            <p:nvPr/>
          </p:nvSpPr>
          <p:spPr>
            <a:xfrm>
              <a:off x="2588170" y="5103734"/>
              <a:ext cx="486320" cy="369332"/>
            </a:xfrm>
            <a:prstGeom prst="rect">
              <a:avLst/>
            </a:prstGeom>
            <a:noFill/>
          </p:spPr>
          <p:txBody>
            <a:bodyPr wrap="square" rtlCol="0">
              <a:spAutoFit/>
            </a:bodyPr>
            <a:lstStyle/>
            <a:p>
              <a:r>
                <a:rPr lang="en-US" altLang="zh-CN" dirty="0"/>
                <a:t>25</a:t>
              </a:r>
              <a:endParaRPr lang="zh-CN" altLang="en-US" dirty="0"/>
            </a:p>
          </p:txBody>
        </p:sp>
        <p:sp>
          <p:nvSpPr>
            <p:cNvPr id="22" name="文本框 21">
              <a:extLst>
                <a:ext uri="{FF2B5EF4-FFF2-40B4-BE49-F238E27FC236}">
                  <a16:creationId xmlns:a16="http://schemas.microsoft.com/office/drawing/2014/main" id="{A5353230-8936-4D1D-9F93-CB71BCAEC0C3}"/>
                </a:ext>
              </a:extLst>
            </p:cNvPr>
            <p:cNvSpPr txBox="1"/>
            <p:nvPr/>
          </p:nvSpPr>
          <p:spPr>
            <a:xfrm>
              <a:off x="2101850" y="5103734"/>
              <a:ext cx="486320" cy="369332"/>
            </a:xfrm>
            <a:prstGeom prst="rect">
              <a:avLst/>
            </a:prstGeom>
            <a:noFill/>
          </p:spPr>
          <p:txBody>
            <a:bodyPr wrap="square" rtlCol="0">
              <a:spAutoFit/>
            </a:bodyPr>
            <a:lstStyle/>
            <a:p>
              <a:r>
                <a:rPr lang="en-US" altLang="zh-CN" dirty="0"/>
                <a:t>26</a:t>
              </a:r>
              <a:endParaRPr lang="zh-CN" altLang="en-US" dirty="0"/>
            </a:p>
          </p:txBody>
        </p:sp>
      </p:grpSp>
    </p:spTree>
    <p:extLst>
      <p:ext uri="{BB962C8B-B14F-4D97-AF65-F5344CB8AC3E}">
        <p14:creationId xmlns:p14="http://schemas.microsoft.com/office/powerpoint/2010/main" val="3259770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E3B228-C88D-4CD9-B3F3-C2890CEA1675}"/>
              </a:ext>
            </a:extLst>
          </p:cNvPr>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MIPS</a:t>
            </a:r>
            <a:r>
              <a:rPr lang="zh-CN" altLang="en-US" dirty="0"/>
              <a:t>汇编语言的风格初探</a:t>
            </a:r>
          </a:p>
        </p:txBody>
      </p:sp>
      <p:sp>
        <p:nvSpPr>
          <p:cNvPr id="3" name="内容占位符 2">
            <a:extLst>
              <a:ext uri="{FF2B5EF4-FFF2-40B4-BE49-F238E27FC236}">
                <a16:creationId xmlns:a16="http://schemas.microsoft.com/office/drawing/2014/main" id="{0A055686-B537-482F-8932-DD91105F7B04}"/>
              </a:ext>
            </a:extLst>
          </p:cNvPr>
          <p:cNvSpPr>
            <a:spLocks noGrp="1"/>
          </p:cNvSpPr>
          <p:nvPr>
            <p:ph idx="1"/>
          </p:nvPr>
        </p:nvSpPr>
        <p:spPr/>
        <p:txBody>
          <a:bodyPr>
            <a:normAutofit lnSpcReduction="10000"/>
          </a:bodyPr>
          <a:lstStyle/>
          <a:p>
            <a:r>
              <a:rPr lang="en-US" altLang="zh-CN" dirty="0"/>
              <a:t>MIPS</a:t>
            </a:r>
            <a:r>
              <a:rPr lang="zh-CN" altLang="en-US" dirty="0"/>
              <a:t>汇编代码的例子：</a:t>
            </a:r>
            <a:endParaRPr lang="en-US" altLang="zh-CN" dirty="0"/>
          </a:p>
          <a:p>
            <a:pPr lvl="1"/>
            <a:r>
              <a:rPr lang="en-US" altLang="zh-CN" dirty="0"/>
              <a:t>/* comment */</a:t>
            </a:r>
          </a:p>
          <a:p>
            <a:pPr lvl="1"/>
            <a:r>
              <a:rPr lang="en-US" altLang="zh-CN" dirty="0" err="1"/>
              <a:t>entrypoint</a:t>
            </a:r>
            <a:r>
              <a:rPr lang="en-US" altLang="zh-CN" dirty="0"/>
              <a:t>:          #that’s a label</a:t>
            </a:r>
          </a:p>
          <a:p>
            <a:pPr lvl="2"/>
            <a:r>
              <a:rPr lang="en-US" altLang="zh-CN" dirty="0"/>
              <a:t>ADDU $1,$2,$3  #(registers) $1    $2 + $3</a:t>
            </a:r>
          </a:p>
          <a:p>
            <a:r>
              <a:rPr lang="en-US" altLang="zh-CN" dirty="0"/>
              <a:t>MIPS</a:t>
            </a:r>
            <a:r>
              <a:rPr lang="zh-CN" altLang="en-US" dirty="0"/>
              <a:t>汇编语言同大多数汇编语言一样是以行为单位的，一行结尾表示指令的结束</a:t>
            </a:r>
            <a:endParaRPr lang="en-US" altLang="zh-CN" dirty="0"/>
          </a:p>
          <a:p>
            <a:pPr lvl="1"/>
            <a:r>
              <a:rPr lang="zh-CN" altLang="en-US" dirty="0"/>
              <a:t>汇编语言注释约定忽略一行中“</a:t>
            </a:r>
            <a:r>
              <a:rPr lang="en-US" altLang="zh-CN" dirty="0"/>
              <a:t>#</a:t>
            </a:r>
            <a:r>
              <a:rPr lang="zh-CN" altLang="en-US" dirty="0"/>
              <a:t>”字符之后的内容</a:t>
            </a:r>
            <a:endParaRPr lang="en-US" altLang="zh-CN" dirty="0"/>
          </a:p>
          <a:p>
            <a:pPr lvl="1"/>
            <a:r>
              <a:rPr lang="zh-CN" altLang="en-US" dirty="0"/>
              <a:t>在一行里可以有多条指令，之间要用分号隔开</a:t>
            </a:r>
            <a:endParaRPr lang="en-US" altLang="zh-CN" dirty="0"/>
          </a:p>
          <a:p>
            <a:r>
              <a:rPr lang="zh-CN" altLang="en-US" dirty="0"/>
              <a:t>标号</a:t>
            </a:r>
            <a:endParaRPr lang="en-US" altLang="zh-CN" dirty="0"/>
          </a:p>
          <a:p>
            <a:pPr lvl="1"/>
            <a:r>
              <a:rPr lang="zh-CN" altLang="en-US" dirty="0"/>
              <a:t>单词（标识符）后面跟着一个冒号“</a:t>
            </a:r>
            <a:r>
              <a:rPr lang="en-US" altLang="zh-CN" dirty="0"/>
              <a:t>:</a:t>
            </a:r>
            <a:r>
              <a:rPr lang="zh-CN" altLang="en-US" dirty="0"/>
              <a:t>”代表一个标号</a:t>
            </a:r>
            <a:endParaRPr lang="en-US" altLang="zh-CN" dirty="0"/>
          </a:p>
          <a:p>
            <a:pPr lvl="1"/>
            <a:r>
              <a:rPr lang="zh-CN" altLang="en-US" dirty="0"/>
              <a:t>标号用来定义代码中的入口点和命名数据区的一个存储位置。</a:t>
            </a:r>
            <a:endParaRPr lang="en-US" altLang="zh-CN" dirty="0"/>
          </a:p>
        </p:txBody>
      </p:sp>
      <p:sp>
        <p:nvSpPr>
          <p:cNvPr id="4" name="灯片编号占位符 3">
            <a:extLst>
              <a:ext uri="{FF2B5EF4-FFF2-40B4-BE49-F238E27FC236}">
                <a16:creationId xmlns:a16="http://schemas.microsoft.com/office/drawing/2014/main" id="{39A763BE-DD23-4D7F-89BC-DCC3E7824D53}"/>
              </a:ext>
            </a:extLst>
          </p:cNvPr>
          <p:cNvSpPr>
            <a:spLocks noGrp="1"/>
          </p:cNvSpPr>
          <p:nvPr>
            <p:ph type="sldNum" sz="quarter" idx="12"/>
          </p:nvPr>
        </p:nvSpPr>
        <p:spPr/>
        <p:txBody>
          <a:bodyPr/>
          <a:lstStyle/>
          <a:p>
            <a:fld id="{EBFF6BC4-DC27-480C-AEBA-57D98C8C690A}" type="slidenum">
              <a:rPr lang="zh-CN" altLang="en-US" smtClean="0"/>
              <a:t>13</a:t>
            </a:fld>
            <a:endParaRPr lang="zh-CN" altLang="en-US"/>
          </a:p>
        </p:txBody>
      </p:sp>
    </p:spTree>
    <p:extLst>
      <p:ext uri="{BB962C8B-B14F-4D97-AF65-F5344CB8AC3E}">
        <p14:creationId xmlns:p14="http://schemas.microsoft.com/office/powerpoint/2010/main" val="2148285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14C00-80AF-4C3A-9A78-518B88EB765B}"/>
              </a:ext>
            </a:extLst>
          </p:cNvPr>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MIPS</a:t>
            </a:r>
            <a:r>
              <a:rPr lang="zh-CN" altLang="en-US" dirty="0"/>
              <a:t>汇编语言的风格初探</a:t>
            </a:r>
          </a:p>
        </p:txBody>
      </p:sp>
      <p:sp>
        <p:nvSpPr>
          <p:cNvPr id="3" name="内容占位符 2">
            <a:extLst>
              <a:ext uri="{FF2B5EF4-FFF2-40B4-BE49-F238E27FC236}">
                <a16:creationId xmlns:a16="http://schemas.microsoft.com/office/drawing/2014/main" id="{6791E7DE-415A-4ED4-A991-6EA3C8887001}"/>
              </a:ext>
            </a:extLst>
          </p:cNvPr>
          <p:cNvSpPr>
            <a:spLocks noGrp="1"/>
          </p:cNvSpPr>
          <p:nvPr>
            <p:ph idx="1"/>
          </p:nvPr>
        </p:nvSpPr>
        <p:spPr/>
        <p:txBody>
          <a:bodyPr>
            <a:normAutofit fontScale="92500" lnSpcReduction="10000"/>
          </a:bodyPr>
          <a:lstStyle/>
          <a:p>
            <a:r>
              <a:rPr lang="en-US" altLang="zh-CN" dirty="0"/>
              <a:t>MIPS</a:t>
            </a:r>
            <a:r>
              <a:rPr lang="zh-CN" altLang="en-US" dirty="0"/>
              <a:t>汇编器解释一个非常严格的、充满寄存器编号的语言。</a:t>
            </a:r>
            <a:endParaRPr lang="en-US" altLang="zh-CN" dirty="0"/>
          </a:p>
          <a:p>
            <a:r>
              <a:rPr lang="zh-CN" altLang="en-US" dirty="0"/>
              <a:t>大多数程序员用</a:t>
            </a:r>
            <a:r>
              <a:rPr lang="en-US" altLang="zh-CN" dirty="0"/>
              <a:t>C</a:t>
            </a:r>
            <a:r>
              <a:rPr lang="zh-CN" altLang="en-US" dirty="0"/>
              <a:t>预处理程序和一些标准头文件，这样可以用名字书写寄存器</a:t>
            </a:r>
            <a:endParaRPr lang="en-US" altLang="zh-CN" dirty="0"/>
          </a:p>
          <a:p>
            <a:r>
              <a:rPr lang="zh-CN" altLang="en-US" dirty="0"/>
              <a:t>通用寄存器的名字反映了其习惯用法（将在</a:t>
            </a:r>
            <a:r>
              <a:rPr lang="en-US" altLang="zh-CN" dirty="0"/>
              <a:t>2.2</a:t>
            </a:r>
            <a:r>
              <a:rPr lang="zh-CN" altLang="en-US" dirty="0"/>
              <a:t>节讲到）如果你用了</a:t>
            </a:r>
            <a:r>
              <a:rPr lang="en-US" altLang="zh-CN" dirty="0"/>
              <a:t>C</a:t>
            </a:r>
            <a:r>
              <a:rPr lang="zh-CN" altLang="en-US" dirty="0"/>
              <a:t>的预处理程序，也可以使用</a:t>
            </a:r>
            <a:r>
              <a:rPr lang="en-US" altLang="zh-CN" dirty="0"/>
              <a:t>C</a:t>
            </a:r>
            <a:r>
              <a:rPr lang="zh-CN" altLang="en-US" dirty="0"/>
              <a:t>风格的注释。</a:t>
            </a:r>
            <a:endParaRPr lang="en-US" altLang="zh-CN" dirty="0"/>
          </a:p>
          <a:p>
            <a:r>
              <a:rPr lang="zh-CN" altLang="en-US" dirty="0"/>
              <a:t>许多指令都是的三操作数形式。目标寄存器在左边</a:t>
            </a:r>
            <a:endParaRPr lang="en-US" altLang="zh-CN" dirty="0"/>
          </a:p>
          <a:p>
            <a:pPr lvl="1"/>
            <a:r>
              <a:rPr lang="zh-CN" altLang="en-US" dirty="0">
                <a:solidFill>
                  <a:srgbClr val="FF0000"/>
                </a:solidFill>
              </a:rPr>
              <a:t>和</a:t>
            </a:r>
            <a:r>
              <a:rPr lang="en-US" altLang="zh-CN" dirty="0">
                <a:solidFill>
                  <a:srgbClr val="FF0000"/>
                </a:solidFill>
              </a:rPr>
              <a:t>Intel x86</a:t>
            </a:r>
            <a:r>
              <a:rPr lang="zh-CN" altLang="en-US" dirty="0">
                <a:solidFill>
                  <a:srgbClr val="FF0000"/>
                </a:solidFill>
              </a:rPr>
              <a:t>的习惯正相反</a:t>
            </a:r>
            <a:endParaRPr lang="en-US" altLang="zh-CN" dirty="0">
              <a:solidFill>
                <a:srgbClr val="FF0000"/>
              </a:solidFill>
            </a:endParaRPr>
          </a:p>
          <a:p>
            <a:r>
              <a:rPr lang="zh-CN" altLang="en-US" dirty="0"/>
              <a:t>存放结果和操作数的寄存器的书写顺序与</a:t>
            </a:r>
            <a:r>
              <a:rPr lang="en-US" altLang="zh-CN" dirty="0"/>
              <a:t>C</a:t>
            </a:r>
            <a:r>
              <a:rPr lang="zh-CN" altLang="en-US" dirty="0"/>
              <a:t>语言或其他代数语言是一致的，例如：</a:t>
            </a:r>
            <a:endParaRPr lang="en-US" altLang="zh-CN" dirty="0"/>
          </a:p>
          <a:p>
            <a:pPr lvl="1"/>
            <a:r>
              <a:rPr lang="en-US" altLang="zh-CN" dirty="0" err="1"/>
              <a:t>subu</a:t>
            </a:r>
            <a:r>
              <a:rPr lang="en-US" altLang="zh-CN" dirty="0"/>
              <a:t> $1, $2, $3</a:t>
            </a:r>
          </a:p>
          <a:p>
            <a:pPr lvl="1"/>
            <a:r>
              <a:rPr lang="zh-CN" altLang="en-US" dirty="0"/>
              <a:t>即表示：</a:t>
            </a:r>
            <a:r>
              <a:rPr lang="en-US" altLang="zh-CN" dirty="0"/>
              <a:t>$1 = $2 - $3</a:t>
            </a:r>
            <a:endParaRPr lang="zh-CN" altLang="en-US" dirty="0"/>
          </a:p>
        </p:txBody>
      </p:sp>
      <p:sp>
        <p:nvSpPr>
          <p:cNvPr id="4" name="灯片编号占位符 3">
            <a:extLst>
              <a:ext uri="{FF2B5EF4-FFF2-40B4-BE49-F238E27FC236}">
                <a16:creationId xmlns:a16="http://schemas.microsoft.com/office/drawing/2014/main" id="{0538143A-C9F1-4793-BD9F-7E5F8EFC5CB8}"/>
              </a:ext>
            </a:extLst>
          </p:cNvPr>
          <p:cNvSpPr>
            <a:spLocks noGrp="1"/>
          </p:cNvSpPr>
          <p:nvPr>
            <p:ph type="sldNum" sz="quarter" idx="12"/>
          </p:nvPr>
        </p:nvSpPr>
        <p:spPr/>
        <p:txBody>
          <a:bodyPr/>
          <a:lstStyle/>
          <a:p>
            <a:fld id="{EBFF6BC4-DC27-480C-AEBA-57D98C8C690A}" type="slidenum">
              <a:rPr lang="zh-CN" altLang="en-US" smtClean="0"/>
              <a:t>14</a:t>
            </a:fld>
            <a:endParaRPr lang="zh-CN" altLang="en-US"/>
          </a:p>
        </p:txBody>
      </p:sp>
    </p:spTree>
    <p:extLst>
      <p:ext uri="{BB962C8B-B14F-4D97-AF65-F5344CB8AC3E}">
        <p14:creationId xmlns:p14="http://schemas.microsoft.com/office/powerpoint/2010/main" val="4150045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7A850-284C-4A64-82F9-7EB3C040E93F}"/>
              </a:ext>
            </a:extLst>
          </p:cNvPr>
          <p:cNvSpPr>
            <a:spLocks noGrp="1"/>
          </p:cNvSpPr>
          <p:nvPr>
            <p:ph type="title"/>
          </p:nvPr>
        </p:nvSpPr>
        <p:spPr/>
        <p:txBody>
          <a:bodyPr/>
          <a:lstStyle/>
          <a:p>
            <a:r>
              <a:rPr lang="zh-CN" altLang="en-US" dirty="0"/>
              <a:t>第</a:t>
            </a:r>
            <a:r>
              <a:rPr lang="en-US" altLang="zh-CN" dirty="0"/>
              <a:t>2</a:t>
            </a:r>
            <a:r>
              <a:rPr lang="zh-CN" altLang="en-US" dirty="0"/>
              <a:t>节 寄存器</a:t>
            </a:r>
          </a:p>
        </p:txBody>
      </p:sp>
      <p:sp>
        <p:nvSpPr>
          <p:cNvPr id="3" name="内容占位符 2">
            <a:extLst>
              <a:ext uri="{FF2B5EF4-FFF2-40B4-BE49-F238E27FC236}">
                <a16:creationId xmlns:a16="http://schemas.microsoft.com/office/drawing/2014/main" id="{243A430E-CA3B-4DE0-9E6A-754B02FF6EF4}"/>
              </a:ext>
            </a:extLst>
          </p:cNvPr>
          <p:cNvSpPr>
            <a:spLocks noGrp="1"/>
          </p:cNvSpPr>
          <p:nvPr>
            <p:ph idx="1"/>
          </p:nvPr>
        </p:nvSpPr>
        <p:spPr/>
        <p:txBody>
          <a:bodyPr/>
          <a:lstStyle/>
          <a:p>
            <a:r>
              <a:rPr lang="zh-CN" altLang="en-US" dirty="0"/>
              <a:t>程序可以用的寄存器有</a:t>
            </a:r>
            <a:r>
              <a:rPr lang="en-US" altLang="zh-CN" dirty="0"/>
              <a:t>32</a:t>
            </a:r>
            <a:r>
              <a:rPr lang="zh-CN" altLang="en-US" dirty="0"/>
              <a:t>个：</a:t>
            </a:r>
            <a:r>
              <a:rPr lang="en-US" altLang="zh-CN" dirty="0"/>
              <a:t>$0-$31</a:t>
            </a:r>
            <a:r>
              <a:rPr lang="zh-CN" altLang="en-US" dirty="0"/>
              <a:t>。其中有两个，也只有这两个用法与其他的不同。</a:t>
            </a:r>
            <a:endParaRPr lang="en-US" altLang="zh-CN" dirty="0"/>
          </a:p>
          <a:p>
            <a:r>
              <a:rPr lang="en-US" altLang="zh-CN" dirty="0"/>
              <a:t>$0</a:t>
            </a:r>
          </a:p>
          <a:p>
            <a:pPr lvl="1"/>
            <a:r>
              <a:rPr lang="zh-CN" altLang="en-US" dirty="0"/>
              <a:t>不管存入什么值，永远返回</a:t>
            </a:r>
            <a:r>
              <a:rPr lang="en-US" altLang="zh-CN" dirty="0"/>
              <a:t>0</a:t>
            </a:r>
          </a:p>
          <a:p>
            <a:r>
              <a:rPr lang="en-US" altLang="zh-CN" dirty="0"/>
              <a:t>$31</a:t>
            </a:r>
          </a:p>
          <a:p>
            <a:pPr lvl="1"/>
            <a:r>
              <a:rPr lang="en-US" altLang="zh-CN" dirty="0"/>
              <a:t> </a:t>
            </a:r>
            <a:r>
              <a:rPr lang="zh-CN" altLang="en-US" dirty="0"/>
              <a:t>永远由正常函数调用指令</a:t>
            </a:r>
            <a:r>
              <a:rPr lang="en-US" altLang="zh-CN" dirty="0" err="1"/>
              <a:t>jal</a:t>
            </a:r>
            <a:r>
              <a:rPr lang="zh-CN" altLang="en-US" dirty="0"/>
              <a:t>存放返回地址。请注意寄存器调用版本的指令</a:t>
            </a:r>
            <a:r>
              <a:rPr lang="en-US" altLang="zh-CN" dirty="0" err="1"/>
              <a:t>jalr</a:t>
            </a:r>
            <a:r>
              <a:rPr lang="zh-CN" altLang="en-US" dirty="0"/>
              <a:t>可以用任意寄存器来存放其返回地址，但是使用</a:t>
            </a:r>
            <a:r>
              <a:rPr lang="en-US" altLang="zh-CN" dirty="0"/>
              <a:t>$31</a:t>
            </a:r>
            <a:r>
              <a:rPr lang="zh-CN" altLang="en-US" dirty="0"/>
              <a:t>之外的寄存器有违常规</a:t>
            </a:r>
            <a:endParaRPr lang="en-US" altLang="zh-CN" dirty="0"/>
          </a:p>
          <a:p>
            <a:r>
              <a:rPr lang="zh-CN" altLang="en-US" dirty="0"/>
              <a:t>其他方面，所有的寄存器都是一样的，可以在任何一个指令中使用（如果写</a:t>
            </a:r>
            <a:r>
              <a:rPr lang="en-US" altLang="zh-CN" dirty="0"/>
              <a:t>$0</a:t>
            </a:r>
            <a:r>
              <a:rPr lang="zh-CN" altLang="en-US" dirty="0"/>
              <a:t>，那么结果会消失）</a:t>
            </a:r>
          </a:p>
        </p:txBody>
      </p:sp>
      <p:sp>
        <p:nvSpPr>
          <p:cNvPr id="4" name="灯片编号占位符 3">
            <a:extLst>
              <a:ext uri="{FF2B5EF4-FFF2-40B4-BE49-F238E27FC236}">
                <a16:creationId xmlns:a16="http://schemas.microsoft.com/office/drawing/2014/main" id="{19114204-9620-470B-B39A-AE122369EB94}"/>
              </a:ext>
            </a:extLst>
          </p:cNvPr>
          <p:cNvSpPr>
            <a:spLocks noGrp="1"/>
          </p:cNvSpPr>
          <p:nvPr>
            <p:ph type="sldNum" sz="quarter" idx="12"/>
          </p:nvPr>
        </p:nvSpPr>
        <p:spPr/>
        <p:txBody>
          <a:bodyPr/>
          <a:lstStyle/>
          <a:p>
            <a:fld id="{EBFF6BC4-DC27-480C-AEBA-57D98C8C690A}" type="slidenum">
              <a:rPr lang="zh-CN" altLang="en-US" smtClean="0"/>
              <a:t>15</a:t>
            </a:fld>
            <a:endParaRPr lang="zh-CN" altLang="en-US"/>
          </a:p>
        </p:txBody>
      </p:sp>
    </p:spTree>
    <p:extLst>
      <p:ext uri="{BB962C8B-B14F-4D97-AF65-F5344CB8AC3E}">
        <p14:creationId xmlns:p14="http://schemas.microsoft.com/office/powerpoint/2010/main" val="78920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B8001-0F57-4F70-BA05-528F29196206}"/>
              </a:ext>
            </a:extLst>
          </p:cNvPr>
          <p:cNvSpPr>
            <a:spLocks noGrp="1"/>
          </p:cNvSpPr>
          <p:nvPr>
            <p:ph type="title"/>
          </p:nvPr>
        </p:nvSpPr>
        <p:spPr/>
        <p:txBody>
          <a:bodyPr/>
          <a:lstStyle/>
          <a:p>
            <a:r>
              <a:rPr lang="zh-CN" altLang="en-US" dirty="0"/>
              <a:t>第</a:t>
            </a:r>
            <a:r>
              <a:rPr lang="en-US" altLang="zh-CN" dirty="0"/>
              <a:t>2</a:t>
            </a:r>
            <a:r>
              <a:rPr lang="zh-CN" altLang="en-US" dirty="0"/>
              <a:t>节 寄存器</a:t>
            </a:r>
            <a:r>
              <a:rPr lang="en-US" altLang="zh-CN" dirty="0"/>
              <a:t>-</a:t>
            </a:r>
            <a:r>
              <a:rPr lang="zh-CN" altLang="en-US" dirty="0"/>
              <a:t>程序计数器</a:t>
            </a:r>
          </a:p>
        </p:txBody>
      </p:sp>
      <p:sp>
        <p:nvSpPr>
          <p:cNvPr id="3" name="内容占位符 2">
            <a:extLst>
              <a:ext uri="{FF2B5EF4-FFF2-40B4-BE49-F238E27FC236}">
                <a16:creationId xmlns:a16="http://schemas.microsoft.com/office/drawing/2014/main" id="{A42FB274-DDBD-4316-8935-65FDE4AF6350}"/>
              </a:ext>
            </a:extLst>
          </p:cNvPr>
          <p:cNvSpPr>
            <a:spLocks noGrp="1"/>
          </p:cNvSpPr>
          <p:nvPr>
            <p:ph idx="1"/>
          </p:nvPr>
        </p:nvSpPr>
        <p:spPr/>
        <p:txBody>
          <a:bodyPr/>
          <a:lstStyle/>
          <a:p>
            <a:r>
              <a:rPr lang="zh-CN" altLang="en-US" dirty="0"/>
              <a:t>程序计数器也是一个寄存器</a:t>
            </a:r>
            <a:endParaRPr lang="en-US" altLang="zh-CN" dirty="0"/>
          </a:p>
          <a:p>
            <a:r>
              <a:rPr lang="en-US" altLang="zh-CN" dirty="0" err="1"/>
              <a:t>jal</a:t>
            </a:r>
            <a:r>
              <a:rPr lang="zh-CN" altLang="en-US" dirty="0"/>
              <a:t>的返回地址是其后的下下条指令</a:t>
            </a:r>
            <a:endParaRPr lang="en-US" altLang="zh-CN" dirty="0"/>
          </a:p>
          <a:p>
            <a:pPr lvl="1"/>
            <a:r>
              <a:rPr lang="en-US" altLang="zh-CN" dirty="0"/>
              <a:t>…</a:t>
            </a:r>
          </a:p>
          <a:p>
            <a:pPr lvl="1"/>
            <a:r>
              <a:rPr lang="en-US" altLang="zh-CN" dirty="0" err="1"/>
              <a:t>jal</a:t>
            </a:r>
            <a:r>
              <a:rPr lang="en-US" altLang="zh-CN" dirty="0"/>
              <a:t> </a:t>
            </a:r>
            <a:r>
              <a:rPr lang="en-US" altLang="zh-CN" dirty="0" err="1"/>
              <a:t>printf</a:t>
            </a:r>
            <a:endParaRPr lang="en-US" altLang="zh-CN" dirty="0"/>
          </a:p>
          <a:p>
            <a:pPr lvl="1"/>
            <a:r>
              <a:rPr lang="en-US" altLang="zh-CN" dirty="0"/>
              <a:t>move $4,$6</a:t>
            </a:r>
          </a:p>
          <a:p>
            <a:pPr lvl="1"/>
            <a:r>
              <a:rPr lang="en-US" altLang="zh-CN" dirty="0"/>
              <a:t>xxx #return here after call</a:t>
            </a:r>
          </a:p>
          <a:p>
            <a:r>
              <a:rPr lang="zh-CN" altLang="en-US" dirty="0"/>
              <a:t>紧跟调用指令后面一条指令是调用指令的延迟槽</a:t>
            </a:r>
            <a:endParaRPr lang="en-US" altLang="zh-CN" dirty="0"/>
          </a:p>
          <a:p>
            <a:endParaRPr lang="zh-CN" altLang="en-US" dirty="0"/>
          </a:p>
        </p:txBody>
      </p:sp>
      <p:sp>
        <p:nvSpPr>
          <p:cNvPr id="4" name="灯片编号占位符 3">
            <a:extLst>
              <a:ext uri="{FF2B5EF4-FFF2-40B4-BE49-F238E27FC236}">
                <a16:creationId xmlns:a16="http://schemas.microsoft.com/office/drawing/2014/main" id="{4620EEC0-8E25-4ED4-BD4B-1A07134C3A9E}"/>
              </a:ext>
            </a:extLst>
          </p:cNvPr>
          <p:cNvSpPr>
            <a:spLocks noGrp="1"/>
          </p:cNvSpPr>
          <p:nvPr>
            <p:ph type="sldNum" sz="quarter" idx="12"/>
          </p:nvPr>
        </p:nvSpPr>
        <p:spPr/>
        <p:txBody>
          <a:bodyPr/>
          <a:lstStyle/>
          <a:p>
            <a:fld id="{EBFF6BC4-DC27-480C-AEBA-57D98C8C690A}" type="slidenum">
              <a:rPr lang="zh-CN" altLang="en-US" smtClean="0"/>
              <a:t>16</a:t>
            </a:fld>
            <a:endParaRPr lang="zh-CN" altLang="en-US"/>
          </a:p>
        </p:txBody>
      </p:sp>
    </p:spTree>
    <p:extLst>
      <p:ext uri="{BB962C8B-B14F-4D97-AF65-F5344CB8AC3E}">
        <p14:creationId xmlns:p14="http://schemas.microsoft.com/office/powerpoint/2010/main" val="759211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7BFF8-1849-48F4-B94C-ABD84C4A99A8}"/>
              </a:ext>
            </a:extLst>
          </p:cNvPr>
          <p:cNvSpPr>
            <a:spLocks noGrp="1"/>
          </p:cNvSpPr>
          <p:nvPr>
            <p:ph type="title"/>
          </p:nvPr>
        </p:nvSpPr>
        <p:spPr/>
        <p:txBody>
          <a:bodyPr/>
          <a:lstStyle/>
          <a:p>
            <a:r>
              <a:rPr lang="zh-CN" altLang="en-US" dirty="0"/>
              <a:t>第</a:t>
            </a:r>
            <a:r>
              <a:rPr lang="en-US" altLang="zh-CN" dirty="0"/>
              <a:t>2</a:t>
            </a:r>
            <a:r>
              <a:rPr lang="zh-CN" altLang="en-US" dirty="0"/>
              <a:t>节 寄存器</a:t>
            </a:r>
            <a:r>
              <a:rPr lang="en-US" altLang="zh-CN" dirty="0"/>
              <a:t>-CPU</a:t>
            </a:r>
            <a:r>
              <a:rPr lang="zh-CN" altLang="en-US" dirty="0"/>
              <a:t>状态？</a:t>
            </a:r>
          </a:p>
        </p:txBody>
      </p:sp>
      <p:sp>
        <p:nvSpPr>
          <p:cNvPr id="3" name="内容占位符 2">
            <a:extLst>
              <a:ext uri="{FF2B5EF4-FFF2-40B4-BE49-F238E27FC236}">
                <a16:creationId xmlns:a16="http://schemas.microsoft.com/office/drawing/2014/main" id="{2852305E-B91C-4808-A0F3-0FA4A6B2101C}"/>
              </a:ext>
            </a:extLst>
          </p:cNvPr>
          <p:cNvSpPr>
            <a:spLocks noGrp="1"/>
          </p:cNvSpPr>
          <p:nvPr>
            <p:ph idx="1"/>
          </p:nvPr>
        </p:nvSpPr>
        <p:spPr/>
        <p:txBody>
          <a:bodyPr/>
          <a:lstStyle/>
          <a:p>
            <a:r>
              <a:rPr lang="en-US" altLang="zh-CN" dirty="0"/>
              <a:t>MIPS</a:t>
            </a:r>
            <a:r>
              <a:rPr lang="zh-CN" altLang="en-US" dirty="0"/>
              <a:t>里没有状态码。</a:t>
            </a:r>
            <a:endParaRPr lang="en-US" altLang="zh-CN" dirty="0"/>
          </a:p>
          <a:p>
            <a:r>
              <a:rPr lang="zh-CN" altLang="en-US" dirty="0"/>
              <a:t>状态寄存器或</a:t>
            </a:r>
            <a:r>
              <a:rPr lang="en-US" altLang="zh-CN" dirty="0"/>
              <a:t>CPU</a:t>
            </a:r>
            <a:r>
              <a:rPr lang="zh-CN" altLang="en-US" dirty="0"/>
              <a:t>的其它内部状态对用户级程序没有任何影响。</a:t>
            </a:r>
            <a:endParaRPr lang="en-US" altLang="zh-CN" dirty="0"/>
          </a:p>
          <a:p>
            <a:r>
              <a:rPr lang="zh-CN" altLang="en-US" dirty="0"/>
              <a:t>（即</a:t>
            </a:r>
            <a:r>
              <a:rPr lang="en-US" altLang="zh-CN" dirty="0"/>
              <a:t>CP0</a:t>
            </a:r>
            <a:r>
              <a:rPr lang="zh-CN" altLang="en-US" dirty="0"/>
              <a:t>寄存器状态不影响用户级程序）</a:t>
            </a:r>
            <a:endParaRPr lang="en-US" altLang="zh-CN" dirty="0"/>
          </a:p>
          <a:p>
            <a:r>
              <a:rPr lang="zh-CN" altLang="en-US" dirty="0"/>
              <a:t>下面是</a:t>
            </a:r>
            <a:r>
              <a:rPr lang="en-US" altLang="zh-CN" dirty="0"/>
              <a:t>CP0</a:t>
            </a:r>
            <a:r>
              <a:rPr lang="zh-CN" altLang="en-US" dirty="0"/>
              <a:t>中的</a:t>
            </a:r>
            <a:r>
              <a:rPr lang="en-US" altLang="zh-CN" dirty="0"/>
              <a:t>Status</a:t>
            </a:r>
            <a:r>
              <a:rPr lang="zh-CN" altLang="en-US" dirty="0"/>
              <a:t>寄存器示意图</a:t>
            </a:r>
          </a:p>
        </p:txBody>
      </p:sp>
      <p:sp>
        <p:nvSpPr>
          <p:cNvPr id="4" name="灯片编号占位符 3">
            <a:extLst>
              <a:ext uri="{FF2B5EF4-FFF2-40B4-BE49-F238E27FC236}">
                <a16:creationId xmlns:a16="http://schemas.microsoft.com/office/drawing/2014/main" id="{2E726926-6A2F-4D8A-9E83-E775C80FED7D}"/>
              </a:ext>
            </a:extLst>
          </p:cNvPr>
          <p:cNvSpPr>
            <a:spLocks noGrp="1"/>
          </p:cNvSpPr>
          <p:nvPr>
            <p:ph type="sldNum" sz="quarter" idx="12"/>
          </p:nvPr>
        </p:nvSpPr>
        <p:spPr/>
        <p:txBody>
          <a:bodyPr/>
          <a:lstStyle/>
          <a:p>
            <a:fld id="{EBFF6BC4-DC27-480C-AEBA-57D98C8C690A}" type="slidenum">
              <a:rPr lang="zh-CN" altLang="en-US" smtClean="0"/>
              <a:t>17</a:t>
            </a:fld>
            <a:endParaRPr lang="zh-CN" altLang="en-US"/>
          </a:p>
        </p:txBody>
      </p:sp>
      <p:pic>
        <p:nvPicPr>
          <p:cNvPr id="5" name="图片 4">
            <a:extLst>
              <a:ext uri="{FF2B5EF4-FFF2-40B4-BE49-F238E27FC236}">
                <a16:creationId xmlns:a16="http://schemas.microsoft.com/office/drawing/2014/main" id="{60DF0988-2829-43E8-AE3C-B22D1437D4CB}"/>
              </a:ext>
            </a:extLst>
          </p:cNvPr>
          <p:cNvPicPr>
            <a:picLocks noChangeAspect="1"/>
          </p:cNvPicPr>
          <p:nvPr/>
        </p:nvPicPr>
        <p:blipFill>
          <a:blip r:embed="rId2"/>
          <a:stretch>
            <a:fillRect/>
          </a:stretch>
        </p:blipFill>
        <p:spPr>
          <a:xfrm>
            <a:off x="0" y="4537603"/>
            <a:ext cx="12192000" cy="1818747"/>
          </a:xfrm>
          <a:prstGeom prst="rect">
            <a:avLst/>
          </a:prstGeom>
        </p:spPr>
      </p:pic>
    </p:spTree>
    <p:extLst>
      <p:ext uri="{BB962C8B-B14F-4D97-AF65-F5344CB8AC3E}">
        <p14:creationId xmlns:p14="http://schemas.microsoft.com/office/powerpoint/2010/main" val="857023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77C46-D8C4-44E5-989F-33A975FC98EF}"/>
              </a:ext>
            </a:extLst>
          </p:cNvPr>
          <p:cNvSpPr>
            <a:spLocks noGrp="1"/>
          </p:cNvSpPr>
          <p:nvPr>
            <p:ph type="title"/>
          </p:nvPr>
        </p:nvSpPr>
        <p:spPr/>
        <p:txBody>
          <a:bodyPr/>
          <a:lstStyle/>
          <a:p>
            <a:r>
              <a:rPr lang="zh-CN" altLang="en-US" dirty="0"/>
              <a:t>第</a:t>
            </a:r>
            <a:r>
              <a:rPr lang="en-US" altLang="zh-CN" dirty="0"/>
              <a:t>2</a:t>
            </a:r>
            <a:r>
              <a:rPr lang="zh-CN" altLang="en-US" dirty="0"/>
              <a:t>节 寄存器</a:t>
            </a:r>
            <a:r>
              <a:rPr lang="en-US" altLang="zh-CN" dirty="0"/>
              <a:t>-HI/LO</a:t>
            </a:r>
            <a:endParaRPr lang="zh-CN" altLang="en-US" dirty="0"/>
          </a:p>
        </p:txBody>
      </p:sp>
      <p:sp>
        <p:nvSpPr>
          <p:cNvPr id="3" name="内容占位符 2">
            <a:extLst>
              <a:ext uri="{FF2B5EF4-FFF2-40B4-BE49-F238E27FC236}">
                <a16:creationId xmlns:a16="http://schemas.microsoft.com/office/drawing/2014/main" id="{CE58D659-9690-489C-8EA8-D0DEC3F37879}"/>
              </a:ext>
            </a:extLst>
          </p:cNvPr>
          <p:cNvSpPr>
            <a:spLocks noGrp="1"/>
          </p:cNvSpPr>
          <p:nvPr>
            <p:ph idx="1"/>
          </p:nvPr>
        </p:nvSpPr>
        <p:spPr/>
        <p:txBody>
          <a:bodyPr/>
          <a:lstStyle/>
          <a:p>
            <a:r>
              <a:rPr lang="zh-CN" altLang="en-US" dirty="0"/>
              <a:t>有两个寄存器大小的结果端口与整数乘法运算相关</a:t>
            </a:r>
            <a:endParaRPr lang="en-US" altLang="zh-CN" dirty="0"/>
          </a:p>
          <a:p>
            <a:pPr lvl="1"/>
            <a:r>
              <a:rPr lang="zh-CN" altLang="en-US" dirty="0"/>
              <a:t>叫做</a:t>
            </a:r>
            <a:r>
              <a:rPr lang="en-US" altLang="zh-CN" dirty="0"/>
              <a:t>hi</a:t>
            </a:r>
            <a:r>
              <a:rPr lang="zh-CN" altLang="en-US" dirty="0"/>
              <a:t>和</a:t>
            </a:r>
            <a:r>
              <a:rPr lang="en-US" altLang="zh-CN" dirty="0"/>
              <a:t>lo</a:t>
            </a:r>
          </a:p>
          <a:p>
            <a:r>
              <a:rPr lang="zh-CN" altLang="en-US" dirty="0"/>
              <a:t>它们不是通用寄存器，除了乘除法指令以外没有其它用途。但是定义了向这两个端口插入任意值的指令</a:t>
            </a:r>
            <a:endParaRPr lang="en-US" altLang="zh-CN" dirty="0"/>
          </a:p>
          <a:p>
            <a:pPr lvl="1"/>
            <a:r>
              <a:rPr lang="zh-CN" altLang="en-US" dirty="0"/>
              <a:t>这两条指令时</a:t>
            </a:r>
            <a:r>
              <a:rPr lang="en-US" altLang="zh-CN" dirty="0" err="1"/>
              <a:t>mthi</a:t>
            </a:r>
            <a:r>
              <a:rPr lang="zh-CN" altLang="en-US" dirty="0"/>
              <a:t>和</a:t>
            </a:r>
            <a:r>
              <a:rPr lang="en-US" altLang="zh-CN" dirty="0" err="1"/>
              <a:t>mtlo</a:t>
            </a:r>
            <a:endParaRPr lang="en-US" altLang="zh-CN" dirty="0"/>
          </a:p>
          <a:p>
            <a:pPr lvl="1"/>
            <a:r>
              <a:rPr lang="zh-CN" altLang="en-US" dirty="0"/>
              <a:t>对于恢复一个被中断的程序状态是必需的</a:t>
            </a:r>
            <a:endParaRPr lang="en-US" altLang="zh-CN" dirty="0"/>
          </a:p>
          <a:p>
            <a:pPr lvl="1"/>
            <a:r>
              <a:rPr lang="zh-CN" altLang="en-US" dirty="0"/>
              <a:t>（否则，最多有一个线程可以使用乘除法）</a:t>
            </a:r>
          </a:p>
        </p:txBody>
      </p:sp>
      <p:sp>
        <p:nvSpPr>
          <p:cNvPr id="4" name="灯片编号占位符 3">
            <a:extLst>
              <a:ext uri="{FF2B5EF4-FFF2-40B4-BE49-F238E27FC236}">
                <a16:creationId xmlns:a16="http://schemas.microsoft.com/office/drawing/2014/main" id="{850016A9-7A0C-45B6-A6C3-27E593CF4C07}"/>
              </a:ext>
            </a:extLst>
          </p:cNvPr>
          <p:cNvSpPr>
            <a:spLocks noGrp="1"/>
          </p:cNvSpPr>
          <p:nvPr>
            <p:ph type="sldNum" sz="quarter" idx="12"/>
          </p:nvPr>
        </p:nvSpPr>
        <p:spPr/>
        <p:txBody>
          <a:bodyPr/>
          <a:lstStyle/>
          <a:p>
            <a:fld id="{EBFF6BC4-DC27-480C-AEBA-57D98C8C690A}" type="slidenum">
              <a:rPr lang="zh-CN" altLang="en-US" smtClean="0"/>
              <a:t>18</a:t>
            </a:fld>
            <a:endParaRPr lang="zh-CN" altLang="en-US"/>
          </a:p>
        </p:txBody>
      </p:sp>
    </p:spTree>
    <p:extLst>
      <p:ext uri="{BB962C8B-B14F-4D97-AF65-F5344CB8AC3E}">
        <p14:creationId xmlns:p14="http://schemas.microsoft.com/office/powerpoint/2010/main" val="2368495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24048-03D0-4B84-9FF2-2B976FD31614}"/>
              </a:ext>
            </a:extLst>
          </p:cNvPr>
          <p:cNvSpPr>
            <a:spLocks noGrp="1"/>
          </p:cNvSpPr>
          <p:nvPr>
            <p:ph type="title"/>
          </p:nvPr>
        </p:nvSpPr>
        <p:spPr/>
        <p:txBody>
          <a:bodyPr/>
          <a:lstStyle/>
          <a:p>
            <a:r>
              <a:rPr lang="zh-CN" altLang="en-US" dirty="0"/>
              <a:t>第</a:t>
            </a:r>
            <a:r>
              <a:rPr lang="en-US" altLang="zh-CN" dirty="0"/>
              <a:t>2</a:t>
            </a:r>
            <a:r>
              <a:rPr lang="zh-CN" altLang="en-US" dirty="0"/>
              <a:t>节 寄存器</a:t>
            </a:r>
            <a:r>
              <a:rPr lang="en-US" altLang="zh-CN" dirty="0"/>
              <a:t>-</a:t>
            </a:r>
            <a:r>
              <a:rPr lang="zh-CN" altLang="en-US" dirty="0"/>
              <a:t>浮点</a:t>
            </a:r>
          </a:p>
        </p:txBody>
      </p:sp>
      <p:sp>
        <p:nvSpPr>
          <p:cNvPr id="3" name="内容占位符 2">
            <a:extLst>
              <a:ext uri="{FF2B5EF4-FFF2-40B4-BE49-F238E27FC236}">
                <a16:creationId xmlns:a16="http://schemas.microsoft.com/office/drawing/2014/main" id="{797DAF4A-B22B-48FB-97B0-1A7F40C09F2D}"/>
              </a:ext>
            </a:extLst>
          </p:cNvPr>
          <p:cNvSpPr>
            <a:spLocks noGrp="1"/>
          </p:cNvSpPr>
          <p:nvPr>
            <p:ph idx="1"/>
          </p:nvPr>
        </p:nvSpPr>
        <p:spPr/>
        <p:txBody>
          <a:bodyPr/>
          <a:lstStyle/>
          <a:p>
            <a:r>
              <a:rPr lang="zh-CN" altLang="en-US" dirty="0"/>
              <a:t>浮点数学协处理器（浮点加速器</a:t>
            </a:r>
            <a:r>
              <a:rPr lang="en-US" altLang="zh-CN" dirty="0"/>
              <a:t>FPA</a:t>
            </a:r>
            <a:r>
              <a:rPr lang="zh-CN" altLang="en-US" dirty="0"/>
              <a:t>或</a:t>
            </a:r>
            <a:r>
              <a:rPr lang="en-US" altLang="zh-CN" dirty="0"/>
              <a:t>FPU</a:t>
            </a:r>
            <a:r>
              <a:rPr lang="zh-CN" altLang="en-US" dirty="0"/>
              <a:t>）</a:t>
            </a:r>
            <a:endParaRPr lang="en-US" altLang="zh-CN" dirty="0"/>
          </a:p>
          <a:p>
            <a:pPr lvl="1"/>
            <a:r>
              <a:rPr lang="zh-CN" altLang="en-US" dirty="0"/>
              <a:t>如果存在的话，增加</a:t>
            </a:r>
            <a:r>
              <a:rPr lang="en-US" altLang="zh-CN" dirty="0"/>
              <a:t>32</a:t>
            </a:r>
            <a:r>
              <a:rPr lang="zh-CN" altLang="en-US" dirty="0"/>
              <a:t>个浮点寄存器</a:t>
            </a:r>
            <a:endParaRPr lang="en-US" altLang="zh-CN" dirty="0"/>
          </a:p>
          <a:p>
            <a:pPr lvl="1"/>
            <a:r>
              <a:rPr lang="zh-CN" altLang="en-US" dirty="0"/>
              <a:t>简单的汇编程序中称为</a:t>
            </a:r>
            <a:r>
              <a:rPr lang="en-US" altLang="zh-CN" dirty="0"/>
              <a:t>$f0-$f31</a:t>
            </a:r>
          </a:p>
          <a:p>
            <a:r>
              <a:rPr lang="zh-CN" altLang="en-US" dirty="0"/>
              <a:t>实际上，对于早期的</a:t>
            </a:r>
            <a:r>
              <a:rPr lang="en-US" altLang="zh-CN" dirty="0"/>
              <a:t>32</a:t>
            </a:r>
            <a:r>
              <a:rPr lang="zh-CN" altLang="en-US" dirty="0"/>
              <a:t>位机器，只有</a:t>
            </a:r>
            <a:r>
              <a:rPr lang="en-US" altLang="zh-CN" dirty="0"/>
              <a:t>16</a:t>
            </a:r>
            <a:r>
              <a:rPr lang="zh-CN" altLang="en-US" dirty="0"/>
              <a:t>个偶数编号的寄存器可以用来做数学计算。</a:t>
            </a:r>
            <a:endParaRPr lang="en-US" altLang="zh-CN" dirty="0"/>
          </a:p>
          <a:p>
            <a:pPr lvl="1"/>
            <a:r>
              <a:rPr lang="zh-CN" altLang="en-US" dirty="0"/>
              <a:t>每个偶数号的寄存器既可以用作一个单精度数（</a:t>
            </a:r>
            <a:r>
              <a:rPr lang="en-US" altLang="zh-CN" dirty="0"/>
              <a:t>32</a:t>
            </a:r>
            <a:r>
              <a:rPr lang="zh-CN" altLang="en-US" dirty="0"/>
              <a:t>位），又可以用作一个双精度数（</a:t>
            </a:r>
            <a:r>
              <a:rPr lang="en-US" altLang="zh-CN" dirty="0"/>
              <a:t>64</a:t>
            </a:r>
            <a:r>
              <a:rPr lang="zh-CN" altLang="en-US" dirty="0"/>
              <a:t>位）</a:t>
            </a:r>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480E0344-A6AC-423C-B9B4-D4CF80FE02F1}"/>
              </a:ext>
            </a:extLst>
          </p:cNvPr>
          <p:cNvSpPr>
            <a:spLocks noGrp="1"/>
          </p:cNvSpPr>
          <p:nvPr>
            <p:ph type="sldNum" sz="quarter" idx="12"/>
          </p:nvPr>
        </p:nvSpPr>
        <p:spPr/>
        <p:txBody>
          <a:bodyPr/>
          <a:lstStyle/>
          <a:p>
            <a:fld id="{EBFF6BC4-DC27-480C-AEBA-57D98C8C690A}" type="slidenum">
              <a:rPr lang="zh-CN" altLang="en-US" smtClean="0"/>
              <a:t>19</a:t>
            </a:fld>
            <a:endParaRPr lang="zh-CN" altLang="en-US"/>
          </a:p>
        </p:txBody>
      </p:sp>
    </p:spTree>
    <p:extLst>
      <p:ext uri="{BB962C8B-B14F-4D97-AF65-F5344CB8AC3E}">
        <p14:creationId xmlns:p14="http://schemas.microsoft.com/office/powerpoint/2010/main" val="346660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246100-BA16-4493-B2B9-90469530A24A}"/>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74D4CEE1-344C-4CEE-891A-2BC732F8F084}"/>
              </a:ext>
            </a:extLst>
          </p:cNvPr>
          <p:cNvSpPr>
            <a:spLocks noGrp="1"/>
          </p:cNvSpPr>
          <p:nvPr>
            <p:ph idx="1"/>
          </p:nvPr>
        </p:nvSpPr>
        <p:spPr/>
        <p:txBody>
          <a:bodyPr>
            <a:normAutofit lnSpcReduction="10000"/>
          </a:bodyPr>
          <a:lstStyle/>
          <a:p>
            <a:r>
              <a:rPr lang="en-US" altLang="zh-CN" dirty="0"/>
              <a:t>1 MIPS</a:t>
            </a:r>
            <a:r>
              <a:rPr lang="zh-CN" altLang="en-US" dirty="0"/>
              <a:t>汇编语言的风格初探</a:t>
            </a:r>
            <a:endParaRPr lang="en-US" altLang="zh-CN" dirty="0"/>
          </a:p>
          <a:p>
            <a:r>
              <a:rPr lang="en-US" altLang="zh-CN" dirty="0"/>
              <a:t>2 </a:t>
            </a:r>
            <a:r>
              <a:rPr lang="zh-CN" altLang="en-US" dirty="0"/>
              <a:t>寄存器</a:t>
            </a:r>
            <a:endParaRPr lang="en-US" altLang="zh-CN" dirty="0"/>
          </a:p>
          <a:p>
            <a:r>
              <a:rPr lang="en-US" altLang="zh-CN" dirty="0"/>
              <a:t>3 </a:t>
            </a:r>
            <a:r>
              <a:rPr lang="zh-CN" altLang="en-US" dirty="0"/>
              <a:t>整数乘法部件与寄存器</a:t>
            </a:r>
            <a:endParaRPr lang="en-US" altLang="zh-CN" dirty="0"/>
          </a:p>
          <a:p>
            <a:r>
              <a:rPr lang="en-US" altLang="zh-CN" dirty="0"/>
              <a:t>4 </a:t>
            </a:r>
            <a:r>
              <a:rPr lang="zh-CN" altLang="en-US" dirty="0"/>
              <a:t>加载与存储：寻址方式</a:t>
            </a:r>
            <a:endParaRPr lang="en-US" altLang="zh-CN" dirty="0"/>
          </a:p>
          <a:p>
            <a:r>
              <a:rPr lang="en-US" altLang="zh-CN" dirty="0"/>
              <a:t>5 </a:t>
            </a:r>
            <a:r>
              <a:rPr lang="zh-CN" altLang="en-US" dirty="0"/>
              <a:t>存储器与寄存器的数据类型</a:t>
            </a:r>
            <a:endParaRPr lang="en-US" altLang="zh-CN" dirty="0"/>
          </a:p>
          <a:p>
            <a:r>
              <a:rPr lang="en-US" altLang="zh-CN" dirty="0"/>
              <a:t>6 </a:t>
            </a:r>
            <a:r>
              <a:rPr lang="zh-CN" altLang="en-US" dirty="0"/>
              <a:t>汇编语言的合成指令</a:t>
            </a:r>
            <a:endParaRPr lang="en-US" altLang="zh-CN" dirty="0"/>
          </a:p>
          <a:p>
            <a:r>
              <a:rPr lang="en-US" altLang="zh-CN" dirty="0"/>
              <a:t>7 MIPSI </a:t>
            </a:r>
            <a:r>
              <a:rPr lang="zh-CN" altLang="en-US" dirty="0"/>
              <a:t>到</a:t>
            </a:r>
            <a:r>
              <a:rPr lang="en-US" altLang="zh-CN" dirty="0"/>
              <a:t>MIPS64-64</a:t>
            </a:r>
            <a:r>
              <a:rPr lang="zh-CN" altLang="en-US" dirty="0"/>
              <a:t>位的需求</a:t>
            </a:r>
            <a:endParaRPr lang="en-US" altLang="zh-CN" dirty="0"/>
          </a:p>
          <a:p>
            <a:r>
              <a:rPr lang="en-US" altLang="zh-CN" dirty="0"/>
              <a:t>8 </a:t>
            </a:r>
            <a:r>
              <a:rPr lang="zh-CN" altLang="en-US" dirty="0"/>
              <a:t>基本地址空间</a:t>
            </a:r>
            <a:endParaRPr lang="en-US" altLang="zh-CN" dirty="0"/>
          </a:p>
          <a:p>
            <a:r>
              <a:rPr lang="en-US" altLang="zh-CN" dirty="0"/>
              <a:t>9 </a:t>
            </a:r>
            <a:r>
              <a:rPr lang="zh-CN" altLang="en-US" dirty="0"/>
              <a:t>流水线可见性</a:t>
            </a:r>
          </a:p>
        </p:txBody>
      </p:sp>
      <p:sp>
        <p:nvSpPr>
          <p:cNvPr id="4" name="灯片编号占位符 3">
            <a:extLst>
              <a:ext uri="{FF2B5EF4-FFF2-40B4-BE49-F238E27FC236}">
                <a16:creationId xmlns:a16="http://schemas.microsoft.com/office/drawing/2014/main" id="{F9685D46-E86D-42A0-BAF6-7ECF02B98030}"/>
              </a:ext>
            </a:extLst>
          </p:cNvPr>
          <p:cNvSpPr>
            <a:spLocks noGrp="1"/>
          </p:cNvSpPr>
          <p:nvPr>
            <p:ph type="sldNum" sz="quarter" idx="12"/>
          </p:nvPr>
        </p:nvSpPr>
        <p:spPr/>
        <p:txBody>
          <a:bodyPr/>
          <a:lstStyle/>
          <a:p>
            <a:fld id="{EBFF6BC4-DC27-480C-AEBA-57D98C8C690A}" type="slidenum">
              <a:rPr lang="zh-CN" altLang="en-US" smtClean="0"/>
              <a:t>2</a:t>
            </a:fld>
            <a:endParaRPr lang="zh-CN" altLang="en-US"/>
          </a:p>
        </p:txBody>
      </p:sp>
    </p:spTree>
    <p:extLst>
      <p:ext uri="{BB962C8B-B14F-4D97-AF65-F5344CB8AC3E}">
        <p14:creationId xmlns:p14="http://schemas.microsoft.com/office/powerpoint/2010/main" val="2857704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0F939-CE2A-426B-94D1-A92DF35DC4E5}"/>
              </a:ext>
            </a:extLst>
          </p:cNvPr>
          <p:cNvSpPr>
            <a:spLocks noGrp="1"/>
          </p:cNvSpPr>
          <p:nvPr>
            <p:ph type="title"/>
          </p:nvPr>
        </p:nvSpPr>
        <p:spPr/>
        <p:txBody>
          <a:bodyPr/>
          <a:lstStyle/>
          <a:p>
            <a:r>
              <a:rPr lang="zh-CN" altLang="en-US" dirty="0"/>
              <a:t>第</a:t>
            </a:r>
            <a:r>
              <a:rPr lang="en-US" altLang="zh-CN" dirty="0"/>
              <a:t>2</a:t>
            </a:r>
            <a:r>
              <a:rPr lang="zh-CN" altLang="en-US" dirty="0"/>
              <a:t>节 寄存器</a:t>
            </a:r>
            <a:r>
              <a:rPr lang="en-US" altLang="zh-CN" dirty="0"/>
              <a:t>-</a:t>
            </a:r>
            <a:r>
              <a:rPr lang="zh-CN" altLang="en-US" dirty="0"/>
              <a:t>名称</a:t>
            </a:r>
          </a:p>
        </p:txBody>
      </p:sp>
      <p:sp>
        <p:nvSpPr>
          <p:cNvPr id="3" name="内容占位符 2">
            <a:extLst>
              <a:ext uri="{FF2B5EF4-FFF2-40B4-BE49-F238E27FC236}">
                <a16:creationId xmlns:a16="http://schemas.microsoft.com/office/drawing/2014/main" id="{A1947F53-7215-4CA1-B8DA-C0D89FC3AF9A}"/>
              </a:ext>
            </a:extLst>
          </p:cNvPr>
          <p:cNvSpPr>
            <a:spLocks noGrp="1"/>
          </p:cNvSpPr>
          <p:nvPr>
            <p:ph idx="1"/>
          </p:nvPr>
        </p:nvSpPr>
        <p:spPr>
          <a:xfrm>
            <a:off x="838200" y="1825625"/>
            <a:ext cx="4505960" cy="4351338"/>
          </a:xfrm>
        </p:spPr>
        <p:txBody>
          <a:bodyPr>
            <a:normAutofit fontScale="92500" lnSpcReduction="10000"/>
          </a:bodyPr>
          <a:lstStyle/>
          <a:p>
            <a:r>
              <a:rPr lang="en-US" altLang="zh-CN" dirty="0" err="1"/>
              <a:t>gp</a:t>
            </a:r>
            <a:r>
              <a:rPr lang="zh-CN" altLang="en-US" dirty="0"/>
              <a:t>用于两个不同的目的</a:t>
            </a:r>
            <a:endParaRPr lang="en-US" altLang="zh-CN" dirty="0"/>
          </a:p>
          <a:p>
            <a:pPr lvl="1"/>
            <a:r>
              <a:rPr lang="en-US" altLang="zh-CN" dirty="0" err="1"/>
              <a:t>gp</a:t>
            </a:r>
            <a:r>
              <a:rPr lang="zh-CN" altLang="en-US" dirty="0"/>
              <a:t>寄存器用于维护指向</a:t>
            </a:r>
            <a:r>
              <a:rPr lang="en-US" altLang="zh-CN" dirty="0"/>
              <a:t>GOT</a:t>
            </a:r>
            <a:r>
              <a:rPr lang="zh-CN" altLang="en-US" dirty="0"/>
              <a:t>的指针</a:t>
            </a:r>
            <a:endParaRPr lang="en-US" altLang="zh-CN" dirty="0"/>
          </a:p>
          <a:p>
            <a:pPr lvl="1"/>
            <a:r>
              <a:rPr lang="en-US" altLang="zh-CN" dirty="0"/>
              <a:t>Linux</a:t>
            </a:r>
            <a:r>
              <a:rPr lang="zh-CN" altLang="en-US" dirty="0"/>
              <a:t>程序使用位置无关代码</a:t>
            </a:r>
            <a:r>
              <a:rPr lang="en-US" altLang="zh-CN" dirty="0"/>
              <a:t>PIC</a:t>
            </a:r>
          </a:p>
          <a:p>
            <a:pPr lvl="1"/>
            <a:r>
              <a:rPr lang="zh-CN" altLang="en-US" dirty="0"/>
              <a:t>本模块外的代码和数据引用需要通过一个称为全局偏移量表</a:t>
            </a:r>
            <a:r>
              <a:rPr lang="en-US" altLang="zh-CN" dirty="0"/>
              <a:t>GOT</a:t>
            </a:r>
            <a:r>
              <a:rPr lang="zh-CN" altLang="en-US" dirty="0"/>
              <a:t>（</a:t>
            </a:r>
            <a:r>
              <a:rPr lang="en-US" altLang="zh-CN" dirty="0"/>
              <a:t>global offset table</a:t>
            </a:r>
            <a:r>
              <a:rPr lang="zh-CN" altLang="en-US" dirty="0"/>
              <a:t>）的指针表</a:t>
            </a:r>
            <a:endParaRPr lang="en-US" altLang="zh-CN" dirty="0"/>
          </a:p>
          <a:p>
            <a:r>
              <a:rPr lang="zh-CN" altLang="en-US" dirty="0"/>
              <a:t>另一个目的是</a:t>
            </a:r>
            <a:endParaRPr lang="en-US" altLang="zh-CN" dirty="0"/>
          </a:p>
          <a:p>
            <a:pPr lvl="1"/>
            <a:r>
              <a:rPr lang="zh-CN" altLang="en-US" dirty="0"/>
              <a:t>加速全局变量访问</a:t>
            </a:r>
            <a:endParaRPr lang="en-US" altLang="zh-CN" dirty="0"/>
          </a:p>
          <a:p>
            <a:r>
              <a:rPr lang="en-US" altLang="zh-CN" dirty="0" err="1"/>
              <a:t>fp</a:t>
            </a:r>
            <a:r>
              <a:rPr lang="zh-CN" altLang="en-US" dirty="0"/>
              <a:t>也叫</a:t>
            </a:r>
            <a:r>
              <a:rPr lang="en-US" altLang="zh-CN" dirty="0"/>
              <a:t>s8</a:t>
            </a:r>
            <a:r>
              <a:rPr lang="zh-CN" altLang="en-US" dirty="0"/>
              <a:t>，用到</a:t>
            </a:r>
            <a:r>
              <a:rPr lang="en-US" altLang="zh-CN" dirty="0" err="1"/>
              <a:t>alloca</a:t>
            </a:r>
            <a:r>
              <a:rPr lang="en-US" altLang="zh-CN" dirty="0"/>
              <a:t>()</a:t>
            </a:r>
            <a:r>
              <a:rPr lang="zh-CN" altLang="en-US" dirty="0"/>
              <a:t>时用</a:t>
            </a:r>
            <a:r>
              <a:rPr lang="en-US" altLang="zh-CN" dirty="0" err="1"/>
              <a:t>sp</a:t>
            </a:r>
            <a:r>
              <a:rPr lang="zh-CN" altLang="en-US" dirty="0"/>
              <a:t>找不到上一栈帧</a:t>
            </a:r>
          </a:p>
        </p:txBody>
      </p:sp>
      <p:sp>
        <p:nvSpPr>
          <p:cNvPr id="4" name="灯片编号占位符 3">
            <a:extLst>
              <a:ext uri="{FF2B5EF4-FFF2-40B4-BE49-F238E27FC236}">
                <a16:creationId xmlns:a16="http://schemas.microsoft.com/office/drawing/2014/main" id="{AB1C917E-8773-43C0-96BA-97CD7A79C03D}"/>
              </a:ext>
            </a:extLst>
          </p:cNvPr>
          <p:cNvSpPr>
            <a:spLocks noGrp="1"/>
          </p:cNvSpPr>
          <p:nvPr>
            <p:ph type="sldNum" sz="quarter" idx="12"/>
          </p:nvPr>
        </p:nvSpPr>
        <p:spPr/>
        <p:txBody>
          <a:bodyPr/>
          <a:lstStyle/>
          <a:p>
            <a:fld id="{EBFF6BC4-DC27-480C-AEBA-57D98C8C690A}" type="slidenum">
              <a:rPr lang="zh-CN" altLang="en-US" smtClean="0"/>
              <a:t>20</a:t>
            </a:fld>
            <a:endParaRPr lang="zh-CN" altLang="en-US"/>
          </a:p>
        </p:txBody>
      </p:sp>
      <p:graphicFrame>
        <p:nvGraphicFramePr>
          <p:cNvPr id="5" name="内容占位符 4">
            <a:extLst>
              <a:ext uri="{FF2B5EF4-FFF2-40B4-BE49-F238E27FC236}">
                <a16:creationId xmlns:a16="http://schemas.microsoft.com/office/drawing/2014/main" id="{5C79D86B-CA5F-4B70-A9BE-C2FEF82F8FE2}"/>
              </a:ext>
            </a:extLst>
          </p:cNvPr>
          <p:cNvGraphicFramePr>
            <a:graphicFrameLocks/>
          </p:cNvGraphicFramePr>
          <p:nvPr>
            <p:extLst>
              <p:ext uri="{D42A27DB-BD31-4B8C-83A1-F6EECF244321}">
                <p14:modId xmlns:p14="http://schemas.microsoft.com/office/powerpoint/2010/main" val="3415051976"/>
              </p:ext>
            </p:extLst>
          </p:nvPr>
        </p:nvGraphicFramePr>
        <p:xfrm>
          <a:off x="5663566" y="365125"/>
          <a:ext cx="6344760" cy="6106470"/>
        </p:xfrm>
        <a:graphic>
          <a:graphicData uri="http://schemas.openxmlformats.org/drawingml/2006/table">
            <a:tbl>
              <a:tblPr/>
              <a:tblGrid>
                <a:gridCol w="1642282">
                  <a:extLst>
                    <a:ext uri="{9D8B030D-6E8A-4147-A177-3AD203B41FA5}">
                      <a16:colId xmlns:a16="http://schemas.microsoft.com/office/drawing/2014/main" val="1676936714"/>
                    </a:ext>
                  </a:extLst>
                </a:gridCol>
                <a:gridCol w="1642861">
                  <a:extLst>
                    <a:ext uri="{9D8B030D-6E8A-4147-A177-3AD203B41FA5}">
                      <a16:colId xmlns:a16="http://schemas.microsoft.com/office/drawing/2014/main" val="4261801194"/>
                    </a:ext>
                  </a:extLst>
                </a:gridCol>
                <a:gridCol w="3059617">
                  <a:extLst>
                    <a:ext uri="{9D8B030D-6E8A-4147-A177-3AD203B41FA5}">
                      <a16:colId xmlns:a16="http://schemas.microsoft.com/office/drawing/2014/main" val="1264455016"/>
                    </a:ext>
                  </a:extLst>
                </a:gridCol>
              </a:tblGrid>
              <a:tr h="387240">
                <a:tc>
                  <a:txBody>
                    <a:bodyPr/>
                    <a:lstStyle/>
                    <a:p>
                      <a:pPr algn="l" latinLnBrk="1"/>
                      <a:r>
                        <a:rPr lang="zh-CN" altLang="en-US" sz="1700" b="0" dirty="0">
                          <a:solidFill>
                            <a:srgbClr val="4F4F4F"/>
                          </a:solidFill>
                          <a:effectLst/>
                          <a:latin typeface="Arial" panose="020B0604020202020204" pitchFamily="34" charset="0"/>
                        </a:rPr>
                        <a:t>寄存器号</a:t>
                      </a:r>
                      <a:endParaRPr lang="en-US" sz="1700" b="0" dirty="0">
                        <a:solidFill>
                          <a:srgbClr val="4F4F4F"/>
                        </a:solidFill>
                        <a:effectLst/>
                        <a:latin typeface="Arial" panose="020B0604020202020204" pitchFamily="34" charset="0"/>
                      </a:endParaRPr>
                    </a:p>
                  </a:txBody>
                  <a:tcPr marL="59574" marR="59574" marT="59574" marB="5957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700" b="0" dirty="0">
                          <a:solidFill>
                            <a:srgbClr val="4F4F4F"/>
                          </a:solidFill>
                          <a:effectLst/>
                          <a:latin typeface="Verdana" panose="020B0604030504040204" pitchFamily="34" charset="0"/>
                        </a:rPr>
                        <a:t>名字</a:t>
                      </a:r>
                      <a:endParaRPr lang="en-US" sz="1700" b="0" dirty="0">
                        <a:solidFill>
                          <a:srgbClr val="4F4F4F"/>
                        </a:solidFill>
                        <a:effectLst/>
                        <a:latin typeface="Verdana" panose="020B0604030504040204" pitchFamily="34" charset="0"/>
                      </a:endParaRPr>
                    </a:p>
                  </a:txBody>
                  <a:tcPr marL="59574" marR="59574" marT="59574" marB="59574" anchor="ctr">
                    <a:lnL w="762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700" b="0" dirty="0">
                          <a:solidFill>
                            <a:srgbClr val="4F4F4F"/>
                          </a:solidFill>
                          <a:effectLst/>
                          <a:latin typeface="Verdana" panose="020B0604030504040204" pitchFamily="34" charset="0"/>
                        </a:rPr>
                        <a:t>用途</a:t>
                      </a:r>
                      <a:endParaRPr lang="en-US" sz="1700" b="0" dirty="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54654595"/>
                  </a:ext>
                </a:extLst>
              </a:tr>
              <a:tr h="387240">
                <a:tc>
                  <a:txBody>
                    <a:bodyPr/>
                    <a:lstStyle/>
                    <a:p>
                      <a:pPr algn="l" latinLnBrk="1"/>
                      <a:r>
                        <a:rPr lang="en-US" altLang="zh-CN" sz="1700" b="0">
                          <a:solidFill>
                            <a:srgbClr val="4F4F4F"/>
                          </a:solidFill>
                          <a:effectLst/>
                          <a:latin typeface="Arial" panose="020B0604020202020204" pitchFamily="34" charset="0"/>
                        </a:rPr>
                        <a:t>$0</a:t>
                      </a:r>
                      <a:endParaRPr lang="zh-CN" altLang="en-US" sz="1700" b="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latinLnBrk="1"/>
                      <a:r>
                        <a:rPr lang="en-US" sz="1700" b="0" dirty="0">
                          <a:solidFill>
                            <a:srgbClr val="4F4F4F"/>
                          </a:solidFill>
                          <a:effectLst/>
                          <a:latin typeface="Arial" panose="020B0604020202020204" pitchFamily="34" charset="0"/>
                        </a:rPr>
                        <a:t>zero</a:t>
                      </a:r>
                      <a:endParaRPr lang="en-US" sz="1700" b="0" dirty="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latinLnBrk="1"/>
                      <a:r>
                        <a:rPr lang="en-US" sz="1700" b="0">
                          <a:solidFill>
                            <a:srgbClr val="4F4F4F"/>
                          </a:solidFill>
                          <a:effectLst/>
                          <a:latin typeface="宋体" panose="02010600030101010101" pitchFamily="2" charset="-122"/>
                          <a:ea typeface="宋体" panose="02010600030101010101" pitchFamily="2" charset="-122"/>
                        </a:rPr>
                        <a:t>常量</a:t>
                      </a:r>
                      <a:r>
                        <a:rPr lang="en-US" sz="1700" b="0">
                          <a:solidFill>
                            <a:srgbClr val="4F4F4F"/>
                          </a:solidFill>
                          <a:effectLst/>
                          <a:latin typeface="Arial" panose="020B0604020202020204" pitchFamily="34" charset="0"/>
                        </a:rPr>
                        <a:t>0(constant value 0)</a:t>
                      </a:r>
                      <a:endParaRPr lang="en-US" sz="1700" b="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4179512008"/>
                  </a:ext>
                </a:extLst>
              </a:tr>
              <a:tr h="655327">
                <a:tc>
                  <a:txBody>
                    <a:bodyPr/>
                    <a:lstStyle/>
                    <a:p>
                      <a:pPr algn="l" latinLnBrk="1"/>
                      <a:r>
                        <a:rPr lang="en-US" altLang="zh-CN" sz="1700" b="0">
                          <a:solidFill>
                            <a:srgbClr val="4F4F4F"/>
                          </a:solidFill>
                          <a:effectLst/>
                          <a:latin typeface="Arial" panose="020B0604020202020204" pitchFamily="34" charset="0"/>
                        </a:rPr>
                        <a:t>$1</a:t>
                      </a:r>
                      <a:endParaRPr lang="zh-CN" altLang="en-US" sz="1700" b="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l" latinLnBrk="1"/>
                      <a:r>
                        <a:rPr lang="en-US" sz="1700" b="0" dirty="0">
                          <a:solidFill>
                            <a:srgbClr val="4F4F4F"/>
                          </a:solidFill>
                          <a:effectLst/>
                          <a:latin typeface="Arial" panose="020B0604020202020204" pitchFamily="34" charset="0"/>
                        </a:rPr>
                        <a:t>at</a:t>
                      </a:r>
                      <a:endParaRPr lang="en-US" sz="1700" b="0" dirty="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700" b="0" dirty="0">
                          <a:solidFill>
                            <a:srgbClr val="4F4F4F"/>
                          </a:solidFill>
                          <a:effectLst/>
                          <a:latin typeface="宋体" panose="02010600030101010101" pitchFamily="2" charset="-122"/>
                          <a:ea typeface="宋体" panose="02010600030101010101" pitchFamily="2" charset="-122"/>
                        </a:rPr>
                        <a:t>保留给汇编器</a:t>
                      </a:r>
                      <a:r>
                        <a:rPr lang="en-US" altLang="zh-CN" sz="1700" b="0" dirty="0">
                          <a:solidFill>
                            <a:srgbClr val="4F4F4F"/>
                          </a:solidFill>
                          <a:effectLst/>
                          <a:latin typeface="Arial" panose="020B0604020202020204" pitchFamily="34" charset="0"/>
                        </a:rPr>
                        <a:t>(</a:t>
                      </a:r>
                      <a:r>
                        <a:rPr lang="en-US" sz="1700" b="0" dirty="0">
                          <a:solidFill>
                            <a:srgbClr val="4F4F4F"/>
                          </a:solidFill>
                          <a:effectLst/>
                          <a:latin typeface="Arial" panose="020B0604020202020204" pitchFamily="34" charset="0"/>
                        </a:rPr>
                        <a:t>Reserved for assembler)</a:t>
                      </a:r>
                      <a:endParaRPr lang="en-US" sz="1700" b="0" dirty="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1771936"/>
                  </a:ext>
                </a:extLst>
              </a:tr>
              <a:tr h="923416">
                <a:tc>
                  <a:txBody>
                    <a:bodyPr/>
                    <a:lstStyle/>
                    <a:p>
                      <a:pPr algn="l" latinLnBrk="1"/>
                      <a:r>
                        <a:rPr lang="en-US" altLang="zh-CN" sz="1700" b="0" dirty="0">
                          <a:solidFill>
                            <a:srgbClr val="4F4F4F"/>
                          </a:solidFill>
                          <a:effectLst/>
                          <a:latin typeface="Arial" panose="020B0604020202020204" pitchFamily="34" charset="0"/>
                        </a:rPr>
                        <a:t>$2-$3</a:t>
                      </a:r>
                      <a:endParaRPr lang="zh-CN" altLang="en-US" sz="1700" b="0" dirty="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latinLnBrk="1"/>
                      <a:r>
                        <a:rPr lang="en-US" sz="1700" b="0" dirty="0">
                          <a:solidFill>
                            <a:srgbClr val="4F4F4F"/>
                          </a:solidFill>
                          <a:effectLst/>
                          <a:latin typeface="Arial" panose="020B0604020202020204" pitchFamily="34" charset="0"/>
                        </a:rPr>
                        <a:t>v0-v1</a:t>
                      </a:r>
                      <a:endParaRPr lang="en-US" sz="1700" b="0" dirty="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latinLnBrk="1"/>
                      <a:r>
                        <a:rPr lang="zh-CN" altLang="en-US" sz="1700" b="0">
                          <a:solidFill>
                            <a:srgbClr val="4F4F4F"/>
                          </a:solidFill>
                          <a:effectLst/>
                          <a:latin typeface="宋体" panose="02010600030101010101" pitchFamily="2" charset="-122"/>
                          <a:ea typeface="宋体" panose="02010600030101010101" pitchFamily="2" charset="-122"/>
                        </a:rPr>
                        <a:t>函数调用返回值</a:t>
                      </a:r>
                      <a:r>
                        <a:rPr lang="en-US" altLang="zh-CN" sz="1700" b="0">
                          <a:solidFill>
                            <a:srgbClr val="4F4F4F"/>
                          </a:solidFill>
                          <a:effectLst/>
                          <a:latin typeface="Arial" panose="020B0604020202020204" pitchFamily="34" charset="0"/>
                        </a:rPr>
                        <a:t>(</a:t>
                      </a:r>
                      <a:r>
                        <a:rPr lang="en-US" sz="1700" b="0">
                          <a:solidFill>
                            <a:srgbClr val="4F4F4F"/>
                          </a:solidFill>
                          <a:effectLst/>
                          <a:latin typeface="Arial" panose="020B0604020202020204" pitchFamily="34" charset="0"/>
                        </a:rPr>
                        <a:t>values for results and expression evaluation)</a:t>
                      </a:r>
                      <a:endParaRPr lang="en-US" sz="1700" b="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368401234"/>
                  </a:ext>
                </a:extLst>
              </a:tr>
              <a:tr h="387240">
                <a:tc>
                  <a:txBody>
                    <a:bodyPr/>
                    <a:lstStyle/>
                    <a:p>
                      <a:pPr algn="l" latinLnBrk="1"/>
                      <a:r>
                        <a:rPr lang="en-US" altLang="zh-CN" sz="1700" b="0">
                          <a:solidFill>
                            <a:srgbClr val="4F4F4F"/>
                          </a:solidFill>
                          <a:effectLst/>
                          <a:latin typeface="Arial" panose="020B0604020202020204" pitchFamily="34" charset="0"/>
                        </a:rPr>
                        <a:t>$4-$7</a:t>
                      </a:r>
                      <a:endParaRPr lang="zh-CN" altLang="en-US" sz="1700" b="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l" latinLnBrk="1"/>
                      <a:r>
                        <a:rPr lang="en-US" sz="1700" b="0" dirty="0">
                          <a:solidFill>
                            <a:srgbClr val="4F4F4F"/>
                          </a:solidFill>
                          <a:effectLst/>
                          <a:latin typeface="Arial" panose="020B0604020202020204" pitchFamily="34" charset="0"/>
                        </a:rPr>
                        <a:t>a0-a3</a:t>
                      </a:r>
                      <a:endParaRPr lang="en-US" sz="1700" b="0" dirty="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700" b="0">
                          <a:solidFill>
                            <a:srgbClr val="4F4F4F"/>
                          </a:solidFill>
                          <a:effectLst/>
                          <a:latin typeface="宋体" panose="02010600030101010101" pitchFamily="2" charset="-122"/>
                          <a:ea typeface="宋体" panose="02010600030101010101" pitchFamily="2" charset="-122"/>
                        </a:rPr>
                        <a:t>函数调用参数</a:t>
                      </a:r>
                      <a:r>
                        <a:rPr lang="en-US" altLang="zh-CN" sz="1700" b="0">
                          <a:solidFill>
                            <a:srgbClr val="4F4F4F"/>
                          </a:solidFill>
                          <a:effectLst/>
                          <a:latin typeface="Arial" panose="020B0604020202020204" pitchFamily="34" charset="0"/>
                        </a:rPr>
                        <a:t>(</a:t>
                      </a:r>
                      <a:r>
                        <a:rPr lang="en-US" sz="1700" b="0">
                          <a:solidFill>
                            <a:srgbClr val="4F4F4F"/>
                          </a:solidFill>
                          <a:effectLst/>
                          <a:latin typeface="Arial" panose="020B0604020202020204" pitchFamily="34" charset="0"/>
                        </a:rPr>
                        <a:t>arguments)</a:t>
                      </a:r>
                      <a:endParaRPr lang="en-US" sz="1700" b="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41190544"/>
                  </a:ext>
                </a:extLst>
              </a:tr>
              <a:tr h="387240">
                <a:tc>
                  <a:txBody>
                    <a:bodyPr/>
                    <a:lstStyle/>
                    <a:p>
                      <a:pPr algn="l" latinLnBrk="1"/>
                      <a:r>
                        <a:rPr lang="en-US" altLang="zh-CN" sz="1700" b="0">
                          <a:solidFill>
                            <a:srgbClr val="4F4F4F"/>
                          </a:solidFill>
                          <a:effectLst/>
                          <a:latin typeface="Arial" panose="020B0604020202020204" pitchFamily="34" charset="0"/>
                        </a:rPr>
                        <a:t>$8-$15</a:t>
                      </a:r>
                      <a:endParaRPr lang="zh-CN" altLang="en-US" sz="1700" b="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latinLnBrk="1"/>
                      <a:r>
                        <a:rPr lang="en-US" sz="1700" b="0" dirty="0">
                          <a:solidFill>
                            <a:srgbClr val="4F4F4F"/>
                          </a:solidFill>
                          <a:effectLst/>
                          <a:latin typeface="Arial" panose="020B0604020202020204" pitchFamily="34" charset="0"/>
                        </a:rPr>
                        <a:t>t0-t7</a:t>
                      </a:r>
                      <a:endParaRPr lang="en-US" sz="1700" b="0" dirty="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latinLnBrk="1"/>
                      <a:r>
                        <a:rPr lang="zh-CN" altLang="en-US" sz="1700" b="0">
                          <a:solidFill>
                            <a:srgbClr val="4F4F4F"/>
                          </a:solidFill>
                          <a:effectLst/>
                          <a:latin typeface="宋体" panose="02010600030101010101" pitchFamily="2" charset="-122"/>
                          <a:ea typeface="宋体" panose="02010600030101010101" pitchFamily="2" charset="-122"/>
                        </a:rPr>
                        <a:t>暂时的</a:t>
                      </a:r>
                      <a:r>
                        <a:rPr lang="en-US" altLang="zh-CN" sz="1700" b="0">
                          <a:solidFill>
                            <a:srgbClr val="4F4F4F"/>
                          </a:solidFill>
                          <a:effectLst/>
                          <a:latin typeface="Arial" panose="020B0604020202020204" pitchFamily="34" charset="0"/>
                        </a:rPr>
                        <a:t>(</a:t>
                      </a:r>
                      <a:r>
                        <a:rPr lang="zh-CN" altLang="en-US" sz="1700" b="0">
                          <a:solidFill>
                            <a:srgbClr val="4F4F4F"/>
                          </a:solidFill>
                          <a:effectLst/>
                          <a:latin typeface="宋体" panose="02010600030101010101" pitchFamily="2" charset="-122"/>
                          <a:ea typeface="宋体" panose="02010600030101010101" pitchFamily="2" charset="-122"/>
                        </a:rPr>
                        <a:t>或随便用的</a:t>
                      </a:r>
                      <a:r>
                        <a:rPr lang="en-US" altLang="zh-CN" sz="1700" b="0">
                          <a:solidFill>
                            <a:srgbClr val="4F4F4F"/>
                          </a:solidFill>
                          <a:effectLst/>
                          <a:latin typeface="Arial" panose="020B0604020202020204" pitchFamily="34" charset="0"/>
                        </a:rPr>
                        <a:t>)</a:t>
                      </a:r>
                      <a:endParaRPr lang="zh-CN" altLang="en-US" sz="1700" b="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4062528827"/>
                  </a:ext>
                </a:extLst>
              </a:tr>
              <a:tr h="655327">
                <a:tc>
                  <a:txBody>
                    <a:bodyPr/>
                    <a:lstStyle/>
                    <a:p>
                      <a:pPr algn="l" latinLnBrk="1"/>
                      <a:r>
                        <a:rPr lang="en-US" altLang="zh-CN" sz="1700" b="0">
                          <a:solidFill>
                            <a:srgbClr val="4F4F4F"/>
                          </a:solidFill>
                          <a:effectLst/>
                          <a:latin typeface="Arial" panose="020B0604020202020204" pitchFamily="34" charset="0"/>
                        </a:rPr>
                        <a:t>$16-$23</a:t>
                      </a:r>
                      <a:endParaRPr lang="zh-CN" altLang="en-US" sz="1700" b="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l" latinLnBrk="1"/>
                      <a:r>
                        <a:rPr lang="en-US" sz="1700" b="0" dirty="0">
                          <a:solidFill>
                            <a:srgbClr val="4F4F4F"/>
                          </a:solidFill>
                          <a:effectLst/>
                          <a:latin typeface="Arial" panose="020B0604020202020204" pitchFamily="34" charset="0"/>
                        </a:rPr>
                        <a:t>s0-s7</a:t>
                      </a:r>
                      <a:endParaRPr lang="en-US" sz="1700" b="0" dirty="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700" b="0">
                          <a:solidFill>
                            <a:srgbClr val="4F4F4F"/>
                          </a:solidFill>
                          <a:effectLst/>
                          <a:latin typeface="宋体" panose="02010600030101010101" pitchFamily="2" charset="-122"/>
                          <a:ea typeface="宋体" panose="02010600030101010101" pitchFamily="2" charset="-122"/>
                        </a:rPr>
                        <a:t>保存的</a:t>
                      </a:r>
                      <a:r>
                        <a:rPr lang="en-US" altLang="zh-CN" sz="1700" b="0">
                          <a:solidFill>
                            <a:srgbClr val="4F4F4F"/>
                          </a:solidFill>
                          <a:effectLst/>
                          <a:latin typeface="Arial" panose="020B0604020202020204" pitchFamily="34" charset="0"/>
                        </a:rPr>
                        <a:t>(</a:t>
                      </a:r>
                      <a:r>
                        <a:rPr lang="zh-CN" altLang="en-US" sz="1700" b="0">
                          <a:solidFill>
                            <a:srgbClr val="4F4F4F"/>
                          </a:solidFill>
                          <a:effectLst/>
                          <a:latin typeface="宋体" panose="02010600030101010101" pitchFamily="2" charset="-122"/>
                          <a:ea typeface="宋体" panose="02010600030101010101" pitchFamily="2" charset="-122"/>
                        </a:rPr>
                        <a:t>或如果用，需要</a:t>
                      </a:r>
                      <a:r>
                        <a:rPr lang="en-US" sz="1700" b="0">
                          <a:solidFill>
                            <a:srgbClr val="4F4F4F"/>
                          </a:solidFill>
                          <a:effectLst/>
                          <a:latin typeface="Arial" panose="020B0604020202020204" pitchFamily="34" charset="0"/>
                        </a:rPr>
                        <a:t>SAVE/RESTORE</a:t>
                      </a:r>
                      <a:r>
                        <a:rPr lang="zh-CN" altLang="en-US" sz="1700" b="0">
                          <a:solidFill>
                            <a:srgbClr val="4F4F4F"/>
                          </a:solidFill>
                          <a:effectLst/>
                          <a:latin typeface="宋体" panose="02010600030101010101" pitchFamily="2" charset="-122"/>
                          <a:ea typeface="宋体" panose="02010600030101010101" pitchFamily="2" charset="-122"/>
                        </a:rPr>
                        <a:t>的</a:t>
                      </a:r>
                      <a:r>
                        <a:rPr lang="en-US" altLang="zh-CN" sz="1700" b="0">
                          <a:solidFill>
                            <a:srgbClr val="4F4F4F"/>
                          </a:solidFill>
                          <a:effectLst/>
                          <a:latin typeface="Arial" panose="020B0604020202020204" pitchFamily="34" charset="0"/>
                        </a:rPr>
                        <a:t>)(</a:t>
                      </a:r>
                      <a:r>
                        <a:rPr lang="en-US" sz="1700" b="0">
                          <a:solidFill>
                            <a:srgbClr val="4F4F4F"/>
                          </a:solidFill>
                          <a:effectLst/>
                          <a:latin typeface="Arial" panose="020B0604020202020204" pitchFamily="34" charset="0"/>
                        </a:rPr>
                        <a:t>saved)</a:t>
                      </a:r>
                      <a:endParaRPr lang="en-US" sz="1700" b="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47643019"/>
                  </a:ext>
                </a:extLst>
              </a:tr>
              <a:tr h="387240">
                <a:tc>
                  <a:txBody>
                    <a:bodyPr/>
                    <a:lstStyle/>
                    <a:p>
                      <a:pPr algn="l" latinLnBrk="1"/>
                      <a:r>
                        <a:rPr lang="en-US" altLang="zh-CN" sz="1700" b="0" dirty="0">
                          <a:solidFill>
                            <a:srgbClr val="4F4F4F"/>
                          </a:solidFill>
                          <a:effectLst/>
                          <a:latin typeface="Arial" panose="020B0604020202020204" pitchFamily="34" charset="0"/>
                        </a:rPr>
                        <a:t>$24-$25</a:t>
                      </a:r>
                      <a:endParaRPr lang="zh-CN" altLang="en-US" sz="1700" b="0" dirty="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latinLnBrk="1"/>
                      <a:r>
                        <a:rPr lang="en-US" sz="1700" b="0" dirty="0">
                          <a:solidFill>
                            <a:srgbClr val="4F4F4F"/>
                          </a:solidFill>
                          <a:effectLst/>
                          <a:latin typeface="Arial" panose="020B0604020202020204" pitchFamily="34" charset="0"/>
                        </a:rPr>
                        <a:t>t8-t9</a:t>
                      </a:r>
                      <a:endParaRPr lang="en-US" sz="1700" b="0" dirty="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latinLnBrk="1"/>
                      <a:r>
                        <a:rPr lang="zh-CN" altLang="en-US" sz="1700" b="0" dirty="0">
                          <a:solidFill>
                            <a:srgbClr val="4F4F4F"/>
                          </a:solidFill>
                          <a:effectLst/>
                          <a:latin typeface="宋体" panose="02010600030101010101" pitchFamily="2" charset="-122"/>
                          <a:ea typeface="宋体" panose="02010600030101010101" pitchFamily="2" charset="-122"/>
                        </a:rPr>
                        <a:t>暂时的</a:t>
                      </a:r>
                      <a:r>
                        <a:rPr lang="en-US" altLang="zh-CN" sz="1700" b="0" dirty="0">
                          <a:solidFill>
                            <a:srgbClr val="4F4F4F"/>
                          </a:solidFill>
                          <a:effectLst/>
                          <a:latin typeface="Arial" panose="020B0604020202020204" pitchFamily="34" charset="0"/>
                        </a:rPr>
                        <a:t>(</a:t>
                      </a:r>
                      <a:r>
                        <a:rPr lang="zh-CN" altLang="en-US" sz="1700" b="0" dirty="0">
                          <a:solidFill>
                            <a:srgbClr val="4F4F4F"/>
                          </a:solidFill>
                          <a:effectLst/>
                          <a:latin typeface="宋体" panose="02010600030101010101" pitchFamily="2" charset="-122"/>
                          <a:ea typeface="宋体" panose="02010600030101010101" pitchFamily="2" charset="-122"/>
                        </a:rPr>
                        <a:t>或随便用的</a:t>
                      </a:r>
                      <a:r>
                        <a:rPr lang="en-US" altLang="zh-CN" sz="1700" b="0" dirty="0">
                          <a:solidFill>
                            <a:srgbClr val="4F4F4F"/>
                          </a:solidFill>
                          <a:effectLst/>
                          <a:latin typeface="Arial" panose="020B0604020202020204" pitchFamily="34" charset="0"/>
                        </a:rPr>
                        <a:t>)</a:t>
                      </a:r>
                      <a:endParaRPr lang="zh-CN" altLang="en-US" sz="1700" b="0" dirty="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62951054"/>
                  </a:ext>
                </a:extLst>
              </a:tr>
              <a:tr h="3872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700" b="0" dirty="0">
                          <a:solidFill>
                            <a:srgbClr val="4F4F4F"/>
                          </a:solidFill>
                          <a:effectLst/>
                          <a:latin typeface="Arial" panose="020B0604020202020204" pitchFamily="34" charset="0"/>
                        </a:rPr>
                        <a:t>$26-$27</a:t>
                      </a:r>
                      <a:endParaRPr lang="zh-CN" altLang="en-US" sz="1700" b="0" dirty="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l" latinLnBrk="1"/>
                      <a:r>
                        <a:rPr lang="en-US" altLang="zh-CN" sz="1700" b="0" dirty="0">
                          <a:solidFill>
                            <a:srgbClr val="4F4F4F"/>
                          </a:solidFill>
                          <a:effectLst/>
                          <a:latin typeface="Arial" panose="020B0604020202020204" pitchFamily="34" charset="0"/>
                        </a:rPr>
                        <a:t>k0-k1</a:t>
                      </a:r>
                      <a:endParaRPr lang="en-US" sz="1700" b="0" dirty="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700" b="0" dirty="0">
                          <a:solidFill>
                            <a:srgbClr val="4F4F4F"/>
                          </a:solidFill>
                          <a:effectLst/>
                          <a:latin typeface="宋体" panose="02010600030101010101" pitchFamily="2" charset="-122"/>
                          <a:ea typeface="宋体" panose="02010600030101010101" pitchFamily="2" charset="-122"/>
                        </a:rPr>
                        <a:t>保留给例外（中断）处理</a:t>
                      </a:r>
                      <a:endParaRPr lang="en-US" sz="1700" b="0" dirty="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14570945"/>
                  </a:ext>
                </a:extLst>
              </a:tr>
              <a:tr h="387240">
                <a:tc>
                  <a:txBody>
                    <a:bodyPr/>
                    <a:lstStyle/>
                    <a:p>
                      <a:pPr algn="l" latinLnBrk="1"/>
                      <a:r>
                        <a:rPr lang="en-US" altLang="zh-CN" sz="1700" b="0">
                          <a:solidFill>
                            <a:srgbClr val="4F4F4F"/>
                          </a:solidFill>
                          <a:effectLst/>
                          <a:latin typeface="Arial" panose="020B0604020202020204" pitchFamily="34" charset="0"/>
                        </a:rPr>
                        <a:t>$28</a:t>
                      </a:r>
                      <a:endParaRPr lang="zh-CN" altLang="en-US" sz="1700" b="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l" latinLnBrk="1"/>
                      <a:r>
                        <a:rPr lang="en-US" sz="1700" b="0" dirty="0" err="1">
                          <a:solidFill>
                            <a:srgbClr val="4F4F4F"/>
                          </a:solidFill>
                          <a:effectLst/>
                          <a:latin typeface="Arial" panose="020B0604020202020204" pitchFamily="34" charset="0"/>
                        </a:rPr>
                        <a:t>gp</a:t>
                      </a:r>
                      <a:endParaRPr lang="en-US" sz="1700" b="0" dirty="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700" b="0" dirty="0">
                          <a:solidFill>
                            <a:srgbClr val="4F4F4F"/>
                          </a:solidFill>
                          <a:effectLst/>
                          <a:latin typeface="宋体" panose="02010600030101010101" pitchFamily="2" charset="-122"/>
                          <a:ea typeface="宋体" panose="02010600030101010101" pitchFamily="2" charset="-122"/>
                        </a:rPr>
                        <a:t>全局指针</a:t>
                      </a:r>
                      <a:r>
                        <a:rPr lang="en-US" altLang="zh-CN" sz="1700" b="0" dirty="0">
                          <a:solidFill>
                            <a:srgbClr val="4F4F4F"/>
                          </a:solidFill>
                          <a:effectLst/>
                          <a:latin typeface="Arial" panose="020B0604020202020204" pitchFamily="34" charset="0"/>
                        </a:rPr>
                        <a:t>(</a:t>
                      </a:r>
                      <a:r>
                        <a:rPr lang="en-US" sz="1700" b="0" dirty="0">
                          <a:solidFill>
                            <a:srgbClr val="4F4F4F"/>
                          </a:solidFill>
                          <a:effectLst/>
                          <a:latin typeface="Arial" panose="020B0604020202020204" pitchFamily="34" charset="0"/>
                        </a:rPr>
                        <a:t>Global Pointer)</a:t>
                      </a:r>
                      <a:endParaRPr lang="en-US" sz="1700" b="0" dirty="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95350113"/>
                  </a:ext>
                </a:extLst>
              </a:tr>
              <a:tr h="387240">
                <a:tc>
                  <a:txBody>
                    <a:bodyPr/>
                    <a:lstStyle/>
                    <a:p>
                      <a:pPr algn="l" latinLnBrk="1"/>
                      <a:r>
                        <a:rPr lang="en-US" altLang="zh-CN" sz="1700" b="0">
                          <a:solidFill>
                            <a:srgbClr val="4F4F4F"/>
                          </a:solidFill>
                          <a:effectLst/>
                          <a:latin typeface="Arial" panose="020B0604020202020204" pitchFamily="34" charset="0"/>
                        </a:rPr>
                        <a:t>$29</a:t>
                      </a:r>
                      <a:endParaRPr lang="zh-CN" altLang="en-US" sz="1700" b="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latinLnBrk="1"/>
                      <a:r>
                        <a:rPr lang="en-US" sz="1700" b="0" dirty="0" err="1">
                          <a:solidFill>
                            <a:srgbClr val="4F4F4F"/>
                          </a:solidFill>
                          <a:effectLst/>
                          <a:latin typeface="Arial" panose="020B0604020202020204" pitchFamily="34" charset="0"/>
                        </a:rPr>
                        <a:t>sp</a:t>
                      </a:r>
                      <a:endParaRPr lang="en-US" sz="1700" b="0" dirty="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latinLnBrk="1"/>
                      <a:r>
                        <a:rPr lang="zh-CN" altLang="en-US" sz="1700" b="0">
                          <a:solidFill>
                            <a:srgbClr val="4F4F4F"/>
                          </a:solidFill>
                          <a:effectLst/>
                          <a:latin typeface="宋体" panose="02010600030101010101" pitchFamily="2" charset="-122"/>
                          <a:ea typeface="宋体" panose="02010600030101010101" pitchFamily="2" charset="-122"/>
                        </a:rPr>
                        <a:t>堆栈指针</a:t>
                      </a:r>
                      <a:r>
                        <a:rPr lang="en-US" altLang="zh-CN" sz="1700" b="0">
                          <a:solidFill>
                            <a:srgbClr val="4F4F4F"/>
                          </a:solidFill>
                          <a:effectLst/>
                          <a:latin typeface="Arial" panose="020B0604020202020204" pitchFamily="34" charset="0"/>
                        </a:rPr>
                        <a:t>(</a:t>
                      </a:r>
                      <a:r>
                        <a:rPr lang="en-US" sz="1700" b="0">
                          <a:solidFill>
                            <a:srgbClr val="4F4F4F"/>
                          </a:solidFill>
                          <a:effectLst/>
                          <a:latin typeface="Arial" panose="020B0604020202020204" pitchFamily="34" charset="0"/>
                        </a:rPr>
                        <a:t>Stack Pointer)</a:t>
                      </a:r>
                      <a:endParaRPr lang="en-US" sz="1700" b="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152268511"/>
                  </a:ext>
                </a:extLst>
              </a:tr>
              <a:tr h="387240">
                <a:tc>
                  <a:txBody>
                    <a:bodyPr/>
                    <a:lstStyle/>
                    <a:p>
                      <a:pPr algn="l" latinLnBrk="1"/>
                      <a:r>
                        <a:rPr lang="en-US" altLang="zh-CN" sz="1700" b="0">
                          <a:solidFill>
                            <a:srgbClr val="4F4F4F"/>
                          </a:solidFill>
                          <a:effectLst/>
                          <a:latin typeface="Arial" panose="020B0604020202020204" pitchFamily="34" charset="0"/>
                        </a:rPr>
                        <a:t>$30</a:t>
                      </a:r>
                      <a:endParaRPr lang="zh-CN" altLang="en-US" sz="1700" b="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l" latinLnBrk="1"/>
                      <a:r>
                        <a:rPr lang="en-US" sz="1700" b="0" dirty="0" err="1">
                          <a:solidFill>
                            <a:srgbClr val="4F4F4F"/>
                          </a:solidFill>
                          <a:effectLst/>
                          <a:latin typeface="Arial" panose="020B0604020202020204" pitchFamily="34" charset="0"/>
                        </a:rPr>
                        <a:t>fp</a:t>
                      </a:r>
                      <a:endParaRPr lang="en-US" sz="1700" b="0" dirty="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700" b="0" dirty="0">
                          <a:solidFill>
                            <a:srgbClr val="4F4F4F"/>
                          </a:solidFill>
                          <a:effectLst/>
                          <a:latin typeface="宋体" panose="02010600030101010101" pitchFamily="2" charset="-122"/>
                          <a:ea typeface="宋体" panose="02010600030101010101" pitchFamily="2" charset="-122"/>
                        </a:rPr>
                        <a:t>帧指针</a:t>
                      </a:r>
                      <a:r>
                        <a:rPr lang="en-US" altLang="zh-CN" sz="1700" b="0" dirty="0">
                          <a:solidFill>
                            <a:srgbClr val="4F4F4F"/>
                          </a:solidFill>
                          <a:effectLst/>
                          <a:latin typeface="Arial" panose="020B0604020202020204" pitchFamily="34" charset="0"/>
                        </a:rPr>
                        <a:t>(</a:t>
                      </a:r>
                      <a:r>
                        <a:rPr lang="en-US" sz="1700" b="0" dirty="0">
                          <a:solidFill>
                            <a:srgbClr val="4F4F4F"/>
                          </a:solidFill>
                          <a:effectLst/>
                          <a:latin typeface="Arial" panose="020B0604020202020204" pitchFamily="34" charset="0"/>
                        </a:rPr>
                        <a:t>Frame Pointer)</a:t>
                      </a:r>
                      <a:endParaRPr lang="en-US" sz="1700" b="0" dirty="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38371749"/>
                  </a:ext>
                </a:extLst>
              </a:tr>
              <a:tr h="387240">
                <a:tc>
                  <a:txBody>
                    <a:bodyPr/>
                    <a:lstStyle/>
                    <a:p>
                      <a:pPr algn="l" latinLnBrk="1"/>
                      <a:r>
                        <a:rPr lang="en-US" altLang="zh-CN" sz="1700" b="0">
                          <a:solidFill>
                            <a:srgbClr val="4F4F4F"/>
                          </a:solidFill>
                          <a:effectLst/>
                          <a:latin typeface="Arial" panose="020B0604020202020204" pitchFamily="34" charset="0"/>
                        </a:rPr>
                        <a:t>$31</a:t>
                      </a:r>
                      <a:endParaRPr lang="zh-CN" altLang="en-US" sz="1700" b="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latinLnBrk="1"/>
                      <a:r>
                        <a:rPr lang="en-US" sz="1700" b="0" dirty="0">
                          <a:solidFill>
                            <a:srgbClr val="4F4F4F"/>
                          </a:solidFill>
                          <a:effectLst/>
                          <a:latin typeface="Arial" panose="020B0604020202020204" pitchFamily="34" charset="0"/>
                        </a:rPr>
                        <a:t>ra</a:t>
                      </a:r>
                      <a:endParaRPr lang="en-US" sz="1700" b="0" dirty="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latinLnBrk="1"/>
                      <a:r>
                        <a:rPr lang="zh-CN" altLang="en-US" sz="1700" b="0" dirty="0">
                          <a:solidFill>
                            <a:srgbClr val="4F4F4F"/>
                          </a:solidFill>
                          <a:effectLst/>
                          <a:latin typeface="宋体" panose="02010600030101010101" pitchFamily="2" charset="-122"/>
                          <a:ea typeface="宋体" panose="02010600030101010101" pitchFamily="2" charset="-122"/>
                        </a:rPr>
                        <a:t>返回地址</a:t>
                      </a:r>
                      <a:r>
                        <a:rPr lang="en-US" altLang="zh-CN" sz="1700" b="0" dirty="0">
                          <a:solidFill>
                            <a:srgbClr val="4F4F4F"/>
                          </a:solidFill>
                          <a:effectLst/>
                          <a:latin typeface="Arial" panose="020B0604020202020204" pitchFamily="34" charset="0"/>
                        </a:rPr>
                        <a:t>(</a:t>
                      </a:r>
                      <a:r>
                        <a:rPr lang="en-US" sz="1700" b="0" dirty="0">
                          <a:solidFill>
                            <a:srgbClr val="4F4F4F"/>
                          </a:solidFill>
                          <a:effectLst/>
                          <a:latin typeface="Arial" panose="020B0604020202020204" pitchFamily="34" charset="0"/>
                        </a:rPr>
                        <a:t>return address)</a:t>
                      </a:r>
                      <a:endParaRPr lang="en-US" sz="1700" b="0" dirty="0">
                        <a:solidFill>
                          <a:srgbClr val="4F4F4F"/>
                        </a:solidFill>
                        <a:effectLst/>
                        <a:latin typeface="Verdana" panose="020B0604030504040204" pitchFamily="34" charset="0"/>
                      </a:endParaRPr>
                    </a:p>
                  </a:txBody>
                  <a:tcPr marL="59574" marR="59574" marT="59574" marB="59574"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925170175"/>
                  </a:ext>
                </a:extLst>
              </a:tr>
            </a:tbl>
          </a:graphicData>
        </a:graphic>
      </p:graphicFrame>
    </p:spTree>
    <p:extLst>
      <p:ext uri="{BB962C8B-B14F-4D97-AF65-F5344CB8AC3E}">
        <p14:creationId xmlns:p14="http://schemas.microsoft.com/office/powerpoint/2010/main" val="2454749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C55E29-6966-4C62-8292-47C11320AD60}"/>
              </a:ext>
            </a:extLst>
          </p:cNvPr>
          <p:cNvSpPr>
            <a:spLocks noGrp="1"/>
          </p:cNvSpPr>
          <p:nvPr>
            <p:ph type="title"/>
          </p:nvPr>
        </p:nvSpPr>
        <p:spPr/>
        <p:txBody>
          <a:bodyPr/>
          <a:lstStyle/>
          <a:p>
            <a:r>
              <a:rPr lang="zh-CN" altLang="en-US" dirty="0"/>
              <a:t>第</a:t>
            </a:r>
            <a:r>
              <a:rPr lang="en-US" altLang="zh-CN" dirty="0"/>
              <a:t>3</a:t>
            </a:r>
            <a:r>
              <a:rPr lang="zh-CN" altLang="en-US" dirty="0"/>
              <a:t>节 整数乘法部件与寄存器</a:t>
            </a:r>
          </a:p>
        </p:txBody>
      </p:sp>
      <p:sp>
        <p:nvSpPr>
          <p:cNvPr id="3" name="内容占位符 2">
            <a:extLst>
              <a:ext uri="{FF2B5EF4-FFF2-40B4-BE49-F238E27FC236}">
                <a16:creationId xmlns:a16="http://schemas.microsoft.com/office/drawing/2014/main" id="{3F51F3AC-61D6-49AB-B621-E3AAF112F56C}"/>
              </a:ext>
            </a:extLst>
          </p:cNvPr>
          <p:cNvSpPr>
            <a:spLocks noGrp="1"/>
          </p:cNvSpPr>
          <p:nvPr>
            <p:ph idx="1"/>
          </p:nvPr>
        </p:nvSpPr>
        <p:spPr/>
        <p:txBody>
          <a:bodyPr/>
          <a:lstStyle/>
          <a:p>
            <a:r>
              <a:rPr lang="en-US" altLang="zh-CN" dirty="0"/>
              <a:t>MIPS</a:t>
            </a:r>
            <a:r>
              <a:rPr lang="zh-CN" altLang="en-US" dirty="0"/>
              <a:t>体系结构认为整数乘法非常重要，值得通过硬布线实现乘法指令。这一点在</a:t>
            </a:r>
            <a:r>
              <a:rPr lang="en-US" altLang="zh-CN" dirty="0"/>
              <a:t>1980</a:t>
            </a:r>
            <a:r>
              <a:rPr lang="zh-CN" altLang="en-US" dirty="0"/>
              <a:t>年代的</a:t>
            </a:r>
            <a:r>
              <a:rPr lang="en-US" altLang="zh-CN" dirty="0"/>
              <a:t>RISC</a:t>
            </a:r>
            <a:r>
              <a:rPr lang="zh-CN" altLang="en-US" dirty="0"/>
              <a:t>芯片里并不普遍。</a:t>
            </a:r>
            <a:endParaRPr lang="en-US" altLang="zh-CN" dirty="0"/>
          </a:p>
          <a:p>
            <a:pPr lvl="1"/>
            <a:r>
              <a:rPr lang="zh-CN" altLang="en-US" dirty="0"/>
              <a:t>另一种做法：通过硬件实现能够匹配流水线的一个乘法步骤</a:t>
            </a:r>
            <a:endParaRPr lang="en-US" altLang="zh-CN" dirty="0"/>
          </a:p>
          <a:p>
            <a:pPr lvl="1"/>
            <a:r>
              <a:rPr lang="zh-CN" altLang="en-US" dirty="0"/>
              <a:t>早期的</a:t>
            </a:r>
            <a:r>
              <a:rPr lang="en-US" altLang="zh-CN" dirty="0"/>
              <a:t>Spare CPU</a:t>
            </a:r>
            <a:r>
              <a:rPr lang="zh-CN" altLang="en-US" dirty="0"/>
              <a:t>通过子程序来模拟一个乘法操作</a:t>
            </a:r>
            <a:endParaRPr lang="en-US" altLang="zh-CN" dirty="0"/>
          </a:p>
          <a:p>
            <a:r>
              <a:rPr lang="zh-CN" altLang="en-US" dirty="0"/>
              <a:t>另一种用来避免设计整数乘法器复杂性的做法是在浮点单元中来运行乘法</a:t>
            </a:r>
            <a:endParaRPr lang="en-US" altLang="zh-CN" dirty="0"/>
          </a:p>
          <a:p>
            <a:pPr lvl="1"/>
            <a:r>
              <a:rPr lang="en-US" altLang="zh-CN" dirty="0"/>
              <a:t>Motorola</a:t>
            </a:r>
            <a:r>
              <a:rPr lang="zh-CN" altLang="en-US" dirty="0"/>
              <a:t>的</a:t>
            </a:r>
            <a:r>
              <a:rPr lang="en-US" altLang="zh-CN" dirty="0"/>
              <a:t>88000CPU</a:t>
            </a:r>
            <a:r>
              <a:rPr lang="zh-CN" altLang="en-US" dirty="0"/>
              <a:t>家族就是提供了这样的解决方案</a:t>
            </a:r>
            <a:endParaRPr lang="en-US" altLang="zh-CN" dirty="0"/>
          </a:p>
          <a:p>
            <a:pPr lvl="2"/>
            <a:r>
              <a:rPr lang="zh-CN" altLang="en-US" dirty="0"/>
              <a:t>违背了</a:t>
            </a:r>
            <a:r>
              <a:rPr lang="en-US" altLang="zh-CN" dirty="0"/>
              <a:t>MIPS</a:t>
            </a:r>
            <a:r>
              <a:rPr lang="zh-CN" altLang="en-US" dirty="0"/>
              <a:t>浮点协处理器作为可选的设计初衷</a:t>
            </a:r>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30D086D8-1F1A-425C-971F-A76B2BBAB831}"/>
              </a:ext>
            </a:extLst>
          </p:cNvPr>
          <p:cNvSpPr>
            <a:spLocks noGrp="1"/>
          </p:cNvSpPr>
          <p:nvPr>
            <p:ph type="sldNum" sz="quarter" idx="12"/>
          </p:nvPr>
        </p:nvSpPr>
        <p:spPr/>
        <p:txBody>
          <a:bodyPr/>
          <a:lstStyle/>
          <a:p>
            <a:fld id="{EBFF6BC4-DC27-480C-AEBA-57D98C8C690A}" type="slidenum">
              <a:rPr lang="zh-CN" altLang="en-US" smtClean="0"/>
              <a:t>21</a:t>
            </a:fld>
            <a:endParaRPr lang="zh-CN" altLang="en-US"/>
          </a:p>
        </p:txBody>
      </p:sp>
    </p:spTree>
    <p:extLst>
      <p:ext uri="{BB962C8B-B14F-4D97-AF65-F5344CB8AC3E}">
        <p14:creationId xmlns:p14="http://schemas.microsoft.com/office/powerpoint/2010/main" val="2583508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BF49B-6AB0-4358-9F87-FBDD65767DE6}"/>
              </a:ext>
            </a:extLst>
          </p:cNvPr>
          <p:cNvSpPr>
            <a:spLocks noGrp="1"/>
          </p:cNvSpPr>
          <p:nvPr>
            <p:ph type="title"/>
          </p:nvPr>
        </p:nvSpPr>
        <p:spPr/>
        <p:txBody>
          <a:bodyPr/>
          <a:lstStyle/>
          <a:p>
            <a:r>
              <a:rPr lang="zh-CN" altLang="en-US" dirty="0"/>
              <a:t>第</a:t>
            </a:r>
            <a:r>
              <a:rPr lang="en-US" altLang="zh-CN" dirty="0"/>
              <a:t>3</a:t>
            </a:r>
            <a:r>
              <a:rPr lang="zh-CN" altLang="en-US" dirty="0"/>
              <a:t>节 整数乘法部件与寄存器</a:t>
            </a:r>
          </a:p>
        </p:txBody>
      </p:sp>
      <p:sp>
        <p:nvSpPr>
          <p:cNvPr id="3" name="内容占位符 2">
            <a:extLst>
              <a:ext uri="{FF2B5EF4-FFF2-40B4-BE49-F238E27FC236}">
                <a16:creationId xmlns:a16="http://schemas.microsoft.com/office/drawing/2014/main" id="{1E5AA6E6-3ECA-4626-9D1D-83F661C74879}"/>
              </a:ext>
            </a:extLst>
          </p:cNvPr>
          <p:cNvSpPr>
            <a:spLocks noGrp="1"/>
          </p:cNvSpPr>
          <p:nvPr>
            <p:ph idx="1"/>
          </p:nvPr>
        </p:nvSpPr>
        <p:spPr/>
        <p:txBody>
          <a:bodyPr/>
          <a:lstStyle/>
          <a:p>
            <a:r>
              <a:rPr lang="en-US" altLang="zh-CN" dirty="0"/>
              <a:t>MIPS CPU</a:t>
            </a:r>
            <a:r>
              <a:rPr lang="zh-CN" altLang="en-US" dirty="0"/>
              <a:t>采用了一个专用的整数乘法部件，并没有集成到主流水线中区。乘法单元的基本操作是把两个寄存器的值相乘得到一个两倍大小的寄存器结果，存放在乘法器里面。</a:t>
            </a:r>
            <a:endParaRPr lang="en-US" altLang="zh-CN" dirty="0"/>
          </a:p>
          <a:p>
            <a:pPr lvl="1"/>
            <a:r>
              <a:rPr lang="en-US" altLang="zh-CN" dirty="0"/>
              <a:t>(</a:t>
            </a:r>
            <a:r>
              <a:rPr lang="en-US" altLang="zh-CN" dirty="0" err="1"/>
              <a:t>hi,lo</a:t>
            </a:r>
            <a:r>
              <a:rPr lang="en-US" altLang="zh-CN" dirty="0"/>
              <a:t>) = </a:t>
            </a:r>
            <a:r>
              <a:rPr lang="en-US" altLang="zh-CN" dirty="0" err="1"/>
              <a:t>rs</a:t>
            </a:r>
            <a:r>
              <a:rPr lang="en-US" altLang="zh-CN" dirty="0"/>
              <a:t> * rt</a:t>
            </a:r>
          </a:p>
          <a:p>
            <a:pPr lvl="1"/>
            <a:r>
              <a:rPr lang="zh-CN" altLang="en-US" dirty="0"/>
              <a:t>指令</a:t>
            </a:r>
            <a:r>
              <a:rPr lang="en-US" altLang="zh-CN" dirty="0" err="1"/>
              <a:t>mfhi</a:t>
            </a:r>
            <a:r>
              <a:rPr lang="zh-CN" altLang="en-US" dirty="0"/>
              <a:t>和</a:t>
            </a:r>
            <a:r>
              <a:rPr lang="en-US" altLang="zh-CN" dirty="0" err="1"/>
              <a:t>mflo</a:t>
            </a:r>
            <a:r>
              <a:rPr lang="zh-CN" altLang="en-US" dirty="0"/>
              <a:t>分两半将结果传送到指定通用寄存器</a:t>
            </a:r>
            <a:endParaRPr lang="en-US" altLang="zh-CN" dirty="0"/>
          </a:p>
          <a:p>
            <a:r>
              <a:rPr lang="zh-CN" altLang="en-US" dirty="0"/>
              <a:t>乘法结果未完成会阻塞流水线</a:t>
            </a:r>
            <a:endParaRPr lang="en-US" altLang="zh-CN" dirty="0"/>
          </a:p>
          <a:p>
            <a:r>
              <a:rPr lang="zh-CN" altLang="en-US" dirty="0"/>
              <a:t>整数乘法器也可以执行两个通用寄存器的除法操作。</a:t>
            </a:r>
            <a:endParaRPr lang="en-US" altLang="zh-CN" dirty="0"/>
          </a:p>
          <a:p>
            <a:pPr lvl="1"/>
            <a:r>
              <a:rPr lang="en-US" altLang="zh-CN" dirty="0"/>
              <a:t>lo</a:t>
            </a:r>
            <a:r>
              <a:rPr lang="zh-CN" altLang="en-US" dirty="0"/>
              <a:t>寄存器用来放结果（商）</a:t>
            </a:r>
            <a:endParaRPr lang="en-US" altLang="zh-CN" dirty="0"/>
          </a:p>
          <a:p>
            <a:pPr lvl="1"/>
            <a:r>
              <a:rPr lang="en-US" altLang="zh-CN" dirty="0"/>
              <a:t>hi</a:t>
            </a:r>
            <a:r>
              <a:rPr lang="zh-CN" altLang="en-US" dirty="0"/>
              <a:t>寄存器用来存放余数</a:t>
            </a:r>
            <a:endParaRPr lang="en-US" altLang="zh-CN" dirty="0"/>
          </a:p>
          <a:p>
            <a:endParaRPr lang="zh-CN" altLang="en-US" dirty="0"/>
          </a:p>
        </p:txBody>
      </p:sp>
      <p:sp>
        <p:nvSpPr>
          <p:cNvPr id="4" name="灯片编号占位符 3">
            <a:extLst>
              <a:ext uri="{FF2B5EF4-FFF2-40B4-BE49-F238E27FC236}">
                <a16:creationId xmlns:a16="http://schemas.microsoft.com/office/drawing/2014/main" id="{D69EAB08-3721-48BD-99B5-47E29E5BC8E5}"/>
              </a:ext>
            </a:extLst>
          </p:cNvPr>
          <p:cNvSpPr>
            <a:spLocks noGrp="1"/>
          </p:cNvSpPr>
          <p:nvPr>
            <p:ph type="sldNum" sz="quarter" idx="12"/>
          </p:nvPr>
        </p:nvSpPr>
        <p:spPr/>
        <p:txBody>
          <a:bodyPr/>
          <a:lstStyle/>
          <a:p>
            <a:fld id="{EBFF6BC4-DC27-480C-AEBA-57D98C8C690A}" type="slidenum">
              <a:rPr lang="zh-CN" altLang="en-US" smtClean="0"/>
              <a:t>22</a:t>
            </a:fld>
            <a:endParaRPr lang="zh-CN" altLang="en-US"/>
          </a:p>
        </p:txBody>
      </p:sp>
    </p:spTree>
    <p:extLst>
      <p:ext uri="{BB962C8B-B14F-4D97-AF65-F5344CB8AC3E}">
        <p14:creationId xmlns:p14="http://schemas.microsoft.com/office/powerpoint/2010/main" val="3876861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DCCB9F-8F1A-4AB6-923D-9FB61E447FDD}"/>
              </a:ext>
            </a:extLst>
          </p:cNvPr>
          <p:cNvSpPr>
            <a:spLocks noGrp="1"/>
          </p:cNvSpPr>
          <p:nvPr>
            <p:ph type="title"/>
          </p:nvPr>
        </p:nvSpPr>
        <p:spPr/>
        <p:txBody>
          <a:bodyPr/>
          <a:lstStyle/>
          <a:p>
            <a:r>
              <a:rPr lang="zh-CN" altLang="en-US" dirty="0"/>
              <a:t>扩展</a:t>
            </a:r>
            <a:r>
              <a:rPr lang="en-US" altLang="zh-CN" dirty="0"/>
              <a:t>-</a:t>
            </a:r>
            <a:r>
              <a:rPr lang="zh-CN" altLang="en-US" dirty="0"/>
              <a:t>整数乘法部件</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F865F97-A47D-498B-AE3C-A5E5EF1E663A}"/>
                  </a:ext>
                </a:extLst>
              </p:cNvPr>
              <p:cNvSpPr>
                <a:spLocks noGrp="1"/>
              </p:cNvSpPr>
              <p:nvPr>
                <p:ph idx="1"/>
              </p:nvPr>
            </p:nvSpPr>
            <p:spPr/>
            <p:txBody>
              <a:bodyPr/>
              <a:lstStyle/>
              <a:p>
                <a:r>
                  <a:rPr lang="zh-CN" altLang="en-US" dirty="0"/>
                  <a:t>澳大利亚计算机科学家</a:t>
                </a:r>
                <a:r>
                  <a:rPr lang="en-US" altLang="zh-CN" dirty="0"/>
                  <a:t>Chris Wallace</a:t>
                </a:r>
                <a:r>
                  <a:rPr lang="zh-CN" altLang="en-US" dirty="0"/>
                  <a:t>在</a:t>
                </a:r>
                <a:r>
                  <a:rPr lang="en-US" altLang="zh-CN" dirty="0"/>
                  <a:t>1964</a:t>
                </a:r>
                <a:r>
                  <a:rPr lang="zh-CN" altLang="en-US" dirty="0"/>
                  <a:t>年提出了华莱士树。</a:t>
                </a:r>
                <a:endParaRPr lang="en-US" altLang="zh-CN" dirty="0"/>
              </a:p>
              <a:p>
                <a:pPr lvl="1"/>
                <a:r>
                  <a:rPr lang="en-US" altLang="zh-CN" dirty="0"/>
                  <a:t>n</a:t>
                </a:r>
                <a:r>
                  <a:rPr lang="zh-CN" altLang="en-US" dirty="0"/>
                  <a:t>为二进制表示的宽度</a:t>
                </a:r>
                <a:endParaRPr lang="en-US" altLang="zh-CN" dirty="0"/>
              </a:p>
              <a:p>
                <a:pPr lvl="1"/>
                <a:r>
                  <a:rPr lang="zh-CN" altLang="en-US" dirty="0"/>
                  <a:t>华莱士树的层数为</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d>
                  </m:oMath>
                </a14:m>
                <a:endParaRPr lang="en-US" altLang="zh-CN" dirty="0"/>
              </a:p>
              <a:p>
                <a:pPr lvl="1"/>
                <a:r>
                  <a:rPr lang="zh-CN" altLang="en-US" dirty="0"/>
                  <a:t>延时</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endParaRPr lang="en-US" altLang="zh-CN" dirty="0"/>
              </a:p>
              <a:p>
                <a:pPr lvl="1"/>
                <a:r>
                  <a:rPr lang="zh-CN" altLang="en-US" dirty="0"/>
                  <a:t>但是每层宽度为</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e>
                    </m:d>
                  </m:oMath>
                </a14:m>
                <a:endParaRPr lang="en-US" altLang="zh-CN" dirty="0"/>
              </a:p>
              <a:p>
                <a:pPr lvl="1"/>
                <a:r>
                  <a:rPr lang="zh-CN" altLang="en-US" dirty="0"/>
                  <a:t>可以用来高速地完成乘法</a:t>
                </a:r>
                <a:endParaRPr lang="en-US" altLang="zh-CN" dirty="0"/>
              </a:p>
              <a:p>
                <a:r>
                  <a:rPr lang="zh-CN" altLang="en-US" dirty="0"/>
                  <a:t>要求逻辑门数量</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𝑛𝑙𝑜𝑔𝑛</m:t>
                    </m:r>
                    <m:r>
                      <a:rPr lang="en-US" altLang="zh-CN" b="0" i="1" smtClean="0">
                        <a:latin typeface="Cambria Math" panose="02040503050406030204" pitchFamily="18" charset="0"/>
                      </a:rPr>
                      <m:t>)</m:t>
                    </m:r>
                  </m:oMath>
                </a14:m>
                <a:r>
                  <a:rPr lang="zh-CN" altLang="en-US" dirty="0"/>
                  <a:t>的乘法器一般是通过不断累加位移进行的</a:t>
                </a:r>
              </a:p>
            </p:txBody>
          </p:sp>
        </mc:Choice>
        <mc:Fallback xmlns="">
          <p:sp>
            <p:nvSpPr>
              <p:cNvPr id="3" name="内容占位符 2">
                <a:extLst>
                  <a:ext uri="{FF2B5EF4-FFF2-40B4-BE49-F238E27FC236}">
                    <a16:creationId xmlns:a16="http://schemas.microsoft.com/office/drawing/2014/main" id="{1F865F97-A47D-498B-AE3C-A5E5EF1E663A}"/>
                  </a:ext>
                </a:extLst>
              </p:cNvPr>
              <p:cNvSpPr>
                <a:spLocks noGrp="1" noRot="1" noChangeAspect="1" noMove="1" noResize="1" noEditPoints="1" noAdjustHandles="1" noChangeArrowheads="1" noChangeShapeType="1" noTextEdit="1"/>
              </p:cNvSpPr>
              <p:nvPr>
                <p:ph idx="1"/>
              </p:nvPr>
            </p:nvSpPr>
            <p:spPr>
              <a:blipFill>
                <a:blip r:embed="rId2"/>
                <a:stretch>
                  <a:fillRect l="-1043" t="-2521" r="-5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67F0E809-9118-4D44-86A3-C67A6895A72D}"/>
              </a:ext>
            </a:extLst>
          </p:cNvPr>
          <p:cNvSpPr>
            <a:spLocks noGrp="1"/>
          </p:cNvSpPr>
          <p:nvPr>
            <p:ph type="sldNum" sz="quarter" idx="12"/>
          </p:nvPr>
        </p:nvSpPr>
        <p:spPr/>
        <p:txBody>
          <a:bodyPr/>
          <a:lstStyle/>
          <a:p>
            <a:fld id="{EBFF6BC4-DC27-480C-AEBA-57D98C8C690A}" type="slidenum">
              <a:rPr lang="zh-CN" altLang="en-US" smtClean="0"/>
              <a:t>23</a:t>
            </a:fld>
            <a:endParaRPr lang="zh-CN" altLang="en-US"/>
          </a:p>
        </p:txBody>
      </p:sp>
    </p:spTree>
    <p:extLst>
      <p:ext uri="{BB962C8B-B14F-4D97-AF65-F5344CB8AC3E}">
        <p14:creationId xmlns:p14="http://schemas.microsoft.com/office/powerpoint/2010/main" val="2776566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1D47E-6055-4ABA-97B9-B98D10EE3248}"/>
              </a:ext>
            </a:extLst>
          </p:cNvPr>
          <p:cNvSpPr>
            <a:spLocks noGrp="1"/>
          </p:cNvSpPr>
          <p:nvPr>
            <p:ph type="title"/>
          </p:nvPr>
        </p:nvSpPr>
        <p:spPr/>
        <p:txBody>
          <a:bodyPr/>
          <a:lstStyle/>
          <a:p>
            <a:r>
              <a:rPr lang="zh-CN" altLang="en-US" dirty="0"/>
              <a:t>第</a:t>
            </a:r>
            <a:r>
              <a:rPr lang="en-US" altLang="zh-CN" dirty="0"/>
              <a:t>4</a:t>
            </a:r>
            <a:r>
              <a:rPr lang="zh-CN" altLang="en-US" dirty="0"/>
              <a:t>节 加载与存储：寻址方式</a:t>
            </a:r>
          </a:p>
        </p:txBody>
      </p:sp>
      <p:sp>
        <p:nvSpPr>
          <p:cNvPr id="3" name="内容占位符 2">
            <a:extLst>
              <a:ext uri="{FF2B5EF4-FFF2-40B4-BE49-F238E27FC236}">
                <a16:creationId xmlns:a16="http://schemas.microsoft.com/office/drawing/2014/main" id="{D49D968D-62F9-42A2-A54C-8FCF44F912F9}"/>
              </a:ext>
            </a:extLst>
          </p:cNvPr>
          <p:cNvSpPr>
            <a:spLocks noGrp="1"/>
          </p:cNvSpPr>
          <p:nvPr>
            <p:ph idx="1"/>
          </p:nvPr>
        </p:nvSpPr>
        <p:spPr/>
        <p:txBody>
          <a:bodyPr/>
          <a:lstStyle/>
          <a:p>
            <a:r>
              <a:rPr lang="en-US" altLang="zh-CN" dirty="0"/>
              <a:t>MIPS</a:t>
            </a:r>
            <a:r>
              <a:rPr lang="zh-CN" altLang="en-US" dirty="0"/>
              <a:t>只有一种寻址方式。任何加载或存储操作的及其指令都可以写成</a:t>
            </a:r>
            <a:endParaRPr lang="en-US" altLang="zh-CN" dirty="0"/>
          </a:p>
          <a:p>
            <a:pPr lvl="1"/>
            <a:r>
              <a:rPr lang="en-US" altLang="zh-CN" dirty="0" err="1"/>
              <a:t>lw</a:t>
            </a:r>
            <a:r>
              <a:rPr lang="en-US" altLang="zh-CN" dirty="0"/>
              <a:t> $1,offset($2)</a:t>
            </a:r>
          </a:p>
          <a:p>
            <a:pPr lvl="1"/>
            <a:r>
              <a:rPr lang="zh-CN" altLang="en-US" dirty="0"/>
              <a:t>可以用任何寄存器作为目标和源寄存器。</a:t>
            </a:r>
            <a:endParaRPr lang="en-US" altLang="zh-CN" dirty="0"/>
          </a:p>
          <a:p>
            <a:pPr lvl="1"/>
            <a:r>
              <a:rPr lang="zh-CN" altLang="en-US" dirty="0"/>
              <a:t>偏移量</a:t>
            </a:r>
            <a:r>
              <a:rPr lang="en-US" altLang="zh-CN" dirty="0"/>
              <a:t>offset</a:t>
            </a:r>
            <a:r>
              <a:rPr lang="zh-CN" altLang="en-US" dirty="0"/>
              <a:t>是一个有符号的</a:t>
            </a:r>
            <a:r>
              <a:rPr lang="en-US" altLang="zh-CN" dirty="0"/>
              <a:t>16</a:t>
            </a:r>
            <a:r>
              <a:rPr lang="zh-CN" altLang="en-US" dirty="0"/>
              <a:t>位的数字（</a:t>
            </a:r>
            <a:r>
              <a:rPr lang="en-US" altLang="zh-CN" dirty="0"/>
              <a:t>-32768~32767</a:t>
            </a:r>
            <a:r>
              <a:rPr lang="zh-CN" altLang="en-US" dirty="0"/>
              <a:t>）</a:t>
            </a:r>
            <a:endParaRPr lang="en-US" altLang="zh-CN" dirty="0"/>
          </a:p>
          <a:p>
            <a:pPr lvl="1"/>
            <a:r>
              <a:rPr lang="zh-CN" altLang="en-US" dirty="0"/>
              <a:t>这种寻址方式一般已经足够存取</a:t>
            </a:r>
            <a:r>
              <a:rPr lang="en-US" altLang="zh-CN" dirty="0"/>
              <a:t>C</a:t>
            </a:r>
            <a:r>
              <a:rPr lang="zh-CN" altLang="en-US" dirty="0"/>
              <a:t>语言结构体的一个成员（偏移量是这个结构的起始地址）</a:t>
            </a:r>
          </a:p>
        </p:txBody>
      </p:sp>
      <p:sp>
        <p:nvSpPr>
          <p:cNvPr id="4" name="灯片编号占位符 3">
            <a:extLst>
              <a:ext uri="{FF2B5EF4-FFF2-40B4-BE49-F238E27FC236}">
                <a16:creationId xmlns:a16="http://schemas.microsoft.com/office/drawing/2014/main" id="{30CDE1F4-095B-42CE-8CC2-329128776B25}"/>
              </a:ext>
            </a:extLst>
          </p:cNvPr>
          <p:cNvSpPr>
            <a:spLocks noGrp="1"/>
          </p:cNvSpPr>
          <p:nvPr>
            <p:ph type="sldNum" sz="quarter" idx="12"/>
          </p:nvPr>
        </p:nvSpPr>
        <p:spPr/>
        <p:txBody>
          <a:bodyPr/>
          <a:lstStyle/>
          <a:p>
            <a:fld id="{EBFF6BC4-DC27-480C-AEBA-57D98C8C690A}" type="slidenum">
              <a:rPr lang="zh-CN" altLang="en-US" smtClean="0"/>
              <a:t>24</a:t>
            </a:fld>
            <a:endParaRPr lang="zh-CN" altLang="en-US"/>
          </a:p>
        </p:txBody>
      </p:sp>
      <p:sp>
        <p:nvSpPr>
          <p:cNvPr id="5" name="矩形 4">
            <a:extLst>
              <a:ext uri="{FF2B5EF4-FFF2-40B4-BE49-F238E27FC236}">
                <a16:creationId xmlns:a16="http://schemas.microsoft.com/office/drawing/2014/main" id="{EF486044-0612-43B7-A0BE-23859471CA05}"/>
              </a:ext>
            </a:extLst>
          </p:cNvPr>
          <p:cNvSpPr/>
          <p:nvPr/>
        </p:nvSpPr>
        <p:spPr>
          <a:xfrm>
            <a:off x="1361440" y="5171440"/>
            <a:ext cx="108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100011</a:t>
            </a:r>
            <a:endParaRPr lang="zh-CN" altLang="en-US" dirty="0"/>
          </a:p>
        </p:txBody>
      </p:sp>
      <p:sp>
        <p:nvSpPr>
          <p:cNvPr id="6" name="矩形 5">
            <a:extLst>
              <a:ext uri="{FF2B5EF4-FFF2-40B4-BE49-F238E27FC236}">
                <a16:creationId xmlns:a16="http://schemas.microsoft.com/office/drawing/2014/main" id="{80B15BFD-B92D-4307-903E-947E41DDDBF1}"/>
              </a:ext>
            </a:extLst>
          </p:cNvPr>
          <p:cNvSpPr/>
          <p:nvPr/>
        </p:nvSpPr>
        <p:spPr>
          <a:xfrm>
            <a:off x="2424680" y="5171440"/>
            <a:ext cx="108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00010</a:t>
            </a:r>
            <a:endParaRPr lang="zh-CN" altLang="en-US" dirty="0"/>
          </a:p>
        </p:txBody>
      </p:sp>
      <p:sp>
        <p:nvSpPr>
          <p:cNvPr id="7" name="矩形 6">
            <a:extLst>
              <a:ext uri="{FF2B5EF4-FFF2-40B4-BE49-F238E27FC236}">
                <a16:creationId xmlns:a16="http://schemas.microsoft.com/office/drawing/2014/main" id="{784AAFA1-A015-43C4-90FB-3F718A4FB6D2}"/>
              </a:ext>
            </a:extLst>
          </p:cNvPr>
          <p:cNvSpPr/>
          <p:nvPr/>
        </p:nvSpPr>
        <p:spPr>
          <a:xfrm>
            <a:off x="3504680" y="5171440"/>
            <a:ext cx="108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00001</a:t>
            </a:r>
            <a:endParaRPr lang="zh-CN" altLang="en-US" dirty="0"/>
          </a:p>
        </p:txBody>
      </p:sp>
      <p:sp>
        <p:nvSpPr>
          <p:cNvPr id="8" name="矩形 7">
            <a:extLst>
              <a:ext uri="{FF2B5EF4-FFF2-40B4-BE49-F238E27FC236}">
                <a16:creationId xmlns:a16="http://schemas.microsoft.com/office/drawing/2014/main" id="{FAC6D564-7739-4CB8-8126-64E767CCE417}"/>
              </a:ext>
            </a:extLst>
          </p:cNvPr>
          <p:cNvSpPr/>
          <p:nvPr/>
        </p:nvSpPr>
        <p:spPr>
          <a:xfrm>
            <a:off x="4584680" y="5171440"/>
            <a:ext cx="32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offset</a:t>
            </a:r>
            <a:endParaRPr lang="zh-CN" altLang="en-US" dirty="0"/>
          </a:p>
        </p:txBody>
      </p:sp>
      <p:sp>
        <p:nvSpPr>
          <p:cNvPr id="9" name="文本框 8">
            <a:extLst>
              <a:ext uri="{FF2B5EF4-FFF2-40B4-BE49-F238E27FC236}">
                <a16:creationId xmlns:a16="http://schemas.microsoft.com/office/drawing/2014/main" id="{78F80361-52C9-46A4-9783-1A8AC13CDFC0}"/>
              </a:ext>
            </a:extLst>
          </p:cNvPr>
          <p:cNvSpPr txBox="1"/>
          <p:nvPr/>
        </p:nvSpPr>
        <p:spPr>
          <a:xfrm>
            <a:off x="7559040" y="4754880"/>
            <a:ext cx="265640" cy="369332"/>
          </a:xfrm>
          <a:prstGeom prst="rect">
            <a:avLst/>
          </a:prstGeom>
          <a:noFill/>
        </p:spPr>
        <p:txBody>
          <a:bodyPr wrap="square" rtlCol="0">
            <a:spAutoFit/>
          </a:bodyPr>
          <a:lstStyle/>
          <a:p>
            <a:r>
              <a:rPr lang="en-US" altLang="zh-CN" dirty="0"/>
              <a:t>0</a:t>
            </a:r>
            <a:endParaRPr lang="zh-CN" altLang="en-US" dirty="0"/>
          </a:p>
        </p:txBody>
      </p:sp>
      <p:sp>
        <p:nvSpPr>
          <p:cNvPr id="10" name="文本框 9">
            <a:extLst>
              <a:ext uri="{FF2B5EF4-FFF2-40B4-BE49-F238E27FC236}">
                <a16:creationId xmlns:a16="http://schemas.microsoft.com/office/drawing/2014/main" id="{BF53A427-4EF9-4340-82F3-6D229312E3D7}"/>
              </a:ext>
            </a:extLst>
          </p:cNvPr>
          <p:cNvSpPr txBox="1"/>
          <p:nvPr/>
        </p:nvSpPr>
        <p:spPr>
          <a:xfrm>
            <a:off x="1361440" y="4754880"/>
            <a:ext cx="518160" cy="369332"/>
          </a:xfrm>
          <a:prstGeom prst="rect">
            <a:avLst/>
          </a:prstGeom>
          <a:noFill/>
        </p:spPr>
        <p:txBody>
          <a:bodyPr wrap="square" rtlCol="0">
            <a:spAutoFit/>
          </a:bodyPr>
          <a:lstStyle/>
          <a:p>
            <a:r>
              <a:rPr lang="en-US" altLang="zh-CN" dirty="0"/>
              <a:t>31</a:t>
            </a:r>
            <a:endParaRPr lang="zh-CN" altLang="en-US" dirty="0"/>
          </a:p>
        </p:txBody>
      </p:sp>
    </p:spTree>
    <p:extLst>
      <p:ext uri="{BB962C8B-B14F-4D97-AF65-F5344CB8AC3E}">
        <p14:creationId xmlns:p14="http://schemas.microsoft.com/office/powerpoint/2010/main" val="2352710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30203-DD87-4770-84E9-1F2CB46BE139}"/>
              </a:ext>
            </a:extLst>
          </p:cNvPr>
          <p:cNvSpPr>
            <a:spLocks noGrp="1"/>
          </p:cNvSpPr>
          <p:nvPr>
            <p:ph type="title"/>
          </p:nvPr>
        </p:nvSpPr>
        <p:spPr/>
        <p:txBody>
          <a:bodyPr/>
          <a:lstStyle/>
          <a:p>
            <a:r>
              <a:rPr lang="zh-CN" altLang="en-US" dirty="0"/>
              <a:t>第</a:t>
            </a:r>
            <a:r>
              <a:rPr lang="en-US" altLang="zh-CN" dirty="0"/>
              <a:t>5</a:t>
            </a:r>
            <a:r>
              <a:rPr lang="zh-CN" altLang="en-US" dirty="0"/>
              <a:t>节 存储器与寄存器的数据类型</a:t>
            </a:r>
          </a:p>
        </p:txBody>
      </p:sp>
      <p:sp>
        <p:nvSpPr>
          <p:cNvPr id="3" name="内容占位符 2">
            <a:extLst>
              <a:ext uri="{FF2B5EF4-FFF2-40B4-BE49-F238E27FC236}">
                <a16:creationId xmlns:a16="http://schemas.microsoft.com/office/drawing/2014/main" id="{1D74E091-3E34-41A9-9D04-8BBBD643D09F}"/>
              </a:ext>
            </a:extLst>
          </p:cNvPr>
          <p:cNvSpPr>
            <a:spLocks noGrp="1"/>
          </p:cNvSpPr>
          <p:nvPr>
            <p:ph idx="1"/>
          </p:nvPr>
        </p:nvSpPr>
        <p:spPr/>
        <p:txBody>
          <a:bodyPr/>
          <a:lstStyle/>
          <a:p>
            <a:r>
              <a:rPr lang="en-US" altLang="zh-CN" dirty="0"/>
              <a:t>MIPS CPU</a:t>
            </a:r>
            <a:r>
              <a:rPr lang="zh-CN" altLang="en-US" dirty="0"/>
              <a:t>可以在一次操作中装载或存储</a:t>
            </a:r>
            <a:r>
              <a:rPr lang="en-US" altLang="zh-CN" dirty="0"/>
              <a:t>1</a:t>
            </a:r>
            <a:r>
              <a:rPr lang="zh-CN" altLang="en-US" dirty="0"/>
              <a:t>到</a:t>
            </a:r>
            <a:r>
              <a:rPr lang="en-US" altLang="zh-CN" dirty="0"/>
              <a:t>8</a:t>
            </a:r>
            <a:r>
              <a:rPr lang="zh-CN" altLang="en-US" dirty="0"/>
              <a:t>个字节。文档中采用的以及构成指令助记符的命名约定如下：</a:t>
            </a:r>
          </a:p>
        </p:txBody>
      </p:sp>
      <p:sp>
        <p:nvSpPr>
          <p:cNvPr id="4" name="灯片编号占位符 3">
            <a:extLst>
              <a:ext uri="{FF2B5EF4-FFF2-40B4-BE49-F238E27FC236}">
                <a16:creationId xmlns:a16="http://schemas.microsoft.com/office/drawing/2014/main" id="{6C9C694B-9E51-4ADA-BB68-8B3CA5B9F87A}"/>
              </a:ext>
            </a:extLst>
          </p:cNvPr>
          <p:cNvSpPr>
            <a:spLocks noGrp="1"/>
          </p:cNvSpPr>
          <p:nvPr>
            <p:ph type="sldNum" sz="quarter" idx="12"/>
          </p:nvPr>
        </p:nvSpPr>
        <p:spPr/>
        <p:txBody>
          <a:bodyPr/>
          <a:lstStyle/>
          <a:p>
            <a:fld id="{EBFF6BC4-DC27-480C-AEBA-57D98C8C690A}" type="slidenum">
              <a:rPr lang="zh-CN" altLang="en-US" smtClean="0"/>
              <a:t>25</a:t>
            </a:fld>
            <a:endParaRPr lang="zh-CN" altLang="en-US"/>
          </a:p>
        </p:txBody>
      </p:sp>
      <p:graphicFrame>
        <p:nvGraphicFramePr>
          <p:cNvPr id="5" name="表格 4">
            <a:extLst>
              <a:ext uri="{FF2B5EF4-FFF2-40B4-BE49-F238E27FC236}">
                <a16:creationId xmlns:a16="http://schemas.microsoft.com/office/drawing/2014/main" id="{FA6ECC68-9EAE-4296-B8B8-18B785A74B85}"/>
              </a:ext>
            </a:extLst>
          </p:cNvPr>
          <p:cNvGraphicFramePr>
            <a:graphicFrameLocks noGrp="1"/>
          </p:cNvGraphicFramePr>
          <p:nvPr>
            <p:extLst>
              <p:ext uri="{D42A27DB-BD31-4B8C-83A1-F6EECF244321}">
                <p14:modId xmlns:p14="http://schemas.microsoft.com/office/powerpoint/2010/main" val="257654986"/>
              </p:ext>
            </p:extLst>
          </p:nvPr>
        </p:nvGraphicFramePr>
        <p:xfrm>
          <a:off x="964968" y="3027680"/>
          <a:ext cx="10262064" cy="2809242"/>
        </p:xfrm>
        <a:graphic>
          <a:graphicData uri="http://schemas.openxmlformats.org/drawingml/2006/table">
            <a:tbl>
              <a:tblPr firstRow="1" bandRow="1">
                <a:tableStyleId>{5C22544A-7EE6-4342-B048-85BDC9FD1C3A}</a:tableStyleId>
              </a:tblPr>
              <a:tblGrid>
                <a:gridCol w="2565516">
                  <a:extLst>
                    <a:ext uri="{9D8B030D-6E8A-4147-A177-3AD203B41FA5}">
                      <a16:colId xmlns:a16="http://schemas.microsoft.com/office/drawing/2014/main" val="495523609"/>
                    </a:ext>
                  </a:extLst>
                </a:gridCol>
                <a:gridCol w="2565516">
                  <a:extLst>
                    <a:ext uri="{9D8B030D-6E8A-4147-A177-3AD203B41FA5}">
                      <a16:colId xmlns:a16="http://schemas.microsoft.com/office/drawing/2014/main" val="1181415975"/>
                    </a:ext>
                  </a:extLst>
                </a:gridCol>
                <a:gridCol w="2565516">
                  <a:extLst>
                    <a:ext uri="{9D8B030D-6E8A-4147-A177-3AD203B41FA5}">
                      <a16:colId xmlns:a16="http://schemas.microsoft.com/office/drawing/2014/main" val="945027004"/>
                    </a:ext>
                  </a:extLst>
                </a:gridCol>
                <a:gridCol w="2565516">
                  <a:extLst>
                    <a:ext uri="{9D8B030D-6E8A-4147-A177-3AD203B41FA5}">
                      <a16:colId xmlns:a16="http://schemas.microsoft.com/office/drawing/2014/main" val="2765737866"/>
                    </a:ext>
                  </a:extLst>
                </a:gridCol>
              </a:tblGrid>
              <a:tr h="468207">
                <a:tc>
                  <a:txBody>
                    <a:bodyPr/>
                    <a:lstStyle/>
                    <a:p>
                      <a:r>
                        <a:rPr lang="en-US" altLang="zh-CN" sz="2300" dirty="0"/>
                        <a:t>C</a:t>
                      </a:r>
                      <a:r>
                        <a:rPr lang="zh-CN" altLang="en-US" sz="2300" dirty="0"/>
                        <a:t>名字</a:t>
                      </a:r>
                    </a:p>
                  </a:txBody>
                  <a:tcPr marL="115448" marR="115448" marT="57724" marB="57724"/>
                </a:tc>
                <a:tc>
                  <a:txBody>
                    <a:bodyPr/>
                    <a:lstStyle/>
                    <a:p>
                      <a:r>
                        <a:rPr lang="en-US" altLang="zh-CN" sz="2300" dirty="0"/>
                        <a:t>MIPS</a:t>
                      </a:r>
                      <a:r>
                        <a:rPr lang="zh-CN" altLang="en-US" sz="2300" dirty="0"/>
                        <a:t>名字</a:t>
                      </a:r>
                    </a:p>
                  </a:txBody>
                  <a:tcPr marL="115448" marR="115448" marT="57724" marB="57724"/>
                </a:tc>
                <a:tc>
                  <a:txBody>
                    <a:bodyPr/>
                    <a:lstStyle/>
                    <a:p>
                      <a:r>
                        <a:rPr lang="zh-CN" altLang="en-US" sz="2300" dirty="0"/>
                        <a:t>大小</a:t>
                      </a:r>
                    </a:p>
                  </a:txBody>
                  <a:tcPr marL="115448" marR="115448" marT="57724" marB="57724"/>
                </a:tc>
                <a:tc>
                  <a:txBody>
                    <a:bodyPr/>
                    <a:lstStyle/>
                    <a:p>
                      <a:r>
                        <a:rPr lang="zh-CN" altLang="en-US" sz="2300" dirty="0"/>
                        <a:t>汇编助记符</a:t>
                      </a:r>
                    </a:p>
                  </a:txBody>
                  <a:tcPr marL="115448" marR="115448" marT="57724" marB="57724"/>
                </a:tc>
                <a:extLst>
                  <a:ext uri="{0D108BD9-81ED-4DB2-BD59-A6C34878D82A}">
                    <a16:rowId xmlns:a16="http://schemas.microsoft.com/office/drawing/2014/main" val="1261504935"/>
                  </a:ext>
                </a:extLst>
              </a:tr>
              <a:tr h="468207">
                <a:tc>
                  <a:txBody>
                    <a:bodyPr/>
                    <a:lstStyle/>
                    <a:p>
                      <a:r>
                        <a:rPr lang="en-US" altLang="zh-CN" sz="2300" dirty="0"/>
                        <a:t>long long</a:t>
                      </a:r>
                      <a:endParaRPr lang="zh-CN" altLang="en-US" sz="2300" dirty="0"/>
                    </a:p>
                  </a:txBody>
                  <a:tcPr marL="115448" marR="115448" marT="57724" marB="57724"/>
                </a:tc>
                <a:tc>
                  <a:txBody>
                    <a:bodyPr/>
                    <a:lstStyle/>
                    <a:p>
                      <a:r>
                        <a:rPr lang="en-US" altLang="zh-CN" sz="2300" dirty="0" err="1"/>
                        <a:t>dword</a:t>
                      </a:r>
                      <a:endParaRPr lang="zh-CN" altLang="en-US" sz="2300" dirty="0"/>
                    </a:p>
                  </a:txBody>
                  <a:tcPr marL="115448" marR="115448" marT="57724" marB="57724"/>
                </a:tc>
                <a:tc>
                  <a:txBody>
                    <a:bodyPr/>
                    <a:lstStyle/>
                    <a:p>
                      <a:r>
                        <a:rPr lang="en-US" altLang="zh-CN" sz="2300" dirty="0"/>
                        <a:t>8</a:t>
                      </a:r>
                      <a:endParaRPr lang="zh-CN" altLang="en-US" sz="2300" dirty="0"/>
                    </a:p>
                  </a:txBody>
                  <a:tcPr marL="115448" marR="115448" marT="57724" marB="57724"/>
                </a:tc>
                <a:tc>
                  <a:txBody>
                    <a:bodyPr/>
                    <a:lstStyle/>
                    <a:p>
                      <a:r>
                        <a:rPr lang="en-US" altLang="zh-CN" sz="2300" dirty="0" err="1"/>
                        <a:t>ld</a:t>
                      </a:r>
                      <a:r>
                        <a:rPr lang="zh-CN" altLang="en-US" sz="2300" dirty="0"/>
                        <a:t>中的“</a:t>
                      </a:r>
                      <a:r>
                        <a:rPr lang="en-US" altLang="zh-CN" sz="2300" dirty="0"/>
                        <a:t>d</a:t>
                      </a:r>
                      <a:r>
                        <a:rPr lang="zh-CN" altLang="en-US" sz="2300" dirty="0"/>
                        <a:t>”</a:t>
                      </a:r>
                    </a:p>
                  </a:txBody>
                  <a:tcPr marL="115448" marR="115448" marT="57724" marB="57724"/>
                </a:tc>
                <a:extLst>
                  <a:ext uri="{0D108BD9-81ED-4DB2-BD59-A6C34878D82A}">
                    <a16:rowId xmlns:a16="http://schemas.microsoft.com/office/drawing/2014/main" val="4019561525"/>
                  </a:ext>
                </a:extLst>
              </a:tr>
              <a:tr h="468207">
                <a:tc>
                  <a:txBody>
                    <a:bodyPr/>
                    <a:lstStyle/>
                    <a:p>
                      <a:r>
                        <a:rPr lang="en-US" altLang="zh-CN" sz="2300" dirty="0"/>
                        <a:t>int</a:t>
                      </a:r>
                      <a:endParaRPr lang="zh-CN" altLang="en-US" sz="2300" dirty="0"/>
                    </a:p>
                  </a:txBody>
                  <a:tcPr marL="115448" marR="115448" marT="57724" marB="57724"/>
                </a:tc>
                <a:tc>
                  <a:txBody>
                    <a:bodyPr/>
                    <a:lstStyle/>
                    <a:p>
                      <a:r>
                        <a:rPr lang="en-US" altLang="zh-CN" sz="2300" dirty="0"/>
                        <a:t>word</a:t>
                      </a:r>
                      <a:endParaRPr lang="zh-CN" altLang="en-US" sz="2300" dirty="0"/>
                    </a:p>
                  </a:txBody>
                  <a:tcPr marL="115448" marR="115448" marT="57724" marB="57724"/>
                </a:tc>
                <a:tc>
                  <a:txBody>
                    <a:bodyPr/>
                    <a:lstStyle/>
                    <a:p>
                      <a:r>
                        <a:rPr lang="en-US" altLang="zh-CN" sz="2300" dirty="0"/>
                        <a:t>4</a:t>
                      </a:r>
                      <a:endParaRPr lang="zh-CN" altLang="en-US" sz="2300" dirty="0"/>
                    </a:p>
                  </a:txBody>
                  <a:tcPr marL="115448" marR="115448" marT="57724" marB="57724"/>
                </a:tc>
                <a:tc>
                  <a:txBody>
                    <a:bodyPr/>
                    <a:lstStyle/>
                    <a:p>
                      <a:r>
                        <a:rPr lang="en-US" altLang="zh-CN" sz="2300" dirty="0" err="1"/>
                        <a:t>lw</a:t>
                      </a:r>
                      <a:r>
                        <a:rPr lang="zh-CN" altLang="en-US" sz="2300" dirty="0"/>
                        <a:t>中的“</a:t>
                      </a:r>
                      <a:r>
                        <a:rPr lang="en-US" altLang="zh-CN" sz="2300" dirty="0"/>
                        <a:t>w</a:t>
                      </a:r>
                      <a:r>
                        <a:rPr lang="zh-CN" altLang="en-US" sz="2300" dirty="0"/>
                        <a:t>”</a:t>
                      </a:r>
                    </a:p>
                  </a:txBody>
                  <a:tcPr marL="115448" marR="115448" marT="57724" marB="57724"/>
                </a:tc>
                <a:extLst>
                  <a:ext uri="{0D108BD9-81ED-4DB2-BD59-A6C34878D82A}">
                    <a16:rowId xmlns:a16="http://schemas.microsoft.com/office/drawing/2014/main" val="3627070747"/>
                  </a:ext>
                </a:extLst>
              </a:tr>
              <a:tr h="468207">
                <a:tc>
                  <a:txBody>
                    <a:bodyPr/>
                    <a:lstStyle/>
                    <a:p>
                      <a:r>
                        <a:rPr lang="en-US" altLang="zh-CN" sz="2300" dirty="0"/>
                        <a:t>long</a:t>
                      </a:r>
                      <a:endParaRPr lang="zh-CN" altLang="en-US" sz="2300" dirty="0"/>
                    </a:p>
                  </a:txBody>
                  <a:tcPr marL="115448" marR="115448" marT="57724" marB="57724"/>
                </a:tc>
                <a:tc>
                  <a:txBody>
                    <a:bodyPr/>
                    <a:lstStyle/>
                    <a:p>
                      <a:r>
                        <a:rPr lang="en-US" altLang="zh-CN" sz="2300" dirty="0"/>
                        <a:t>word</a:t>
                      </a:r>
                      <a:endParaRPr lang="zh-CN" altLang="en-US" sz="2300" dirty="0"/>
                    </a:p>
                  </a:txBody>
                  <a:tcPr marL="115448" marR="115448" marT="57724" marB="57724"/>
                </a:tc>
                <a:tc>
                  <a:txBody>
                    <a:bodyPr/>
                    <a:lstStyle/>
                    <a:p>
                      <a:r>
                        <a:rPr lang="en-US" altLang="zh-CN" sz="2300" dirty="0"/>
                        <a:t>4</a:t>
                      </a:r>
                      <a:endParaRPr lang="zh-CN" altLang="en-US" sz="2300" dirty="0"/>
                    </a:p>
                  </a:txBody>
                  <a:tcPr marL="115448" marR="115448" marT="57724" marB="57724"/>
                </a:tc>
                <a:tc>
                  <a:txBody>
                    <a:bodyPr/>
                    <a:lstStyle/>
                    <a:p>
                      <a:r>
                        <a:rPr lang="en-US" altLang="zh-CN" sz="2300" dirty="0" err="1"/>
                        <a:t>lw</a:t>
                      </a:r>
                      <a:r>
                        <a:rPr lang="zh-CN" altLang="en-US" sz="2300" dirty="0"/>
                        <a:t>中的“</a:t>
                      </a:r>
                      <a:r>
                        <a:rPr lang="en-US" altLang="zh-CN" sz="2300" dirty="0"/>
                        <a:t>w</a:t>
                      </a:r>
                      <a:r>
                        <a:rPr lang="zh-CN" altLang="en-US" sz="2300" dirty="0"/>
                        <a:t>”</a:t>
                      </a:r>
                    </a:p>
                  </a:txBody>
                  <a:tcPr marL="115448" marR="115448" marT="57724" marB="57724"/>
                </a:tc>
                <a:extLst>
                  <a:ext uri="{0D108BD9-81ED-4DB2-BD59-A6C34878D82A}">
                    <a16:rowId xmlns:a16="http://schemas.microsoft.com/office/drawing/2014/main" val="3204492236"/>
                  </a:ext>
                </a:extLst>
              </a:tr>
              <a:tr h="468207">
                <a:tc>
                  <a:txBody>
                    <a:bodyPr/>
                    <a:lstStyle/>
                    <a:p>
                      <a:r>
                        <a:rPr lang="en-US" altLang="zh-CN" sz="2300" dirty="0"/>
                        <a:t>short</a:t>
                      </a:r>
                      <a:endParaRPr lang="zh-CN" altLang="en-US" sz="2300" dirty="0"/>
                    </a:p>
                  </a:txBody>
                  <a:tcPr marL="115448" marR="115448" marT="57724" marB="57724"/>
                </a:tc>
                <a:tc>
                  <a:txBody>
                    <a:bodyPr/>
                    <a:lstStyle/>
                    <a:p>
                      <a:r>
                        <a:rPr lang="en-US" altLang="zh-CN" sz="2300" dirty="0"/>
                        <a:t>halfword</a:t>
                      </a:r>
                      <a:endParaRPr lang="zh-CN" altLang="en-US" sz="2300" dirty="0"/>
                    </a:p>
                  </a:txBody>
                  <a:tcPr marL="115448" marR="115448" marT="57724" marB="57724"/>
                </a:tc>
                <a:tc>
                  <a:txBody>
                    <a:bodyPr/>
                    <a:lstStyle/>
                    <a:p>
                      <a:r>
                        <a:rPr lang="en-US" altLang="zh-CN" sz="2300" dirty="0"/>
                        <a:t>2</a:t>
                      </a:r>
                      <a:endParaRPr lang="zh-CN" altLang="en-US" sz="2300" dirty="0"/>
                    </a:p>
                  </a:txBody>
                  <a:tcPr marL="115448" marR="115448" marT="57724" marB="57724"/>
                </a:tc>
                <a:tc>
                  <a:txBody>
                    <a:bodyPr/>
                    <a:lstStyle/>
                    <a:p>
                      <a:r>
                        <a:rPr lang="en-US" altLang="zh-CN" sz="2300" dirty="0" err="1"/>
                        <a:t>lh</a:t>
                      </a:r>
                      <a:r>
                        <a:rPr lang="zh-CN" altLang="en-US" sz="2300" dirty="0"/>
                        <a:t>中的“</a:t>
                      </a:r>
                      <a:r>
                        <a:rPr lang="en-US" altLang="zh-CN" sz="2300" dirty="0"/>
                        <a:t>h</a:t>
                      </a:r>
                      <a:r>
                        <a:rPr lang="zh-CN" altLang="en-US" sz="2300" dirty="0"/>
                        <a:t>”</a:t>
                      </a:r>
                    </a:p>
                  </a:txBody>
                  <a:tcPr marL="115448" marR="115448" marT="57724" marB="57724"/>
                </a:tc>
                <a:extLst>
                  <a:ext uri="{0D108BD9-81ED-4DB2-BD59-A6C34878D82A}">
                    <a16:rowId xmlns:a16="http://schemas.microsoft.com/office/drawing/2014/main" val="4125197969"/>
                  </a:ext>
                </a:extLst>
              </a:tr>
              <a:tr h="468207">
                <a:tc>
                  <a:txBody>
                    <a:bodyPr/>
                    <a:lstStyle/>
                    <a:p>
                      <a:r>
                        <a:rPr lang="en-US" altLang="zh-CN" sz="2300" dirty="0"/>
                        <a:t>char</a:t>
                      </a:r>
                      <a:endParaRPr lang="zh-CN" altLang="en-US" sz="2300" dirty="0"/>
                    </a:p>
                  </a:txBody>
                  <a:tcPr marL="115448" marR="115448" marT="57724" marB="57724"/>
                </a:tc>
                <a:tc>
                  <a:txBody>
                    <a:bodyPr/>
                    <a:lstStyle/>
                    <a:p>
                      <a:r>
                        <a:rPr lang="en-US" altLang="zh-CN" sz="2300" dirty="0"/>
                        <a:t>byte</a:t>
                      </a:r>
                      <a:endParaRPr lang="zh-CN" altLang="en-US" sz="2300" dirty="0"/>
                    </a:p>
                  </a:txBody>
                  <a:tcPr marL="115448" marR="115448" marT="57724" marB="57724"/>
                </a:tc>
                <a:tc>
                  <a:txBody>
                    <a:bodyPr/>
                    <a:lstStyle/>
                    <a:p>
                      <a:r>
                        <a:rPr lang="en-US" altLang="zh-CN" sz="2300" dirty="0"/>
                        <a:t>1</a:t>
                      </a:r>
                      <a:endParaRPr lang="zh-CN" altLang="en-US" sz="2300" dirty="0"/>
                    </a:p>
                  </a:txBody>
                  <a:tcPr marL="115448" marR="115448" marT="57724" marB="57724"/>
                </a:tc>
                <a:tc>
                  <a:txBody>
                    <a:bodyPr/>
                    <a:lstStyle/>
                    <a:p>
                      <a:r>
                        <a:rPr lang="en-US" altLang="zh-CN" sz="2300" dirty="0" err="1"/>
                        <a:t>lb</a:t>
                      </a:r>
                      <a:r>
                        <a:rPr lang="zh-CN" altLang="en-US" sz="2300" dirty="0"/>
                        <a:t>中的“</a:t>
                      </a:r>
                      <a:r>
                        <a:rPr lang="en-US" altLang="zh-CN" sz="2300" dirty="0"/>
                        <a:t>b</a:t>
                      </a:r>
                      <a:r>
                        <a:rPr lang="zh-CN" altLang="en-US" sz="2300" dirty="0"/>
                        <a:t>”</a:t>
                      </a:r>
                    </a:p>
                  </a:txBody>
                  <a:tcPr marL="115448" marR="115448" marT="57724" marB="57724"/>
                </a:tc>
                <a:extLst>
                  <a:ext uri="{0D108BD9-81ED-4DB2-BD59-A6C34878D82A}">
                    <a16:rowId xmlns:a16="http://schemas.microsoft.com/office/drawing/2014/main" val="1025282971"/>
                  </a:ext>
                </a:extLst>
              </a:tr>
            </a:tbl>
          </a:graphicData>
        </a:graphic>
      </p:graphicFrame>
    </p:spTree>
    <p:extLst>
      <p:ext uri="{BB962C8B-B14F-4D97-AF65-F5344CB8AC3E}">
        <p14:creationId xmlns:p14="http://schemas.microsoft.com/office/powerpoint/2010/main" val="1057709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13E47-215C-4E2B-BD7B-4E550DFAA098}"/>
              </a:ext>
            </a:extLst>
          </p:cNvPr>
          <p:cNvSpPr>
            <a:spLocks noGrp="1"/>
          </p:cNvSpPr>
          <p:nvPr>
            <p:ph type="title"/>
          </p:nvPr>
        </p:nvSpPr>
        <p:spPr/>
        <p:txBody>
          <a:bodyPr/>
          <a:lstStyle/>
          <a:p>
            <a:r>
              <a:rPr lang="zh-CN" altLang="en-US" dirty="0"/>
              <a:t>第</a:t>
            </a:r>
            <a:r>
              <a:rPr lang="en-US" altLang="zh-CN" dirty="0"/>
              <a:t>5</a:t>
            </a:r>
            <a:r>
              <a:rPr lang="zh-CN" altLang="en-US" dirty="0"/>
              <a:t>节 存储器与寄存器的数据类型</a:t>
            </a:r>
            <a:r>
              <a:rPr lang="en-US" altLang="zh-CN" dirty="0"/>
              <a:t>-</a:t>
            </a:r>
            <a:r>
              <a:rPr lang="zh-CN" altLang="en-US" dirty="0"/>
              <a:t>整数</a:t>
            </a:r>
          </a:p>
        </p:txBody>
      </p:sp>
      <p:sp>
        <p:nvSpPr>
          <p:cNvPr id="3" name="内容占位符 2">
            <a:extLst>
              <a:ext uri="{FF2B5EF4-FFF2-40B4-BE49-F238E27FC236}">
                <a16:creationId xmlns:a16="http://schemas.microsoft.com/office/drawing/2014/main" id="{349ECF61-26AC-4E50-BB39-8FF2A0B9D2B5}"/>
              </a:ext>
            </a:extLst>
          </p:cNvPr>
          <p:cNvSpPr>
            <a:spLocks noGrp="1"/>
          </p:cNvSpPr>
          <p:nvPr>
            <p:ph idx="1"/>
          </p:nvPr>
        </p:nvSpPr>
        <p:spPr/>
        <p:txBody>
          <a:bodyPr/>
          <a:lstStyle/>
          <a:p>
            <a:r>
              <a:rPr lang="zh-CN" altLang="en-US" dirty="0"/>
              <a:t>字节</a:t>
            </a:r>
            <a:r>
              <a:rPr lang="en-US" altLang="zh-CN" dirty="0"/>
              <a:t>byte</a:t>
            </a:r>
            <a:r>
              <a:rPr lang="zh-CN" altLang="en-US" dirty="0"/>
              <a:t>和半字</a:t>
            </a:r>
            <a:r>
              <a:rPr lang="en-US" altLang="zh-CN" dirty="0"/>
              <a:t>halfword</a:t>
            </a:r>
            <a:r>
              <a:rPr lang="zh-CN" altLang="en-US" dirty="0"/>
              <a:t>的加载有两种方式</a:t>
            </a:r>
            <a:r>
              <a:rPr lang="en-US" altLang="zh-CN" dirty="0"/>
              <a:t>:</a:t>
            </a:r>
          </a:p>
          <a:p>
            <a:pPr lvl="1"/>
            <a:r>
              <a:rPr lang="en-US" altLang="zh-CN" dirty="0" err="1"/>
              <a:t>lb</a:t>
            </a:r>
            <a:r>
              <a:rPr lang="zh-CN" altLang="en-US" dirty="0"/>
              <a:t>和</a:t>
            </a:r>
            <a:r>
              <a:rPr lang="en-US" altLang="zh-CN" dirty="0" err="1"/>
              <a:t>lh</a:t>
            </a:r>
            <a:r>
              <a:rPr lang="zh-CN" altLang="en-US" dirty="0"/>
              <a:t>：将数据值存放在</a:t>
            </a:r>
            <a:r>
              <a:rPr lang="en-US" altLang="zh-CN" dirty="0"/>
              <a:t>32</a:t>
            </a:r>
            <a:r>
              <a:rPr lang="zh-CN" altLang="en-US" dirty="0"/>
              <a:t>位寄存器的低位，用符号扩展填充高位</a:t>
            </a:r>
            <a:endParaRPr lang="en-US" altLang="zh-CN" dirty="0"/>
          </a:p>
          <a:p>
            <a:pPr lvl="1"/>
            <a:r>
              <a:rPr lang="en-US" altLang="zh-CN" dirty="0" err="1"/>
              <a:t>lbu</a:t>
            </a:r>
            <a:r>
              <a:rPr lang="zh-CN" altLang="en-US" dirty="0"/>
              <a:t>和</a:t>
            </a:r>
            <a:r>
              <a:rPr lang="en-US" altLang="zh-CN" dirty="0" err="1"/>
              <a:t>lhu</a:t>
            </a:r>
            <a:r>
              <a:rPr lang="zh-CN" altLang="en-US" dirty="0"/>
              <a:t>：将数据值存放在</a:t>
            </a:r>
            <a:r>
              <a:rPr lang="en-US" altLang="zh-CN" dirty="0"/>
              <a:t>32</a:t>
            </a:r>
            <a:r>
              <a:rPr lang="zh-CN" altLang="en-US" dirty="0"/>
              <a:t>位寄存器的低位，用零扩展填充高位</a:t>
            </a:r>
            <a:endParaRPr lang="en-US" altLang="zh-CN" dirty="0"/>
          </a:p>
          <a:p>
            <a:r>
              <a:rPr lang="zh-CN" altLang="en-US" dirty="0"/>
              <a:t>例如</a:t>
            </a:r>
            <a:r>
              <a:rPr lang="en-US" altLang="zh-CN" dirty="0"/>
              <a:t>t1</a:t>
            </a:r>
            <a:r>
              <a:rPr lang="zh-CN" altLang="en-US" dirty="0"/>
              <a:t>指向存储器中一个字节宽度的数据，该处存放的值为</a:t>
            </a:r>
            <a:r>
              <a:rPr lang="en-US" altLang="zh-CN" dirty="0"/>
              <a:t>0xFE</a:t>
            </a:r>
          </a:p>
          <a:p>
            <a:pPr lvl="1"/>
            <a:r>
              <a:rPr lang="en-US" altLang="zh-CN" dirty="0" err="1"/>
              <a:t>lb</a:t>
            </a:r>
            <a:r>
              <a:rPr lang="en-US" altLang="zh-CN" dirty="0"/>
              <a:t>   t2, 0(t1)</a:t>
            </a:r>
          </a:p>
          <a:p>
            <a:pPr lvl="1"/>
            <a:r>
              <a:rPr lang="en-US" altLang="zh-CN" dirty="0" err="1"/>
              <a:t>lbu</a:t>
            </a:r>
            <a:r>
              <a:rPr lang="en-US" altLang="zh-CN" dirty="0"/>
              <a:t> t3, 0(t1)</a:t>
            </a:r>
          </a:p>
          <a:p>
            <a:r>
              <a:rPr lang="zh-CN" altLang="en-US" dirty="0"/>
              <a:t>那么加载</a:t>
            </a:r>
            <a:r>
              <a:rPr lang="en-US" altLang="zh-CN" dirty="0"/>
              <a:t>0xFE (</a:t>
            </a:r>
            <a:r>
              <a:rPr lang="zh-CN" altLang="en-US" dirty="0"/>
              <a:t>作为有符号数是</a:t>
            </a:r>
            <a:r>
              <a:rPr lang="en-US" altLang="zh-CN" dirty="0"/>
              <a:t>-2</a:t>
            </a:r>
            <a:r>
              <a:rPr lang="zh-CN" altLang="en-US" dirty="0"/>
              <a:t>，作为无符号数是</a:t>
            </a:r>
            <a:r>
              <a:rPr lang="en-US" altLang="zh-CN" dirty="0"/>
              <a:t>254)</a:t>
            </a:r>
          </a:p>
          <a:p>
            <a:pPr lvl="1"/>
            <a:r>
              <a:rPr lang="zh-CN" altLang="en-US" dirty="0"/>
              <a:t>通过</a:t>
            </a:r>
            <a:r>
              <a:rPr lang="en-US" altLang="zh-CN" dirty="0" err="1"/>
              <a:t>lb</a:t>
            </a:r>
            <a:r>
              <a:rPr lang="zh-CN" altLang="en-US" dirty="0"/>
              <a:t>加载到寄存器可得</a:t>
            </a:r>
            <a:r>
              <a:rPr lang="en-US" altLang="zh-CN" dirty="0"/>
              <a:t>0xFFFFFFFE(</a:t>
            </a:r>
            <a:r>
              <a:rPr lang="zh-CN" altLang="en-US" dirty="0"/>
              <a:t>作为有符号数是</a:t>
            </a:r>
            <a:r>
              <a:rPr lang="en-US" altLang="zh-CN" dirty="0"/>
              <a:t>-2)</a:t>
            </a:r>
          </a:p>
          <a:p>
            <a:pPr lvl="1"/>
            <a:r>
              <a:rPr lang="zh-CN" altLang="en-US" dirty="0"/>
              <a:t>通过</a:t>
            </a:r>
            <a:r>
              <a:rPr lang="en-US" altLang="zh-CN" dirty="0" err="1"/>
              <a:t>lbu</a:t>
            </a:r>
            <a:r>
              <a:rPr lang="zh-CN" altLang="en-US" dirty="0"/>
              <a:t>加载到寄存器可得</a:t>
            </a:r>
            <a:r>
              <a:rPr lang="en-US" altLang="zh-CN" dirty="0"/>
              <a:t>0x000000FE(</a:t>
            </a:r>
            <a:r>
              <a:rPr lang="zh-CN" altLang="en-US" dirty="0"/>
              <a:t>总是</a:t>
            </a:r>
            <a:r>
              <a:rPr lang="en-US" altLang="zh-CN" dirty="0"/>
              <a:t>254)</a:t>
            </a:r>
          </a:p>
          <a:p>
            <a:pPr lvl="1"/>
            <a:endParaRPr lang="zh-CN" altLang="en-US" dirty="0"/>
          </a:p>
        </p:txBody>
      </p:sp>
      <p:sp>
        <p:nvSpPr>
          <p:cNvPr id="4" name="灯片编号占位符 3">
            <a:extLst>
              <a:ext uri="{FF2B5EF4-FFF2-40B4-BE49-F238E27FC236}">
                <a16:creationId xmlns:a16="http://schemas.microsoft.com/office/drawing/2014/main" id="{0FEB6287-0D73-4BFD-B941-8B6F1A69B01E}"/>
              </a:ext>
            </a:extLst>
          </p:cNvPr>
          <p:cNvSpPr>
            <a:spLocks noGrp="1"/>
          </p:cNvSpPr>
          <p:nvPr>
            <p:ph type="sldNum" sz="quarter" idx="12"/>
          </p:nvPr>
        </p:nvSpPr>
        <p:spPr/>
        <p:txBody>
          <a:bodyPr/>
          <a:lstStyle/>
          <a:p>
            <a:fld id="{EBFF6BC4-DC27-480C-AEBA-57D98C8C690A}" type="slidenum">
              <a:rPr lang="zh-CN" altLang="en-US" smtClean="0"/>
              <a:t>26</a:t>
            </a:fld>
            <a:endParaRPr lang="zh-CN" altLang="en-US"/>
          </a:p>
        </p:txBody>
      </p:sp>
    </p:spTree>
    <p:extLst>
      <p:ext uri="{BB962C8B-B14F-4D97-AF65-F5344CB8AC3E}">
        <p14:creationId xmlns:p14="http://schemas.microsoft.com/office/powerpoint/2010/main" val="2575213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6C940-9686-4F90-A24C-59AB6AC5E6AA}"/>
              </a:ext>
            </a:extLst>
          </p:cNvPr>
          <p:cNvSpPr>
            <a:spLocks noGrp="1"/>
          </p:cNvSpPr>
          <p:nvPr>
            <p:ph type="title"/>
          </p:nvPr>
        </p:nvSpPr>
        <p:spPr/>
        <p:txBody>
          <a:bodyPr/>
          <a:lstStyle/>
          <a:p>
            <a:r>
              <a:rPr lang="zh-CN" altLang="en-US" dirty="0"/>
              <a:t>第</a:t>
            </a:r>
            <a:r>
              <a:rPr lang="en-US" altLang="zh-CN" dirty="0"/>
              <a:t>5</a:t>
            </a:r>
            <a:r>
              <a:rPr lang="zh-CN" altLang="en-US" dirty="0"/>
              <a:t>节 存储器与寄存器的数据类型</a:t>
            </a:r>
            <a:r>
              <a:rPr lang="en-US" altLang="zh-CN" dirty="0"/>
              <a:t>-</a:t>
            </a:r>
            <a:r>
              <a:rPr lang="zh-CN" altLang="en-US" dirty="0"/>
              <a:t>非对齐</a:t>
            </a:r>
          </a:p>
        </p:txBody>
      </p:sp>
      <p:sp>
        <p:nvSpPr>
          <p:cNvPr id="3" name="内容占位符 2">
            <a:extLst>
              <a:ext uri="{FF2B5EF4-FFF2-40B4-BE49-F238E27FC236}">
                <a16:creationId xmlns:a16="http://schemas.microsoft.com/office/drawing/2014/main" id="{8FEFE545-D284-4FCF-9492-413482F7E595}"/>
              </a:ext>
            </a:extLst>
          </p:cNvPr>
          <p:cNvSpPr>
            <a:spLocks noGrp="1"/>
          </p:cNvSpPr>
          <p:nvPr>
            <p:ph idx="1"/>
          </p:nvPr>
        </p:nvSpPr>
        <p:spPr/>
        <p:txBody>
          <a:bodyPr>
            <a:normAutofit fontScale="92500" lnSpcReduction="10000"/>
          </a:bodyPr>
          <a:lstStyle/>
          <a:p>
            <a:r>
              <a:rPr lang="en-US" altLang="zh-CN" dirty="0"/>
              <a:t>MIPS</a:t>
            </a:r>
            <a:r>
              <a:rPr lang="zh-CN" altLang="en-US" dirty="0"/>
              <a:t>体系结构中，正常的加载和存储必须对齐</a:t>
            </a:r>
            <a:endParaRPr lang="en-US" altLang="zh-CN" dirty="0"/>
          </a:p>
          <a:p>
            <a:r>
              <a:rPr lang="zh-CN" altLang="en-US" dirty="0"/>
              <a:t>半字只能从双字节的边界加载。</a:t>
            </a:r>
            <a:endParaRPr lang="en-US" altLang="zh-CN" dirty="0"/>
          </a:p>
          <a:p>
            <a:r>
              <a:rPr lang="zh-CN" altLang="en-US" dirty="0"/>
              <a:t>一个非对齐的地址的加载指令会导致自陷</a:t>
            </a:r>
            <a:endParaRPr lang="en-US" altLang="zh-CN" dirty="0"/>
          </a:p>
          <a:p>
            <a:pPr lvl="1"/>
            <a:r>
              <a:rPr lang="zh-CN" altLang="en-US" dirty="0"/>
              <a:t>地址错误异常</a:t>
            </a:r>
            <a:r>
              <a:rPr lang="en-US" altLang="zh-CN" dirty="0" err="1"/>
              <a:t>AdEL</a:t>
            </a:r>
            <a:r>
              <a:rPr lang="zh-CN" altLang="en-US" dirty="0"/>
              <a:t>、</a:t>
            </a:r>
            <a:r>
              <a:rPr lang="en-US" altLang="zh-CN" dirty="0" err="1"/>
              <a:t>AdES</a:t>
            </a:r>
            <a:endParaRPr lang="en-US" altLang="zh-CN" dirty="0"/>
          </a:p>
          <a:p>
            <a:r>
              <a:rPr lang="zh-CN" altLang="en-US" dirty="0"/>
              <a:t>通常由宏指令</a:t>
            </a:r>
            <a:r>
              <a:rPr lang="en-US" altLang="zh-CN" dirty="0" err="1"/>
              <a:t>ulw</a:t>
            </a:r>
            <a:r>
              <a:rPr lang="en-US" altLang="zh-CN" dirty="0"/>
              <a:t>(unaligned load word)</a:t>
            </a:r>
            <a:r>
              <a:rPr lang="zh-CN" altLang="en-US" dirty="0"/>
              <a:t>完成非对齐访问</a:t>
            </a:r>
            <a:endParaRPr lang="en-US" altLang="zh-CN" dirty="0"/>
          </a:p>
          <a:p>
            <a:pPr lvl="1"/>
            <a:r>
              <a:rPr lang="zh-CN" altLang="en-US" dirty="0"/>
              <a:t>通过</a:t>
            </a:r>
            <a:r>
              <a:rPr lang="en-US" altLang="zh-CN" dirty="0" err="1"/>
              <a:t>lwl</a:t>
            </a:r>
            <a:r>
              <a:rPr lang="zh-CN" altLang="en-US" dirty="0"/>
              <a:t>和</a:t>
            </a:r>
            <a:r>
              <a:rPr lang="en-US" altLang="zh-CN" dirty="0" err="1"/>
              <a:t>lwr</a:t>
            </a:r>
            <a:r>
              <a:rPr lang="zh-CN" altLang="en-US" dirty="0"/>
              <a:t>分别加载左半边和右半边</a:t>
            </a:r>
            <a:endParaRPr lang="en-US" altLang="zh-CN" dirty="0"/>
          </a:p>
          <a:p>
            <a:r>
              <a:rPr lang="zh-CN" altLang="en-US" dirty="0"/>
              <a:t>提供了一个宏指令</a:t>
            </a:r>
            <a:r>
              <a:rPr lang="en-US" altLang="zh-CN" dirty="0" err="1"/>
              <a:t>ulh</a:t>
            </a:r>
            <a:r>
              <a:rPr lang="en-US" altLang="zh-CN" dirty="0"/>
              <a:t>(unaligned load halfword)</a:t>
            </a:r>
          </a:p>
          <a:p>
            <a:pPr lvl="1"/>
            <a:r>
              <a:rPr lang="zh-CN" altLang="en-US" dirty="0"/>
              <a:t>通过两次加载，一个位移，一个逐位或完成</a:t>
            </a:r>
            <a:endParaRPr lang="en-US" altLang="zh-CN" dirty="0"/>
          </a:p>
          <a:p>
            <a:r>
              <a:rPr lang="en-US" altLang="zh-CN" dirty="0"/>
              <a:t>C</a:t>
            </a:r>
            <a:r>
              <a:rPr lang="zh-CN" altLang="en-US" dirty="0"/>
              <a:t>编译器会负责进行正确的对齐</a:t>
            </a:r>
            <a:endParaRPr lang="en-US" altLang="zh-CN" dirty="0"/>
          </a:p>
          <a:p>
            <a:pPr lvl="1"/>
            <a:r>
              <a:rPr lang="zh-CN" altLang="en-US" dirty="0"/>
              <a:t>但是能够有效处理非对齐的整数数据是必须的（如文件或共享数据）</a:t>
            </a:r>
            <a:endParaRPr lang="en-US" altLang="zh-CN" dirty="0"/>
          </a:p>
          <a:p>
            <a:pPr lvl="1"/>
            <a:r>
              <a:rPr lang="zh-CN" altLang="en-US" dirty="0"/>
              <a:t>大多数编译器允许标记一个数据类型可能是非对齐的</a:t>
            </a:r>
            <a:endParaRPr lang="en-US" altLang="zh-CN" dirty="0"/>
          </a:p>
          <a:p>
            <a:endParaRPr lang="zh-CN" altLang="en-US" dirty="0"/>
          </a:p>
        </p:txBody>
      </p:sp>
      <p:sp>
        <p:nvSpPr>
          <p:cNvPr id="4" name="灯片编号占位符 3">
            <a:extLst>
              <a:ext uri="{FF2B5EF4-FFF2-40B4-BE49-F238E27FC236}">
                <a16:creationId xmlns:a16="http://schemas.microsoft.com/office/drawing/2014/main" id="{54CD4A25-268F-4690-A3F1-A847926E5CE1}"/>
              </a:ext>
            </a:extLst>
          </p:cNvPr>
          <p:cNvSpPr>
            <a:spLocks noGrp="1"/>
          </p:cNvSpPr>
          <p:nvPr>
            <p:ph type="sldNum" sz="quarter" idx="12"/>
          </p:nvPr>
        </p:nvSpPr>
        <p:spPr/>
        <p:txBody>
          <a:bodyPr/>
          <a:lstStyle/>
          <a:p>
            <a:fld id="{EBFF6BC4-DC27-480C-AEBA-57D98C8C690A}" type="slidenum">
              <a:rPr lang="zh-CN" altLang="en-US" smtClean="0"/>
              <a:t>27</a:t>
            </a:fld>
            <a:endParaRPr lang="zh-CN" altLang="en-US"/>
          </a:p>
        </p:txBody>
      </p:sp>
    </p:spTree>
    <p:extLst>
      <p:ext uri="{BB962C8B-B14F-4D97-AF65-F5344CB8AC3E}">
        <p14:creationId xmlns:p14="http://schemas.microsoft.com/office/powerpoint/2010/main" val="3426826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C3CF3D-760B-4E05-8746-94DD45B4C863}"/>
              </a:ext>
            </a:extLst>
          </p:cNvPr>
          <p:cNvSpPr>
            <a:spLocks noGrp="1"/>
          </p:cNvSpPr>
          <p:nvPr>
            <p:ph type="title"/>
          </p:nvPr>
        </p:nvSpPr>
        <p:spPr/>
        <p:txBody>
          <a:bodyPr/>
          <a:lstStyle/>
          <a:p>
            <a:r>
              <a:rPr lang="zh-CN" altLang="en-US" dirty="0"/>
              <a:t>第</a:t>
            </a:r>
            <a:r>
              <a:rPr lang="en-US" altLang="zh-CN" dirty="0"/>
              <a:t>5</a:t>
            </a:r>
            <a:r>
              <a:rPr lang="zh-CN" altLang="en-US" dirty="0"/>
              <a:t>节 存储器与寄存器的数据类型</a:t>
            </a:r>
            <a:r>
              <a:rPr lang="en-US" altLang="zh-CN" dirty="0"/>
              <a:t>-</a:t>
            </a:r>
            <a:r>
              <a:rPr lang="zh-CN" altLang="en-US" dirty="0"/>
              <a:t>浮点</a:t>
            </a:r>
          </a:p>
        </p:txBody>
      </p:sp>
      <p:sp>
        <p:nvSpPr>
          <p:cNvPr id="3" name="内容占位符 2">
            <a:extLst>
              <a:ext uri="{FF2B5EF4-FFF2-40B4-BE49-F238E27FC236}">
                <a16:creationId xmlns:a16="http://schemas.microsoft.com/office/drawing/2014/main" id="{45A3B3AD-BD61-4737-9F52-4CC0326F9890}"/>
              </a:ext>
            </a:extLst>
          </p:cNvPr>
          <p:cNvSpPr>
            <a:spLocks noGrp="1"/>
          </p:cNvSpPr>
          <p:nvPr>
            <p:ph idx="1"/>
          </p:nvPr>
        </p:nvSpPr>
        <p:spPr/>
        <p:txBody>
          <a:bodyPr/>
          <a:lstStyle/>
          <a:p>
            <a:r>
              <a:rPr lang="zh-CN" altLang="en-US" dirty="0"/>
              <a:t>从内存中将数据加载到浮点寄存器仅仅传输数据不做任何解释</a:t>
            </a:r>
            <a:endParaRPr lang="en-US" altLang="zh-CN" dirty="0"/>
          </a:p>
          <a:p>
            <a:pPr lvl="1"/>
            <a:r>
              <a:rPr lang="zh-CN" altLang="en-US" dirty="0"/>
              <a:t>可以加载一个无效的浮点数据，直到这些数据运算之前不会有任何浮点错误</a:t>
            </a:r>
            <a:endParaRPr lang="en-US" altLang="zh-CN" dirty="0"/>
          </a:p>
          <a:p>
            <a:r>
              <a:rPr lang="zh-CN" altLang="en-US" dirty="0"/>
              <a:t>在</a:t>
            </a:r>
            <a:r>
              <a:rPr lang="en-US" altLang="zh-CN" dirty="0"/>
              <a:t>32</a:t>
            </a:r>
            <a:r>
              <a:rPr lang="zh-CN" altLang="en-US" dirty="0"/>
              <a:t>位处理器上，这允许你通过一个加载</a:t>
            </a:r>
            <a:endParaRPr lang="en-US" altLang="zh-CN" dirty="0"/>
          </a:p>
          <a:p>
            <a:pPr lvl="1"/>
            <a:r>
              <a:rPr lang="en-US" altLang="zh-CN" dirty="0" err="1"/>
              <a:t>l.d</a:t>
            </a:r>
            <a:r>
              <a:rPr lang="en-US" altLang="zh-CN" dirty="0"/>
              <a:t>    $f2, 24(t1)</a:t>
            </a:r>
          </a:p>
          <a:p>
            <a:r>
              <a:rPr lang="zh-CN" altLang="en-US" dirty="0"/>
              <a:t>被展开为</a:t>
            </a:r>
            <a:endParaRPr lang="en-US" altLang="zh-CN" dirty="0"/>
          </a:p>
          <a:p>
            <a:pPr lvl="1"/>
            <a:r>
              <a:rPr lang="en-US" altLang="zh-CN" dirty="0"/>
              <a:t>lwc1 $f2, 24(t1)</a:t>
            </a:r>
          </a:p>
          <a:p>
            <a:pPr lvl="1"/>
            <a:r>
              <a:rPr lang="en-US" altLang="zh-CN" dirty="0"/>
              <a:t>lwc1 $f3, 28(t1)</a:t>
            </a:r>
          </a:p>
          <a:p>
            <a:r>
              <a:rPr lang="zh-CN" altLang="en-US" dirty="0"/>
              <a:t>在</a:t>
            </a:r>
            <a:r>
              <a:rPr lang="en-US" altLang="zh-CN" dirty="0"/>
              <a:t>64</a:t>
            </a:r>
            <a:r>
              <a:rPr lang="zh-CN" altLang="en-US" dirty="0"/>
              <a:t>位</a:t>
            </a:r>
            <a:r>
              <a:rPr lang="en-US" altLang="zh-CN" dirty="0"/>
              <a:t>CPU</a:t>
            </a:r>
            <a:r>
              <a:rPr lang="zh-CN" altLang="en-US" dirty="0"/>
              <a:t>上，</a:t>
            </a:r>
            <a:r>
              <a:rPr lang="en-US" altLang="zh-CN" dirty="0" err="1"/>
              <a:t>l.d</a:t>
            </a:r>
            <a:r>
              <a:rPr lang="zh-CN" altLang="en-US" dirty="0"/>
              <a:t>是真正完成数据传输的机器指令</a:t>
            </a:r>
            <a:r>
              <a:rPr lang="en-US" altLang="zh-CN" dirty="0"/>
              <a:t>ldc1</a:t>
            </a:r>
            <a:r>
              <a:rPr lang="zh-CN" altLang="en-US" dirty="0"/>
              <a:t>首选别名</a:t>
            </a:r>
          </a:p>
        </p:txBody>
      </p:sp>
      <p:sp>
        <p:nvSpPr>
          <p:cNvPr id="4" name="灯片编号占位符 3">
            <a:extLst>
              <a:ext uri="{FF2B5EF4-FFF2-40B4-BE49-F238E27FC236}">
                <a16:creationId xmlns:a16="http://schemas.microsoft.com/office/drawing/2014/main" id="{575E04EB-9820-4425-BCF8-C7D2C398B830}"/>
              </a:ext>
            </a:extLst>
          </p:cNvPr>
          <p:cNvSpPr>
            <a:spLocks noGrp="1"/>
          </p:cNvSpPr>
          <p:nvPr>
            <p:ph type="sldNum" sz="quarter" idx="12"/>
          </p:nvPr>
        </p:nvSpPr>
        <p:spPr/>
        <p:txBody>
          <a:bodyPr/>
          <a:lstStyle/>
          <a:p>
            <a:fld id="{EBFF6BC4-DC27-480C-AEBA-57D98C8C690A}" type="slidenum">
              <a:rPr lang="zh-CN" altLang="en-US" smtClean="0"/>
              <a:t>28</a:t>
            </a:fld>
            <a:endParaRPr lang="zh-CN" altLang="en-US"/>
          </a:p>
        </p:txBody>
      </p:sp>
    </p:spTree>
    <p:extLst>
      <p:ext uri="{BB962C8B-B14F-4D97-AF65-F5344CB8AC3E}">
        <p14:creationId xmlns:p14="http://schemas.microsoft.com/office/powerpoint/2010/main" val="2290449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EF024-901F-4B26-97F8-0720F8A90564}"/>
              </a:ext>
            </a:extLst>
          </p:cNvPr>
          <p:cNvSpPr>
            <a:spLocks noGrp="1"/>
          </p:cNvSpPr>
          <p:nvPr>
            <p:ph type="title"/>
          </p:nvPr>
        </p:nvSpPr>
        <p:spPr/>
        <p:txBody>
          <a:bodyPr/>
          <a:lstStyle/>
          <a:p>
            <a:r>
              <a:rPr lang="zh-CN" altLang="en-US" dirty="0"/>
              <a:t>第</a:t>
            </a:r>
            <a:r>
              <a:rPr lang="en-US" altLang="zh-CN" dirty="0"/>
              <a:t>5</a:t>
            </a:r>
            <a:r>
              <a:rPr lang="zh-CN" altLang="en-US" dirty="0"/>
              <a:t>节 存储器与寄存器的数据类型</a:t>
            </a:r>
            <a:r>
              <a:rPr lang="en-US" altLang="zh-CN" dirty="0"/>
              <a:t>-</a:t>
            </a:r>
            <a:r>
              <a:rPr lang="zh-CN" altLang="en-US" dirty="0"/>
              <a:t>浮点</a:t>
            </a:r>
          </a:p>
        </p:txBody>
      </p:sp>
      <p:sp>
        <p:nvSpPr>
          <p:cNvPr id="3" name="内容占位符 2">
            <a:extLst>
              <a:ext uri="{FF2B5EF4-FFF2-40B4-BE49-F238E27FC236}">
                <a16:creationId xmlns:a16="http://schemas.microsoft.com/office/drawing/2014/main" id="{CFBA9F88-41F3-4B45-8055-09BCAF4C153E}"/>
              </a:ext>
            </a:extLst>
          </p:cNvPr>
          <p:cNvSpPr>
            <a:spLocks noGrp="1"/>
          </p:cNvSpPr>
          <p:nvPr>
            <p:ph idx="1"/>
          </p:nvPr>
        </p:nvSpPr>
        <p:spPr/>
        <p:txBody>
          <a:bodyPr/>
          <a:lstStyle/>
          <a:p>
            <a:r>
              <a:rPr lang="zh-CN" altLang="en-US" dirty="0"/>
              <a:t>任何一个遵循</a:t>
            </a:r>
            <a:r>
              <a:rPr lang="en-US" altLang="zh-CN" dirty="0"/>
              <a:t>MIPS/SGI</a:t>
            </a:r>
            <a:r>
              <a:rPr lang="zh-CN" altLang="en-US" dirty="0"/>
              <a:t>规则的</a:t>
            </a:r>
            <a:r>
              <a:rPr lang="en-US" altLang="zh-CN" dirty="0"/>
              <a:t>C</a:t>
            </a:r>
            <a:r>
              <a:rPr lang="zh-CN" altLang="en-US" dirty="0"/>
              <a:t>编译器都将</a:t>
            </a:r>
            <a:r>
              <a:rPr lang="en-US" altLang="zh-CN" dirty="0"/>
              <a:t>8</a:t>
            </a:r>
            <a:r>
              <a:rPr lang="zh-CN" altLang="en-US" dirty="0"/>
              <a:t>字节长的双精度浮点变量对齐到</a:t>
            </a:r>
            <a:r>
              <a:rPr lang="en-US" altLang="zh-CN" dirty="0"/>
              <a:t>8</a:t>
            </a:r>
            <a:r>
              <a:rPr lang="zh-CN" altLang="en-US" dirty="0"/>
              <a:t>字节的边界上</a:t>
            </a:r>
            <a:endParaRPr lang="en-US" altLang="zh-CN" dirty="0"/>
          </a:p>
          <a:p>
            <a:pPr lvl="1"/>
            <a:r>
              <a:rPr lang="en-US" altLang="zh-CN" dirty="0"/>
              <a:t>32</a:t>
            </a:r>
            <a:r>
              <a:rPr lang="zh-CN" altLang="en-US" dirty="0"/>
              <a:t>位硬件并没有这样的对齐要求，但是考虑到向后兼容</a:t>
            </a:r>
            <a:endParaRPr lang="en-US" altLang="zh-CN" dirty="0"/>
          </a:p>
          <a:p>
            <a:pPr lvl="1"/>
            <a:r>
              <a:rPr lang="en-US" altLang="zh-CN" dirty="0"/>
              <a:t>64</a:t>
            </a:r>
            <a:r>
              <a:rPr lang="zh-CN" altLang="en-US" dirty="0"/>
              <a:t>位</a:t>
            </a:r>
            <a:r>
              <a:rPr lang="en-US" altLang="zh-CN" dirty="0"/>
              <a:t>CPU</a:t>
            </a:r>
            <a:r>
              <a:rPr lang="zh-CN" altLang="en-US" dirty="0"/>
              <a:t>从一个没有对齐到</a:t>
            </a:r>
            <a:r>
              <a:rPr lang="en-US" altLang="zh-CN" dirty="0"/>
              <a:t>8</a:t>
            </a:r>
            <a:r>
              <a:rPr lang="zh-CN" altLang="en-US" dirty="0"/>
              <a:t>字节的边界上的地址加载双精度浮点变量，就会陷入异常</a:t>
            </a:r>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D3CDD9D3-CBA1-4F25-9A50-D41557B10DB5}"/>
              </a:ext>
            </a:extLst>
          </p:cNvPr>
          <p:cNvSpPr>
            <a:spLocks noGrp="1"/>
          </p:cNvSpPr>
          <p:nvPr>
            <p:ph type="sldNum" sz="quarter" idx="12"/>
          </p:nvPr>
        </p:nvSpPr>
        <p:spPr/>
        <p:txBody>
          <a:bodyPr/>
          <a:lstStyle/>
          <a:p>
            <a:fld id="{EBFF6BC4-DC27-480C-AEBA-57D98C8C690A}" type="slidenum">
              <a:rPr lang="zh-CN" altLang="en-US" smtClean="0"/>
              <a:t>29</a:t>
            </a:fld>
            <a:endParaRPr lang="zh-CN" altLang="en-US"/>
          </a:p>
        </p:txBody>
      </p:sp>
    </p:spTree>
    <p:extLst>
      <p:ext uri="{BB962C8B-B14F-4D97-AF65-F5344CB8AC3E}">
        <p14:creationId xmlns:p14="http://schemas.microsoft.com/office/powerpoint/2010/main" val="1950980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70BC57-59D1-4B4D-B7D8-46831210838D}"/>
              </a:ext>
            </a:extLst>
          </p:cNvPr>
          <p:cNvSpPr>
            <a:spLocks noGrp="1"/>
          </p:cNvSpPr>
          <p:nvPr>
            <p:ph type="title"/>
          </p:nvPr>
        </p:nvSpPr>
        <p:spPr/>
        <p:txBody>
          <a:bodyPr/>
          <a:lstStyle/>
          <a:p>
            <a:r>
              <a:rPr lang="zh-CN" altLang="en-US" dirty="0"/>
              <a:t>体系结构？</a:t>
            </a:r>
          </a:p>
        </p:txBody>
      </p:sp>
      <p:sp>
        <p:nvSpPr>
          <p:cNvPr id="3" name="内容占位符 2">
            <a:extLst>
              <a:ext uri="{FF2B5EF4-FFF2-40B4-BE49-F238E27FC236}">
                <a16:creationId xmlns:a16="http://schemas.microsoft.com/office/drawing/2014/main" id="{52B3602E-5252-4107-B339-592430960037}"/>
              </a:ext>
            </a:extLst>
          </p:cNvPr>
          <p:cNvSpPr>
            <a:spLocks noGrp="1"/>
          </p:cNvSpPr>
          <p:nvPr>
            <p:ph idx="1"/>
          </p:nvPr>
        </p:nvSpPr>
        <p:spPr/>
        <p:txBody>
          <a:bodyPr/>
          <a:lstStyle/>
          <a:p>
            <a:r>
              <a:rPr lang="zh-CN" altLang="en-US" dirty="0"/>
              <a:t>一个</a:t>
            </a:r>
            <a:r>
              <a:rPr lang="en-US" altLang="zh-CN" dirty="0"/>
              <a:t>CPU</a:t>
            </a:r>
            <a:r>
              <a:rPr lang="zh-CN" altLang="en-US" dirty="0"/>
              <a:t>的体系结构包括一组指令集加上寄存器的知识</a:t>
            </a:r>
            <a:endParaRPr lang="en-US" altLang="zh-CN" dirty="0"/>
          </a:p>
          <a:p>
            <a:r>
              <a:rPr lang="zh-CN" altLang="en-US" dirty="0"/>
              <a:t>“指令集”与“体系结构”这两个术语基本上是同义词</a:t>
            </a:r>
            <a:endParaRPr lang="en-US" altLang="zh-CN" dirty="0"/>
          </a:p>
          <a:p>
            <a:r>
              <a:rPr lang="en-US" altLang="zh-CN" dirty="0"/>
              <a:t>ISA</a:t>
            </a:r>
            <a:r>
              <a:rPr lang="zh-CN" altLang="en-US" dirty="0"/>
              <a:t>（</a:t>
            </a:r>
            <a:r>
              <a:rPr lang="en-US" altLang="zh-CN" dirty="0"/>
              <a:t>Instruction Set Architecture</a:t>
            </a:r>
            <a:r>
              <a:rPr lang="zh-CN" altLang="en-US" dirty="0"/>
              <a:t>）</a:t>
            </a:r>
            <a:r>
              <a:rPr lang="en-US" altLang="zh-CN" dirty="0"/>
              <a:t>= </a:t>
            </a:r>
            <a:r>
              <a:rPr lang="zh-CN" altLang="en-US" dirty="0"/>
              <a:t>“指令集”“ 架构” </a:t>
            </a:r>
            <a:endParaRPr lang="en-US" altLang="zh-CN" dirty="0"/>
          </a:p>
          <a:p>
            <a:pPr lvl="1"/>
            <a:r>
              <a:rPr lang="zh-CN" altLang="en-US" dirty="0"/>
              <a:t>或称指令集体系结构</a:t>
            </a:r>
            <a:endParaRPr lang="en-US" altLang="zh-CN" dirty="0"/>
          </a:p>
          <a:p>
            <a:endParaRPr lang="zh-CN" altLang="en-US" dirty="0"/>
          </a:p>
        </p:txBody>
      </p:sp>
      <p:sp>
        <p:nvSpPr>
          <p:cNvPr id="4" name="矩形 3">
            <a:extLst>
              <a:ext uri="{FF2B5EF4-FFF2-40B4-BE49-F238E27FC236}">
                <a16:creationId xmlns:a16="http://schemas.microsoft.com/office/drawing/2014/main" id="{12774F83-98A6-4D0C-AD3A-0D06260EF651}"/>
              </a:ext>
            </a:extLst>
          </p:cNvPr>
          <p:cNvSpPr/>
          <p:nvPr/>
        </p:nvSpPr>
        <p:spPr>
          <a:xfrm>
            <a:off x="1520890" y="3788229"/>
            <a:ext cx="1576873" cy="513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Implement 1</a:t>
            </a:r>
            <a:endParaRPr lang="zh-CN" altLang="en-US" dirty="0"/>
          </a:p>
        </p:txBody>
      </p:sp>
      <p:sp>
        <p:nvSpPr>
          <p:cNvPr id="6" name="矩形 5">
            <a:extLst>
              <a:ext uri="{FF2B5EF4-FFF2-40B4-BE49-F238E27FC236}">
                <a16:creationId xmlns:a16="http://schemas.microsoft.com/office/drawing/2014/main" id="{D8E5960B-490A-4B35-9EB1-EA09A2E7B614}"/>
              </a:ext>
            </a:extLst>
          </p:cNvPr>
          <p:cNvSpPr/>
          <p:nvPr/>
        </p:nvSpPr>
        <p:spPr>
          <a:xfrm>
            <a:off x="1520889" y="4659087"/>
            <a:ext cx="1576873" cy="513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Implement 2</a:t>
            </a:r>
            <a:endParaRPr lang="zh-CN" altLang="en-US" dirty="0"/>
          </a:p>
        </p:txBody>
      </p:sp>
      <p:sp>
        <p:nvSpPr>
          <p:cNvPr id="7" name="矩形 6">
            <a:extLst>
              <a:ext uri="{FF2B5EF4-FFF2-40B4-BE49-F238E27FC236}">
                <a16:creationId xmlns:a16="http://schemas.microsoft.com/office/drawing/2014/main" id="{68FB1089-E2EE-488F-840E-E3D8F2B8E6DA}"/>
              </a:ext>
            </a:extLst>
          </p:cNvPr>
          <p:cNvSpPr/>
          <p:nvPr/>
        </p:nvSpPr>
        <p:spPr>
          <a:xfrm>
            <a:off x="1520888" y="5529945"/>
            <a:ext cx="1576873" cy="513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…Implements</a:t>
            </a:r>
            <a:endParaRPr lang="zh-CN" altLang="en-US" dirty="0"/>
          </a:p>
        </p:txBody>
      </p:sp>
      <p:sp>
        <p:nvSpPr>
          <p:cNvPr id="8" name="矩形 7">
            <a:extLst>
              <a:ext uri="{FF2B5EF4-FFF2-40B4-BE49-F238E27FC236}">
                <a16:creationId xmlns:a16="http://schemas.microsoft.com/office/drawing/2014/main" id="{47690914-1205-4E31-AEA9-71580BEBF39D}"/>
              </a:ext>
            </a:extLst>
          </p:cNvPr>
          <p:cNvSpPr/>
          <p:nvPr/>
        </p:nvSpPr>
        <p:spPr>
          <a:xfrm>
            <a:off x="4049487" y="3788228"/>
            <a:ext cx="606490" cy="2254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ISA</a:t>
            </a:r>
            <a:endParaRPr lang="zh-CN" altLang="en-US" dirty="0"/>
          </a:p>
        </p:txBody>
      </p:sp>
      <p:cxnSp>
        <p:nvCxnSpPr>
          <p:cNvPr id="10" name="直接连接符 9">
            <a:extLst>
              <a:ext uri="{FF2B5EF4-FFF2-40B4-BE49-F238E27FC236}">
                <a16:creationId xmlns:a16="http://schemas.microsoft.com/office/drawing/2014/main" id="{149A7DBC-6F57-46FD-9AAF-AD4BD18E820C}"/>
              </a:ext>
            </a:extLst>
          </p:cNvPr>
          <p:cNvCxnSpPr>
            <a:stCxn id="4" idx="3"/>
            <a:endCxn id="8" idx="1"/>
          </p:cNvCxnSpPr>
          <p:nvPr/>
        </p:nvCxnSpPr>
        <p:spPr>
          <a:xfrm>
            <a:off x="3097763" y="4044821"/>
            <a:ext cx="951724" cy="870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055F88A-8B42-4245-BA0F-415695249C3D}"/>
              </a:ext>
            </a:extLst>
          </p:cNvPr>
          <p:cNvCxnSpPr>
            <a:stCxn id="6" idx="3"/>
            <a:endCxn id="8" idx="1"/>
          </p:cNvCxnSpPr>
          <p:nvPr/>
        </p:nvCxnSpPr>
        <p:spPr>
          <a:xfrm flipV="1">
            <a:off x="3097762" y="4915678"/>
            <a:ext cx="95172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60F8DBA-5D94-44B6-A78A-869B7F0C4B1D}"/>
              </a:ext>
            </a:extLst>
          </p:cNvPr>
          <p:cNvCxnSpPr>
            <a:stCxn id="7" idx="3"/>
            <a:endCxn id="8" idx="1"/>
          </p:cNvCxnSpPr>
          <p:nvPr/>
        </p:nvCxnSpPr>
        <p:spPr>
          <a:xfrm flipV="1">
            <a:off x="3097761" y="4915678"/>
            <a:ext cx="951726" cy="870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0B4072F-0792-4454-999A-8E04221B63BD}"/>
              </a:ext>
            </a:extLst>
          </p:cNvPr>
          <p:cNvCxnSpPr>
            <a:cxnSpLocks/>
            <a:stCxn id="8" idx="3"/>
            <a:endCxn id="17" idx="2"/>
          </p:cNvCxnSpPr>
          <p:nvPr/>
        </p:nvCxnSpPr>
        <p:spPr>
          <a:xfrm flipV="1">
            <a:off x="4655977" y="4915677"/>
            <a:ext cx="611777" cy="1"/>
          </a:xfrm>
          <a:prstGeom prst="line">
            <a:avLst/>
          </a:prstGeom>
        </p:spPr>
        <p:style>
          <a:lnRef idx="1">
            <a:schemeClr val="accent1"/>
          </a:lnRef>
          <a:fillRef idx="0">
            <a:schemeClr val="accent1"/>
          </a:fillRef>
          <a:effectRef idx="0">
            <a:schemeClr val="accent1"/>
          </a:effectRef>
          <a:fontRef idx="minor">
            <a:schemeClr val="tx1"/>
          </a:fontRef>
        </p:style>
      </p:cxnSp>
      <p:sp>
        <p:nvSpPr>
          <p:cNvPr id="17" name="云形 16">
            <a:extLst>
              <a:ext uri="{FF2B5EF4-FFF2-40B4-BE49-F238E27FC236}">
                <a16:creationId xmlns:a16="http://schemas.microsoft.com/office/drawing/2014/main" id="{6B1EB6BD-789E-4A11-8EA7-84EC51B103CC}"/>
              </a:ext>
            </a:extLst>
          </p:cNvPr>
          <p:cNvSpPr/>
          <p:nvPr/>
        </p:nvSpPr>
        <p:spPr>
          <a:xfrm>
            <a:off x="5262467" y="4480248"/>
            <a:ext cx="1704392" cy="87085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Users</a:t>
            </a:r>
            <a:endParaRPr lang="zh-CN" altLang="en-US" dirty="0"/>
          </a:p>
        </p:txBody>
      </p:sp>
      <p:sp>
        <p:nvSpPr>
          <p:cNvPr id="19" name="灯片编号占位符 18">
            <a:extLst>
              <a:ext uri="{FF2B5EF4-FFF2-40B4-BE49-F238E27FC236}">
                <a16:creationId xmlns:a16="http://schemas.microsoft.com/office/drawing/2014/main" id="{24C652D0-D805-4B42-9305-32C0495F1DE4}"/>
              </a:ext>
            </a:extLst>
          </p:cNvPr>
          <p:cNvSpPr>
            <a:spLocks noGrp="1"/>
          </p:cNvSpPr>
          <p:nvPr>
            <p:ph type="sldNum" sz="quarter" idx="12"/>
          </p:nvPr>
        </p:nvSpPr>
        <p:spPr/>
        <p:txBody>
          <a:bodyPr/>
          <a:lstStyle/>
          <a:p>
            <a:fld id="{EBFF6BC4-DC27-480C-AEBA-57D98C8C690A}" type="slidenum">
              <a:rPr lang="zh-CN" altLang="en-US" smtClean="0"/>
              <a:t>3</a:t>
            </a:fld>
            <a:endParaRPr lang="zh-CN" altLang="en-US"/>
          </a:p>
        </p:txBody>
      </p:sp>
    </p:spTree>
    <p:extLst>
      <p:ext uri="{BB962C8B-B14F-4D97-AF65-F5344CB8AC3E}">
        <p14:creationId xmlns:p14="http://schemas.microsoft.com/office/powerpoint/2010/main" val="4260473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A3067-44CC-4C20-AB88-BDD09335C850}"/>
              </a:ext>
            </a:extLst>
          </p:cNvPr>
          <p:cNvSpPr>
            <a:spLocks noGrp="1"/>
          </p:cNvSpPr>
          <p:nvPr>
            <p:ph type="title"/>
          </p:nvPr>
        </p:nvSpPr>
        <p:spPr/>
        <p:txBody>
          <a:bodyPr/>
          <a:lstStyle/>
          <a:p>
            <a:r>
              <a:rPr lang="zh-CN" altLang="en-US" dirty="0"/>
              <a:t>第</a:t>
            </a:r>
            <a:r>
              <a:rPr lang="en-US" altLang="zh-CN" dirty="0"/>
              <a:t>6</a:t>
            </a:r>
            <a:r>
              <a:rPr lang="zh-CN" altLang="en-US" dirty="0"/>
              <a:t>节 汇编语言的合成指令</a:t>
            </a:r>
          </a:p>
        </p:txBody>
      </p:sp>
      <p:sp>
        <p:nvSpPr>
          <p:cNvPr id="3" name="内容占位符 2">
            <a:extLst>
              <a:ext uri="{FF2B5EF4-FFF2-40B4-BE49-F238E27FC236}">
                <a16:creationId xmlns:a16="http://schemas.microsoft.com/office/drawing/2014/main" id="{8CECABB4-1D4A-43FC-989B-64E2BEEA792F}"/>
              </a:ext>
            </a:extLst>
          </p:cNvPr>
          <p:cNvSpPr>
            <a:spLocks noGrp="1"/>
          </p:cNvSpPr>
          <p:nvPr>
            <p:ph idx="1"/>
          </p:nvPr>
        </p:nvSpPr>
        <p:spPr/>
        <p:txBody>
          <a:bodyPr/>
          <a:lstStyle/>
          <a:p>
            <a:r>
              <a:rPr lang="en-US" altLang="zh-CN" dirty="0"/>
              <a:t>32</a:t>
            </a:r>
            <a:r>
              <a:rPr lang="zh-CN" altLang="en-US" dirty="0"/>
              <a:t>位的指令不可能一次装在整个</a:t>
            </a:r>
            <a:r>
              <a:rPr lang="en-US" altLang="zh-CN" dirty="0"/>
              <a:t>32</a:t>
            </a:r>
            <a:r>
              <a:rPr lang="zh-CN" altLang="en-US" dirty="0"/>
              <a:t>位常量</a:t>
            </a:r>
            <a:endParaRPr lang="en-US" altLang="zh-CN" dirty="0"/>
          </a:p>
          <a:p>
            <a:r>
              <a:rPr lang="en-US" altLang="zh-CN" dirty="0"/>
              <a:t>GNU</a:t>
            </a:r>
            <a:r>
              <a:rPr lang="zh-CN" altLang="en-US" dirty="0"/>
              <a:t>汇编器（还有其他好的汇编器）会合成一些指令</a:t>
            </a:r>
            <a:endParaRPr lang="en-US" altLang="zh-CN" dirty="0"/>
          </a:p>
          <a:p>
            <a:pPr lvl="1"/>
            <a:r>
              <a:rPr lang="zh-CN" altLang="en-US" dirty="0"/>
              <a:t>只需要写一个</a:t>
            </a:r>
            <a:r>
              <a:rPr lang="en-US" altLang="zh-CN" dirty="0"/>
              <a:t>li</a:t>
            </a:r>
            <a:r>
              <a:rPr lang="zh-CN" altLang="en-US" dirty="0"/>
              <a:t>指令，汇编器会知道什么时候要生成两条机器指令。</a:t>
            </a:r>
            <a:endParaRPr lang="en-US" altLang="zh-CN" dirty="0"/>
          </a:p>
          <a:p>
            <a:pPr lvl="1"/>
            <a:r>
              <a:rPr lang="en-US" altLang="zh-CN" dirty="0"/>
              <a:t>li $1,0x80000004 </a:t>
            </a:r>
            <a:r>
              <a:rPr lang="zh-CN" altLang="en-US" dirty="0"/>
              <a:t>被解释成</a:t>
            </a:r>
            <a:r>
              <a:rPr lang="en-US" altLang="zh-CN" dirty="0" err="1"/>
              <a:t>lui</a:t>
            </a:r>
            <a:r>
              <a:rPr lang="en-US" altLang="zh-CN" dirty="0"/>
              <a:t> $1,0x8000;ori $1,$1,0x0004</a:t>
            </a:r>
          </a:p>
          <a:p>
            <a:r>
              <a:rPr lang="zh-CN" altLang="en-US" dirty="0"/>
              <a:t>这些合成指令是用来帮助程序员的</a:t>
            </a:r>
            <a:endParaRPr lang="en-US" altLang="zh-CN" dirty="0"/>
          </a:p>
          <a:p>
            <a:pPr lvl="1"/>
            <a:r>
              <a:rPr lang="zh-CN" altLang="en-US" dirty="0"/>
              <a:t>书中会避免过度使用</a:t>
            </a:r>
            <a:endParaRPr lang="en-US" altLang="zh-CN" dirty="0"/>
          </a:p>
          <a:p>
            <a:pPr lvl="1"/>
            <a:r>
              <a:rPr lang="zh-CN" altLang="en-US" dirty="0"/>
              <a:t>编译器生成时最好不要使用这样的东西</a:t>
            </a:r>
            <a:endParaRPr lang="en-US" altLang="zh-CN" dirty="0"/>
          </a:p>
        </p:txBody>
      </p:sp>
      <p:sp>
        <p:nvSpPr>
          <p:cNvPr id="4" name="灯片编号占位符 3">
            <a:extLst>
              <a:ext uri="{FF2B5EF4-FFF2-40B4-BE49-F238E27FC236}">
                <a16:creationId xmlns:a16="http://schemas.microsoft.com/office/drawing/2014/main" id="{A028B924-4730-461F-AF36-05F5AA6B4E65}"/>
              </a:ext>
            </a:extLst>
          </p:cNvPr>
          <p:cNvSpPr>
            <a:spLocks noGrp="1"/>
          </p:cNvSpPr>
          <p:nvPr>
            <p:ph type="sldNum" sz="quarter" idx="12"/>
          </p:nvPr>
        </p:nvSpPr>
        <p:spPr/>
        <p:txBody>
          <a:bodyPr/>
          <a:lstStyle/>
          <a:p>
            <a:fld id="{EBFF6BC4-DC27-480C-AEBA-57D98C8C690A}" type="slidenum">
              <a:rPr lang="zh-CN" altLang="en-US" smtClean="0"/>
              <a:t>30</a:t>
            </a:fld>
            <a:endParaRPr lang="zh-CN" altLang="en-US"/>
          </a:p>
        </p:txBody>
      </p:sp>
    </p:spTree>
    <p:extLst>
      <p:ext uri="{BB962C8B-B14F-4D97-AF65-F5344CB8AC3E}">
        <p14:creationId xmlns:p14="http://schemas.microsoft.com/office/powerpoint/2010/main" val="4249235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A3067-44CC-4C20-AB88-BDD09335C850}"/>
              </a:ext>
            </a:extLst>
          </p:cNvPr>
          <p:cNvSpPr>
            <a:spLocks noGrp="1"/>
          </p:cNvSpPr>
          <p:nvPr>
            <p:ph type="title"/>
          </p:nvPr>
        </p:nvSpPr>
        <p:spPr/>
        <p:txBody>
          <a:bodyPr/>
          <a:lstStyle/>
          <a:p>
            <a:r>
              <a:rPr lang="zh-CN" altLang="en-US" dirty="0"/>
              <a:t>第</a:t>
            </a:r>
            <a:r>
              <a:rPr lang="en-US" altLang="zh-CN" dirty="0"/>
              <a:t>6</a:t>
            </a:r>
            <a:r>
              <a:rPr lang="zh-CN" altLang="en-US" dirty="0"/>
              <a:t>节 汇编语言的合成指令</a:t>
            </a:r>
          </a:p>
        </p:txBody>
      </p:sp>
      <p:sp>
        <p:nvSpPr>
          <p:cNvPr id="3" name="内容占位符 2">
            <a:extLst>
              <a:ext uri="{FF2B5EF4-FFF2-40B4-BE49-F238E27FC236}">
                <a16:creationId xmlns:a16="http://schemas.microsoft.com/office/drawing/2014/main" id="{8CECABB4-1D4A-43FC-989B-64E2BEEA792F}"/>
              </a:ext>
            </a:extLst>
          </p:cNvPr>
          <p:cNvSpPr>
            <a:spLocks noGrp="1"/>
          </p:cNvSpPr>
          <p:nvPr>
            <p:ph idx="1"/>
          </p:nvPr>
        </p:nvSpPr>
        <p:spPr/>
        <p:txBody>
          <a:bodyPr>
            <a:normAutofit lnSpcReduction="10000"/>
          </a:bodyPr>
          <a:lstStyle/>
          <a:p>
            <a:r>
              <a:rPr lang="zh-CN" altLang="en-US" dirty="0"/>
              <a:t>提供的帮助包括</a:t>
            </a:r>
            <a:endParaRPr lang="en-US" altLang="zh-CN" dirty="0"/>
          </a:p>
          <a:p>
            <a:pPr lvl="1"/>
            <a:r>
              <a:rPr lang="en-US" altLang="zh-CN" dirty="0"/>
              <a:t>32</a:t>
            </a:r>
            <a:r>
              <a:rPr lang="zh-CN" altLang="en-US" dirty="0"/>
              <a:t>位立即数的加载</a:t>
            </a:r>
            <a:endParaRPr lang="en-US" altLang="zh-CN" dirty="0"/>
          </a:p>
          <a:p>
            <a:pPr lvl="1"/>
            <a:r>
              <a:rPr lang="zh-CN" altLang="en-US" dirty="0"/>
              <a:t>从内存地址加载</a:t>
            </a:r>
            <a:endParaRPr lang="en-US" altLang="zh-CN" dirty="0"/>
          </a:p>
          <a:p>
            <a:pPr lvl="1"/>
            <a:r>
              <a:rPr lang="zh-CN" altLang="en-US" dirty="0"/>
              <a:t>对内存变量的快速存取（利用</a:t>
            </a:r>
            <a:r>
              <a:rPr lang="en-US" altLang="zh-CN" dirty="0"/>
              <a:t>$28</a:t>
            </a:r>
            <a:r>
              <a:rPr lang="zh-CN" altLang="en-US" dirty="0"/>
              <a:t>（即</a:t>
            </a:r>
            <a:r>
              <a:rPr lang="en-US" altLang="zh-CN" dirty="0" err="1"/>
              <a:t>gp</a:t>
            </a:r>
            <a:r>
              <a:rPr lang="zh-CN" altLang="en-US" dirty="0"/>
              <a:t>）指向内存区中央）</a:t>
            </a:r>
            <a:endParaRPr lang="en-US" altLang="zh-CN" dirty="0"/>
          </a:p>
          <a:p>
            <a:pPr lvl="1"/>
            <a:r>
              <a:rPr lang="zh-CN" altLang="en-US" dirty="0"/>
              <a:t>更多类型的分支条件（看算术运算结果）</a:t>
            </a:r>
            <a:endParaRPr lang="en-US" altLang="zh-CN" dirty="0"/>
          </a:p>
          <a:p>
            <a:pPr lvl="1"/>
            <a:r>
              <a:rPr lang="zh-CN" altLang="en-US" dirty="0"/>
              <a:t>同一指令的简写或多种不同的写法（</a:t>
            </a:r>
            <a:r>
              <a:rPr lang="en-US" altLang="zh-CN" dirty="0"/>
              <a:t>not</a:t>
            </a:r>
            <a:r>
              <a:rPr lang="zh-CN" altLang="en-US" dirty="0"/>
              <a:t>或者</a:t>
            </a:r>
            <a:r>
              <a:rPr lang="en-US" altLang="zh-CN" dirty="0"/>
              <a:t>neg</a:t>
            </a:r>
            <a:r>
              <a:rPr lang="zh-CN" altLang="en-US" dirty="0"/>
              <a:t>等单目运算）</a:t>
            </a:r>
            <a:endParaRPr lang="en-US" altLang="zh-CN" dirty="0"/>
          </a:p>
          <a:p>
            <a:pPr lvl="1"/>
            <a:r>
              <a:rPr lang="zh-CN" altLang="en-US" dirty="0"/>
              <a:t>隐藏分支延迟槽（可通过</a:t>
            </a:r>
            <a:r>
              <a:rPr lang="en-US" altLang="zh-CN" dirty="0"/>
              <a:t>.set </a:t>
            </a:r>
            <a:r>
              <a:rPr lang="en-US" altLang="zh-CN" dirty="0" err="1"/>
              <a:t>noreorder</a:t>
            </a:r>
            <a:r>
              <a:rPr lang="zh-CN" altLang="en-US" dirty="0"/>
              <a:t>取消汇编器对延迟槽的隐藏）</a:t>
            </a:r>
            <a:endParaRPr lang="en-US" altLang="zh-CN" dirty="0"/>
          </a:p>
          <a:p>
            <a:pPr lvl="1"/>
            <a:r>
              <a:rPr lang="zh-CN" altLang="en-US" dirty="0"/>
              <a:t>隐藏加载延迟槽（汇编器可能会检测加载之后立即使用结果的指令）</a:t>
            </a:r>
            <a:endParaRPr lang="en-US" altLang="zh-CN" dirty="0"/>
          </a:p>
          <a:p>
            <a:pPr lvl="1"/>
            <a:r>
              <a:rPr lang="zh-CN" altLang="en-US" dirty="0"/>
              <a:t>未对齐的数据传送（</a:t>
            </a:r>
            <a:r>
              <a:rPr lang="en-US" altLang="zh-CN" dirty="0" err="1"/>
              <a:t>ulh</a:t>
            </a:r>
            <a:r>
              <a:rPr lang="zh-CN" altLang="en-US" dirty="0"/>
              <a:t>或</a:t>
            </a:r>
            <a:r>
              <a:rPr lang="en-US" altLang="zh-CN" dirty="0" err="1"/>
              <a:t>ulw</a:t>
            </a:r>
            <a:r>
              <a:rPr lang="zh-CN" altLang="en-US" dirty="0"/>
              <a:t>）</a:t>
            </a:r>
            <a:endParaRPr lang="en-US" altLang="zh-CN" dirty="0"/>
          </a:p>
          <a:p>
            <a:pPr lvl="1"/>
            <a:r>
              <a:rPr lang="zh-CN" altLang="en-US" dirty="0"/>
              <a:t>其他的流水线矫正</a:t>
            </a:r>
            <a:r>
              <a:rPr lang="en-US" altLang="zh-CN" dirty="0"/>
              <a:t>  (</a:t>
            </a:r>
            <a:r>
              <a:rPr lang="zh-CN" altLang="en-US" dirty="0"/>
              <a:t>一些老的</a:t>
            </a:r>
            <a:r>
              <a:rPr lang="en-US" altLang="zh-CN" dirty="0"/>
              <a:t>CPU</a:t>
            </a:r>
            <a:r>
              <a:rPr lang="zh-CN" altLang="en-US" dirty="0"/>
              <a:t>可能有各种时序限制</a:t>
            </a:r>
            <a:r>
              <a:rPr lang="en-US" altLang="zh-CN" dirty="0"/>
              <a:t>)</a:t>
            </a:r>
          </a:p>
          <a:p>
            <a:r>
              <a:rPr lang="zh-CN" altLang="en-US" dirty="0"/>
              <a:t>如果希望将汇编源代码与内存中的指令对应起来，需要反汇编</a:t>
            </a:r>
          </a:p>
        </p:txBody>
      </p:sp>
      <p:sp>
        <p:nvSpPr>
          <p:cNvPr id="4" name="灯片编号占位符 3">
            <a:extLst>
              <a:ext uri="{FF2B5EF4-FFF2-40B4-BE49-F238E27FC236}">
                <a16:creationId xmlns:a16="http://schemas.microsoft.com/office/drawing/2014/main" id="{A028B924-4730-461F-AF36-05F5AA6B4E65}"/>
              </a:ext>
            </a:extLst>
          </p:cNvPr>
          <p:cNvSpPr>
            <a:spLocks noGrp="1"/>
          </p:cNvSpPr>
          <p:nvPr>
            <p:ph type="sldNum" sz="quarter" idx="12"/>
          </p:nvPr>
        </p:nvSpPr>
        <p:spPr/>
        <p:txBody>
          <a:bodyPr/>
          <a:lstStyle/>
          <a:p>
            <a:fld id="{EBFF6BC4-DC27-480C-AEBA-57D98C8C690A}" type="slidenum">
              <a:rPr lang="zh-CN" altLang="en-US" smtClean="0"/>
              <a:t>31</a:t>
            </a:fld>
            <a:endParaRPr lang="zh-CN" altLang="en-US"/>
          </a:p>
        </p:txBody>
      </p:sp>
    </p:spTree>
    <p:extLst>
      <p:ext uri="{BB962C8B-B14F-4D97-AF65-F5344CB8AC3E}">
        <p14:creationId xmlns:p14="http://schemas.microsoft.com/office/powerpoint/2010/main" val="1462799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4A0F7-023E-4BF5-8047-D579144549D3}"/>
              </a:ext>
            </a:extLst>
          </p:cNvPr>
          <p:cNvSpPr>
            <a:spLocks noGrp="1"/>
          </p:cNvSpPr>
          <p:nvPr>
            <p:ph type="title"/>
          </p:nvPr>
        </p:nvSpPr>
        <p:spPr/>
        <p:txBody>
          <a:bodyPr/>
          <a:lstStyle/>
          <a:p>
            <a:r>
              <a:rPr lang="zh-CN" altLang="en-US" dirty="0"/>
              <a:t>第</a:t>
            </a:r>
            <a:r>
              <a:rPr lang="en-US" altLang="zh-CN" dirty="0"/>
              <a:t>7</a:t>
            </a:r>
            <a:r>
              <a:rPr lang="zh-CN" altLang="en-US" dirty="0"/>
              <a:t>节</a:t>
            </a:r>
            <a:r>
              <a:rPr lang="en-US" altLang="zh-CN" dirty="0"/>
              <a:t>MIPSI </a:t>
            </a:r>
            <a:r>
              <a:rPr lang="zh-CN" altLang="en-US" dirty="0"/>
              <a:t>到</a:t>
            </a:r>
            <a:r>
              <a:rPr lang="en-US" altLang="zh-CN" dirty="0"/>
              <a:t>MIPS64-</a:t>
            </a:r>
            <a:r>
              <a:rPr lang="zh-CN" altLang="en-US" dirty="0"/>
              <a:t>发展到</a:t>
            </a:r>
            <a:r>
              <a:rPr lang="en-US" altLang="zh-CN" dirty="0"/>
              <a:t>64</a:t>
            </a:r>
            <a:r>
              <a:rPr lang="zh-CN" altLang="en-US" dirty="0"/>
              <a:t>位</a:t>
            </a:r>
          </a:p>
        </p:txBody>
      </p:sp>
      <p:sp>
        <p:nvSpPr>
          <p:cNvPr id="3" name="内容占位符 2">
            <a:extLst>
              <a:ext uri="{FF2B5EF4-FFF2-40B4-BE49-F238E27FC236}">
                <a16:creationId xmlns:a16="http://schemas.microsoft.com/office/drawing/2014/main" id="{DDDFC52A-7011-4722-BF17-EFED724836E4}"/>
              </a:ext>
            </a:extLst>
          </p:cNvPr>
          <p:cNvSpPr>
            <a:spLocks noGrp="1"/>
          </p:cNvSpPr>
          <p:nvPr>
            <p:ph idx="1"/>
          </p:nvPr>
        </p:nvSpPr>
        <p:spPr/>
        <p:txBody>
          <a:bodyPr/>
          <a:lstStyle/>
          <a:p>
            <a:r>
              <a:rPr lang="en-US" altLang="zh-CN" dirty="0"/>
              <a:t>MIPS</a:t>
            </a:r>
            <a:r>
              <a:rPr lang="zh-CN" altLang="en-US" dirty="0"/>
              <a:t>体系结构最明显的发展是从</a:t>
            </a:r>
            <a:r>
              <a:rPr lang="en-US" altLang="zh-CN" dirty="0"/>
              <a:t>32</a:t>
            </a:r>
            <a:r>
              <a:rPr lang="zh-CN" altLang="en-US" dirty="0"/>
              <a:t>位成长到</a:t>
            </a:r>
            <a:r>
              <a:rPr lang="en-US" altLang="zh-CN" dirty="0"/>
              <a:t>64</a:t>
            </a:r>
            <a:r>
              <a:rPr lang="zh-CN" altLang="en-US" dirty="0"/>
              <a:t>位</a:t>
            </a:r>
          </a:p>
          <a:p>
            <a:pPr lvl="1"/>
            <a:r>
              <a:rPr lang="zh-CN" altLang="en-US" dirty="0"/>
              <a:t>发展十分平滑</a:t>
            </a:r>
            <a:endParaRPr lang="en-US" altLang="zh-CN" dirty="0"/>
          </a:p>
          <a:p>
            <a:pPr lvl="1"/>
            <a:r>
              <a:rPr lang="en-US" altLang="zh-CN" dirty="0"/>
              <a:t>ISA</a:t>
            </a:r>
            <a:r>
              <a:rPr lang="zh-CN" altLang="en-US" dirty="0"/>
              <a:t>代表指令集体系结构</a:t>
            </a:r>
            <a:endParaRPr lang="en-US" altLang="zh-CN" dirty="0"/>
          </a:p>
          <a:p>
            <a:r>
              <a:rPr lang="zh-CN" altLang="en-US" dirty="0"/>
              <a:t>早期的</a:t>
            </a:r>
            <a:r>
              <a:rPr lang="en-US" altLang="zh-CN" dirty="0"/>
              <a:t>MIPS CPU</a:t>
            </a:r>
            <a:r>
              <a:rPr lang="zh-CN" altLang="en-US" dirty="0"/>
              <a:t>后来称为</a:t>
            </a:r>
            <a:r>
              <a:rPr lang="en-US" altLang="zh-CN" dirty="0"/>
              <a:t>MIPS I</a:t>
            </a:r>
          </a:p>
          <a:p>
            <a:r>
              <a:rPr lang="en-US" altLang="zh-CN" dirty="0"/>
              <a:t>MIPS II</a:t>
            </a:r>
            <a:r>
              <a:rPr lang="zh-CN" altLang="en-US" dirty="0"/>
              <a:t>几乎无作为</a:t>
            </a:r>
            <a:endParaRPr lang="en-US" altLang="zh-CN" dirty="0"/>
          </a:p>
          <a:p>
            <a:r>
              <a:rPr lang="en-US" altLang="zh-CN" dirty="0"/>
              <a:t>R4000</a:t>
            </a:r>
            <a:r>
              <a:rPr lang="zh-CN" altLang="en-US" dirty="0"/>
              <a:t>提供了完整的</a:t>
            </a:r>
            <a:r>
              <a:rPr lang="en-US" altLang="zh-CN" dirty="0"/>
              <a:t>64</a:t>
            </a:r>
            <a:r>
              <a:rPr lang="zh-CN" altLang="en-US" dirty="0"/>
              <a:t>位</a:t>
            </a:r>
            <a:r>
              <a:rPr lang="en-US" altLang="zh-CN" dirty="0"/>
              <a:t>ISA</a:t>
            </a:r>
            <a:r>
              <a:rPr lang="zh-CN" altLang="en-US" dirty="0"/>
              <a:t>，称为</a:t>
            </a:r>
            <a:r>
              <a:rPr lang="en-US" altLang="zh-CN" dirty="0"/>
              <a:t>MIPS III</a:t>
            </a:r>
          </a:p>
          <a:p>
            <a:r>
              <a:rPr lang="zh-CN" altLang="en-US" dirty="0"/>
              <a:t>协处理器</a:t>
            </a:r>
            <a:r>
              <a:rPr lang="en-US" altLang="zh-CN" dirty="0"/>
              <a:t>0</a:t>
            </a:r>
            <a:r>
              <a:rPr lang="zh-CN" altLang="en-US" dirty="0"/>
              <a:t>也伴随着</a:t>
            </a:r>
            <a:r>
              <a:rPr lang="en-US" altLang="zh-CN" dirty="0"/>
              <a:t>ISA</a:t>
            </a:r>
            <a:r>
              <a:rPr lang="zh-CN" altLang="en-US" dirty="0"/>
              <a:t>一起演变</a:t>
            </a:r>
            <a:endParaRPr lang="en-US" altLang="zh-CN" dirty="0"/>
          </a:p>
          <a:p>
            <a:pPr lvl="1"/>
            <a:r>
              <a:rPr lang="zh-CN" altLang="en-US" dirty="0"/>
              <a:t>一个伴随着</a:t>
            </a:r>
            <a:r>
              <a:rPr lang="en-US" altLang="zh-CN" dirty="0"/>
              <a:t>R3000</a:t>
            </a:r>
            <a:r>
              <a:rPr lang="zh-CN" altLang="en-US" dirty="0"/>
              <a:t>，称为“</a:t>
            </a:r>
            <a:r>
              <a:rPr lang="en-US" altLang="zh-CN" dirty="0"/>
              <a:t>R3000</a:t>
            </a:r>
            <a:r>
              <a:rPr lang="zh-CN" altLang="en-US" dirty="0"/>
              <a:t>式”，比较过时，书中基本不讲</a:t>
            </a:r>
            <a:endParaRPr lang="en-US" altLang="zh-CN" dirty="0"/>
          </a:p>
          <a:p>
            <a:pPr lvl="1"/>
            <a:r>
              <a:rPr lang="zh-CN" altLang="en-US" dirty="0"/>
              <a:t>另一个来源是最初的</a:t>
            </a:r>
            <a:r>
              <a:rPr lang="en-US" altLang="zh-CN" dirty="0"/>
              <a:t>MIPS III CPU</a:t>
            </a:r>
            <a:r>
              <a:rPr lang="zh-CN" altLang="en-US" dirty="0"/>
              <a:t>，</a:t>
            </a:r>
            <a:r>
              <a:rPr lang="en-US" altLang="zh-CN" dirty="0"/>
              <a:t>R4000</a:t>
            </a:r>
            <a:r>
              <a:rPr lang="zh-CN" altLang="en-US" dirty="0"/>
              <a:t>，称为“</a:t>
            </a:r>
            <a:r>
              <a:rPr lang="en-US" altLang="zh-CN" dirty="0"/>
              <a:t>MIPS32/64</a:t>
            </a:r>
            <a:r>
              <a:rPr lang="zh-CN" altLang="en-US" dirty="0"/>
              <a:t>式”</a:t>
            </a:r>
          </a:p>
        </p:txBody>
      </p:sp>
      <p:sp>
        <p:nvSpPr>
          <p:cNvPr id="4" name="灯片编号占位符 3">
            <a:extLst>
              <a:ext uri="{FF2B5EF4-FFF2-40B4-BE49-F238E27FC236}">
                <a16:creationId xmlns:a16="http://schemas.microsoft.com/office/drawing/2014/main" id="{C51A7AFA-D594-40BD-A16A-AEA11BCBB5FF}"/>
              </a:ext>
            </a:extLst>
          </p:cNvPr>
          <p:cNvSpPr>
            <a:spLocks noGrp="1"/>
          </p:cNvSpPr>
          <p:nvPr>
            <p:ph type="sldNum" sz="quarter" idx="12"/>
          </p:nvPr>
        </p:nvSpPr>
        <p:spPr/>
        <p:txBody>
          <a:bodyPr/>
          <a:lstStyle/>
          <a:p>
            <a:fld id="{EBFF6BC4-DC27-480C-AEBA-57D98C8C690A}" type="slidenum">
              <a:rPr lang="zh-CN" altLang="en-US" smtClean="0"/>
              <a:t>32</a:t>
            </a:fld>
            <a:endParaRPr lang="zh-CN" altLang="en-US"/>
          </a:p>
        </p:txBody>
      </p:sp>
    </p:spTree>
    <p:extLst>
      <p:ext uri="{BB962C8B-B14F-4D97-AF65-F5344CB8AC3E}">
        <p14:creationId xmlns:p14="http://schemas.microsoft.com/office/powerpoint/2010/main" val="16394582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4A0F7-023E-4BF5-8047-D579144549D3}"/>
              </a:ext>
            </a:extLst>
          </p:cNvPr>
          <p:cNvSpPr>
            <a:spLocks noGrp="1"/>
          </p:cNvSpPr>
          <p:nvPr>
            <p:ph type="title"/>
          </p:nvPr>
        </p:nvSpPr>
        <p:spPr/>
        <p:txBody>
          <a:bodyPr/>
          <a:lstStyle/>
          <a:p>
            <a:r>
              <a:rPr lang="zh-CN" altLang="en-US" dirty="0"/>
              <a:t>第</a:t>
            </a:r>
            <a:r>
              <a:rPr lang="en-US" altLang="zh-CN" dirty="0"/>
              <a:t>7</a:t>
            </a:r>
            <a:r>
              <a:rPr lang="zh-CN" altLang="en-US" dirty="0"/>
              <a:t>节 </a:t>
            </a:r>
            <a:r>
              <a:rPr lang="en-US" altLang="zh-CN" dirty="0"/>
              <a:t>MIPSI </a:t>
            </a:r>
            <a:r>
              <a:rPr lang="zh-CN" altLang="en-US" dirty="0"/>
              <a:t>到</a:t>
            </a:r>
            <a:r>
              <a:rPr lang="en-US" altLang="zh-CN" dirty="0"/>
              <a:t>MIPS64-64</a:t>
            </a:r>
            <a:r>
              <a:rPr lang="zh-CN" altLang="en-US" dirty="0"/>
              <a:t>位的需求</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DDFC52A-7011-4722-BF17-EFED724836E4}"/>
                  </a:ext>
                </a:extLst>
              </p:cNvPr>
              <p:cNvSpPr>
                <a:spLocks noGrp="1"/>
              </p:cNvSpPr>
              <p:nvPr>
                <p:ph idx="1"/>
              </p:nvPr>
            </p:nvSpPr>
            <p:spPr/>
            <p:txBody>
              <a:bodyPr/>
              <a:lstStyle/>
              <a:p>
                <a:r>
                  <a:rPr lang="en-US" altLang="zh-CN" dirty="0"/>
                  <a:t>64</a:t>
                </a:r>
                <a:r>
                  <a:rPr lang="zh-CN" altLang="en-US" dirty="0"/>
                  <a:t>位体系结构可以提供更大的地址空间</a:t>
                </a:r>
                <a:endParaRPr lang="en-US" altLang="zh-CN" dirty="0"/>
              </a:p>
              <a:p>
                <a:r>
                  <a:rPr lang="zh-CN" altLang="en-US" dirty="0"/>
                  <a:t>到</a:t>
                </a:r>
                <a:r>
                  <a:rPr lang="en-US" altLang="zh-CN" dirty="0"/>
                  <a:t>1996</a:t>
                </a:r>
                <a:r>
                  <a:rPr lang="zh-CN" altLang="en-US" dirty="0"/>
                  <a:t>年，</a:t>
                </a:r>
                <a:r>
                  <a:rPr lang="en-US" altLang="zh-CN" dirty="0"/>
                  <a:t>32</a:t>
                </a:r>
                <a:r>
                  <a:rPr lang="zh-CN" altLang="en-US" dirty="0"/>
                  <a:t>位已经不能提供足够大的地址空间给一些巨大的工作站和服务器应用程序。</a:t>
                </a:r>
                <a:endParaRPr lang="en-US" altLang="zh-CN" dirty="0"/>
              </a:p>
              <a:p>
                <a:pPr lvl="1"/>
                <a:r>
                  <a:rPr lang="zh-CN" altLang="en-US" dirty="0"/>
                  <a:t>权威人士一致认为程序的规模每</a:t>
                </a:r>
                <a:r>
                  <a:rPr lang="en-US" altLang="zh-CN" dirty="0"/>
                  <a:t>18</a:t>
                </a:r>
                <a:r>
                  <a:rPr lang="zh-CN" altLang="en-US" dirty="0"/>
                  <a:t>个月左右就翻一番</a:t>
                </a:r>
                <a:endParaRPr lang="en-US" altLang="zh-CN" dirty="0"/>
              </a:p>
              <a:p>
                <a:pPr lvl="1"/>
                <a:r>
                  <a:rPr lang="zh-CN" altLang="en-US" dirty="0"/>
                  <a:t>对地址空间的需求每年增长</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4</m:t>
                        </m:r>
                      </m:den>
                    </m:f>
                  </m:oMath>
                </a14:m>
                <a:r>
                  <a:rPr lang="zh-CN" altLang="en-US" dirty="0"/>
                  <a:t>位</a:t>
                </a:r>
                <a:endParaRPr lang="en-US" altLang="zh-CN" dirty="0"/>
              </a:p>
              <a:p>
                <a:pPr lvl="1"/>
                <a:r>
                  <a:rPr lang="en-US" altLang="zh-CN" dirty="0"/>
                  <a:t>MIPS</a:t>
                </a:r>
                <a:r>
                  <a:rPr lang="zh-CN" altLang="en-US" dirty="0"/>
                  <a:t>体系结构中</a:t>
                </a:r>
                <a:r>
                  <a:rPr lang="en-US" altLang="zh-CN" dirty="0"/>
                  <a:t>64</a:t>
                </a:r>
                <a:r>
                  <a:rPr lang="zh-CN" altLang="en-US" dirty="0"/>
                  <a:t>位地址空间和</a:t>
                </a:r>
                <a:r>
                  <a:rPr lang="en-US" altLang="zh-CN" dirty="0"/>
                  <a:t>64</a:t>
                </a:r>
                <a:r>
                  <a:rPr lang="zh-CN" altLang="en-US" dirty="0"/>
                  <a:t>位寄存器总是相伴的</a:t>
                </a:r>
                <a:endParaRPr lang="en-US" altLang="zh-CN" dirty="0"/>
              </a:p>
              <a:p>
                <a:r>
                  <a:rPr lang="en-US" altLang="zh-CN" dirty="0"/>
                  <a:t>64</a:t>
                </a:r>
                <a:r>
                  <a:rPr lang="zh-CN" altLang="en-US" dirty="0"/>
                  <a:t>位体系结构一次可以处理更多的位</a:t>
                </a:r>
                <a:endParaRPr lang="en-US" altLang="zh-CN" dirty="0"/>
              </a:p>
              <a:p>
                <a:pPr lvl="1"/>
                <a:r>
                  <a:rPr lang="zh-CN" altLang="en-US" dirty="0"/>
                  <a:t>可以加速一些图形图像等数据密集型应用程序</a:t>
                </a:r>
                <a:endParaRPr lang="en-US" altLang="zh-CN" dirty="0"/>
              </a:p>
              <a:p>
                <a:r>
                  <a:rPr lang="zh-CN" altLang="en-US" dirty="0"/>
                  <a:t>进入</a:t>
                </a:r>
                <a:r>
                  <a:rPr lang="en-US" altLang="zh-CN" dirty="0"/>
                  <a:t>64</a:t>
                </a:r>
                <a:r>
                  <a:rPr lang="zh-CN" altLang="en-US" dirty="0"/>
                  <a:t>位将使分段变得毫无必要</a:t>
                </a:r>
              </a:p>
            </p:txBody>
          </p:sp>
        </mc:Choice>
        <mc:Fallback xmlns="">
          <p:sp>
            <p:nvSpPr>
              <p:cNvPr id="3" name="内容占位符 2">
                <a:extLst>
                  <a:ext uri="{FF2B5EF4-FFF2-40B4-BE49-F238E27FC236}">
                    <a16:creationId xmlns:a16="http://schemas.microsoft.com/office/drawing/2014/main" id="{DDDFC52A-7011-4722-BF17-EFED724836E4}"/>
                  </a:ext>
                </a:extLst>
              </p:cNvPr>
              <p:cNvSpPr>
                <a:spLocks noGrp="1" noRot="1" noChangeAspect="1" noMove="1" noResize="1" noEditPoints="1" noAdjustHandles="1" noChangeArrowheads="1" noChangeShapeType="1" noTextEdit="1"/>
              </p:cNvSpPr>
              <p:nvPr>
                <p:ph idx="1"/>
              </p:nvPr>
            </p:nvSpPr>
            <p:spPr>
              <a:blipFill>
                <a:blip r:embed="rId2"/>
                <a:stretch>
                  <a:fillRect l="-1043" t="-2521" r="-5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C51A7AFA-D594-40BD-A16A-AEA11BCBB5FF}"/>
              </a:ext>
            </a:extLst>
          </p:cNvPr>
          <p:cNvSpPr>
            <a:spLocks noGrp="1"/>
          </p:cNvSpPr>
          <p:nvPr>
            <p:ph type="sldNum" sz="quarter" idx="12"/>
          </p:nvPr>
        </p:nvSpPr>
        <p:spPr/>
        <p:txBody>
          <a:bodyPr/>
          <a:lstStyle/>
          <a:p>
            <a:fld id="{EBFF6BC4-DC27-480C-AEBA-57D98C8C690A}" type="slidenum">
              <a:rPr lang="zh-CN" altLang="en-US" smtClean="0"/>
              <a:t>33</a:t>
            </a:fld>
            <a:endParaRPr lang="zh-CN" altLang="en-US"/>
          </a:p>
        </p:txBody>
      </p:sp>
    </p:spTree>
    <p:extLst>
      <p:ext uri="{BB962C8B-B14F-4D97-AF65-F5344CB8AC3E}">
        <p14:creationId xmlns:p14="http://schemas.microsoft.com/office/powerpoint/2010/main" val="3065096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4A0F7-023E-4BF5-8047-D579144549D3}"/>
              </a:ext>
            </a:extLst>
          </p:cNvPr>
          <p:cNvSpPr>
            <a:spLocks noGrp="1"/>
          </p:cNvSpPr>
          <p:nvPr>
            <p:ph type="title"/>
          </p:nvPr>
        </p:nvSpPr>
        <p:spPr/>
        <p:txBody>
          <a:bodyPr/>
          <a:lstStyle/>
          <a:p>
            <a:r>
              <a:rPr lang="zh-CN" altLang="en-US" dirty="0"/>
              <a:t>第</a:t>
            </a:r>
            <a:r>
              <a:rPr lang="en-US" altLang="zh-CN" dirty="0"/>
              <a:t>7</a:t>
            </a:r>
            <a:r>
              <a:rPr lang="zh-CN" altLang="en-US" dirty="0"/>
              <a:t>节</a:t>
            </a:r>
            <a:r>
              <a:rPr lang="en-US" altLang="zh-CN" dirty="0"/>
              <a:t>MIPSI </a:t>
            </a:r>
            <a:r>
              <a:rPr lang="zh-CN" altLang="en-US" dirty="0"/>
              <a:t>到</a:t>
            </a:r>
            <a:r>
              <a:rPr lang="en-US" altLang="zh-CN" dirty="0"/>
              <a:t>MIPS64-</a:t>
            </a:r>
            <a:r>
              <a:rPr lang="zh-CN" altLang="en-US" dirty="0"/>
              <a:t>模式切换</a:t>
            </a:r>
          </a:p>
        </p:txBody>
      </p:sp>
      <p:sp>
        <p:nvSpPr>
          <p:cNvPr id="3" name="内容占位符 2">
            <a:extLst>
              <a:ext uri="{FF2B5EF4-FFF2-40B4-BE49-F238E27FC236}">
                <a16:creationId xmlns:a16="http://schemas.microsoft.com/office/drawing/2014/main" id="{DDDFC52A-7011-4722-BF17-EFED724836E4}"/>
              </a:ext>
            </a:extLst>
          </p:cNvPr>
          <p:cNvSpPr>
            <a:spLocks noGrp="1"/>
          </p:cNvSpPr>
          <p:nvPr>
            <p:ph idx="1"/>
          </p:nvPr>
        </p:nvSpPr>
        <p:spPr/>
        <p:txBody>
          <a:bodyPr>
            <a:normAutofit fontScale="92500" lnSpcReduction="10000"/>
          </a:bodyPr>
          <a:lstStyle/>
          <a:p>
            <a:r>
              <a:rPr lang="en-US" altLang="zh-CN" dirty="0"/>
              <a:t>Intel</a:t>
            </a:r>
            <a:r>
              <a:rPr lang="zh-CN" altLang="en-US" dirty="0"/>
              <a:t>升级时在处理器中定义一个模式切换位</a:t>
            </a:r>
            <a:endParaRPr lang="en-US" altLang="zh-CN" dirty="0"/>
          </a:p>
          <a:p>
            <a:pPr lvl="1"/>
            <a:r>
              <a:rPr lang="zh-CN" altLang="en-US" dirty="0"/>
              <a:t>当该位置位时，就让处理器表现出同前代产品一样的行为</a:t>
            </a:r>
            <a:endParaRPr lang="en-US" altLang="zh-CN" dirty="0"/>
          </a:p>
          <a:p>
            <a:r>
              <a:rPr lang="en-US" altLang="zh-CN" dirty="0"/>
              <a:t>MIPS64</a:t>
            </a:r>
            <a:r>
              <a:rPr lang="zh-CN" altLang="en-US" dirty="0"/>
              <a:t>走了另外一条路</a:t>
            </a:r>
            <a:endParaRPr lang="en-US" altLang="zh-CN" dirty="0"/>
          </a:p>
          <a:p>
            <a:pPr lvl="1"/>
            <a:r>
              <a:rPr lang="zh-CN" altLang="en-US" dirty="0"/>
              <a:t>保留所有的</a:t>
            </a:r>
            <a:r>
              <a:rPr lang="en-US" altLang="zh-CN" dirty="0"/>
              <a:t>32</a:t>
            </a:r>
            <a:r>
              <a:rPr lang="zh-CN" altLang="en-US" dirty="0"/>
              <a:t>位体系结构的指令</a:t>
            </a:r>
            <a:endParaRPr lang="en-US" altLang="zh-CN" dirty="0"/>
          </a:p>
          <a:p>
            <a:pPr lvl="1"/>
            <a:r>
              <a:rPr lang="zh-CN" altLang="en-US" dirty="0"/>
              <a:t>每个</a:t>
            </a:r>
            <a:r>
              <a:rPr lang="en-US" altLang="zh-CN" dirty="0"/>
              <a:t>MIPS64</a:t>
            </a:r>
            <a:r>
              <a:rPr lang="zh-CN" altLang="en-US" dirty="0"/>
              <a:t>的</a:t>
            </a:r>
            <a:r>
              <a:rPr lang="en-US" altLang="zh-CN" dirty="0"/>
              <a:t>64</a:t>
            </a:r>
            <a:r>
              <a:rPr lang="zh-CN" altLang="en-US" dirty="0"/>
              <a:t>位寄存器的低</a:t>
            </a:r>
            <a:r>
              <a:rPr lang="en-US" altLang="zh-CN" dirty="0"/>
              <a:t>32</a:t>
            </a:r>
            <a:r>
              <a:rPr lang="zh-CN" altLang="en-US" dirty="0"/>
              <a:t>位存放的值与相应的</a:t>
            </a:r>
            <a:r>
              <a:rPr lang="en-US" altLang="zh-CN" dirty="0"/>
              <a:t>MIPS32</a:t>
            </a:r>
            <a:r>
              <a:rPr lang="zh-CN" altLang="en-US" dirty="0"/>
              <a:t>寄存器在此时的值完全相同</a:t>
            </a:r>
            <a:endParaRPr lang="en-US" altLang="zh-CN" dirty="0"/>
          </a:p>
          <a:p>
            <a:pPr lvl="1"/>
            <a:r>
              <a:rPr lang="zh-CN" altLang="en-US" dirty="0"/>
              <a:t>定义尽可能多的</a:t>
            </a:r>
            <a:r>
              <a:rPr lang="en-US" altLang="zh-CN" dirty="0"/>
              <a:t>MIPS32</a:t>
            </a:r>
            <a:r>
              <a:rPr lang="zh-CN" altLang="en-US" dirty="0"/>
              <a:t>指令，以便既能保持兼容性又能用作</a:t>
            </a:r>
            <a:r>
              <a:rPr lang="en-US" altLang="zh-CN" dirty="0"/>
              <a:t>64</a:t>
            </a:r>
            <a:r>
              <a:rPr lang="zh-CN" altLang="en-US" dirty="0"/>
              <a:t>位指令。</a:t>
            </a:r>
            <a:endParaRPr lang="en-US" altLang="zh-CN" dirty="0"/>
          </a:p>
          <a:p>
            <a:r>
              <a:rPr lang="zh-CN" altLang="en-US" dirty="0"/>
              <a:t>进行符号扩展，将第</a:t>
            </a:r>
            <a:r>
              <a:rPr lang="en-US" altLang="zh-CN" dirty="0"/>
              <a:t>31</a:t>
            </a:r>
            <a:r>
              <a:rPr lang="zh-CN" altLang="en-US" dirty="0"/>
              <a:t>位复制到高</a:t>
            </a:r>
            <a:r>
              <a:rPr lang="en-US" altLang="zh-CN" dirty="0"/>
              <a:t>32</a:t>
            </a:r>
            <a:r>
              <a:rPr lang="zh-CN" altLang="en-US" dirty="0"/>
              <a:t>位</a:t>
            </a:r>
            <a:endParaRPr lang="en-US" altLang="zh-CN" dirty="0"/>
          </a:p>
          <a:p>
            <a:r>
              <a:rPr lang="zh-CN" altLang="en-US" dirty="0"/>
              <a:t>新增</a:t>
            </a:r>
            <a:r>
              <a:rPr lang="en-US" altLang="zh-CN" dirty="0"/>
              <a:t>64</a:t>
            </a:r>
            <a:r>
              <a:rPr lang="zh-CN" altLang="en-US" dirty="0"/>
              <a:t>位的存储器加载和位移指令，其指令助记符增加一个“</a:t>
            </a:r>
            <a:r>
              <a:rPr lang="en-US" altLang="zh-CN" dirty="0"/>
              <a:t>d</a:t>
            </a:r>
            <a:r>
              <a:rPr lang="zh-CN" altLang="en-US" dirty="0"/>
              <a:t>”表示</a:t>
            </a:r>
            <a:r>
              <a:rPr lang="en-US" altLang="zh-CN" dirty="0"/>
              <a:t>double</a:t>
            </a:r>
            <a:r>
              <a:rPr lang="zh-CN" altLang="en-US" dirty="0"/>
              <a:t>，得到</a:t>
            </a:r>
            <a:r>
              <a:rPr lang="en-US" altLang="zh-CN" dirty="0" err="1"/>
              <a:t>daddu</a:t>
            </a:r>
            <a:r>
              <a:rPr lang="zh-CN" altLang="en-US" dirty="0"/>
              <a:t>，</a:t>
            </a:r>
            <a:r>
              <a:rPr lang="en-US" altLang="zh-CN" dirty="0" err="1"/>
              <a:t>dsub</a:t>
            </a:r>
            <a:r>
              <a:rPr lang="zh-CN" altLang="en-US" dirty="0"/>
              <a:t>，</a:t>
            </a:r>
            <a:r>
              <a:rPr lang="en-US" altLang="zh-CN" dirty="0" err="1"/>
              <a:t>dmult</a:t>
            </a:r>
            <a:r>
              <a:rPr lang="zh-CN" altLang="en-US" dirty="0"/>
              <a:t>，</a:t>
            </a:r>
            <a:r>
              <a:rPr lang="en-US" altLang="zh-CN" dirty="0" err="1"/>
              <a:t>ld</a:t>
            </a:r>
            <a:r>
              <a:rPr lang="zh-CN" altLang="en-US" dirty="0"/>
              <a:t>等名字</a:t>
            </a:r>
            <a:endParaRPr lang="en-US" altLang="zh-CN" dirty="0"/>
          </a:p>
          <a:p>
            <a:r>
              <a:rPr lang="en-US" altLang="zh-CN" dirty="0"/>
              <a:t>MIPS64</a:t>
            </a:r>
            <a:r>
              <a:rPr lang="zh-CN" altLang="en-US" dirty="0"/>
              <a:t>指令详见第</a:t>
            </a:r>
            <a:r>
              <a:rPr lang="en-US" altLang="zh-CN" dirty="0"/>
              <a:t>8</a:t>
            </a:r>
            <a:r>
              <a:rPr lang="zh-CN" altLang="en-US" dirty="0"/>
              <a:t>章</a:t>
            </a:r>
          </a:p>
        </p:txBody>
      </p:sp>
      <p:sp>
        <p:nvSpPr>
          <p:cNvPr id="4" name="灯片编号占位符 3">
            <a:extLst>
              <a:ext uri="{FF2B5EF4-FFF2-40B4-BE49-F238E27FC236}">
                <a16:creationId xmlns:a16="http://schemas.microsoft.com/office/drawing/2014/main" id="{C51A7AFA-D594-40BD-A16A-AEA11BCBB5FF}"/>
              </a:ext>
            </a:extLst>
          </p:cNvPr>
          <p:cNvSpPr>
            <a:spLocks noGrp="1"/>
          </p:cNvSpPr>
          <p:nvPr>
            <p:ph type="sldNum" sz="quarter" idx="12"/>
          </p:nvPr>
        </p:nvSpPr>
        <p:spPr/>
        <p:txBody>
          <a:bodyPr/>
          <a:lstStyle/>
          <a:p>
            <a:fld id="{EBFF6BC4-DC27-480C-AEBA-57D98C8C690A}" type="slidenum">
              <a:rPr lang="zh-CN" altLang="en-US" smtClean="0"/>
              <a:t>34</a:t>
            </a:fld>
            <a:endParaRPr lang="zh-CN" altLang="en-US"/>
          </a:p>
        </p:txBody>
      </p:sp>
    </p:spTree>
    <p:extLst>
      <p:ext uri="{BB962C8B-B14F-4D97-AF65-F5344CB8AC3E}">
        <p14:creationId xmlns:p14="http://schemas.microsoft.com/office/powerpoint/2010/main" val="525004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A65524-D69F-4F69-940C-90AEEF2DDA31}"/>
              </a:ext>
            </a:extLst>
          </p:cNvPr>
          <p:cNvSpPr>
            <a:spLocks noGrp="1"/>
          </p:cNvSpPr>
          <p:nvPr>
            <p:ph type="title"/>
          </p:nvPr>
        </p:nvSpPr>
        <p:spPr/>
        <p:txBody>
          <a:bodyPr/>
          <a:lstStyle/>
          <a:p>
            <a:r>
              <a:rPr lang="zh-CN" altLang="en-US" dirty="0"/>
              <a:t>第</a:t>
            </a:r>
            <a:r>
              <a:rPr lang="en-US" altLang="zh-CN" dirty="0"/>
              <a:t>8</a:t>
            </a:r>
            <a:r>
              <a:rPr lang="zh-CN" altLang="en-US" dirty="0"/>
              <a:t>节 基本地址空间</a:t>
            </a:r>
            <a:r>
              <a:rPr lang="en-US" altLang="zh-CN" dirty="0"/>
              <a:t>-</a:t>
            </a:r>
            <a:r>
              <a:rPr lang="zh-CN" altLang="en-US" dirty="0"/>
              <a:t>简单系统的寻址</a:t>
            </a:r>
          </a:p>
        </p:txBody>
      </p:sp>
      <p:sp>
        <p:nvSpPr>
          <p:cNvPr id="3" name="内容占位符 2">
            <a:extLst>
              <a:ext uri="{FF2B5EF4-FFF2-40B4-BE49-F238E27FC236}">
                <a16:creationId xmlns:a16="http://schemas.microsoft.com/office/drawing/2014/main" id="{9AD38383-9247-46A6-8FF6-34FD0D084D53}"/>
              </a:ext>
            </a:extLst>
          </p:cNvPr>
          <p:cNvSpPr>
            <a:spLocks noGrp="1"/>
          </p:cNvSpPr>
          <p:nvPr>
            <p:ph idx="1"/>
          </p:nvPr>
        </p:nvSpPr>
        <p:spPr>
          <a:xfrm>
            <a:off x="838200" y="1825625"/>
            <a:ext cx="5257800" cy="4351338"/>
          </a:xfrm>
        </p:spPr>
        <p:txBody>
          <a:bodyPr/>
          <a:lstStyle/>
          <a:p>
            <a:r>
              <a:rPr lang="zh-CN" altLang="en-US" dirty="0"/>
              <a:t>用户态访问最高位为</a:t>
            </a:r>
            <a:r>
              <a:rPr lang="en-US" altLang="zh-CN" dirty="0"/>
              <a:t>1</a:t>
            </a:r>
            <a:r>
              <a:rPr lang="zh-CN" altLang="en-US" dirty="0"/>
              <a:t>的地址出发异常</a:t>
            </a:r>
            <a:endParaRPr lang="en-US" altLang="zh-CN" dirty="0"/>
          </a:p>
          <a:p>
            <a:r>
              <a:rPr lang="en-US" altLang="zh-CN" dirty="0" err="1"/>
              <a:t>kuseg</a:t>
            </a:r>
            <a:endParaRPr lang="en-US" altLang="zh-CN" dirty="0"/>
          </a:p>
          <a:p>
            <a:pPr lvl="1"/>
            <a:r>
              <a:rPr lang="zh-CN" altLang="en-US" dirty="0"/>
              <a:t>用户地址空间，要经过</a:t>
            </a:r>
            <a:r>
              <a:rPr lang="en-US" altLang="zh-CN" dirty="0"/>
              <a:t>MMU</a:t>
            </a:r>
          </a:p>
          <a:p>
            <a:r>
              <a:rPr lang="en-US" altLang="zh-CN" dirty="0"/>
              <a:t>kseg0</a:t>
            </a:r>
            <a:r>
              <a:rPr lang="zh-CN" altLang="en-US" dirty="0"/>
              <a:t>如图</a:t>
            </a:r>
            <a:endParaRPr lang="en-US" altLang="zh-CN" dirty="0"/>
          </a:p>
          <a:p>
            <a:r>
              <a:rPr lang="en-US" altLang="zh-CN" dirty="0"/>
              <a:t>kseg1</a:t>
            </a:r>
            <a:r>
              <a:rPr lang="zh-CN" altLang="en-US" dirty="0"/>
              <a:t>如图</a:t>
            </a:r>
            <a:endParaRPr lang="en-US" altLang="zh-CN" dirty="0"/>
          </a:p>
          <a:p>
            <a:r>
              <a:rPr lang="en-US" altLang="zh-CN" dirty="0"/>
              <a:t>kseg2</a:t>
            </a:r>
          </a:p>
          <a:p>
            <a:pPr lvl="1"/>
            <a:r>
              <a:rPr lang="zh-CN" altLang="en-US" dirty="0"/>
              <a:t>经过</a:t>
            </a:r>
            <a:r>
              <a:rPr lang="en-US" altLang="zh-CN" dirty="0"/>
              <a:t>MMU</a:t>
            </a:r>
            <a:r>
              <a:rPr lang="zh-CN" altLang="en-US" dirty="0"/>
              <a:t>的内核地址空间</a:t>
            </a:r>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0CBFC09A-17CF-4135-8D8F-4797B6B85499}"/>
              </a:ext>
            </a:extLst>
          </p:cNvPr>
          <p:cNvSpPr>
            <a:spLocks noGrp="1"/>
          </p:cNvSpPr>
          <p:nvPr>
            <p:ph type="sldNum" sz="quarter" idx="12"/>
          </p:nvPr>
        </p:nvSpPr>
        <p:spPr/>
        <p:txBody>
          <a:bodyPr/>
          <a:lstStyle/>
          <a:p>
            <a:fld id="{EBFF6BC4-DC27-480C-AEBA-57D98C8C690A}" type="slidenum">
              <a:rPr lang="zh-CN" altLang="en-US" smtClean="0"/>
              <a:t>35</a:t>
            </a:fld>
            <a:endParaRPr lang="zh-CN" altLang="en-US"/>
          </a:p>
        </p:txBody>
      </p:sp>
      <p:pic>
        <p:nvPicPr>
          <p:cNvPr id="7" name="图片 6">
            <a:extLst>
              <a:ext uri="{FF2B5EF4-FFF2-40B4-BE49-F238E27FC236}">
                <a16:creationId xmlns:a16="http://schemas.microsoft.com/office/drawing/2014/main" id="{F79E95DA-3C12-4FF5-B0F0-31D399C69695}"/>
              </a:ext>
            </a:extLst>
          </p:cNvPr>
          <p:cNvPicPr>
            <a:picLocks noChangeAspect="1"/>
          </p:cNvPicPr>
          <p:nvPr/>
        </p:nvPicPr>
        <p:blipFill>
          <a:blip r:embed="rId2"/>
          <a:stretch>
            <a:fillRect/>
          </a:stretch>
        </p:blipFill>
        <p:spPr>
          <a:xfrm>
            <a:off x="6096000" y="1274934"/>
            <a:ext cx="5997257" cy="4902029"/>
          </a:xfrm>
          <a:prstGeom prst="rect">
            <a:avLst/>
          </a:prstGeom>
        </p:spPr>
      </p:pic>
    </p:spTree>
    <p:extLst>
      <p:ext uri="{BB962C8B-B14F-4D97-AF65-F5344CB8AC3E}">
        <p14:creationId xmlns:p14="http://schemas.microsoft.com/office/powerpoint/2010/main" val="2850590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A65524-D69F-4F69-940C-90AEEF2DDA31}"/>
              </a:ext>
            </a:extLst>
          </p:cNvPr>
          <p:cNvSpPr>
            <a:spLocks noGrp="1"/>
          </p:cNvSpPr>
          <p:nvPr>
            <p:ph type="title"/>
          </p:nvPr>
        </p:nvSpPr>
        <p:spPr/>
        <p:txBody>
          <a:bodyPr/>
          <a:lstStyle/>
          <a:p>
            <a:r>
              <a:rPr lang="zh-CN" altLang="en-US" dirty="0"/>
              <a:t>第</a:t>
            </a:r>
            <a:r>
              <a:rPr lang="en-US" altLang="zh-CN" dirty="0"/>
              <a:t>8</a:t>
            </a:r>
            <a:r>
              <a:rPr lang="zh-CN" altLang="en-US" dirty="0"/>
              <a:t>节 基本地址空间</a:t>
            </a:r>
            <a:r>
              <a:rPr lang="en-US" altLang="zh-CN" dirty="0"/>
              <a:t>-</a:t>
            </a:r>
            <a:r>
              <a:rPr lang="zh-CN" altLang="en-US" dirty="0"/>
              <a:t>简单系统的寻址</a:t>
            </a:r>
          </a:p>
        </p:txBody>
      </p:sp>
      <p:sp>
        <p:nvSpPr>
          <p:cNvPr id="3" name="内容占位符 2">
            <a:extLst>
              <a:ext uri="{FF2B5EF4-FFF2-40B4-BE49-F238E27FC236}">
                <a16:creationId xmlns:a16="http://schemas.microsoft.com/office/drawing/2014/main" id="{9AD38383-9247-46A6-8FF6-34FD0D084D53}"/>
              </a:ext>
            </a:extLst>
          </p:cNvPr>
          <p:cNvSpPr>
            <a:spLocks noGrp="1"/>
          </p:cNvSpPr>
          <p:nvPr>
            <p:ph idx="1"/>
          </p:nvPr>
        </p:nvSpPr>
        <p:spPr>
          <a:xfrm>
            <a:off x="838200" y="1825625"/>
            <a:ext cx="5257800" cy="4351338"/>
          </a:xfrm>
        </p:spPr>
        <p:txBody>
          <a:bodyPr/>
          <a:lstStyle/>
          <a:p>
            <a:r>
              <a:rPr lang="en-US" altLang="zh-CN" dirty="0"/>
              <a:t>MIPS</a:t>
            </a:r>
            <a:r>
              <a:rPr lang="zh-CN" altLang="en-US" dirty="0"/>
              <a:t>的程序地址从来不会和物理地址简单相等</a:t>
            </a:r>
            <a:endParaRPr lang="en-US" altLang="zh-CN" dirty="0"/>
          </a:p>
          <a:p>
            <a:r>
              <a:rPr lang="zh-CN" altLang="en-US" dirty="0"/>
              <a:t>对于简单地嵌入式软件而言可能只用</a:t>
            </a:r>
            <a:r>
              <a:rPr lang="en-US" altLang="zh-CN" dirty="0"/>
              <a:t>kseg0</a:t>
            </a:r>
            <a:r>
              <a:rPr lang="zh-CN" altLang="en-US" dirty="0"/>
              <a:t>和</a:t>
            </a:r>
            <a:r>
              <a:rPr lang="en-US" altLang="zh-CN" dirty="0"/>
              <a:t>kseg1</a:t>
            </a:r>
            <a:r>
              <a:rPr lang="zh-CN" altLang="en-US" dirty="0"/>
              <a:t>的地址</a:t>
            </a:r>
            <a:endParaRPr lang="en-US" altLang="zh-CN" dirty="0"/>
          </a:p>
          <a:p>
            <a:r>
              <a:rPr lang="zh-CN" altLang="en-US" dirty="0"/>
              <a:t>大于</a:t>
            </a:r>
            <a:r>
              <a:rPr lang="en-US" altLang="zh-CN" dirty="0"/>
              <a:t>512M</a:t>
            </a:r>
            <a:r>
              <a:rPr lang="zh-CN" altLang="en-US" dirty="0"/>
              <a:t>的地址需要设置</a:t>
            </a:r>
            <a:r>
              <a:rPr lang="en-US" altLang="zh-CN" dirty="0"/>
              <a:t>TLB</a:t>
            </a:r>
            <a:r>
              <a:rPr lang="zh-CN" altLang="en-US" dirty="0"/>
              <a:t>或者</a:t>
            </a:r>
            <a:r>
              <a:rPr lang="en-US" altLang="zh-CN" dirty="0"/>
              <a:t>64</a:t>
            </a:r>
            <a:r>
              <a:rPr lang="zh-CN" altLang="en-US" dirty="0"/>
              <a:t>位</a:t>
            </a:r>
            <a:r>
              <a:rPr lang="en-US" altLang="zh-CN" dirty="0"/>
              <a:t>CPU</a:t>
            </a:r>
            <a:r>
              <a:rPr lang="zh-CN" altLang="en-US" dirty="0"/>
              <a:t>的地址空间</a:t>
            </a:r>
            <a:endParaRPr lang="en-US" altLang="zh-CN" dirty="0"/>
          </a:p>
          <a:p>
            <a:r>
              <a:rPr lang="zh-CN" altLang="en-US" dirty="0"/>
              <a:t>虽然初始</a:t>
            </a:r>
            <a:r>
              <a:rPr lang="en-US" altLang="zh-CN" dirty="0"/>
              <a:t>PC</a:t>
            </a:r>
            <a:r>
              <a:rPr lang="zh-CN" altLang="en-US" dirty="0"/>
              <a:t>是</a:t>
            </a:r>
            <a:r>
              <a:rPr lang="en-US" altLang="zh-CN" dirty="0"/>
              <a:t>0xBFC00000</a:t>
            </a:r>
          </a:p>
          <a:p>
            <a:pPr lvl="1"/>
            <a:r>
              <a:rPr lang="zh-CN" altLang="en-US" dirty="0"/>
              <a:t>不要将启动</a:t>
            </a:r>
            <a:r>
              <a:rPr lang="en-US" altLang="zh-CN" dirty="0"/>
              <a:t>ROM</a:t>
            </a:r>
            <a:r>
              <a:rPr lang="zh-CN" altLang="en-US" dirty="0"/>
              <a:t>置于物理地址</a:t>
            </a:r>
            <a:r>
              <a:rPr lang="en-US" altLang="zh-CN" dirty="0"/>
              <a:t>0xBFC00000</a:t>
            </a:r>
          </a:p>
          <a:p>
            <a:pPr lvl="1"/>
            <a:r>
              <a:rPr lang="zh-CN" altLang="en-US" dirty="0"/>
              <a:t>这个物理地址是</a:t>
            </a:r>
            <a:r>
              <a:rPr lang="en-US" altLang="zh-CN"/>
              <a:t>0x1FC00000</a:t>
            </a:r>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0CBFC09A-17CF-4135-8D8F-4797B6B85499}"/>
              </a:ext>
            </a:extLst>
          </p:cNvPr>
          <p:cNvSpPr>
            <a:spLocks noGrp="1"/>
          </p:cNvSpPr>
          <p:nvPr>
            <p:ph type="sldNum" sz="quarter" idx="12"/>
          </p:nvPr>
        </p:nvSpPr>
        <p:spPr/>
        <p:txBody>
          <a:bodyPr/>
          <a:lstStyle/>
          <a:p>
            <a:fld id="{EBFF6BC4-DC27-480C-AEBA-57D98C8C690A}" type="slidenum">
              <a:rPr lang="zh-CN" altLang="en-US" smtClean="0"/>
              <a:t>36</a:t>
            </a:fld>
            <a:endParaRPr lang="zh-CN" altLang="en-US"/>
          </a:p>
        </p:txBody>
      </p:sp>
      <p:pic>
        <p:nvPicPr>
          <p:cNvPr id="7" name="图片 6">
            <a:extLst>
              <a:ext uri="{FF2B5EF4-FFF2-40B4-BE49-F238E27FC236}">
                <a16:creationId xmlns:a16="http://schemas.microsoft.com/office/drawing/2014/main" id="{F79E95DA-3C12-4FF5-B0F0-31D399C69695}"/>
              </a:ext>
            </a:extLst>
          </p:cNvPr>
          <p:cNvPicPr>
            <a:picLocks noChangeAspect="1"/>
          </p:cNvPicPr>
          <p:nvPr/>
        </p:nvPicPr>
        <p:blipFill>
          <a:blip r:embed="rId2"/>
          <a:stretch>
            <a:fillRect/>
          </a:stretch>
        </p:blipFill>
        <p:spPr>
          <a:xfrm>
            <a:off x="6096000" y="1274934"/>
            <a:ext cx="5997257" cy="4902029"/>
          </a:xfrm>
          <a:prstGeom prst="rect">
            <a:avLst/>
          </a:prstGeom>
        </p:spPr>
      </p:pic>
    </p:spTree>
    <p:extLst>
      <p:ext uri="{BB962C8B-B14F-4D97-AF65-F5344CB8AC3E}">
        <p14:creationId xmlns:p14="http://schemas.microsoft.com/office/powerpoint/2010/main" val="804382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A65524-D69F-4F69-940C-90AEEF2DDA31}"/>
              </a:ext>
            </a:extLst>
          </p:cNvPr>
          <p:cNvSpPr>
            <a:spLocks noGrp="1"/>
          </p:cNvSpPr>
          <p:nvPr>
            <p:ph type="title"/>
          </p:nvPr>
        </p:nvSpPr>
        <p:spPr/>
        <p:txBody>
          <a:bodyPr/>
          <a:lstStyle/>
          <a:p>
            <a:r>
              <a:rPr lang="zh-CN" altLang="en-US" dirty="0"/>
              <a:t>第</a:t>
            </a:r>
            <a:r>
              <a:rPr lang="en-US" altLang="zh-CN" dirty="0"/>
              <a:t>8</a:t>
            </a:r>
            <a:r>
              <a:rPr lang="zh-CN" altLang="en-US" dirty="0"/>
              <a:t>节 基本地址空间</a:t>
            </a:r>
            <a:r>
              <a:rPr lang="en-US" altLang="zh-CN" dirty="0"/>
              <a:t>-</a:t>
            </a:r>
            <a:r>
              <a:rPr lang="zh-CN" altLang="en-US" dirty="0"/>
              <a:t>核心与用户特权级</a:t>
            </a:r>
          </a:p>
        </p:txBody>
      </p:sp>
      <p:sp>
        <p:nvSpPr>
          <p:cNvPr id="3" name="内容占位符 2">
            <a:extLst>
              <a:ext uri="{FF2B5EF4-FFF2-40B4-BE49-F238E27FC236}">
                <a16:creationId xmlns:a16="http://schemas.microsoft.com/office/drawing/2014/main" id="{9AD38383-9247-46A6-8FF6-34FD0D084D53}"/>
              </a:ext>
            </a:extLst>
          </p:cNvPr>
          <p:cNvSpPr>
            <a:spLocks noGrp="1"/>
          </p:cNvSpPr>
          <p:nvPr>
            <p:ph idx="1"/>
          </p:nvPr>
        </p:nvSpPr>
        <p:spPr>
          <a:xfrm>
            <a:off x="838200" y="1825625"/>
            <a:ext cx="5257800" cy="4351338"/>
          </a:xfrm>
        </p:spPr>
        <p:txBody>
          <a:bodyPr>
            <a:normAutofit fontScale="92500" lnSpcReduction="10000"/>
          </a:bodyPr>
          <a:lstStyle/>
          <a:p>
            <a:r>
              <a:rPr lang="zh-CN" altLang="en-US" dirty="0"/>
              <a:t>在核心特权级下（</a:t>
            </a:r>
            <a:r>
              <a:rPr lang="en-US" altLang="zh-CN" dirty="0"/>
              <a:t>CPU</a:t>
            </a:r>
            <a:r>
              <a:rPr lang="zh-CN" altLang="en-US" dirty="0"/>
              <a:t>启动时），可以做任何事情</a:t>
            </a:r>
            <a:endParaRPr lang="en-US" altLang="zh-CN" dirty="0"/>
          </a:p>
          <a:p>
            <a:r>
              <a:rPr lang="zh-CN" altLang="en-US" dirty="0"/>
              <a:t>在用户态下，</a:t>
            </a:r>
            <a:r>
              <a:rPr lang="en-US" altLang="zh-CN" dirty="0"/>
              <a:t>2G</a:t>
            </a:r>
            <a:r>
              <a:rPr lang="zh-CN" altLang="en-US" dirty="0"/>
              <a:t>以上的程序地址是非法的，会导致陷入异常。</a:t>
            </a:r>
            <a:endParaRPr lang="en-US" altLang="zh-CN" dirty="0"/>
          </a:p>
          <a:p>
            <a:pPr lvl="1"/>
            <a:r>
              <a:rPr lang="zh-CN" altLang="en-US" dirty="0"/>
              <a:t>如果有</a:t>
            </a:r>
            <a:r>
              <a:rPr lang="en-US" altLang="zh-CN" dirty="0"/>
              <a:t>MMU</a:t>
            </a:r>
            <a:r>
              <a:rPr lang="zh-CN" altLang="en-US" dirty="0"/>
              <a:t>可以防止用户程序失去控制。</a:t>
            </a:r>
            <a:endParaRPr lang="en-US" altLang="zh-CN" dirty="0"/>
          </a:p>
          <a:p>
            <a:pPr lvl="1"/>
            <a:r>
              <a:rPr lang="zh-CN" altLang="en-US" dirty="0"/>
              <a:t>有些指令，特别是操作系统需要的那些</a:t>
            </a:r>
            <a:r>
              <a:rPr lang="en-US" altLang="zh-CN" dirty="0"/>
              <a:t>CPU</a:t>
            </a:r>
            <a:r>
              <a:rPr lang="zh-CN" altLang="en-US" dirty="0"/>
              <a:t>控制指令是非法的</a:t>
            </a:r>
            <a:endParaRPr lang="en-US" altLang="zh-CN" dirty="0"/>
          </a:p>
          <a:p>
            <a:r>
              <a:rPr lang="en-US" altLang="zh-CN" dirty="0"/>
              <a:t>CPU</a:t>
            </a:r>
            <a:r>
              <a:rPr lang="zh-CN" altLang="en-US" dirty="0"/>
              <a:t>行为并不会发生变化</a:t>
            </a:r>
            <a:endParaRPr lang="en-US" altLang="zh-CN" dirty="0"/>
          </a:p>
          <a:p>
            <a:r>
              <a:rPr lang="zh-CN" altLang="en-US" dirty="0"/>
              <a:t>一些简单的系统全部代码都运行在核心态下，不一定只有操作系统在核心态</a:t>
            </a:r>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0CBFC09A-17CF-4135-8D8F-4797B6B85499}"/>
              </a:ext>
            </a:extLst>
          </p:cNvPr>
          <p:cNvSpPr>
            <a:spLocks noGrp="1"/>
          </p:cNvSpPr>
          <p:nvPr>
            <p:ph type="sldNum" sz="quarter" idx="12"/>
          </p:nvPr>
        </p:nvSpPr>
        <p:spPr/>
        <p:txBody>
          <a:bodyPr/>
          <a:lstStyle/>
          <a:p>
            <a:fld id="{EBFF6BC4-DC27-480C-AEBA-57D98C8C690A}" type="slidenum">
              <a:rPr lang="zh-CN" altLang="en-US" smtClean="0"/>
              <a:t>37</a:t>
            </a:fld>
            <a:endParaRPr lang="zh-CN" altLang="en-US"/>
          </a:p>
        </p:txBody>
      </p:sp>
      <p:pic>
        <p:nvPicPr>
          <p:cNvPr id="7" name="图片 6">
            <a:extLst>
              <a:ext uri="{FF2B5EF4-FFF2-40B4-BE49-F238E27FC236}">
                <a16:creationId xmlns:a16="http://schemas.microsoft.com/office/drawing/2014/main" id="{F79E95DA-3C12-4FF5-B0F0-31D399C69695}"/>
              </a:ext>
            </a:extLst>
          </p:cNvPr>
          <p:cNvPicPr>
            <a:picLocks noChangeAspect="1"/>
          </p:cNvPicPr>
          <p:nvPr/>
        </p:nvPicPr>
        <p:blipFill>
          <a:blip r:embed="rId2"/>
          <a:stretch>
            <a:fillRect/>
          </a:stretch>
        </p:blipFill>
        <p:spPr>
          <a:xfrm>
            <a:off x="6096000" y="1274934"/>
            <a:ext cx="5997257" cy="4902029"/>
          </a:xfrm>
          <a:prstGeom prst="rect">
            <a:avLst/>
          </a:prstGeom>
        </p:spPr>
      </p:pic>
    </p:spTree>
    <p:extLst>
      <p:ext uri="{BB962C8B-B14F-4D97-AF65-F5344CB8AC3E}">
        <p14:creationId xmlns:p14="http://schemas.microsoft.com/office/powerpoint/2010/main" val="1198089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A65524-D69F-4F69-940C-90AEEF2DDA31}"/>
              </a:ext>
            </a:extLst>
          </p:cNvPr>
          <p:cNvSpPr>
            <a:spLocks noGrp="1"/>
          </p:cNvSpPr>
          <p:nvPr>
            <p:ph type="title"/>
          </p:nvPr>
        </p:nvSpPr>
        <p:spPr/>
        <p:txBody>
          <a:bodyPr/>
          <a:lstStyle/>
          <a:p>
            <a:r>
              <a:rPr lang="zh-CN" altLang="en-US" dirty="0"/>
              <a:t>第</a:t>
            </a:r>
            <a:r>
              <a:rPr lang="en-US" altLang="zh-CN" dirty="0"/>
              <a:t>8</a:t>
            </a:r>
            <a:r>
              <a:rPr lang="zh-CN" altLang="en-US" dirty="0"/>
              <a:t>节 基本地址空间</a:t>
            </a:r>
          </a:p>
        </p:txBody>
      </p:sp>
      <p:sp>
        <p:nvSpPr>
          <p:cNvPr id="3" name="内容占位符 2">
            <a:extLst>
              <a:ext uri="{FF2B5EF4-FFF2-40B4-BE49-F238E27FC236}">
                <a16:creationId xmlns:a16="http://schemas.microsoft.com/office/drawing/2014/main" id="{9AD38383-9247-46A6-8FF6-34FD0D084D53}"/>
              </a:ext>
            </a:extLst>
          </p:cNvPr>
          <p:cNvSpPr>
            <a:spLocks noGrp="1"/>
          </p:cNvSpPr>
          <p:nvPr>
            <p:ph idx="1"/>
          </p:nvPr>
        </p:nvSpPr>
        <p:spPr>
          <a:xfrm>
            <a:off x="838200" y="1825625"/>
            <a:ext cx="5257800" cy="4351338"/>
          </a:xfrm>
        </p:spPr>
        <p:txBody>
          <a:bodyPr/>
          <a:lstStyle/>
          <a:p>
            <a:r>
              <a:rPr lang="en-US" altLang="zh-CN" dirty="0"/>
              <a:t>64</a:t>
            </a:r>
            <a:r>
              <a:rPr lang="zh-CN" altLang="en-US" dirty="0"/>
              <a:t>位的地址映射</a:t>
            </a:r>
            <a:endParaRPr lang="en-US" altLang="zh-CN" dirty="0"/>
          </a:p>
          <a:p>
            <a:pPr lvl="1"/>
            <a:r>
              <a:rPr lang="en-US" altLang="zh-CN" dirty="0"/>
              <a:t>32</a:t>
            </a:r>
            <a:r>
              <a:rPr lang="zh-CN" altLang="en-US" dirty="0"/>
              <a:t>位的地址通过符号扩展到</a:t>
            </a:r>
            <a:r>
              <a:rPr lang="en-US" altLang="zh-CN" dirty="0"/>
              <a:t>64</a:t>
            </a:r>
            <a:r>
              <a:rPr lang="zh-CN" altLang="en-US" dirty="0"/>
              <a:t>位映射到</a:t>
            </a:r>
            <a:r>
              <a:rPr lang="en-US" altLang="zh-CN" dirty="0"/>
              <a:t>64</a:t>
            </a:r>
            <a:r>
              <a:rPr lang="zh-CN" altLang="en-US" dirty="0"/>
              <a:t>位地址的子集</a:t>
            </a:r>
            <a:endParaRPr lang="en-US" altLang="zh-CN" dirty="0"/>
          </a:p>
          <a:p>
            <a:r>
              <a:rPr lang="zh-CN" altLang="en-US" dirty="0"/>
              <a:t>大块的无需地址转换的物理内存窗口可以用于克服</a:t>
            </a:r>
            <a:r>
              <a:rPr lang="en-US" altLang="zh-CN" dirty="0"/>
              <a:t>kseg0</a:t>
            </a:r>
            <a:r>
              <a:rPr lang="zh-CN" altLang="en-US" dirty="0"/>
              <a:t>和</a:t>
            </a:r>
            <a:r>
              <a:rPr lang="en-US" altLang="zh-CN" dirty="0"/>
              <a:t>kseg1</a:t>
            </a:r>
            <a:r>
              <a:rPr lang="zh-CN" altLang="en-US" dirty="0"/>
              <a:t>只有</a:t>
            </a:r>
            <a:r>
              <a:rPr lang="en-US" altLang="zh-CN" dirty="0"/>
              <a:t>512M</a:t>
            </a:r>
            <a:r>
              <a:rPr lang="zh-CN" altLang="en-US" dirty="0"/>
              <a:t>的限制</a:t>
            </a:r>
            <a:endParaRPr lang="en-US" altLang="zh-CN" dirty="0"/>
          </a:p>
          <a:p>
            <a:pPr lvl="1"/>
            <a:r>
              <a:rPr lang="zh-CN" altLang="en-US" dirty="0"/>
              <a:t>也可以操作</a:t>
            </a:r>
            <a:r>
              <a:rPr lang="en-US" altLang="zh-CN" dirty="0"/>
              <a:t>TLB</a:t>
            </a:r>
            <a:endParaRPr lang="zh-CN" altLang="en-US" dirty="0"/>
          </a:p>
        </p:txBody>
      </p:sp>
      <p:sp>
        <p:nvSpPr>
          <p:cNvPr id="4" name="灯片编号占位符 3">
            <a:extLst>
              <a:ext uri="{FF2B5EF4-FFF2-40B4-BE49-F238E27FC236}">
                <a16:creationId xmlns:a16="http://schemas.microsoft.com/office/drawing/2014/main" id="{0CBFC09A-17CF-4135-8D8F-4797B6B85499}"/>
              </a:ext>
            </a:extLst>
          </p:cNvPr>
          <p:cNvSpPr>
            <a:spLocks noGrp="1"/>
          </p:cNvSpPr>
          <p:nvPr>
            <p:ph type="sldNum" sz="quarter" idx="12"/>
          </p:nvPr>
        </p:nvSpPr>
        <p:spPr/>
        <p:txBody>
          <a:bodyPr/>
          <a:lstStyle/>
          <a:p>
            <a:fld id="{EBFF6BC4-DC27-480C-AEBA-57D98C8C690A}" type="slidenum">
              <a:rPr lang="zh-CN" altLang="en-US" smtClean="0"/>
              <a:t>38</a:t>
            </a:fld>
            <a:endParaRPr lang="zh-CN" altLang="en-US"/>
          </a:p>
        </p:txBody>
      </p:sp>
      <p:pic>
        <p:nvPicPr>
          <p:cNvPr id="5" name="图片 4">
            <a:extLst>
              <a:ext uri="{FF2B5EF4-FFF2-40B4-BE49-F238E27FC236}">
                <a16:creationId xmlns:a16="http://schemas.microsoft.com/office/drawing/2014/main" id="{A33CADE8-8F1E-46CD-B399-CC24FCB1B69E}"/>
              </a:ext>
            </a:extLst>
          </p:cNvPr>
          <p:cNvPicPr>
            <a:picLocks noChangeAspect="1"/>
          </p:cNvPicPr>
          <p:nvPr/>
        </p:nvPicPr>
        <p:blipFill>
          <a:blip r:embed="rId2"/>
          <a:stretch>
            <a:fillRect/>
          </a:stretch>
        </p:blipFill>
        <p:spPr>
          <a:xfrm>
            <a:off x="6543675" y="623887"/>
            <a:ext cx="5648325" cy="5610225"/>
          </a:xfrm>
          <a:prstGeom prst="rect">
            <a:avLst/>
          </a:prstGeom>
        </p:spPr>
      </p:pic>
    </p:spTree>
    <p:extLst>
      <p:ext uri="{BB962C8B-B14F-4D97-AF65-F5344CB8AC3E}">
        <p14:creationId xmlns:p14="http://schemas.microsoft.com/office/powerpoint/2010/main" val="580008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8B2210-A697-4F95-AC09-3BBFFF79EE01}"/>
              </a:ext>
            </a:extLst>
          </p:cNvPr>
          <p:cNvSpPr>
            <a:spLocks noGrp="1"/>
          </p:cNvSpPr>
          <p:nvPr>
            <p:ph type="title"/>
          </p:nvPr>
        </p:nvSpPr>
        <p:spPr/>
        <p:txBody>
          <a:bodyPr/>
          <a:lstStyle/>
          <a:p>
            <a:r>
              <a:rPr lang="zh-CN" altLang="en-US" dirty="0"/>
              <a:t>第</a:t>
            </a:r>
            <a:r>
              <a:rPr lang="en-US" altLang="zh-CN" dirty="0"/>
              <a:t>9</a:t>
            </a:r>
            <a:r>
              <a:rPr lang="zh-CN" altLang="en-US" dirty="0"/>
              <a:t>节</a:t>
            </a:r>
            <a:r>
              <a:rPr lang="en-US" altLang="zh-CN" dirty="0"/>
              <a:t> </a:t>
            </a:r>
            <a:r>
              <a:rPr lang="zh-CN" altLang="en-US" dirty="0"/>
              <a:t>流水线可见性</a:t>
            </a:r>
          </a:p>
        </p:txBody>
      </p:sp>
      <p:sp>
        <p:nvSpPr>
          <p:cNvPr id="3" name="内容占位符 2">
            <a:extLst>
              <a:ext uri="{FF2B5EF4-FFF2-40B4-BE49-F238E27FC236}">
                <a16:creationId xmlns:a16="http://schemas.microsoft.com/office/drawing/2014/main" id="{7228CCF0-9703-41F7-B4BC-F6A6D10E2ECB}"/>
              </a:ext>
            </a:extLst>
          </p:cNvPr>
          <p:cNvSpPr>
            <a:spLocks noGrp="1"/>
          </p:cNvSpPr>
          <p:nvPr>
            <p:ph idx="1"/>
          </p:nvPr>
        </p:nvSpPr>
        <p:spPr/>
        <p:txBody>
          <a:bodyPr/>
          <a:lstStyle/>
          <a:p>
            <a:r>
              <a:rPr lang="zh-CN" altLang="en-US" dirty="0"/>
              <a:t>一般的处理器有些存在延时的操作。</a:t>
            </a:r>
            <a:endParaRPr lang="en-US" altLang="zh-CN" dirty="0"/>
          </a:p>
          <a:p>
            <a:r>
              <a:rPr lang="zh-CN" altLang="en-US" dirty="0"/>
              <a:t>体系结构的设计者要选择哪一些延迟对程序员是可见的</a:t>
            </a:r>
            <a:endParaRPr lang="en-US" altLang="zh-CN" dirty="0"/>
          </a:p>
          <a:p>
            <a:pPr lvl="1"/>
            <a:r>
              <a:rPr lang="zh-CN" altLang="en-US" dirty="0"/>
              <a:t>隐藏时序特性简化程序员对</a:t>
            </a:r>
            <a:r>
              <a:rPr lang="en-US" altLang="zh-CN" dirty="0"/>
              <a:t>CPU</a:t>
            </a:r>
            <a:r>
              <a:rPr lang="zh-CN" altLang="en-US" dirty="0"/>
              <a:t>编程的模型，但是将复杂性加到了硬件实现人员身上。</a:t>
            </a:r>
            <a:endParaRPr lang="en-US" altLang="zh-CN" dirty="0"/>
          </a:p>
          <a:p>
            <a:pPr lvl="1"/>
            <a:r>
              <a:rPr lang="zh-CN" altLang="en-US" dirty="0"/>
              <a:t>将时序调度问题留给程序员和软件工具简化了硬件实现，但同时给软件开发和移植带来问题。</a:t>
            </a:r>
            <a:endParaRPr lang="en-US" altLang="zh-CN" dirty="0"/>
          </a:p>
          <a:p>
            <a:r>
              <a:rPr lang="en-US" altLang="zh-CN" dirty="0"/>
              <a:t>MIPS</a:t>
            </a:r>
            <a:r>
              <a:rPr lang="zh-CN" altLang="en-US" dirty="0"/>
              <a:t>体系结构让一些流水线特点是可见的，把任务交给程序员或者编译器负责</a:t>
            </a:r>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1E83B9FA-D289-4118-B1CD-6CF99F04F06F}"/>
              </a:ext>
            </a:extLst>
          </p:cNvPr>
          <p:cNvSpPr>
            <a:spLocks noGrp="1"/>
          </p:cNvSpPr>
          <p:nvPr>
            <p:ph type="sldNum" sz="quarter" idx="12"/>
          </p:nvPr>
        </p:nvSpPr>
        <p:spPr/>
        <p:txBody>
          <a:bodyPr/>
          <a:lstStyle/>
          <a:p>
            <a:fld id="{EBFF6BC4-DC27-480C-AEBA-57D98C8C690A}" type="slidenum">
              <a:rPr lang="zh-CN" altLang="en-US" smtClean="0"/>
              <a:t>39</a:t>
            </a:fld>
            <a:endParaRPr lang="zh-CN" altLang="en-US"/>
          </a:p>
        </p:txBody>
      </p:sp>
    </p:spTree>
    <p:extLst>
      <p:ext uri="{BB962C8B-B14F-4D97-AF65-F5344CB8AC3E}">
        <p14:creationId xmlns:p14="http://schemas.microsoft.com/office/powerpoint/2010/main" val="30427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D5985-E966-4F90-9F2D-F83072B4EE23}"/>
              </a:ext>
            </a:extLst>
          </p:cNvPr>
          <p:cNvSpPr>
            <a:spLocks noGrp="1"/>
          </p:cNvSpPr>
          <p:nvPr>
            <p:ph type="title"/>
          </p:nvPr>
        </p:nvSpPr>
        <p:spPr/>
        <p:txBody>
          <a:bodyPr/>
          <a:lstStyle/>
          <a:p>
            <a:r>
              <a:rPr lang="en-US" altLang="zh-CN" dirty="0"/>
              <a:t>MIPS ISA</a:t>
            </a:r>
            <a:endParaRPr lang="zh-CN" altLang="en-US" dirty="0"/>
          </a:p>
        </p:txBody>
      </p:sp>
      <p:sp>
        <p:nvSpPr>
          <p:cNvPr id="3" name="内容占位符 2">
            <a:extLst>
              <a:ext uri="{FF2B5EF4-FFF2-40B4-BE49-F238E27FC236}">
                <a16:creationId xmlns:a16="http://schemas.microsoft.com/office/drawing/2014/main" id="{7D1C7AC2-4375-49D9-A59D-55AA6A7C1266}"/>
              </a:ext>
            </a:extLst>
          </p:cNvPr>
          <p:cNvSpPr>
            <a:spLocks noGrp="1"/>
          </p:cNvSpPr>
          <p:nvPr>
            <p:ph idx="1"/>
          </p:nvPr>
        </p:nvSpPr>
        <p:spPr/>
        <p:txBody>
          <a:bodyPr/>
          <a:lstStyle/>
          <a:p>
            <a:r>
              <a:rPr lang="zh-CN" altLang="en-US" dirty="0"/>
              <a:t>由</a:t>
            </a:r>
            <a:r>
              <a:rPr lang="en-US" altLang="zh-CN" dirty="0"/>
              <a:t>MIPS</a:t>
            </a:r>
            <a:r>
              <a:rPr lang="zh-CN" altLang="en-US" dirty="0"/>
              <a:t>公司出版的</a:t>
            </a:r>
            <a:r>
              <a:rPr lang="en-US" altLang="zh-CN" dirty="0"/>
              <a:t>MIPS32</a:t>
            </a:r>
            <a:r>
              <a:rPr lang="zh-CN" altLang="en-US" dirty="0"/>
              <a:t>和</a:t>
            </a:r>
            <a:r>
              <a:rPr lang="en-US" altLang="zh-CN" dirty="0"/>
              <a:t>MIPS64</a:t>
            </a:r>
            <a:r>
              <a:rPr lang="zh-CN" altLang="en-US" dirty="0"/>
              <a:t>体系结构规范</a:t>
            </a:r>
            <a:endParaRPr lang="en-US" altLang="zh-CN" dirty="0"/>
          </a:p>
          <a:p>
            <a:pPr lvl="1"/>
            <a:r>
              <a:rPr lang="en-US" altLang="zh-CN" dirty="0"/>
              <a:t>MIPS32</a:t>
            </a:r>
            <a:r>
              <a:rPr lang="zh-CN" altLang="en-US" dirty="0"/>
              <a:t>和</a:t>
            </a:r>
            <a:r>
              <a:rPr lang="en-US" altLang="zh-CN" dirty="0"/>
              <a:t>MIPS64</a:t>
            </a:r>
            <a:r>
              <a:rPr lang="zh-CN" altLang="en-US" dirty="0"/>
              <a:t>体系结构简称</a:t>
            </a:r>
            <a:r>
              <a:rPr lang="en-US" altLang="zh-CN" dirty="0"/>
              <a:t>MIPS32/64</a:t>
            </a:r>
            <a:endParaRPr lang="zh-CN" altLang="en-US" dirty="0"/>
          </a:p>
          <a:p>
            <a:pPr lvl="1"/>
            <a:r>
              <a:rPr lang="zh-CN" altLang="en-US" dirty="0"/>
              <a:t>就像</a:t>
            </a:r>
            <a:r>
              <a:rPr lang="en-US" altLang="zh-CN" dirty="0"/>
              <a:t>intel</a:t>
            </a:r>
            <a:r>
              <a:rPr lang="zh-CN" altLang="en-US" dirty="0"/>
              <a:t>的</a:t>
            </a:r>
            <a:r>
              <a:rPr lang="en-US" altLang="zh-CN" dirty="0"/>
              <a:t>x86/64</a:t>
            </a:r>
          </a:p>
          <a:p>
            <a:r>
              <a:rPr lang="en-US" altLang="zh-CN" dirty="0"/>
              <a:t>MIPS32</a:t>
            </a:r>
            <a:r>
              <a:rPr lang="zh-CN" altLang="en-US" dirty="0"/>
              <a:t>是</a:t>
            </a:r>
            <a:r>
              <a:rPr lang="en-US" altLang="zh-CN" dirty="0"/>
              <a:t>MIPS64</a:t>
            </a:r>
            <a:r>
              <a:rPr lang="zh-CN" altLang="en-US" dirty="0"/>
              <a:t>用于只有</a:t>
            </a:r>
            <a:r>
              <a:rPr lang="en-US" altLang="zh-CN" dirty="0"/>
              <a:t>32</a:t>
            </a:r>
            <a:r>
              <a:rPr lang="zh-CN" altLang="en-US" dirty="0"/>
              <a:t>位通用寄存器的</a:t>
            </a:r>
            <a:r>
              <a:rPr lang="en-US" altLang="zh-CN" dirty="0"/>
              <a:t>CPU</a:t>
            </a:r>
            <a:r>
              <a:rPr lang="zh-CN" altLang="en-US" dirty="0"/>
              <a:t>子集</a:t>
            </a:r>
            <a:endParaRPr lang="en-US" altLang="zh-CN" dirty="0"/>
          </a:p>
          <a:p>
            <a:r>
              <a:rPr lang="zh-CN" altLang="en-US" dirty="0"/>
              <a:t>大多数制造者都兼容</a:t>
            </a:r>
            <a:r>
              <a:rPr lang="en-US" altLang="zh-CN" dirty="0"/>
              <a:t>MIPS32/64</a:t>
            </a:r>
          </a:p>
        </p:txBody>
      </p:sp>
      <p:sp>
        <p:nvSpPr>
          <p:cNvPr id="4" name="灯片编号占位符 3">
            <a:extLst>
              <a:ext uri="{FF2B5EF4-FFF2-40B4-BE49-F238E27FC236}">
                <a16:creationId xmlns:a16="http://schemas.microsoft.com/office/drawing/2014/main" id="{32B720FA-89DB-4795-A873-6CFAA6487BB5}"/>
              </a:ext>
            </a:extLst>
          </p:cNvPr>
          <p:cNvSpPr>
            <a:spLocks noGrp="1"/>
          </p:cNvSpPr>
          <p:nvPr>
            <p:ph type="sldNum" sz="quarter" idx="12"/>
          </p:nvPr>
        </p:nvSpPr>
        <p:spPr/>
        <p:txBody>
          <a:bodyPr/>
          <a:lstStyle/>
          <a:p>
            <a:fld id="{EBFF6BC4-DC27-480C-AEBA-57D98C8C690A}" type="slidenum">
              <a:rPr lang="zh-CN" altLang="en-US" smtClean="0"/>
              <a:t>4</a:t>
            </a:fld>
            <a:endParaRPr lang="zh-CN" altLang="en-US"/>
          </a:p>
        </p:txBody>
      </p:sp>
    </p:spTree>
    <p:extLst>
      <p:ext uri="{BB962C8B-B14F-4D97-AF65-F5344CB8AC3E}">
        <p14:creationId xmlns:p14="http://schemas.microsoft.com/office/powerpoint/2010/main" val="1023953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8B2210-A697-4F95-AC09-3BBFFF79EE01}"/>
              </a:ext>
            </a:extLst>
          </p:cNvPr>
          <p:cNvSpPr>
            <a:spLocks noGrp="1"/>
          </p:cNvSpPr>
          <p:nvPr>
            <p:ph type="title"/>
          </p:nvPr>
        </p:nvSpPr>
        <p:spPr/>
        <p:txBody>
          <a:bodyPr/>
          <a:lstStyle/>
          <a:p>
            <a:r>
              <a:rPr lang="zh-CN" altLang="en-US" dirty="0"/>
              <a:t>第</a:t>
            </a:r>
            <a:r>
              <a:rPr lang="en-US" altLang="zh-CN" dirty="0"/>
              <a:t>9</a:t>
            </a:r>
            <a:r>
              <a:rPr lang="zh-CN" altLang="en-US" dirty="0"/>
              <a:t>节</a:t>
            </a:r>
            <a:r>
              <a:rPr lang="en-US" altLang="zh-CN" dirty="0"/>
              <a:t> </a:t>
            </a:r>
            <a:r>
              <a:rPr lang="zh-CN" altLang="en-US" dirty="0"/>
              <a:t>流水线可见性</a:t>
            </a:r>
          </a:p>
        </p:txBody>
      </p:sp>
      <p:sp>
        <p:nvSpPr>
          <p:cNvPr id="3" name="内容占位符 2">
            <a:extLst>
              <a:ext uri="{FF2B5EF4-FFF2-40B4-BE49-F238E27FC236}">
                <a16:creationId xmlns:a16="http://schemas.microsoft.com/office/drawing/2014/main" id="{7228CCF0-9703-41F7-B4BC-F6A6D10E2ECB}"/>
              </a:ext>
            </a:extLst>
          </p:cNvPr>
          <p:cNvSpPr>
            <a:spLocks noGrp="1"/>
          </p:cNvSpPr>
          <p:nvPr>
            <p:ph idx="1"/>
          </p:nvPr>
        </p:nvSpPr>
        <p:spPr/>
        <p:txBody>
          <a:bodyPr>
            <a:normAutofit/>
          </a:bodyPr>
          <a:lstStyle/>
          <a:p>
            <a:r>
              <a:rPr lang="zh-CN" altLang="en-US" dirty="0"/>
              <a:t>分支延迟</a:t>
            </a:r>
            <a:endParaRPr lang="en-US" altLang="zh-CN" dirty="0"/>
          </a:p>
          <a:p>
            <a:pPr lvl="1"/>
            <a:r>
              <a:rPr lang="zh-CN" altLang="en-US" dirty="0"/>
              <a:t>程序员或者编译器应该找出一条有用或者无害的指令填充延迟槽</a:t>
            </a:r>
            <a:endParaRPr lang="en-US" altLang="zh-CN" dirty="0"/>
          </a:p>
          <a:p>
            <a:pPr lvl="1"/>
            <a:r>
              <a:rPr lang="zh-CN" altLang="en-US" dirty="0"/>
              <a:t>最差情况可以填上</a:t>
            </a:r>
            <a:r>
              <a:rPr lang="en-US" altLang="zh-CN" dirty="0"/>
              <a:t>NOP</a:t>
            </a:r>
          </a:p>
          <a:p>
            <a:pPr lvl="1"/>
            <a:r>
              <a:rPr lang="zh-CN" altLang="en-US" dirty="0"/>
              <a:t>除非明确指定，汇编器会隐藏分支延迟</a:t>
            </a:r>
            <a:endParaRPr lang="en-US" altLang="zh-CN" dirty="0"/>
          </a:p>
          <a:p>
            <a:pPr lvl="1"/>
            <a:r>
              <a:rPr lang="en-US" altLang="zh-CN" dirty="0"/>
              <a:t>branch-likely</a:t>
            </a:r>
            <a:r>
              <a:rPr lang="zh-CN" altLang="en-US" dirty="0"/>
              <a:t>指令中，延迟槽中的指令只在分支被接受的情况下被执行</a:t>
            </a:r>
            <a:endParaRPr lang="en-US" altLang="zh-CN" dirty="0"/>
          </a:p>
          <a:p>
            <a:pPr lvl="2"/>
            <a:r>
              <a:rPr lang="zh-CN" altLang="en-US" dirty="0"/>
              <a:t>详见</a:t>
            </a:r>
            <a:r>
              <a:rPr lang="en-US" altLang="zh-CN" dirty="0"/>
              <a:t>8.5.4</a:t>
            </a:r>
            <a:r>
              <a:rPr lang="zh-CN" altLang="en-US" dirty="0"/>
              <a:t>节</a:t>
            </a:r>
            <a:endParaRPr lang="en-US" altLang="zh-CN" dirty="0"/>
          </a:p>
          <a:p>
            <a:r>
              <a:rPr lang="zh-CN" altLang="en-US" dirty="0"/>
              <a:t>加载延迟</a:t>
            </a:r>
            <a:endParaRPr lang="en-US" altLang="zh-CN" dirty="0"/>
          </a:p>
          <a:p>
            <a:pPr lvl="1"/>
            <a:r>
              <a:rPr lang="zh-CN" altLang="en-US" dirty="0"/>
              <a:t>加载的下一条指令几乎不可能直接获得数据，但是下下条有可能</a:t>
            </a:r>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1E83B9FA-D289-4118-B1CD-6CF99F04F06F}"/>
              </a:ext>
            </a:extLst>
          </p:cNvPr>
          <p:cNvSpPr>
            <a:spLocks noGrp="1"/>
          </p:cNvSpPr>
          <p:nvPr>
            <p:ph type="sldNum" sz="quarter" idx="12"/>
          </p:nvPr>
        </p:nvSpPr>
        <p:spPr/>
        <p:txBody>
          <a:bodyPr/>
          <a:lstStyle/>
          <a:p>
            <a:fld id="{EBFF6BC4-DC27-480C-AEBA-57D98C8C690A}" type="slidenum">
              <a:rPr lang="zh-CN" altLang="en-US" smtClean="0"/>
              <a:t>40</a:t>
            </a:fld>
            <a:endParaRPr lang="zh-CN" altLang="en-US"/>
          </a:p>
        </p:txBody>
      </p:sp>
    </p:spTree>
    <p:extLst>
      <p:ext uri="{BB962C8B-B14F-4D97-AF65-F5344CB8AC3E}">
        <p14:creationId xmlns:p14="http://schemas.microsoft.com/office/powerpoint/2010/main" val="3180382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4C188-9641-4E24-87F4-AD13B9A29992}"/>
              </a:ext>
            </a:extLst>
          </p:cNvPr>
          <p:cNvSpPr>
            <a:spLocks noGrp="1"/>
          </p:cNvSpPr>
          <p:nvPr>
            <p:ph type="title"/>
          </p:nvPr>
        </p:nvSpPr>
        <p:spPr/>
        <p:txBody>
          <a:bodyPr/>
          <a:lstStyle/>
          <a:p>
            <a:r>
              <a:rPr lang="zh-CN" altLang="en-US" dirty="0"/>
              <a:t>第</a:t>
            </a:r>
            <a:r>
              <a:rPr lang="en-US" altLang="zh-CN" dirty="0"/>
              <a:t>9</a:t>
            </a:r>
            <a:r>
              <a:rPr lang="zh-CN" altLang="en-US" dirty="0"/>
              <a:t>节</a:t>
            </a:r>
            <a:r>
              <a:rPr lang="en-US" altLang="zh-CN" dirty="0"/>
              <a:t> </a:t>
            </a:r>
            <a:r>
              <a:rPr lang="zh-CN" altLang="en-US" dirty="0"/>
              <a:t>流水线可见性</a:t>
            </a:r>
          </a:p>
        </p:txBody>
      </p:sp>
      <p:sp>
        <p:nvSpPr>
          <p:cNvPr id="3" name="内容占位符 2">
            <a:extLst>
              <a:ext uri="{FF2B5EF4-FFF2-40B4-BE49-F238E27FC236}">
                <a16:creationId xmlns:a16="http://schemas.microsoft.com/office/drawing/2014/main" id="{3165208E-7792-4A11-93D8-904454480796}"/>
              </a:ext>
            </a:extLst>
          </p:cNvPr>
          <p:cNvSpPr>
            <a:spLocks noGrp="1"/>
          </p:cNvSpPr>
          <p:nvPr>
            <p:ph idx="1"/>
          </p:nvPr>
        </p:nvSpPr>
        <p:spPr/>
        <p:txBody>
          <a:bodyPr>
            <a:normAutofit/>
          </a:bodyPr>
          <a:lstStyle/>
          <a:p>
            <a:r>
              <a:rPr lang="zh-CN" altLang="en-US" dirty="0"/>
              <a:t>浮点数的问题</a:t>
            </a:r>
            <a:endParaRPr lang="en-US" altLang="zh-CN" dirty="0"/>
          </a:p>
          <a:p>
            <a:pPr lvl="1"/>
            <a:r>
              <a:rPr lang="zh-CN" altLang="en-US" dirty="0"/>
              <a:t>浮点运算几乎都是多周期的</a:t>
            </a:r>
            <a:endParaRPr lang="en-US" altLang="zh-CN" dirty="0"/>
          </a:p>
          <a:p>
            <a:pPr lvl="1"/>
            <a:r>
              <a:rPr lang="en-US" altLang="zh-CN" dirty="0"/>
              <a:t>MIPS</a:t>
            </a:r>
            <a:r>
              <a:rPr lang="zh-CN" altLang="en-US" dirty="0"/>
              <a:t>硬件必须把</a:t>
            </a:r>
            <a:r>
              <a:rPr lang="en-US" altLang="zh-CN" dirty="0"/>
              <a:t>FPU</a:t>
            </a:r>
            <a:r>
              <a:rPr lang="zh-CN" altLang="en-US" dirty="0"/>
              <a:t>流水线隐藏起来；</a:t>
            </a:r>
            <a:endParaRPr lang="en-US" altLang="zh-CN" dirty="0"/>
          </a:p>
          <a:p>
            <a:pPr lvl="1"/>
            <a:r>
              <a:rPr lang="zh-CN" altLang="en-US" dirty="0"/>
              <a:t>允许浮点计算与其后续指令并行执行</a:t>
            </a:r>
            <a:endParaRPr lang="en-US" altLang="zh-CN" dirty="0"/>
          </a:p>
          <a:p>
            <a:pPr lvl="1"/>
            <a:r>
              <a:rPr lang="zh-CN" altLang="en-US" dirty="0"/>
              <a:t>当一个指令试图读取一个尚未完成的浮点计算结果寄存器时，</a:t>
            </a:r>
            <a:r>
              <a:rPr lang="en-US" altLang="zh-CN" dirty="0"/>
              <a:t>CPU</a:t>
            </a:r>
            <a:r>
              <a:rPr lang="zh-CN" altLang="en-US" dirty="0"/>
              <a:t>就会阻塞</a:t>
            </a:r>
            <a:endParaRPr lang="en-US" altLang="zh-CN" dirty="0"/>
          </a:p>
          <a:p>
            <a:endParaRPr lang="zh-CN" altLang="en-US" dirty="0"/>
          </a:p>
        </p:txBody>
      </p:sp>
      <p:sp>
        <p:nvSpPr>
          <p:cNvPr id="4" name="灯片编号占位符 3">
            <a:extLst>
              <a:ext uri="{FF2B5EF4-FFF2-40B4-BE49-F238E27FC236}">
                <a16:creationId xmlns:a16="http://schemas.microsoft.com/office/drawing/2014/main" id="{E03022AB-F3EA-4480-86B5-987828D84C80}"/>
              </a:ext>
            </a:extLst>
          </p:cNvPr>
          <p:cNvSpPr>
            <a:spLocks noGrp="1"/>
          </p:cNvSpPr>
          <p:nvPr>
            <p:ph type="sldNum" sz="quarter" idx="12"/>
          </p:nvPr>
        </p:nvSpPr>
        <p:spPr/>
        <p:txBody>
          <a:bodyPr/>
          <a:lstStyle/>
          <a:p>
            <a:fld id="{EBFF6BC4-DC27-480C-AEBA-57D98C8C690A}" type="slidenum">
              <a:rPr lang="zh-CN" altLang="en-US" smtClean="0"/>
              <a:t>41</a:t>
            </a:fld>
            <a:endParaRPr lang="zh-CN" altLang="en-US"/>
          </a:p>
        </p:txBody>
      </p:sp>
    </p:spTree>
    <p:extLst>
      <p:ext uri="{BB962C8B-B14F-4D97-AF65-F5344CB8AC3E}">
        <p14:creationId xmlns:p14="http://schemas.microsoft.com/office/powerpoint/2010/main" val="482347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2E8B5C-8933-492F-97AA-4E8402807878}"/>
              </a:ext>
            </a:extLst>
          </p:cNvPr>
          <p:cNvSpPr>
            <a:spLocks noGrp="1"/>
          </p:cNvSpPr>
          <p:nvPr>
            <p:ph type="title"/>
          </p:nvPr>
        </p:nvSpPr>
        <p:spPr/>
        <p:txBody>
          <a:bodyPr/>
          <a:lstStyle/>
          <a:p>
            <a:r>
              <a:rPr lang="zh-CN" altLang="en-US" dirty="0"/>
              <a:t>第</a:t>
            </a:r>
            <a:r>
              <a:rPr lang="en-US" altLang="zh-CN" dirty="0"/>
              <a:t>9</a:t>
            </a:r>
            <a:r>
              <a:rPr lang="zh-CN" altLang="en-US" dirty="0"/>
              <a:t>节</a:t>
            </a:r>
            <a:r>
              <a:rPr lang="en-US" altLang="zh-CN" dirty="0"/>
              <a:t> </a:t>
            </a:r>
            <a:r>
              <a:rPr lang="zh-CN" altLang="en-US" dirty="0"/>
              <a:t>流水线可见性</a:t>
            </a:r>
          </a:p>
        </p:txBody>
      </p:sp>
      <p:sp>
        <p:nvSpPr>
          <p:cNvPr id="3" name="内容占位符 2">
            <a:extLst>
              <a:ext uri="{FF2B5EF4-FFF2-40B4-BE49-F238E27FC236}">
                <a16:creationId xmlns:a16="http://schemas.microsoft.com/office/drawing/2014/main" id="{DCCA5BF1-5A3A-4788-A034-9655E5B31022}"/>
              </a:ext>
            </a:extLst>
          </p:cNvPr>
          <p:cNvSpPr>
            <a:spLocks noGrp="1"/>
          </p:cNvSpPr>
          <p:nvPr>
            <p:ph idx="1"/>
          </p:nvPr>
        </p:nvSpPr>
        <p:spPr/>
        <p:txBody>
          <a:bodyPr>
            <a:normAutofit lnSpcReduction="10000"/>
          </a:bodyPr>
          <a:lstStyle/>
          <a:p>
            <a:r>
              <a:rPr lang="en-US" altLang="zh-CN" dirty="0"/>
              <a:t>CPU</a:t>
            </a:r>
            <a:r>
              <a:rPr lang="zh-CN" altLang="en-US" dirty="0"/>
              <a:t>控制指令的问题</a:t>
            </a:r>
            <a:endParaRPr lang="en-US" altLang="zh-CN" dirty="0"/>
          </a:p>
          <a:p>
            <a:pPr lvl="1"/>
            <a:r>
              <a:rPr lang="zh-CN" altLang="en-US" dirty="0"/>
              <a:t>当改变</a:t>
            </a:r>
            <a:r>
              <a:rPr lang="en-US" altLang="zh-CN" dirty="0"/>
              <a:t>CP0</a:t>
            </a:r>
            <a:r>
              <a:rPr lang="zh-CN" altLang="en-US" dirty="0"/>
              <a:t>的域比如</a:t>
            </a:r>
            <a:r>
              <a:rPr lang="en-US" altLang="zh-CN" dirty="0"/>
              <a:t>CPU</a:t>
            </a:r>
            <a:r>
              <a:rPr lang="zh-CN" altLang="en-US" dirty="0"/>
              <a:t>状态寄存器的内容时，潜在地影响到发生在流水线所有阶段的东西</a:t>
            </a:r>
            <a:endParaRPr lang="en-US" altLang="zh-CN" dirty="0"/>
          </a:p>
          <a:p>
            <a:pPr lvl="1"/>
            <a:r>
              <a:rPr lang="en-US" altLang="zh-CN" dirty="0"/>
              <a:t>MIPS32/64</a:t>
            </a:r>
            <a:r>
              <a:rPr lang="zh-CN" altLang="en-US" dirty="0"/>
              <a:t>（第二版）中，与</a:t>
            </a:r>
            <a:r>
              <a:rPr lang="en-US" altLang="zh-CN" dirty="0"/>
              <a:t>CP0</a:t>
            </a:r>
            <a:r>
              <a:rPr lang="zh-CN" altLang="en-US" dirty="0"/>
              <a:t>交互被分为两部分</a:t>
            </a:r>
            <a:endParaRPr lang="en-US" altLang="zh-CN" dirty="0"/>
          </a:p>
          <a:p>
            <a:pPr lvl="2"/>
            <a:r>
              <a:rPr lang="zh-CN" altLang="en-US" dirty="0"/>
              <a:t>指令遇险（</a:t>
            </a:r>
            <a:r>
              <a:rPr lang="en-US" altLang="zh-CN" dirty="0"/>
              <a:t>instruction hazard</a:t>
            </a:r>
            <a:r>
              <a:rPr lang="zh-CN" altLang="en-US" dirty="0"/>
              <a:t>）</a:t>
            </a:r>
            <a:endParaRPr lang="en-US" altLang="zh-CN" dirty="0"/>
          </a:p>
          <a:p>
            <a:pPr lvl="2"/>
            <a:r>
              <a:rPr lang="zh-CN" altLang="en-US" dirty="0"/>
              <a:t>执行遇险  </a:t>
            </a:r>
            <a:r>
              <a:rPr lang="en-US" altLang="zh-CN" dirty="0"/>
              <a:t>(execution hazard)</a:t>
            </a:r>
          </a:p>
          <a:p>
            <a:pPr lvl="1"/>
            <a:r>
              <a:rPr lang="zh-CN" altLang="en-US" dirty="0"/>
              <a:t>提供两种不同风格的遇险防护</a:t>
            </a:r>
            <a:r>
              <a:rPr lang="en-US" altLang="zh-CN" dirty="0"/>
              <a:t>(hazard barrier)</a:t>
            </a:r>
            <a:r>
              <a:rPr lang="zh-CN" altLang="en-US" dirty="0"/>
              <a:t>指令</a:t>
            </a:r>
            <a:endParaRPr lang="en-US" altLang="zh-CN" dirty="0"/>
          </a:p>
          <a:p>
            <a:pPr lvl="2"/>
            <a:r>
              <a:rPr lang="zh-CN" altLang="en-US" dirty="0"/>
              <a:t>一条适合于执行遇险的防护指令</a:t>
            </a:r>
            <a:endParaRPr lang="en-US" altLang="zh-CN" dirty="0"/>
          </a:p>
          <a:p>
            <a:pPr lvl="2"/>
            <a:r>
              <a:rPr lang="zh-CN" altLang="en-US" dirty="0"/>
              <a:t>若干条增强的分支指令</a:t>
            </a:r>
            <a:endParaRPr lang="en-US" altLang="zh-CN" dirty="0"/>
          </a:p>
          <a:p>
            <a:pPr lvl="1"/>
            <a:r>
              <a:rPr lang="zh-CN" altLang="en-US" dirty="0"/>
              <a:t>在</a:t>
            </a:r>
            <a:r>
              <a:rPr lang="en-US" altLang="zh-CN" dirty="0"/>
              <a:t>MIPS32/64</a:t>
            </a:r>
            <a:r>
              <a:rPr lang="zh-CN" altLang="en-US" dirty="0"/>
              <a:t>（第二版）之前需要阅读</a:t>
            </a:r>
            <a:r>
              <a:rPr lang="en-US" altLang="zh-CN" dirty="0"/>
              <a:t>CPU</a:t>
            </a:r>
            <a:r>
              <a:rPr lang="zh-CN" altLang="en-US" dirty="0"/>
              <a:t>手册确保</a:t>
            </a:r>
            <a:r>
              <a:rPr lang="en-US" altLang="zh-CN" dirty="0"/>
              <a:t>CP0</a:t>
            </a:r>
            <a:r>
              <a:rPr lang="zh-CN" altLang="en-US" dirty="0"/>
              <a:t>的副作用正确传播</a:t>
            </a:r>
            <a:endParaRPr lang="en-US" altLang="zh-CN" dirty="0"/>
          </a:p>
          <a:p>
            <a:pPr lvl="1"/>
            <a:r>
              <a:rPr lang="zh-CN" altLang="en-US" dirty="0"/>
              <a:t>请慎重对待</a:t>
            </a:r>
            <a:r>
              <a:rPr lang="en-US" altLang="zh-CN" dirty="0"/>
              <a:t>CP0</a:t>
            </a:r>
          </a:p>
          <a:p>
            <a:endParaRPr lang="zh-CN" altLang="en-US" dirty="0"/>
          </a:p>
        </p:txBody>
      </p:sp>
      <p:sp>
        <p:nvSpPr>
          <p:cNvPr id="4" name="灯片编号占位符 3">
            <a:extLst>
              <a:ext uri="{FF2B5EF4-FFF2-40B4-BE49-F238E27FC236}">
                <a16:creationId xmlns:a16="http://schemas.microsoft.com/office/drawing/2014/main" id="{C22708BB-FC00-4603-8C4B-E83283E166E8}"/>
              </a:ext>
            </a:extLst>
          </p:cNvPr>
          <p:cNvSpPr>
            <a:spLocks noGrp="1"/>
          </p:cNvSpPr>
          <p:nvPr>
            <p:ph type="sldNum" sz="quarter" idx="12"/>
          </p:nvPr>
        </p:nvSpPr>
        <p:spPr/>
        <p:txBody>
          <a:bodyPr/>
          <a:lstStyle/>
          <a:p>
            <a:fld id="{EBFF6BC4-DC27-480C-AEBA-57D98C8C690A}" type="slidenum">
              <a:rPr lang="zh-CN" altLang="en-US" smtClean="0"/>
              <a:t>42</a:t>
            </a:fld>
            <a:endParaRPr lang="zh-CN" altLang="en-US"/>
          </a:p>
        </p:txBody>
      </p:sp>
    </p:spTree>
    <p:extLst>
      <p:ext uri="{BB962C8B-B14F-4D97-AF65-F5344CB8AC3E}">
        <p14:creationId xmlns:p14="http://schemas.microsoft.com/office/powerpoint/2010/main" val="16826685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81BBA-BEF6-4CC4-B439-B0161A32E979}"/>
              </a:ext>
            </a:extLst>
          </p:cNvPr>
          <p:cNvSpPr>
            <a:spLocks noGrp="1"/>
          </p:cNvSpPr>
          <p:nvPr>
            <p:ph type="title"/>
          </p:nvPr>
        </p:nvSpPr>
        <p:spPr/>
        <p:txBody>
          <a:bodyPr/>
          <a:lstStyle/>
          <a:p>
            <a:r>
              <a:rPr lang="zh-CN" altLang="en-US" dirty="0"/>
              <a:t>第二章 </a:t>
            </a:r>
            <a:r>
              <a:rPr lang="en-US" altLang="zh-CN" dirty="0"/>
              <a:t>MIPS</a:t>
            </a:r>
            <a:r>
              <a:rPr lang="zh-CN" altLang="en-US" dirty="0"/>
              <a:t>体系结构 结束</a:t>
            </a:r>
          </a:p>
        </p:txBody>
      </p:sp>
      <p:sp>
        <p:nvSpPr>
          <p:cNvPr id="3" name="内容占位符 2">
            <a:extLst>
              <a:ext uri="{FF2B5EF4-FFF2-40B4-BE49-F238E27FC236}">
                <a16:creationId xmlns:a16="http://schemas.microsoft.com/office/drawing/2014/main" id="{1B0136F6-3765-47AE-8E85-A8A3C824C815}"/>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E35B4A39-C7A9-46D6-A328-27163E3E7E8B}"/>
              </a:ext>
            </a:extLst>
          </p:cNvPr>
          <p:cNvSpPr>
            <a:spLocks noGrp="1"/>
          </p:cNvSpPr>
          <p:nvPr>
            <p:ph type="sldNum" sz="quarter" idx="12"/>
          </p:nvPr>
        </p:nvSpPr>
        <p:spPr/>
        <p:txBody>
          <a:bodyPr/>
          <a:lstStyle/>
          <a:p>
            <a:fld id="{EBFF6BC4-DC27-480C-AEBA-57D98C8C690A}" type="slidenum">
              <a:rPr lang="zh-CN" altLang="en-US" smtClean="0"/>
              <a:t>43</a:t>
            </a:fld>
            <a:endParaRPr lang="zh-CN" altLang="en-US"/>
          </a:p>
        </p:txBody>
      </p:sp>
    </p:spTree>
    <p:extLst>
      <p:ext uri="{BB962C8B-B14F-4D97-AF65-F5344CB8AC3E}">
        <p14:creationId xmlns:p14="http://schemas.microsoft.com/office/powerpoint/2010/main" val="1420734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C697F-7D79-45CD-92B3-715FEE3F0145}"/>
              </a:ext>
            </a:extLst>
          </p:cNvPr>
          <p:cNvSpPr>
            <a:spLocks noGrp="1"/>
          </p:cNvSpPr>
          <p:nvPr>
            <p:ph type="title"/>
          </p:nvPr>
        </p:nvSpPr>
        <p:spPr/>
        <p:txBody>
          <a:bodyPr/>
          <a:lstStyle/>
          <a:p>
            <a:r>
              <a:rPr lang="en-US" altLang="zh-CN" dirty="0"/>
              <a:t>MIPS ISA</a:t>
            </a:r>
            <a:r>
              <a:rPr lang="zh-CN" altLang="en-US" dirty="0"/>
              <a:t>版本</a:t>
            </a:r>
          </a:p>
        </p:txBody>
      </p:sp>
      <p:sp>
        <p:nvSpPr>
          <p:cNvPr id="3" name="内容占位符 2">
            <a:extLst>
              <a:ext uri="{FF2B5EF4-FFF2-40B4-BE49-F238E27FC236}">
                <a16:creationId xmlns:a16="http://schemas.microsoft.com/office/drawing/2014/main" id="{1EF9658C-C9A8-40DA-B2FA-01E5332B000E}"/>
              </a:ext>
            </a:extLst>
          </p:cNvPr>
          <p:cNvSpPr>
            <a:spLocks noGrp="1"/>
          </p:cNvSpPr>
          <p:nvPr>
            <p:ph idx="1"/>
          </p:nvPr>
        </p:nvSpPr>
        <p:spPr/>
        <p:txBody>
          <a:bodyPr>
            <a:normAutofit/>
          </a:bodyPr>
          <a:lstStyle/>
          <a:p>
            <a:r>
              <a:rPr lang="en-US" altLang="zh-CN" dirty="0"/>
              <a:t>MIPS I</a:t>
            </a:r>
          </a:p>
          <a:p>
            <a:pPr lvl="1"/>
            <a:r>
              <a:rPr lang="en-US" altLang="zh-CN" dirty="0"/>
              <a:t> </a:t>
            </a:r>
            <a:r>
              <a:rPr lang="zh-CN" altLang="en-US" dirty="0"/>
              <a:t>最早的</a:t>
            </a:r>
            <a:r>
              <a:rPr lang="en-US" altLang="zh-CN" dirty="0"/>
              <a:t>32</a:t>
            </a:r>
            <a:r>
              <a:rPr lang="zh-CN" altLang="en-US" dirty="0"/>
              <a:t>位</a:t>
            </a:r>
            <a:r>
              <a:rPr lang="en-US" altLang="zh-CN" dirty="0"/>
              <a:t>MIPS</a:t>
            </a:r>
            <a:r>
              <a:rPr lang="zh-CN" altLang="en-US" dirty="0"/>
              <a:t>处理器（</a:t>
            </a:r>
            <a:r>
              <a:rPr lang="en-US" altLang="zh-CN" dirty="0"/>
              <a:t>R2000/R3000</a:t>
            </a:r>
            <a:r>
              <a:rPr lang="zh-CN" altLang="en-US" dirty="0"/>
              <a:t>）使用的指令集。</a:t>
            </a:r>
            <a:endParaRPr lang="en-US" altLang="zh-CN" dirty="0"/>
          </a:p>
          <a:p>
            <a:r>
              <a:rPr lang="en-US" altLang="zh-CN" dirty="0"/>
              <a:t>MIPS II</a:t>
            </a:r>
          </a:p>
          <a:p>
            <a:pPr lvl="1"/>
            <a:r>
              <a:rPr lang="zh-CN" altLang="en-US" dirty="0"/>
              <a:t>有一种很类似</a:t>
            </a:r>
            <a:r>
              <a:rPr lang="en-US" altLang="zh-CN" dirty="0"/>
              <a:t>MIPS II</a:t>
            </a:r>
            <a:r>
              <a:rPr lang="zh-CN" altLang="en-US" dirty="0"/>
              <a:t>的东西在嵌入式市场上的</a:t>
            </a:r>
            <a:r>
              <a:rPr lang="en-US" altLang="zh-CN" dirty="0"/>
              <a:t>32</a:t>
            </a:r>
            <a:r>
              <a:rPr lang="zh-CN" altLang="en-US" dirty="0"/>
              <a:t>位</a:t>
            </a:r>
            <a:r>
              <a:rPr lang="en-US" altLang="zh-CN" dirty="0"/>
              <a:t>CPU</a:t>
            </a:r>
            <a:r>
              <a:rPr lang="zh-CN" altLang="en-US" dirty="0"/>
              <a:t>中广泛使用</a:t>
            </a:r>
            <a:endParaRPr lang="en-US" altLang="zh-CN" dirty="0"/>
          </a:p>
          <a:p>
            <a:pPr lvl="1"/>
            <a:r>
              <a:rPr lang="en-US" altLang="zh-CN" dirty="0"/>
              <a:t>MIPS32</a:t>
            </a:r>
            <a:r>
              <a:rPr lang="zh-CN" altLang="en-US" dirty="0"/>
              <a:t>的前身</a:t>
            </a:r>
            <a:endParaRPr lang="en-US" altLang="zh-CN" dirty="0"/>
          </a:p>
          <a:p>
            <a:r>
              <a:rPr lang="en-US" altLang="zh-CN" dirty="0"/>
              <a:t>MIPS III</a:t>
            </a:r>
          </a:p>
          <a:p>
            <a:pPr lvl="1"/>
            <a:r>
              <a:rPr lang="zh-CN" altLang="en-US" dirty="0"/>
              <a:t>由</a:t>
            </a:r>
            <a:r>
              <a:rPr lang="en-US" altLang="zh-CN" dirty="0"/>
              <a:t>R4000</a:t>
            </a:r>
            <a:r>
              <a:rPr lang="zh-CN" altLang="en-US" dirty="0"/>
              <a:t>引入的</a:t>
            </a:r>
            <a:r>
              <a:rPr lang="en-US" altLang="zh-CN" dirty="0"/>
              <a:t>64</a:t>
            </a:r>
            <a:r>
              <a:rPr lang="zh-CN" altLang="en-US" dirty="0"/>
              <a:t>位指令集</a:t>
            </a:r>
            <a:endParaRPr lang="en-US" altLang="zh-CN" dirty="0"/>
          </a:p>
          <a:p>
            <a:r>
              <a:rPr lang="en-US" altLang="zh-CN" dirty="0"/>
              <a:t>MIPS IV</a:t>
            </a:r>
          </a:p>
          <a:p>
            <a:pPr lvl="1"/>
            <a:r>
              <a:rPr lang="zh-CN" altLang="en-US" dirty="0"/>
              <a:t>在</a:t>
            </a:r>
            <a:r>
              <a:rPr lang="en-US" altLang="zh-CN" dirty="0"/>
              <a:t>MIPS III</a:t>
            </a:r>
            <a:r>
              <a:rPr lang="zh-CN" altLang="en-US" dirty="0"/>
              <a:t>上增加了几条有用的指令（多为浮点运算），出现在两个具体实现中（</a:t>
            </a:r>
            <a:r>
              <a:rPr lang="en-US" altLang="zh-CN" dirty="0"/>
              <a:t>R10000</a:t>
            </a:r>
            <a:r>
              <a:rPr lang="zh-CN" altLang="en-US" dirty="0"/>
              <a:t>，</a:t>
            </a:r>
            <a:r>
              <a:rPr lang="en-US" altLang="zh-CN" dirty="0"/>
              <a:t>R5000</a:t>
            </a:r>
            <a:r>
              <a:rPr lang="zh-CN" altLang="en-US" dirty="0"/>
              <a:t>）。</a:t>
            </a:r>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D669BE64-5588-4B07-ACEC-460C490F01BD}"/>
              </a:ext>
            </a:extLst>
          </p:cNvPr>
          <p:cNvSpPr>
            <a:spLocks noGrp="1"/>
          </p:cNvSpPr>
          <p:nvPr>
            <p:ph type="sldNum" sz="quarter" idx="12"/>
          </p:nvPr>
        </p:nvSpPr>
        <p:spPr/>
        <p:txBody>
          <a:bodyPr/>
          <a:lstStyle/>
          <a:p>
            <a:fld id="{EBFF6BC4-DC27-480C-AEBA-57D98C8C690A}" type="slidenum">
              <a:rPr lang="zh-CN" altLang="en-US" smtClean="0"/>
              <a:t>5</a:t>
            </a:fld>
            <a:endParaRPr lang="zh-CN" altLang="en-US"/>
          </a:p>
        </p:txBody>
      </p:sp>
    </p:spTree>
    <p:extLst>
      <p:ext uri="{BB962C8B-B14F-4D97-AF65-F5344CB8AC3E}">
        <p14:creationId xmlns:p14="http://schemas.microsoft.com/office/powerpoint/2010/main" val="3619329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1D27F4-EC8C-4CFF-BE33-9CEE4BE4B2F0}"/>
              </a:ext>
            </a:extLst>
          </p:cNvPr>
          <p:cNvSpPr>
            <a:spLocks noGrp="1"/>
          </p:cNvSpPr>
          <p:nvPr>
            <p:ph type="title"/>
          </p:nvPr>
        </p:nvSpPr>
        <p:spPr/>
        <p:txBody>
          <a:bodyPr/>
          <a:lstStyle/>
          <a:p>
            <a:r>
              <a:rPr lang="en-US" altLang="zh-CN" dirty="0"/>
              <a:t>MIPS ISA</a:t>
            </a:r>
            <a:r>
              <a:rPr lang="zh-CN" altLang="en-US" dirty="0"/>
              <a:t>版本（续）</a:t>
            </a:r>
          </a:p>
        </p:txBody>
      </p:sp>
      <p:sp>
        <p:nvSpPr>
          <p:cNvPr id="3" name="内容占位符 2">
            <a:extLst>
              <a:ext uri="{FF2B5EF4-FFF2-40B4-BE49-F238E27FC236}">
                <a16:creationId xmlns:a16="http://schemas.microsoft.com/office/drawing/2014/main" id="{455FAF54-3CE6-4700-9035-C102DFC34760}"/>
              </a:ext>
            </a:extLst>
          </p:cNvPr>
          <p:cNvSpPr>
            <a:spLocks noGrp="1"/>
          </p:cNvSpPr>
          <p:nvPr>
            <p:ph idx="1"/>
          </p:nvPr>
        </p:nvSpPr>
        <p:spPr/>
        <p:txBody>
          <a:bodyPr/>
          <a:lstStyle/>
          <a:p>
            <a:r>
              <a:rPr lang="en-US" altLang="zh-CN" dirty="0"/>
              <a:t>MIPS V</a:t>
            </a:r>
          </a:p>
          <a:p>
            <a:pPr lvl="1"/>
            <a:r>
              <a:rPr lang="zh-CN" altLang="en-US" dirty="0"/>
              <a:t>添加了一些奇怪的同时执行两条浮点操作的（</a:t>
            </a:r>
            <a:r>
              <a:rPr lang="en-US" altLang="zh-CN" dirty="0"/>
              <a:t>SIMD</a:t>
            </a:r>
            <a:r>
              <a:rPr lang="zh-CN" altLang="en-US" dirty="0"/>
              <a:t>）指令</a:t>
            </a:r>
            <a:endParaRPr lang="en-US" altLang="zh-CN" dirty="0"/>
          </a:p>
          <a:p>
            <a:pPr lvl="1"/>
            <a:r>
              <a:rPr lang="zh-CN" altLang="en-US" dirty="0"/>
              <a:t>但是从来没有制造过</a:t>
            </a:r>
            <a:r>
              <a:rPr lang="en-US" altLang="zh-CN" dirty="0"/>
              <a:t>MIPS V CPU</a:t>
            </a:r>
          </a:p>
          <a:p>
            <a:r>
              <a:rPr lang="en-US" altLang="zh-CN" dirty="0"/>
              <a:t>MIPS32</a:t>
            </a:r>
            <a:r>
              <a:rPr lang="zh-CN" altLang="en-US" dirty="0"/>
              <a:t>，</a:t>
            </a:r>
            <a:r>
              <a:rPr lang="en-US" altLang="zh-CN" dirty="0"/>
              <a:t>MIPS64</a:t>
            </a:r>
          </a:p>
          <a:p>
            <a:pPr lvl="1"/>
            <a:r>
              <a:rPr lang="en-US" altLang="zh-CN" dirty="0"/>
              <a:t>1998</a:t>
            </a:r>
            <a:r>
              <a:rPr lang="zh-CN" altLang="en-US" dirty="0"/>
              <a:t>年从</a:t>
            </a:r>
            <a:r>
              <a:rPr lang="en-US" altLang="zh-CN" dirty="0"/>
              <a:t>SGI</a:t>
            </a:r>
            <a:r>
              <a:rPr lang="zh-CN" altLang="en-US" dirty="0"/>
              <a:t>分离出来之后的</a:t>
            </a:r>
            <a:r>
              <a:rPr lang="en-US" altLang="zh-CN" dirty="0"/>
              <a:t>MIPS</a:t>
            </a:r>
            <a:r>
              <a:rPr lang="zh-CN" altLang="en-US" dirty="0"/>
              <a:t>科技公司制定的标准。该标准第一次包括了称为“协处理器</a:t>
            </a:r>
            <a:r>
              <a:rPr lang="en-US" altLang="zh-CN" dirty="0"/>
              <a:t>0</a:t>
            </a:r>
            <a:r>
              <a:rPr lang="zh-CN" altLang="en-US" dirty="0"/>
              <a:t>”（“</a:t>
            </a:r>
            <a:r>
              <a:rPr lang="en-US" altLang="zh-CN" dirty="0"/>
              <a:t>CP0</a:t>
            </a:r>
            <a:r>
              <a:rPr lang="zh-CN" altLang="en-US" dirty="0"/>
              <a:t>”）的“</a:t>
            </a:r>
            <a:r>
              <a:rPr lang="en-US" altLang="zh-CN" dirty="0"/>
              <a:t>CPU</a:t>
            </a:r>
            <a:r>
              <a:rPr lang="zh-CN" altLang="en-US" dirty="0"/>
              <a:t>控制”功能。</a:t>
            </a:r>
            <a:endParaRPr lang="en-US" altLang="zh-CN" dirty="0"/>
          </a:p>
          <a:p>
            <a:pPr lvl="1"/>
            <a:r>
              <a:rPr lang="en-US" altLang="zh-CN" dirty="0"/>
              <a:t>MIPS32</a:t>
            </a:r>
            <a:r>
              <a:rPr lang="zh-CN" altLang="en-US" dirty="0"/>
              <a:t>时</a:t>
            </a:r>
            <a:r>
              <a:rPr lang="en-US" altLang="zh-CN" dirty="0"/>
              <a:t>MIPSII</a:t>
            </a:r>
            <a:r>
              <a:rPr lang="zh-CN" altLang="en-US" dirty="0"/>
              <a:t>的超集，而</a:t>
            </a:r>
            <a:r>
              <a:rPr lang="en-US" altLang="zh-CN" dirty="0"/>
              <a:t>MIPS64</a:t>
            </a:r>
            <a:r>
              <a:rPr lang="zh-CN" altLang="en-US" dirty="0"/>
              <a:t>是</a:t>
            </a:r>
            <a:r>
              <a:rPr lang="en-US" altLang="zh-CN" dirty="0"/>
              <a:t>MIPSIV</a:t>
            </a:r>
            <a:r>
              <a:rPr lang="zh-CN" altLang="en-US" dirty="0"/>
              <a:t>的超集（以可选扩展的方式包含了</a:t>
            </a:r>
            <a:r>
              <a:rPr lang="en-US" altLang="zh-CN" dirty="0"/>
              <a:t>MIPS V</a:t>
            </a:r>
            <a:r>
              <a:rPr lang="zh-CN" altLang="en-US" dirty="0"/>
              <a:t>的大部分）</a:t>
            </a:r>
            <a:endParaRPr lang="en-US" altLang="zh-CN" dirty="0"/>
          </a:p>
          <a:p>
            <a:pPr lvl="1"/>
            <a:r>
              <a:rPr lang="zh-CN" altLang="en-US" dirty="0"/>
              <a:t>大多数</a:t>
            </a:r>
            <a:r>
              <a:rPr lang="en-US" altLang="zh-CN" dirty="0"/>
              <a:t>1999</a:t>
            </a:r>
            <a:r>
              <a:rPr lang="zh-CN" altLang="en-US" dirty="0"/>
              <a:t>年以后设计的</a:t>
            </a:r>
            <a:r>
              <a:rPr lang="en-US" altLang="zh-CN" dirty="0"/>
              <a:t>MIPS CPU</a:t>
            </a:r>
            <a:r>
              <a:rPr lang="zh-CN" altLang="en-US" dirty="0"/>
              <a:t>兼容这些标准，这本书中采用</a:t>
            </a:r>
            <a:r>
              <a:rPr lang="en-US" altLang="zh-CN" dirty="0"/>
              <a:t>MIPS32/64</a:t>
            </a:r>
            <a:r>
              <a:rPr lang="zh-CN" altLang="en-US" dirty="0"/>
              <a:t>作为基础的体系结构（</a:t>
            </a:r>
            <a:r>
              <a:rPr lang="en-US" altLang="zh-CN" dirty="0"/>
              <a:t>2003</a:t>
            </a:r>
            <a:r>
              <a:rPr lang="zh-CN" altLang="en-US" dirty="0"/>
              <a:t>年</a:t>
            </a:r>
            <a:r>
              <a:rPr lang="en-US" altLang="zh-CN" dirty="0"/>
              <a:t>MIPS32/64 </a:t>
            </a:r>
            <a:r>
              <a:rPr lang="zh-CN" altLang="en-US" dirty="0"/>
              <a:t>规范第二版，此前的称作第一版）</a:t>
            </a:r>
            <a:endParaRPr lang="en-US" altLang="zh-CN" dirty="0"/>
          </a:p>
          <a:p>
            <a:pPr lvl="1"/>
            <a:endParaRPr lang="en-US" altLang="zh-CN" dirty="0"/>
          </a:p>
          <a:p>
            <a:pPr lvl="1"/>
            <a:endParaRPr lang="en-US" altLang="zh-CN" dirty="0"/>
          </a:p>
          <a:p>
            <a:pPr lvl="1"/>
            <a:endParaRPr lang="en-US" altLang="zh-CN" dirty="0"/>
          </a:p>
          <a:p>
            <a:endParaRPr lang="zh-CN" altLang="en-US" dirty="0"/>
          </a:p>
        </p:txBody>
      </p:sp>
      <p:sp>
        <p:nvSpPr>
          <p:cNvPr id="4" name="灯片编号占位符 3">
            <a:extLst>
              <a:ext uri="{FF2B5EF4-FFF2-40B4-BE49-F238E27FC236}">
                <a16:creationId xmlns:a16="http://schemas.microsoft.com/office/drawing/2014/main" id="{723E60DC-2829-4A52-A497-FDCB79D0D7C9}"/>
              </a:ext>
            </a:extLst>
          </p:cNvPr>
          <p:cNvSpPr>
            <a:spLocks noGrp="1"/>
          </p:cNvSpPr>
          <p:nvPr>
            <p:ph type="sldNum" sz="quarter" idx="12"/>
          </p:nvPr>
        </p:nvSpPr>
        <p:spPr/>
        <p:txBody>
          <a:bodyPr/>
          <a:lstStyle/>
          <a:p>
            <a:fld id="{EBFF6BC4-DC27-480C-AEBA-57D98C8C690A}" type="slidenum">
              <a:rPr lang="zh-CN" altLang="en-US" smtClean="0"/>
              <a:t>6</a:t>
            </a:fld>
            <a:endParaRPr lang="zh-CN" altLang="en-US"/>
          </a:p>
        </p:txBody>
      </p:sp>
    </p:spTree>
    <p:extLst>
      <p:ext uri="{BB962C8B-B14F-4D97-AF65-F5344CB8AC3E}">
        <p14:creationId xmlns:p14="http://schemas.microsoft.com/office/powerpoint/2010/main" val="32154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828A8-6E2B-4388-A794-B0EA84D8273B}"/>
              </a:ext>
            </a:extLst>
          </p:cNvPr>
          <p:cNvSpPr>
            <a:spLocks noGrp="1"/>
          </p:cNvSpPr>
          <p:nvPr>
            <p:ph type="title"/>
          </p:nvPr>
        </p:nvSpPr>
        <p:spPr/>
        <p:txBody>
          <a:bodyPr/>
          <a:lstStyle/>
          <a:p>
            <a:r>
              <a:rPr lang="zh-CN" altLang="en-US" dirty="0"/>
              <a:t>指令集扩展的规范化</a:t>
            </a:r>
            <a:r>
              <a:rPr lang="en-US" altLang="zh-CN" dirty="0"/>
              <a:t>ASE</a:t>
            </a:r>
            <a:endParaRPr lang="zh-CN" altLang="en-US" dirty="0"/>
          </a:p>
        </p:txBody>
      </p:sp>
      <p:sp>
        <p:nvSpPr>
          <p:cNvPr id="3" name="内容占位符 2">
            <a:extLst>
              <a:ext uri="{FF2B5EF4-FFF2-40B4-BE49-F238E27FC236}">
                <a16:creationId xmlns:a16="http://schemas.microsoft.com/office/drawing/2014/main" id="{F1464C4B-72C5-4396-8944-1EEB526D1C07}"/>
              </a:ext>
            </a:extLst>
          </p:cNvPr>
          <p:cNvSpPr>
            <a:spLocks noGrp="1"/>
          </p:cNvSpPr>
          <p:nvPr>
            <p:ph idx="1"/>
          </p:nvPr>
        </p:nvSpPr>
        <p:spPr/>
        <p:txBody>
          <a:bodyPr/>
          <a:lstStyle/>
          <a:p>
            <a:r>
              <a:rPr lang="en-US" altLang="zh-CN" dirty="0"/>
              <a:t>ASE(Application-Specific instruction set Extensions)</a:t>
            </a:r>
          </a:p>
          <a:p>
            <a:pPr lvl="1"/>
            <a:r>
              <a:rPr lang="zh-CN" altLang="en-US" dirty="0"/>
              <a:t>专用指令集扩展</a:t>
            </a:r>
            <a:endParaRPr lang="en-US" altLang="zh-CN" dirty="0"/>
          </a:p>
          <a:p>
            <a:pPr lvl="1"/>
            <a:r>
              <a:rPr lang="zh-CN" altLang="en-US" dirty="0"/>
              <a:t>在</a:t>
            </a:r>
            <a:r>
              <a:rPr lang="en-US" altLang="zh-CN" dirty="0"/>
              <a:t>MIPS</a:t>
            </a:r>
            <a:r>
              <a:rPr lang="zh-CN" altLang="en-US" dirty="0"/>
              <a:t>刚刚在嵌入式系统中应用的时候，针对具体应用而增加的新指令如雨后春笋般冒了出来。</a:t>
            </a:r>
            <a:endParaRPr lang="en-US" altLang="zh-CN" dirty="0"/>
          </a:p>
          <a:p>
            <a:r>
              <a:rPr lang="en-US" altLang="zh-CN" dirty="0"/>
              <a:t>MIPS32/64</a:t>
            </a:r>
            <a:r>
              <a:rPr lang="zh-CN" altLang="en-US" dirty="0"/>
              <a:t>吸收了其中一些指令，同时也允许以</a:t>
            </a:r>
            <a:r>
              <a:rPr lang="en-US" altLang="zh-CN" dirty="0"/>
              <a:t>ASE</a:t>
            </a:r>
            <a:r>
              <a:rPr lang="zh-CN" altLang="en-US" dirty="0"/>
              <a:t>（专用指令集扩展）的形式提供了一些规范</a:t>
            </a:r>
            <a:endParaRPr lang="en-US" altLang="zh-CN" dirty="0"/>
          </a:p>
          <a:p>
            <a:pPr lvl="1"/>
            <a:r>
              <a:rPr lang="zh-CN" altLang="en-US" dirty="0"/>
              <a:t>如果有的话，其存在以一种标准方式通过配置寄存器来标识</a:t>
            </a:r>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BDEBFA3F-E29C-40BB-9E6D-F1882442C476}"/>
              </a:ext>
            </a:extLst>
          </p:cNvPr>
          <p:cNvSpPr>
            <a:spLocks noGrp="1"/>
          </p:cNvSpPr>
          <p:nvPr>
            <p:ph type="sldNum" sz="quarter" idx="12"/>
          </p:nvPr>
        </p:nvSpPr>
        <p:spPr/>
        <p:txBody>
          <a:bodyPr/>
          <a:lstStyle/>
          <a:p>
            <a:fld id="{EBFF6BC4-DC27-480C-AEBA-57D98C8C690A}" type="slidenum">
              <a:rPr lang="zh-CN" altLang="en-US" smtClean="0"/>
              <a:t>7</a:t>
            </a:fld>
            <a:endParaRPr lang="zh-CN" altLang="en-US"/>
          </a:p>
        </p:txBody>
      </p:sp>
    </p:spTree>
    <p:extLst>
      <p:ext uri="{BB962C8B-B14F-4D97-AF65-F5344CB8AC3E}">
        <p14:creationId xmlns:p14="http://schemas.microsoft.com/office/powerpoint/2010/main" val="1430592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F4467-17B7-4B03-B850-300D90AA9E7B}"/>
              </a:ext>
            </a:extLst>
          </p:cNvPr>
          <p:cNvSpPr>
            <a:spLocks noGrp="1"/>
          </p:cNvSpPr>
          <p:nvPr>
            <p:ph type="title"/>
          </p:nvPr>
        </p:nvSpPr>
        <p:spPr/>
        <p:txBody>
          <a:bodyPr/>
          <a:lstStyle/>
          <a:p>
            <a:r>
              <a:rPr lang="en-US" altLang="zh-CN" dirty="0"/>
              <a:t>ASE</a:t>
            </a:r>
            <a:r>
              <a:rPr lang="zh-CN" altLang="en-US" dirty="0"/>
              <a:t>举例</a:t>
            </a:r>
          </a:p>
        </p:txBody>
      </p:sp>
      <p:sp>
        <p:nvSpPr>
          <p:cNvPr id="3" name="内容占位符 2">
            <a:extLst>
              <a:ext uri="{FF2B5EF4-FFF2-40B4-BE49-F238E27FC236}">
                <a16:creationId xmlns:a16="http://schemas.microsoft.com/office/drawing/2014/main" id="{B205EB79-5409-4AE0-86D1-7290EE0490FB}"/>
              </a:ext>
            </a:extLst>
          </p:cNvPr>
          <p:cNvSpPr>
            <a:spLocks noGrp="1"/>
          </p:cNvSpPr>
          <p:nvPr>
            <p:ph idx="1"/>
          </p:nvPr>
        </p:nvSpPr>
        <p:spPr/>
        <p:txBody>
          <a:bodyPr>
            <a:normAutofit fontScale="92500" lnSpcReduction="10000"/>
          </a:bodyPr>
          <a:lstStyle/>
          <a:p>
            <a:r>
              <a:rPr lang="en-US" altLang="zh-CN" dirty="0"/>
              <a:t>MIPS16e</a:t>
            </a:r>
          </a:p>
          <a:p>
            <a:pPr lvl="1"/>
            <a:r>
              <a:rPr lang="zh-CN" altLang="en-US" dirty="0"/>
              <a:t>远在</a:t>
            </a:r>
            <a:r>
              <a:rPr lang="en-US" altLang="zh-CN" dirty="0"/>
              <a:t>MIPS32</a:t>
            </a:r>
            <a:r>
              <a:rPr lang="zh-CN" altLang="en-US" dirty="0"/>
              <a:t>和</a:t>
            </a:r>
            <a:r>
              <a:rPr lang="en-US" altLang="zh-CN" dirty="0"/>
              <a:t>MIPS</a:t>
            </a:r>
            <a:r>
              <a:rPr lang="zh-CN" altLang="en-US" dirty="0"/>
              <a:t>公司之前就有了</a:t>
            </a:r>
            <a:endParaRPr lang="en-US" altLang="zh-CN" dirty="0"/>
          </a:p>
          <a:p>
            <a:pPr lvl="1"/>
            <a:r>
              <a:rPr lang="zh-CN" altLang="en-US" dirty="0"/>
              <a:t>着眼于缩小</a:t>
            </a:r>
            <a:r>
              <a:rPr lang="en-US" altLang="zh-CN" dirty="0"/>
              <a:t>MIPS</a:t>
            </a:r>
            <a:r>
              <a:rPr lang="zh-CN" altLang="en-US" dirty="0"/>
              <a:t>的二进制代码的大小</a:t>
            </a:r>
            <a:endParaRPr lang="en-US" altLang="zh-CN" dirty="0"/>
          </a:p>
          <a:p>
            <a:pPr lvl="1"/>
            <a:r>
              <a:rPr lang="en-US" altLang="zh-CN" dirty="0"/>
              <a:t>MIPS16</a:t>
            </a:r>
            <a:r>
              <a:rPr lang="zh-CN" altLang="en-US" dirty="0"/>
              <a:t>将用户级</a:t>
            </a:r>
            <a:r>
              <a:rPr lang="en-US" altLang="zh-CN" dirty="0"/>
              <a:t>MIPS</a:t>
            </a:r>
            <a:r>
              <a:rPr lang="zh-CN" altLang="en-US" dirty="0"/>
              <a:t>指令的一个子集编码成</a:t>
            </a:r>
            <a:r>
              <a:rPr lang="en-US" altLang="zh-CN" dirty="0"/>
              <a:t>16</a:t>
            </a:r>
            <a:r>
              <a:rPr lang="zh-CN" altLang="en-US" dirty="0"/>
              <a:t>位的操作码（还增加了几条特殊的指令）</a:t>
            </a:r>
            <a:endParaRPr lang="en-US" altLang="zh-CN" dirty="0"/>
          </a:p>
          <a:p>
            <a:pPr lvl="1"/>
            <a:r>
              <a:rPr lang="en-US" altLang="zh-CN" dirty="0"/>
              <a:t>MIPS16</a:t>
            </a:r>
            <a:r>
              <a:rPr lang="zh-CN" altLang="en-US" dirty="0"/>
              <a:t>指令集被组织成</a:t>
            </a:r>
            <a:r>
              <a:rPr lang="en-US" altLang="zh-CN" dirty="0"/>
              <a:t>MIPS32</a:t>
            </a:r>
            <a:r>
              <a:rPr lang="zh-CN" altLang="en-US" dirty="0"/>
              <a:t>的扩展，扩展之后的版本就叫做</a:t>
            </a:r>
            <a:r>
              <a:rPr lang="en-US" altLang="zh-CN" dirty="0"/>
              <a:t>MIPS16e</a:t>
            </a:r>
          </a:p>
          <a:p>
            <a:pPr lvl="1"/>
            <a:r>
              <a:rPr lang="zh-CN" altLang="en-US" dirty="0"/>
              <a:t>详见附录</a:t>
            </a:r>
            <a:r>
              <a:rPr lang="en-US" altLang="zh-CN" dirty="0"/>
              <a:t>B.1</a:t>
            </a:r>
          </a:p>
          <a:p>
            <a:r>
              <a:rPr lang="en-US" altLang="zh-CN" dirty="0"/>
              <a:t>MDMX</a:t>
            </a:r>
          </a:p>
          <a:p>
            <a:pPr lvl="1"/>
            <a:r>
              <a:rPr lang="zh-CN" altLang="en-US" dirty="0"/>
              <a:t>由</a:t>
            </a:r>
            <a:r>
              <a:rPr lang="en-US" altLang="zh-CN" dirty="0"/>
              <a:t>SGI</a:t>
            </a:r>
            <a:r>
              <a:rPr lang="zh-CN" altLang="en-US" dirty="0"/>
              <a:t>支持的另外一种老式扩展，增加了一大批采用浮点寄存器的</a:t>
            </a:r>
            <a:r>
              <a:rPr lang="en-US" altLang="zh-CN" dirty="0"/>
              <a:t>SIMD</a:t>
            </a:r>
            <a:r>
              <a:rPr lang="zh-CN" altLang="en-US" dirty="0"/>
              <a:t>算术操作指令。</a:t>
            </a:r>
            <a:endParaRPr lang="en-US" altLang="zh-CN" dirty="0"/>
          </a:p>
          <a:p>
            <a:pPr lvl="1"/>
            <a:r>
              <a:rPr lang="zh-CN" altLang="en-US" dirty="0"/>
              <a:t>因为每个操作在</a:t>
            </a:r>
            <a:r>
              <a:rPr lang="en-US" altLang="zh-CN" dirty="0"/>
              <a:t>64</a:t>
            </a:r>
            <a:r>
              <a:rPr lang="zh-CN" altLang="en-US" dirty="0"/>
              <a:t>位寄存器中存放的短整型数组的每个元素上并行处理，所以是单指令多数据（</a:t>
            </a:r>
            <a:r>
              <a:rPr lang="en-US" altLang="zh-CN" dirty="0"/>
              <a:t>SIMD</a:t>
            </a:r>
            <a:r>
              <a:rPr lang="zh-CN" altLang="en-US" dirty="0"/>
              <a:t>）。</a:t>
            </a:r>
            <a:endParaRPr lang="en-US" altLang="zh-CN" dirty="0"/>
          </a:p>
          <a:p>
            <a:pPr lvl="1"/>
            <a:r>
              <a:rPr lang="zh-CN" altLang="en-US" dirty="0"/>
              <a:t>小整数的饱和</a:t>
            </a:r>
            <a:r>
              <a:rPr lang="en-US" altLang="zh-CN" dirty="0"/>
              <a:t>SIMD</a:t>
            </a:r>
            <a:r>
              <a:rPr lang="zh-CN" altLang="en-US" dirty="0"/>
              <a:t>操作能够加速各种音频视频的“流媒体”计算</a:t>
            </a:r>
            <a:endParaRPr lang="en-US" altLang="zh-CN" dirty="0"/>
          </a:p>
        </p:txBody>
      </p:sp>
      <p:sp>
        <p:nvSpPr>
          <p:cNvPr id="4" name="灯片编号占位符 3">
            <a:extLst>
              <a:ext uri="{FF2B5EF4-FFF2-40B4-BE49-F238E27FC236}">
                <a16:creationId xmlns:a16="http://schemas.microsoft.com/office/drawing/2014/main" id="{0C869CEB-8657-45EB-89DE-DEB8579B1484}"/>
              </a:ext>
            </a:extLst>
          </p:cNvPr>
          <p:cNvSpPr>
            <a:spLocks noGrp="1"/>
          </p:cNvSpPr>
          <p:nvPr>
            <p:ph type="sldNum" sz="quarter" idx="12"/>
          </p:nvPr>
        </p:nvSpPr>
        <p:spPr/>
        <p:txBody>
          <a:bodyPr/>
          <a:lstStyle/>
          <a:p>
            <a:fld id="{EBFF6BC4-DC27-480C-AEBA-57D98C8C690A}" type="slidenum">
              <a:rPr lang="zh-CN" altLang="en-US" smtClean="0"/>
              <a:t>8</a:t>
            </a:fld>
            <a:endParaRPr lang="zh-CN" altLang="en-US"/>
          </a:p>
        </p:txBody>
      </p:sp>
    </p:spTree>
    <p:extLst>
      <p:ext uri="{BB962C8B-B14F-4D97-AF65-F5344CB8AC3E}">
        <p14:creationId xmlns:p14="http://schemas.microsoft.com/office/powerpoint/2010/main" val="3303802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10F24-160C-4B60-96E4-1C933C4FE0E7}"/>
              </a:ext>
            </a:extLst>
          </p:cNvPr>
          <p:cNvSpPr>
            <a:spLocks noGrp="1"/>
          </p:cNvSpPr>
          <p:nvPr>
            <p:ph type="title"/>
          </p:nvPr>
        </p:nvSpPr>
        <p:spPr/>
        <p:txBody>
          <a:bodyPr/>
          <a:lstStyle/>
          <a:p>
            <a:r>
              <a:rPr lang="en-US" altLang="zh-CN" dirty="0"/>
              <a:t>ASE</a:t>
            </a:r>
            <a:r>
              <a:rPr lang="zh-CN" altLang="en-US" dirty="0"/>
              <a:t>举例（续</a:t>
            </a:r>
            <a:r>
              <a:rPr lang="en-US" altLang="zh-CN" dirty="0"/>
              <a:t>1</a:t>
            </a:r>
            <a:r>
              <a:rPr lang="zh-CN" altLang="en-US" dirty="0"/>
              <a:t>）</a:t>
            </a:r>
          </a:p>
        </p:txBody>
      </p:sp>
      <p:sp>
        <p:nvSpPr>
          <p:cNvPr id="3" name="内容占位符 2">
            <a:extLst>
              <a:ext uri="{FF2B5EF4-FFF2-40B4-BE49-F238E27FC236}">
                <a16:creationId xmlns:a16="http://schemas.microsoft.com/office/drawing/2014/main" id="{17263627-8B97-4A75-9A1B-8CEB6487FC21}"/>
              </a:ext>
            </a:extLst>
          </p:cNvPr>
          <p:cNvSpPr>
            <a:spLocks noGrp="1"/>
          </p:cNvSpPr>
          <p:nvPr>
            <p:ph idx="1"/>
          </p:nvPr>
        </p:nvSpPr>
        <p:spPr/>
        <p:txBody>
          <a:bodyPr/>
          <a:lstStyle/>
          <a:p>
            <a:r>
              <a:rPr lang="en-US" altLang="zh-CN" dirty="0" err="1"/>
              <a:t>SmartMIPS</a:t>
            </a:r>
            <a:endParaRPr lang="en-US" altLang="zh-CN" dirty="0"/>
          </a:p>
          <a:p>
            <a:pPr lvl="1"/>
            <a:r>
              <a:rPr lang="zh-CN" altLang="en-US" dirty="0"/>
              <a:t>扩展了加密运算</a:t>
            </a:r>
            <a:endParaRPr lang="en-US" altLang="zh-CN" dirty="0"/>
          </a:p>
          <a:p>
            <a:r>
              <a:rPr lang="en-US" altLang="zh-CN" dirty="0"/>
              <a:t>MT</a:t>
            </a:r>
          </a:p>
          <a:p>
            <a:pPr lvl="1"/>
            <a:r>
              <a:rPr lang="zh-CN" altLang="en-US" dirty="0"/>
              <a:t>加上了硬件多线程功能</a:t>
            </a:r>
            <a:endParaRPr lang="en-US" altLang="zh-CN" dirty="0"/>
          </a:p>
          <a:p>
            <a:pPr lvl="1"/>
            <a:r>
              <a:rPr lang="zh-CN" altLang="en-US" dirty="0"/>
              <a:t>附录</a:t>
            </a:r>
            <a:r>
              <a:rPr lang="en-US" altLang="zh-CN" dirty="0"/>
              <a:t>A</a:t>
            </a:r>
            <a:r>
              <a:rPr lang="zh-CN" altLang="en-US" dirty="0"/>
              <a:t>对</a:t>
            </a:r>
            <a:r>
              <a:rPr lang="en-US" altLang="zh-CN" dirty="0"/>
              <a:t>MIPS MT</a:t>
            </a:r>
            <a:r>
              <a:rPr lang="zh-CN" altLang="en-US" dirty="0"/>
              <a:t>作了一个概括介绍</a:t>
            </a:r>
            <a:endParaRPr lang="en-US" altLang="zh-CN" dirty="0"/>
          </a:p>
          <a:p>
            <a:r>
              <a:rPr lang="en-US" altLang="zh-CN" dirty="0"/>
              <a:t>DSP</a:t>
            </a:r>
            <a:endParaRPr lang="zh-CN" altLang="en-US" dirty="0"/>
          </a:p>
          <a:p>
            <a:pPr lvl="1"/>
            <a:r>
              <a:rPr lang="zh-CN" altLang="en-US" dirty="0"/>
              <a:t>为音频视频处理保留的指令集</a:t>
            </a:r>
            <a:endParaRPr lang="en-US" altLang="zh-CN" dirty="0"/>
          </a:p>
          <a:p>
            <a:pPr lvl="1"/>
            <a:r>
              <a:rPr lang="zh-CN" altLang="en-US" dirty="0"/>
              <a:t>包括对小整数的饱和算术以及</a:t>
            </a:r>
            <a:r>
              <a:rPr lang="en-US" altLang="zh-CN" dirty="0"/>
              <a:t>SIMD</a:t>
            </a:r>
            <a:r>
              <a:rPr lang="zh-CN" altLang="en-US" dirty="0"/>
              <a:t>操作</a:t>
            </a:r>
            <a:endParaRPr lang="en-US" altLang="zh-CN" dirty="0"/>
          </a:p>
          <a:p>
            <a:pPr lvl="1"/>
            <a:r>
              <a:rPr lang="zh-CN" altLang="en-US" dirty="0"/>
              <a:t>类似于</a:t>
            </a:r>
            <a:r>
              <a:rPr lang="en-US" altLang="zh-CN" dirty="0"/>
              <a:t>MDMX</a:t>
            </a:r>
            <a:r>
              <a:rPr lang="zh-CN" altLang="en-US" dirty="0"/>
              <a:t>但是更有实用一些</a:t>
            </a:r>
            <a:endParaRPr lang="en-US" altLang="zh-CN" dirty="0"/>
          </a:p>
          <a:p>
            <a:pPr lvl="1"/>
            <a:r>
              <a:rPr lang="zh-CN" altLang="en-US" dirty="0"/>
              <a:t>在附录</a:t>
            </a:r>
            <a:r>
              <a:rPr lang="en-US" altLang="zh-CN" dirty="0"/>
              <a:t>B.2</a:t>
            </a:r>
            <a:r>
              <a:rPr lang="zh-CN" altLang="en-US" dirty="0"/>
              <a:t>中介绍</a:t>
            </a:r>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5A728B5F-28CB-41B9-A8B2-A25CB03189E6}"/>
              </a:ext>
            </a:extLst>
          </p:cNvPr>
          <p:cNvSpPr>
            <a:spLocks noGrp="1"/>
          </p:cNvSpPr>
          <p:nvPr>
            <p:ph type="sldNum" sz="quarter" idx="12"/>
          </p:nvPr>
        </p:nvSpPr>
        <p:spPr/>
        <p:txBody>
          <a:bodyPr/>
          <a:lstStyle/>
          <a:p>
            <a:fld id="{EBFF6BC4-DC27-480C-AEBA-57D98C8C690A}" type="slidenum">
              <a:rPr lang="zh-CN" altLang="en-US" smtClean="0"/>
              <a:t>9</a:t>
            </a:fld>
            <a:endParaRPr lang="zh-CN" altLang="en-US"/>
          </a:p>
        </p:txBody>
      </p:sp>
    </p:spTree>
    <p:extLst>
      <p:ext uri="{BB962C8B-B14F-4D97-AF65-F5344CB8AC3E}">
        <p14:creationId xmlns:p14="http://schemas.microsoft.com/office/powerpoint/2010/main" val="10267783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1732</TotalTime>
  <Words>3830</Words>
  <Application>Microsoft Office PowerPoint</Application>
  <PresentationFormat>宽屏</PresentationFormat>
  <Paragraphs>470</Paragraphs>
  <Slides>43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等线</vt:lpstr>
      <vt:lpstr>等线 Light</vt:lpstr>
      <vt:lpstr>宋体</vt:lpstr>
      <vt:lpstr>Arial</vt:lpstr>
      <vt:lpstr>Cambria Math</vt:lpstr>
      <vt:lpstr>Verdana</vt:lpstr>
      <vt:lpstr>Office 主题​​</vt:lpstr>
      <vt:lpstr>See MIPS Run 第二章 MIPS体系结构</vt:lpstr>
      <vt:lpstr>目录</vt:lpstr>
      <vt:lpstr>体系结构？</vt:lpstr>
      <vt:lpstr>MIPS ISA</vt:lpstr>
      <vt:lpstr>MIPS ISA版本</vt:lpstr>
      <vt:lpstr>MIPS ISA版本（续）</vt:lpstr>
      <vt:lpstr>指令集扩展的规范化ASE</vt:lpstr>
      <vt:lpstr>ASE举例</vt:lpstr>
      <vt:lpstr>ASE举例（续1）</vt:lpstr>
      <vt:lpstr>ASE举例（续2）</vt:lpstr>
      <vt:lpstr>ASE举例（续3）</vt:lpstr>
      <vt:lpstr>第1节 MIPS汇编语言的风格初探</vt:lpstr>
      <vt:lpstr>第1节 MIPS汇编语言的风格初探</vt:lpstr>
      <vt:lpstr>第1节 MIPS汇编语言的风格初探</vt:lpstr>
      <vt:lpstr>第2节 寄存器</vt:lpstr>
      <vt:lpstr>第2节 寄存器-程序计数器</vt:lpstr>
      <vt:lpstr>第2节 寄存器-CPU状态？</vt:lpstr>
      <vt:lpstr>第2节 寄存器-HI/LO</vt:lpstr>
      <vt:lpstr>第2节 寄存器-浮点</vt:lpstr>
      <vt:lpstr>第2节 寄存器-名称</vt:lpstr>
      <vt:lpstr>第3节 整数乘法部件与寄存器</vt:lpstr>
      <vt:lpstr>第3节 整数乘法部件与寄存器</vt:lpstr>
      <vt:lpstr>扩展-整数乘法部件</vt:lpstr>
      <vt:lpstr>第4节 加载与存储：寻址方式</vt:lpstr>
      <vt:lpstr>第5节 存储器与寄存器的数据类型</vt:lpstr>
      <vt:lpstr>第5节 存储器与寄存器的数据类型-整数</vt:lpstr>
      <vt:lpstr>第5节 存储器与寄存器的数据类型-非对齐</vt:lpstr>
      <vt:lpstr>第5节 存储器与寄存器的数据类型-浮点</vt:lpstr>
      <vt:lpstr>第5节 存储器与寄存器的数据类型-浮点</vt:lpstr>
      <vt:lpstr>第6节 汇编语言的合成指令</vt:lpstr>
      <vt:lpstr>第6节 汇编语言的合成指令</vt:lpstr>
      <vt:lpstr>第7节MIPSI 到MIPS64-发展到64位</vt:lpstr>
      <vt:lpstr>第7节 MIPSI 到MIPS64-64位的需求</vt:lpstr>
      <vt:lpstr>第7节MIPSI 到MIPS64-模式切换</vt:lpstr>
      <vt:lpstr>第8节 基本地址空间-简单系统的寻址</vt:lpstr>
      <vt:lpstr>第8节 基本地址空间-简单系统的寻址</vt:lpstr>
      <vt:lpstr>第8节 基本地址空间-核心与用户特权级</vt:lpstr>
      <vt:lpstr>第8节 基本地址空间</vt:lpstr>
      <vt:lpstr>第9节 流水线可见性</vt:lpstr>
      <vt:lpstr>第9节 流水线可见性</vt:lpstr>
      <vt:lpstr>第9节 流水线可见性</vt:lpstr>
      <vt:lpstr>第9节 流水线可见性</vt:lpstr>
      <vt:lpstr>第二章 MIPS体系结构 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MIPS体系结构</dc:title>
  <dc:creator>谭 弘泽</dc:creator>
  <cp:lastModifiedBy>谭 弘泽</cp:lastModifiedBy>
  <cp:revision>48</cp:revision>
  <dcterms:created xsi:type="dcterms:W3CDTF">2018-08-11T17:42:55Z</dcterms:created>
  <dcterms:modified xsi:type="dcterms:W3CDTF">2018-08-16T07:42:12Z</dcterms:modified>
</cp:coreProperties>
</file>