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9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A55B9-EE2C-4D2B-8675-B699495B99B0}" v="952" dt="2019-08-20T05:00:0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4CF1-F52F-4DE2-BD60-6E79C653F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D29F0-A5F5-48A3-9080-DAE3175F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C60F-0DBB-4AD3-98BD-F2B4A2DE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C021-B133-40B6-87AC-5BD2B0E8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E5B2-8BC3-4F08-B99B-4B81BFA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F02-3504-4515-963E-52DE5C61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BDB4-E163-47D5-AD0F-EBF158163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7E93-EAEF-4AFA-A412-A8E37CE0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094C-7B03-4FEF-B655-9279C75A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77E3-352D-476D-8406-DFC96D59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1A1A5-C6C2-4B6A-A30E-FB2CB79F8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8F28-DCA6-4FF1-9262-D8A1CE93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D73C-2EAA-40B1-A7BF-E20B840E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82DB-F07D-4EFE-BA0A-D627CE24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D743-E353-49DE-97EA-7962EFB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16123" y="1422400"/>
            <a:ext cx="10159754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6123" y="203863"/>
            <a:ext cx="1015975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6123" y="451575"/>
            <a:ext cx="10159754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hape 8"/>
          <p:cNvSpPr txBox="1">
            <a:spLocks/>
          </p:cNvSpPr>
          <p:nvPr userDrawn="1"/>
        </p:nvSpPr>
        <p:spPr>
          <a:xfrm>
            <a:off x="10709031" y="6320118"/>
            <a:ext cx="480062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00" smtClean="0">
                <a:solidFill>
                  <a:srgbClr val="00338D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rgbClr val="0033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AEFE-016A-4F44-9B44-BD9407E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74B5-045E-4401-AAB0-DFD40039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707B-7BF2-41AC-B6C3-E8CF92D7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F248-EC1E-4689-9308-115F61D9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77C2-CF79-4C25-9B53-AF289F26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D094-8C19-415D-AD17-488D0DC7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9150-986A-44FD-823D-4D09826F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AA4C-DC44-4FCB-BA19-A4EBD035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D61-5DBB-4F09-AC82-DD3DBA4E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E1D9-2770-417E-B4A1-B57BF3B4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63DC-077B-46BC-8AAB-89421AC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45-C7F2-4D91-A156-795098D07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959A-37E2-4764-BFDD-F13BCFDD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C4492-90CE-40A0-A049-DB21D13E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21C1-87C9-44A0-92D3-34BC271D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1E60-E7F7-4BDE-AB85-7C61B0C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96D-89E6-42B5-B89B-5B0A3992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FBFF-FCFF-400C-BB8D-DA3C710A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8B7E5-330F-41E4-B290-0E9F6966D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C9BC-C97B-433F-9200-BBC7A113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1DC2-67DD-4111-9C27-9C996D51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DFC1E-D5D5-4D86-B53C-BBE61432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E842-219F-4352-9008-3D610CD2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048AE-E0C3-49D6-A1F2-E6A568E2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634B-6696-43B5-BE1F-54E0960C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FCC7-6C15-451D-BC43-05B1526D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7353-C048-4CDF-8024-A2D7BC17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EA9F-A877-4600-9963-AA6D6322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8DD1B-C594-4EF3-B1BD-F7FC1BBD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C140F-2940-41F5-9D95-513B1906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6F6F-0046-466F-8666-7FDBB897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3D54-A3D6-4266-8617-AA3ADFF4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4F42-DA84-4C4F-A9E6-40B5E73F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3A071-7D1A-4085-B819-9DA9BEAC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9C71-77F8-4B67-AA70-E0E01355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D81D-33E6-482B-990C-55567E3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2269-2979-4E97-878C-0C2D5A40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375F-0CB8-45EA-93FF-4BA71021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18704-64A5-4A39-901B-2BEBBB5D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BE88C-F19D-4485-8E16-487A522A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3F388-38F2-40D7-82D2-DFF45F45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9DA6-A797-4E74-B0D3-636E069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D465-31AB-4FAB-9AE0-BC3F2304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4F037-7DFC-4CEC-A07A-40CFFDC1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435-010F-4630-9655-8B0EF1C4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DF1E-6851-49D5-BDA7-BE5C40A76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83C6-07AD-4AD7-9039-BF2B4F2384F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E399-FB72-4267-9D34-3C285E02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DDB4-0153-430A-BD2E-E9D5932A7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CD9A-6C69-486A-B1BF-906BB4141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64862" y="2542347"/>
            <a:ext cx="8702916" cy="1115119"/>
            <a:chOff x="601542" y="3276622"/>
            <a:chExt cx="8702916" cy="1115119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717399" y="3829301"/>
              <a:ext cx="7406640" cy="0"/>
            </a:xfrm>
            <a:prstGeom prst="line">
              <a:avLst/>
            </a:prstGeom>
            <a:noFill/>
            <a:ln w="152400">
              <a:solidFill>
                <a:srgbClr val="00A3A1"/>
              </a:solidFill>
              <a:round/>
              <a:headEnd/>
              <a:tailEnd type="triangle" w="med" len="med"/>
            </a:ln>
          </p:spPr>
          <p:txBody>
            <a:bodyPr lIns="0" tIns="0" rIns="0" bIns="0" anchor="ctr"/>
            <a:lstStyle/>
            <a:p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91847" y="3695272"/>
              <a:ext cx="274320" cy="2743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600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bg1"/>
                </a:solidFill>
                <a:latin typeface="Univers for KPMG" panose="020B0603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01542" y="3294461"/>
              <a:ext cx="1097280" cy="1097280"/>
            </a:xfrm>
            <a:prstGeom prst="ellipse">
              <a:avLst/>
            </a:prstGeom>
            <a:solidFill>
              <a:srgbClr val="00A3A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Road Map</a:t>
              </a:r>
            </a:p>
          </p:txBody>
        </p:sp>
        <p:sp>
          <p:nvSpPr>
            <p:cNvPr id="59" name="Up Arrow 58"/>
            <p:cNvSpPr/>
            <p:nvPr/>
          </p:nvSpPr>
          <p:spPr>
            <a:xfrm>
              <a:off x="7646052" y="3276622"/>
              <a:ext cx="365909" cy="36576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927" y="3936548"/>
              <a:ext cx="250040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[1 Month]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AESCSF GAP ANALYSIS</a:t>
              </a:r>
              <a:endParaRPr lang="en-SG" sz="1000" dirty="0">
                <a:solidFill>
                  <a:schemeClr val="bg1"/>
                </a:solidFill>
                <a:latin typeface="Univers for KPMG" panose="020B0603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512890" y="3349169"/>
              <a:ext cx="17821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AESCSF REMEDIATION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[18 Months]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77915" y="3908146"/>
              <a:ext cx="14879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[5 Months]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INFORMATION DEFENCE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632790" y="3522835"/>
              <a:ext cx="705103" cy="638233"/>
            </a:xfrm>
            <a:prstGeom prst="triangle">
              <a:avLst/>
            </a:prstGeom>
            <a:solidFill>
              <a:srgbClr val="00A3A1"/>
            </a:solidFill>
            <a:ln>
              <a:solidFill>
                <a:srgbClr val="00A3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26739" y="3349169"/>
              <a:ext cx="1428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NETWORK HARDENING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Univers for KPMG" panose="020B0603020202020204" pitchFamily="34" charset="0"/>
                </a:rPr>
                <a:t>[5 Months]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03865" y="1873374"/>
            <a:ext cx="2102604" cy="519703"/>
            <a:chOff x="6312023" y="2404219"/>
            <a:chExt cx="2102604" cy="519703"/>
          </a:xfrm>
        </p:grpSpPr>
        <p:sp>
          <p:nvSpPr>
            <p:cNvPr id="70" name="Rectangle 69"/>
            <p:cNvSpPr/>
            <p:nvPr/>
          </p:nvSpPr>
          <p:spPr>
            <a:xfrm>
              <a:off x="6860147" y="2404219"/>
              <a:ext cx="1554480" cy="519703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Univers 45 Light" pitchFamily="2" charset="0"/>
                </a:rPr>
                <a:t>CIS CONTROLS COMPLIANCE AUDIT &amp; PENERTRATION TEST</a:t>
              </a:r>
              <a:endParaRPr lang="en-GB" sz="900" b="1" dirty="0" err="1">
                <a:solidFill>
                  <a:schemeClr val="bg1"/>
                </a:solidFill>
                <a:latin typeface="Univers 45 Light" pitchFamily="2" charset="0"/>
              </a:endParaRPr>
            </a:p>
          </p:txBody>
        </p:sp>
        <p:grpSp>
          <p:nvGrpSpPr>
            <p:cNvPr id="95" name="Group 262"/>
            <p:cNvGrpSpPr/>
            <p:nvPr/>
          </p:nvGrpSpPr>
          <p:grpSpPr>
            <a:xfrm>
              <a:off x="6312023" y="2411780"/>
              <a:ext cx="521517" cy="501972"/>
              <a:chOff x="2295525" y="2504062"/>
              <a:chExt cx="466725" cy="420114"/>
            </a:xfrm>
            <a:solidFill>
              <a:srgbClr val="C6007E"/>
            </a:solidFill>
          </p:grpSpPr>
          <p:sp>
            <p:nvSpPr>
              <p:cNvPr id="96" name="Freeform 81"/>
              <p:cNvSpPr>
                <a:spLocks noEditPoints="1"/>
              </p:cNvSpPr>
              <p:nvPr/>
            </p:nvSpPr>
            <p:spPr bwMode="auto">
              <a:xfrm>
                <a:off x="2295525" y="2504062"/>
                <a:ext cx="466725" cy="330202"/>
              </a:xfrm>
              <a:custGeom>
                <a:avLst/>
                <a:gdLst/>
                <a:ahLst/>
                <a:cxnLst>
                  <a:cxn ang="0">
                    <a:pos x="1397" y="0"/>
                  </a:cxn>
                  <a:cxn ang="0">
                    <a:pos x="26" y="0"/>
                  </a:cxn>
                  <a:cxn ang="0">
                    <a:pos x="0" y="27"/>
                  </a:cxn>
                  <a:cxn ang="0">
                    <a:pos x="0" y="979"/>
                  </a:cxn>
                  <a:cxn ang="0">
                    <a:pos x="26" y="1006"/>
                  </a:cxn>
                  <a:cxn ang="0">
                    <a:pos x="1397" y="1006"/>
                  </a:cxn>
                  <a:cxn ang="0">
                    <a:pos x="1423" y="979"/>
                  </a:cxn>
                  <a:cxn ang="0">
                    <a:pos x="1423" y="27"/>
                  </a:cxn>
                  <a:cxn ang="0">
                    <a:pos x="1397" y="0"/>
                  </a:cxn>
                  <a:cxn ang="0">
                    <a:pos x="421" y="560"/>
                  </a:cxn>
                  <a:cxn ang="0">
                    <a:pos x="503" y="613"/>
                  </a:cxn>
                  <a:cxn ang="0">
                    <a:pos x="637" y="439"/>
                  </a:cxn>
                  <a:cxn ang="0">
                    <a:pos x="732" y="506"/>
                  </a:cxn>
                  <a:cxn ang="0">
                    <a:pos x="873" y="272"/>
                  </a:cxn>
                  <a:cxn ang="0">
                    <a:pos x="1052" y="345"/>
                  </a:cxn>
                  <a:cxn ang="0">
                    <a:pos x="1270" y="121"/>
                  </a:cxn>
                  <a:cxn ang="0">
                    <a:pos x="1271" y="216"/>
                  </a:cxn>
                  <a:cxn ang="0">
                    <a:pos x="1062" y="439"/>
                  </a:cxn>
                  <a:cxn ang="0">
                    <a:pos x="894" y="360"/>
                  </a:cxn>
                  <a:cxn ang="0">
                    <a:pos x="740" y="611"/>
                  </a:cxn>
                  <a:cxn ang="0">
                    <a:pos x="642" y="533"/>
                  </a:cxn>
                  <a:cxn ang="0">
                    <a:pos x="508" y="702"/>
                  </a:cxn>
                  <a:cxn ang="0">
                    <a:pos x="423" y="646"/>
                  </a:cxn>
                  <a:cxn ang="0">
                    <a:pos x="334" y="726"/>
                  </a:cxn>
                  <a:cxn ang="0">
                    <a:pos x="334" y="641"/>
                  </a:cxn>
                  <a:cxn ang="0">
                    <a:pos x="421" y="560"/>
                  </a:cxn>
                  <a:cxn ang="0">
                    <a:pos x="1195" y="897"/>
                  </a:cxn>
                  <a:cxn ang="0">
                    <a:pos x="1195" y="854"/>
                  </a:cxn>
                  <a:cxn ang="0">
                    <a:pos x="293" y="854"/>
                  </a:cxn>
                  <a:cxn ang="0">
                    <a:pos x="293" y="940"/>
                  </a:cxn>
                  <a:cxn ang="0">
                    <a:pos x="190" y="940"/>
                  </a:cxn>
                  <a:cxn ang="0">
                    <a:pos x="190" y="854"/>
                  </a:cxn>
                  <a:cxn ang="0">
                    <a:pos x="102" y="854"/>
                  </a:cxn>
                  <a:cxn ang="0">
                    <a:pos x="102" y="757"/>
                  </a:cxn>
                  <a:cxn ang="0">
                    <a:pos x="190" y="757"/>
                  </a:cxn>
                  <a:cxn ang="0">
                    <a:pos x="190" y="230"/>
                  </a:cxn>
                  <a:cxn ang="0">
                    <a:pos x="149" y="230"/>
                  </a:cxn>
                  <a:cxn ang="0">
                    <a:pos x="238" y="69"/>
                  </a:cxn>
                  <a:cxn ang="0">
                    <a:pos x="333" y="229"/>
                  </a:cxn>
                  <a:cxn ang="0">
                    <a:pos x="293" y="229"/>
                  </a:cxn>
                  <a:cxn ang="0">
                    <a:pos x="293" y="757"/>
                  </a:cxn>
                  <a:cxn ang="0">
                    <a:pos x="1195" y="757"/>
                  </a:cxn>
                  <a:cxn ang="0">
                    <a:pos x="1194" y="713"/>
                  </a:cxn>
                  <a:cxn ang="0">
                    <a:pos x="1347" y="803"/>
                  </a:cxn>
                  <a:cxn ang="0">
                    <a:pos x="1195" y="897"/>
                  </a:cxn>
                </a:cxnLst>
                <a:rect l="0" t="0" r="r" b="b"/>
                <a:pathLst>
                  <a:path w="1423" h="1006">
                    <a:moveTo>
                      <a:pt x="139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0" y="994"/>
                      <a:pt x="12" y="1006"/>
                      <a:pt x="26" y="1006"/>
                    </a:cubicBezTo>
                    <a:cubicBezTo>
                      <a:pt x="1397" y="1006"/>
                      <a:pt x="1397" y="1006"/>
                      <a:pt x="1397" y="1006"/>
                    </a:cubicBezTo>
                    <a:cubicBezTo>
                      <a:pt x="1412" y="1006"/>
                      <a:pt x="1423" y="994"/>
                      <a:pt x="1423" y="979"/>
                    </a:cubicBezTo>
                    <a:cubicBezTo>
                      <a:pt x="1423" y="27"/>
                      <a:pt x="1423" y="27"/>
                      <a:pt x="1423" y="27"/>
                    </a:cubicBezTo>
                    <a:cubicBezTo>
                      <a:pt x="1423" y="12"/>
                      <a:pt x="1412" y="0"/>
                      <a:pt x="1397" y="0"/>
                    </a:cubicBezTo>
                    <a:close/>
                    <a:moveTo>
                      <a:pt x="421" y="560"/>
                    </a:moveTo>
                    <a:cubicBezTo>
                      <a:pt x="503" y="613"/>
                      <a:pt x="503" y="613"/>
                      <a:pt x="503" y="613"/>
                    </a:cubicBezTo>
                    <a:cubicBezTo>
                      <a:pt x="637" y="439"/>
                      <a:pt x="637" y="439"/>
                      <a:pt x="637" y="439"/>
                    </a:cubicBezTo>
                    <a:cubicBezTo>
                      <a:pt x="732" y="506"/>
                      <a:pt x="732" y="506"/>
                      <a:pt x="732" y="506"/>
                    </a:cubicBezTo>
                    <a:cubicBezTo>
                      <a:pt x="873" y="272"/>
                      <a:pt x="873" y="272"/>
                      <a:pt x="873" y="272"/>
                    </a:cubicBezTo>
                    <a:cubicBezTo>
                      <a:pt x="1052" y="345"/>
                      <a:pt x="1052" y="345"/>
                      <a:pt x="1052" y="345"/>
                    </a:cubicBezTo>
                    <a:cubicBezTo>
                      <a:pt x="1270" y="121"/>
                      <a:pt x="1270" y="121"/>
                      <a:pt x="1270" y="121"/>
                    </a:cubicBezTo>
                    <a:cubicBezTo>
                      <a:pt x="1271" y="216"/>
                      <a:pt x="1271" y="216"/>
                      <a:pt x="1271" y="216"/>
                    </a:cubicBezTo>
                    <a:cubicBezTo>
                      <a:pt x="1062" y="439"/>
                      <a:pt x="1062" y="439"/>
                      <a:pt x="1062" y="439"/>
                    </a:cubicBezTo>
                    <a:cubicBezTo>
                      <a:pt x="894" y="360"/>
                      <a:pt x="894" y="360"/>
                      <a:pt x="894" y="360"/>
                    </a:cubicBezTo>
                    <a:cubicBezTo>
                      <a:pt x="740" y="611"/>
                      <a:pt x="740" y="611"/>
                      <a:pt x="740" y="611"/>
                    </a:cubicBezTo>
                    <a:cubicBezTo>
                      <a:pt x="642" y="533"/>
                      <a:pt x="642" y="533"/>
                      <a:pt x="642" y="533"/>
                    </a:cubicBezTo>
                    <a:cubicBezTo>
                      <a:pt x="508" y="702"/>
                      <a:pt x="508" y="702"/>
                      <a:pt x="508" y="702"/>
                    </a:cubicBezTo>
                    <a:cubicBezTo>
                      <a:pt x="423" y="646"/>
                      <a:pt x="423" y="646"/>
                      <a:pt x="423" y="646"/>
                    </a:cubicBezTo>
                    <a:cubicBezTo>
                      <a:pt x="334" y="726"/>
                      <a:pt x="334" y="726"/>
                      <a:pt x="334" y="726"/>
                    </a:cubicBezTo>
                    <a:cubicBezTo>
                      <a:pt x="334" y="641"/>
                      <a:pt x="334" y="641"/>
                      <a:pt x="334" y="641"/>
                    </a:cubicBezTo>
                    <a:lnTo>
                      <a:pt x="421" y="560"/>
                    </a:lnTo>
                    <a:close/>
                    <a:moveTo>
                      <a:pt x="1195" y="897"/>
                    </a:moveTo>
                    <a:cubicBezTo>
                      <a:pt x="1195" y="854"/>
                      <a:pt x="1195" y="854"/>
                      <a:pt x="1195" y="854"/>
                    </a:cubicBezTo>
                    <a:cubicBezTo>
                      <a:pt x="293" y="854"/>
                      <a:pt x="293" y="854"/>
                      <a:pt x="293" y="854"/>
                    </a:cubicBezTo>
                    <a:cubicBezTo>
                      <a:pt x="293" y="940"/>
                      <a:pt x="293" y="940"/>
                      <a:pt x="293" y="940"/>
                    </a:cubicBezTo>
                    <a:cubicBezTo>
                      <a:pt x="190" y="940"/>
                      <a:pt x="190" y="940"/>
                      <a:pt x="190" y="940"/>
                    </a:cubicBezTo>
                    <a:cubicBezTo>
                      <a:pt x="190" y="854"/>
                      <a:pt x="190" y="854"/>
                      <a:pt x="190" y="854"/>
                    </a:cubicBezTo>
                    <a:cubicBezTo>
                      <a:pt x="102" y="854"/>
                      <a:pt x="102" y="854"/>
                      <a:pt x="102" y="854"/>
                    </a:cubicBezTo>
                    <a:cubicBezTo>
                      <a:pt x="102" y="757"/>
                      <a:pt x="102" y="757"/>
                      <a:pt x="102" y="757"/>
                    </a:cubicBezTo>
                    <a:cubicBezTo>
                      <a:pt x="190" y="757"/>
                      <a:pt x="190" y="757"/>
                      <a:pt x="190" y="757"/>
                    </a:cubicBezTo>
                    <a:cubicBezTo>
                      <a:pt x="190" y="230"/>
                      <a:pt x="190" y="230"/>
                      <a:pt x="190" y="230"/>
                    </a:cubicBezTo>
                    <a:cubicBezTo>
                      <a:pt x="149" y="230"/>
                      <a:pt x="149" y="230"/>
                      <a:pt x="149" y="230"/>
                    </a:cubicBezTo>
                    <a:cubicBezTo>
                      <a:pt x="238" y="69"/>
                      <a:pt x="238" y="69"/>
                      <a:pt x="238" y="69"/>
                    </a:cubicBezTo>
                    <a:cubicBezTo>
                      <a:pt x="333" y="229"/>
                      <a:pt x="333" y="229"/>
                      <a:pt x="333" y="229"/>
                    </a:cubicBezTo>
                    <a:cubicBezTo>
                      <a:pt x="293" y="229"/>
                      <a:pt x="293" y="229"/>
                      <a:pt x="293" y="229"/>
                    </a:cubicBezTo>
                    <a:cubicBezTo>
                      <a:pt x="293" y="757"/>
                      <a:pt x="293" y="757"/>
                      <a:pt x="293" y="757"/>
                    </a:cubicBezTo>
                    <a:cubicBezTo>
                      <a:pt x="1195" y="757"/>
                      <a:pt x="1195" y="757"/>
                      <a:pt x="1195" y="757"/>
                    </a:cubicBezTo>
                    <a:cubicBezTo>
                      <a:pt x="1194" y="713"/>
                      <a:pt x="1194" y="713"/>
                      <a:pt x="1194" y="713"/>
                    </a:cubicBezTo>
                    <a:cubicBezTo>
                      <a:pt x="1347" y="803"/>
                      <a:pt x="1347" y="803"/>
                      <a:pt x="1347" y="803"/>
                    </a:cubicBezTo>
                    <a:lnTo>
                      <a:pt x="1195" y="89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2359025" y="2881313"/>
                <a:ext cx="341312" cy="42863"/>
              </a:xfrm>
              <a:custGeom>
                <a:avLst/>
                <a:gdLst/>
                <a:ahLst/>
                <a:cxnLst>
                  <a:cxn ang="0">
                    <a:pos x="1041" y="76"/>
                  </a:cxn>
                  <a:cxn ang="0">
                    <a:pos x="990" y="130"/>
                  </a:cxn>
                  <a:cxn ang="0">
                    <a:pos x="52" y="130"/>
                  </a:cxn>
                  <a:cxn ang="0">
                    <a:pos x="0" y="76"/>
                  </a:cxn>
                  <a:cxn ang="0">
                    <a:pos x="0" y="54"/>
                  </a:cxn>
                  <a:cxn ang="0">
                    <a:pos x="52" y="0"/>
                  </a:cxn>
                  <a:cxn ang="0">
                    <a:pos x="990" y="0"/>
                  </a:cxn>
                  <a:cxn ang="0">
                    <a:pos x="1041" y="54"/>
                  </a:cxn>
                  <a:cxn ang="0">
                    <a:pos x="1041" y="76"/>
                  </a:cxn>
                </a:cxnLst>
                <a:rect l="0" t="0" r="r" b="b"/>
                <a:pathLst>
                  <a:path w="1041" h="131">
                    <a:moveTo>
                      <a:pt x="1041" y="76"/>
                    </a:moveTo>
                    <a:cubicBezTo>
                      <a:pt x="1041" y="131"/>
                      <a:pt x="1018" y="130"/>
                      <a:pt x="990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23" y="130"/>
                      <a:pt x="0" y="128"/>
                      <a:pt x="0" y="76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"/>
                      <a:pt x="23" y="0"/>
                      <a:pt x="52" y="0"/>
                    </a:cubicBezTo>
                    <a:cubicBezTo>
                      <a:pt x="990" y="0"/>
                      <a:pt x="990" y="0"/>
                      <a:pt x="990" y="0"/>
                    </a:cubicBezTo>
                    <a:cubicBezTo>
                      <a:pt x="1018" y="0"/>
                      <a:pt x="1041" y="0"/>
                      <a:pt x="1041" y="54"/>
                    </a:cubicBezTo>
                    <a:lnTo>
                      <a:pt x="1041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2474913" y="2840038"/>
                <a:ext cx="107950" cy="285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Rounded Rectangle 51"/>
          <p:cNvSpPr/>
          <p:nvPr/>
        </p:nvSpPr>
        <p:spPr>
          <a:xfrm>
            <a:off x="7065164" y="4509851"/>
            <a:ext cx="1828800" cy="17249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FYXX/XX</a:t>
            </a:r>
          </a:p>
          <a:p>
            <a:pPr algn="ctr"/>
            <a:endParaRPr lang="en-SG" sz="900" dirty="0">
              <a:solidFill>
                <a:schemeClr val="bg1"/>
              </a:solidFill>
              <a:latin typeface="Univers 45 Ligh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Implement IG1 Organisational Sub-Controls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182093" y="4509851"/>
            <a:ext cx="1828800" cy="17249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FYXX/XX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900" dirty="0">
              <a:solidFill>
                <a:schemeClr val="bg1"/>
              </a:solidFill>
              <a:latin typeface="Univers 45 Ligh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Implement IG1 Foundational Sub-Controls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299022" y="4509851"/>
            <a:ext cx="1828800" cy="17249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FYXX/XX</a:t>
            </a:r>
          </a:p>
          <a:p>
            <a:pPr algn="ctr"/>
            <a:endParaRPr lang="en-SG" sz="900" dirty="0">
              <a:solidFill>
                <a:schemeClr val="bg1"/>
              </a:solidFill>
              <a:latin typeface="Univers 45 Ligh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>
                <a:solidFill>
                  <a:schemeClr val="bg1"/>
                </a:solidFill>
                <a:latin typeface="Univers 45 Light" pitchFamily="2" charset="0"/>
              </a:rPr>
              <a:t>Implement IG1 Basic Sub-Controls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900" dirty="0">
              <a:solidFill>
                <a:schemeClr val="bg1"/>
              </a:solidFill>
              <a:latin typeface="Univers 45 Light" pitchFamily="2" charset="0"/>
            </a:endParaRPr>
          </a:p>
          <a:p>
            <a:endParaRPr lang="en-SG" sz="900" dirty="0">
              <a:solidFill>
                <a:schemeClr val="bg1"/>
              </a:solidFill>
              <a:latin typeface="Univers 45 Light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248060-511C-4006-8652-46C8E8FAF382}"/>
              </a:ext>
            </a:extLst>
          </p:cNvPr>
          <p:cNvSpPr/>
          <p:nvPr/>
        </p:nvSpPr>
        <p:spPr>
          <a:xfrm>
            <a:off x="2887367" y="2963697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BC357D-4D98-43AB-A5D0-F1E72E772C7B}"/>
              </a:ext>
            </a:extLst>
          </p:cNvPr>
          <p:cNvSpPr/>
          <p:nvPr/>
        </p:nvSpPr>
        <p:spPr>
          <a:xfrm>
            <a:off x="9509431" y="297051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57" name="Up Arrow 59">
            <a:extLst>
              <a:ext uri="{FF2B5EF4-FFF2-40B4-BE49-F238E27FC236}">
                <a16:creationId xmlns:a16="http://schemas.microsoft.com/office/drawing/2014/main" id="{349AA99E-0C6F-4436-8723-A992BC9AC93E}"/>
              </a:ext>
            </a:extLst>
          </p:cNvPr>
          <p:cNvSpPr/>
          <p:nvPr/>
        </p:nvSpPr>
        <p:spPr>
          <a:xfrm rot="10800000">
            <a:off x="2862142" y="3284382"/>
            <a:ext cx="365909" cy="36576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62" name="Up Arrow 59">
            <a:extLst>
              <a:ext uri="{FF2B5EF4-FFF2-40B4-BE49-F238E27FC236}">
                <a16:creationId xmlns:a16="http://schemas.microsoft.com/office/drawing/2014/main" id="{FD798859-ECE5-4296-A389-1B36F0B0BE8C}"/>
              </a:ext>
            </a:extLst>
          </p:cNvPr>
          <p:cNvSpPr/>
          <p:nvPr/>
        </p:nvSpPr>
        <p:spPr>
          <a:xfrm rot="10800000">
            <a:off x="9487203" y="3284382"/>
            <a:ext cx="365909" cy="36576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7B8911-7779-486E-8ECE-F532D7004227}"/>
              </a:ext>
            </a:extLst>
          </p:cNvPr>
          <p:cNvSpPr/>
          <p:nvPr/>
        </p:nvSpPr>
        <p:spPr>
          <a:xfrm>
            <a:off x="2090963" y="3575037"/>
            <a:ext cx="190968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Univers 45 Light" pitchFamily="2" charset="0"/>
              </a:rPr>
              <a:t>Determine Current State: CIS Controls Initial Assessment</a:t>
            </a:r>
            <a:endParaRPr lang="en-GB" sz="900" b="1" dirty="0" err="1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002038-BBDF-4743-BDED-566859467628}"/>
              </a:ext>
            </a:extLst>
          </p:cNvPr>
          <p:cNvSpPr/>
          <p:nvPr/>
        </p:nvSpPr>
        <p:spPr>
          <a:xfrm>
            <a:off x="8735465" y="3601366"/>
            <a:ext cx="190968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Univers 45 Light" pitchFamily="2" charset="0"/>
              </a:rPr>
              <a:t>Desired State: All IG1 Controls Implemented</a:t>
            </a:r>
            <a:endParaRPr lang="en-GB" sz="900" b="1" dirty="0" err="1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00400-6896-4208-88DE-47D3E5B88CB7}"/>
              </a:ext>
            </a:extLst>
          </p:cNvPr>
          <p:cNvSpPr txBox="1"/>
          <p:nvPr/>
        </p:nvSpPr>
        <p:spPr>
          <a:xfrm>
            <a:off x="2093639" y="1097161"/>
            <a:ext cx="855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[Business Name] Cyber Security Roadmap IG1</a:t>
            </a:r>
          </a:p>
        </p:txBody>
      </p:sp>
    </p:spTree>
    <p:extLst>
      <p:ext uri="{BB962C8B-B14F-4D97-AF65-F5344CB8AC3E}">
        <p14:creationId xmlns:p14="http://schemas.microsoft.com/office/powerpoint/2010/main" val="3036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Univers 45 Light</vt:lpstr>
      <vt:lpstr>Univers for KPMG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2019-08-20T05:00:02Z</dcterms:created>
  <dcterms:modified xsi:type="dcterms:W3CDTF">2019-08-20T05:00:11Z</dcterms:modified>
</cp:coreProperties>
</file>