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69782" autoAdjust="0"/>
  </p:normalViewPr>
  <p:slideViewPr>
    <p:cSldViewPr snapToGrid="0">
      <p:cViewPr varScale="1">
        <p:scale>
          <a:sx n="77" d="100"/>
          <a:sy n="77" d="100"/>
        </p:scale>
        <p:origin x="19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50AFE-B278-4299-BA98-156EB2B2E841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0076-0155-408E-8CAD-1DBC9E5D4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433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我在看 </a:t>
            </a:r>
            <a:r>
              <a:rPr lang="en-US" altLang="zh-CN" dirty="0"/>
              <a:t>DSO </a:t>
            </a:r>
            <a:r>
              <a:rPr lang="zh-CN" altLang="en-US" dirty="0"/>
              <a:t>的时候，主要关注的是他的优化部分，因为优化部分是通用在，各个框架相同，</a:t>
            </a:r>
            <a:r>
              <a:rPr lang="en-US" altLang="zh-CN" dirty="0"/>
              <a:t>FEJ, Marginalization </a:t>
            </a:r>
            <a:r>
              <a:rPr lang="zh-CN" altLang="en-US" dirty="0"/>
              <a:t>之类都是与优化相关的。</a:t>
            </a:r>
            <a:r>
              <a:rPr lang="en-US" altLang="zh-CN" dirty="0"/>
              <a:t>DSO </a:t>
            </a:r>
            <a:r>
              <a:rPr lang="zh-CN" altLang="en-US" dirty="0"/>
              <a:t>是直接法，不同于特征点法，没有对影像数据做太多的处理，所以前端很弱，它主要是靠优化完成。在 </a:t>
            </a:r>
            <a:r>
              <a:rPr lang="en-US" altLang="zh-CN" dirty="0"/>
              <a:t>DSO </a:t>
            </a:r>
            <a:r>
              <a:rPr lang="zh-CN" altLang="en-US" dirty="0"/>
              <a:t>的代码中有两个优化部分，一个是追踪，一个是窗口优化（也就是途中红字标明的部分）。从追踪的优化开始看，从这里入手。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60076-0155-408E-8CAD-1DBC9E5D4AF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821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StereoDSO</a:t>
            </a:r>
            <a:r>
              <a:rPr lang="en-US" altLang="zh-CN" dirty="0"/>
              <a:t> </a:t>
            </a:r>
            <a:r>
              <a:rPr lang="zh-CN" altLang="en-US" dirty="0"/>
              <a:t>相对于单目 </a:t>
            </a:r>
            <a:r>
              <a:rPr lang="en-US" altLang="zh-CN" dirty="0"/>
              <a:t>DSO</a:t>
            </a:r>
            <a:r>
              <a:rPr lang="zh-CN" altLang="en-US" dirty="0"/>
              <a:t>，区别在于 </a:t>
            </a:r>
            <a:r>
              <a:rPr lang="en-US" altLang="zh-CN" dirty="0" err="1"/>
              <a:t>StereoDSO</a:t>
            </a:r>
            <a:r>
              <a:rPr lang="en-US" altLang="zh-CN" dirty="0"/>
              <a:t> </a:t>
            </a:r>
            <a:r>
              <a:rPr lang="zh-CN" altLang="en-US" dirty="0"/>
              <a:t>有两个相机形成的固定长度、方向的基线。使用这个基线，在前端追踪的时候可以初始化深度，在后端优化的时候，可以继续使用基线对点的深度进行约束，这就是约束了尺度。也就是图中红线连接的误差。可以尝试用信息矩阵对这些误差进行加权，做到更好的控制。我的代码应该没有这么干，因为当时对这些问题的理解还没有这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60076-0155-408E-8CAD-1DBC9E5D4AF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771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DSO </a:t>
            </a:r>
            <a:r>
              <a:rPr lang="zh-CN" altLang="en-US" dirty="0"/>
              <a:t>后端优化，核心是舒尔补，当然，用舒尔补做这件事情的前提是矩阵的稀疏，所谓的稀疏是指一个 </a:t>
            </a:r>
            <a:r>
              <a:rPr lang="en-US" altLang="zh-CN" dirty="0"/>
              <a:t>error </a:t>
            </a:r>
            <a:r>
              <a:rPr lang="zh-CN" altLang="en-US" dirty="0"/>
              <a:t>不要联系太多的变量，否则这个 </a:t>
            </a:r>
            <a:r>
              <a:rPr lang="en-US" altLang="zh-CN" dirty="0"/>
              <a:t>error </a:t>
            </a:r>
            <a:r>
              <a:rPr lang="zh-CN" altLang="en-US" dirty="0"/>
              <a:t>会在大矩阵中形成太多的非</a:t>
            </a:r>
            <a:r>
              <a:rPr lang="en-US" altLang="zh-CN" dirty="0"/>
              <a:t> 0 </a:t>
            </a:r>
            <a:r>
              <a:rPr lang="zh-CN" altLang="en-US" dirty="0"/>
              <a:t>块。</a:t>
            </a:r>
            <a:endParaRPr lang="en-US" altLang="zh-CN" dirty="0"/>
          </a:p>
          <a:p>
            <a:r>
              <a:rPr lang="zh-CN" altLang="en-US" dirty="0"/>
              <a:t>要理解这个大矩阵是信息矩阵，最内层是 </a:t>
            </a:r>
            <a:r>
              <a:rPr lang="en-US" altLang="zh-CN" dirty="0"/>
              <a:t>error </a:t>
            </a:r>
            <a:r>
              <a:rPr lang="zh-CN" altLang="en-US" dirty="0"/>
              <a:t>的 </a:t>
            </a:r>
            <a:r>
              <a:rPr lang="en-US" altLang="zh-CN" dirty="0"/>
              <a:t>covariance </a:t>
            </a:r>
            <a:r>
              <a:rPr lang="zh-CN" altLang="en-US" dirty="0"/>
              <a:t>的逆，在我们这里 </a:t>
            </a:r>
            <a:r>
              <a:rPr lang="en-US" altLang="zh-CN" dirty="0"/>
              <a:t>error </a:t>
            </a:r>
            <a:r>
              <a:rPr lang="zh-CN" altLang="en-US" dirty="0"/>
              <a:t>是光度误差，用一个数字就能表达。但是如果是重投影误差，那就是 </a:t>
            </a:r>
            <a:r>
              <a:rPr lang="en-US" altLang="zh-CN" dirty="0"/>
              <a:t>2x2 </a:t>
            </a:r>
            <a:r>
              <a:rPr lang="zh-CN" altLang="en-US" dirty="0"/>
              <a:t>的矩阵。</a:t>
            </a:r>
            <a:endParaRPr lang="en-US" altLang="zh-CN" dirty="0"/>
          </a:p>
          <a:p>
            <a:r>
              <a:rPr lang="zh-CN" altLang="en-US" dirty="0"/>
              <a:t>如果两个变量有 </a:t>
            </a:r>
            <a:r>
              <a:rPr lang="en-US" altLang="zh-CN" dirty="0"/>
              <a:t>error </a:t>
            </a:r>
            <a:r>
              <a:rPr lang="zh-CN" altLang="en-US" dirty="0"/>
              <a:t>联系，那么 </a:t>
            </a:r>
            <a:r>
              <a:rPr lang="en-US" altLang="zh-CN" dirty="0"/>
              <a:t>Covariance Matrix </a:t>
            </a:r>
            <a:r>
              <a:rPr lang="zh-CN" altLang="en-US" dirty="0"/>
              <a:t>中这两个变量的协方差就不为 </a:t>
            </a:r>
            <a:r>
              <a:rPr lang="en-US" altLang="zh-CN" dirty="0"/>
              <a:t>0</a:t>
            </a:r>
            <a:r>
              <a:rPr lang="zh-CN" altLang="en-US" dirty="0"/>
              <a:t>，在信息矩阵中也会有体现。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计算这些优化问题的性能瓶颈是矩阵求逆，有 </a:t>
            </a:r>
            <a:r>
              <a:rPr lang="en-US" altLang="zh-CN" dirty="0"/>
              <a:t>QR </a:t>
            </a:r>
            <a:r>
              <a:rPr lang="zh-CN" altLang="en-US" dirty="0"/>
              <a:t>分解等方法加速这个过程。</a:t>
            </a:r>
            <a:r>
              <a:rPr lang="en-US" altLang="zh-CN" dirty="0"/>
              <a:t>DSO </a:t>
            </a:r>
            <a:r>
              <a:rPr lang="zh-CN" altLang="en-US" dirty="0"/>
              <a:t>使用逆深度表达地标点的位置，逆深度是一个数字，求逆就是算一个倒数。这里的 </a:t>
            </a:r>
            <a:r>
              <a:rPr lang="en-US" altLang="zh-CN" dirty="0" err="1"/>
              <a:t>H_rhorho</a:t>
            </a:r>
            <a:r>
              <a:rPr lang="en-US" altLang="zh-CN" dirty="0"/>
              <a:t> </a:t>
            </a:r>
            <a:r>
              <a:rPr lang="zh-CN" altLang="en-US" dirty="0"/>
              <a:t>是一个对角阵，求逆，也就是对每一个对角线元素求倒数。</a:t>
            </a:r>
            <a:endParaRPr lang="en-US" altLang="zh-CN" dirty="0"/>
          </a:p>
          <a:p>
            <a:r>
              <a:rPr lang="zh-CN" altLang="en-US" dirty="0"/>
              <a:t>如果直接用地标点在世界坐标系下的坐标表达呢？这里需要求逆的矩阵就是一个块对角阵，每一个块是 </a:t>
            </a:r>
            <a:r>
              <a:rPr lang="en-US" altLang="zh-CN" dirty="0"/>
              <a:t>3x3 </a:t>
            </a:r>
            <a:r>
              <a:rPr lang="zh-CN" altLang="en-US" dirty="0"/>
              <a:t>的矩阵，求逆的时间复杂度是 </a:t>
            </a:r>
            <a:r>
              <a:rPr lang="en-US" altLang="zh-CN" dirty="0"/>
              <a:t>3 </a:t>
            </a:r>
            <a:r>
              <a:rPr lang="zh-CN" altLang="en-US" dirty="0"/>
              <a:t>次方量级，</a:t>
            </a:r>
            <a:r>
              <a:rPr lang="en-US" altLang="zh-CN" dirty="0"/>
              <a:t>3^3 = 27</a:t>
            </a:r>
            <a:r>
              <a:rPr lang="zh-CN" altLang="en-US" dirty="0"/>
              <a:t>，需要的计算量是逆深度的 </a:t>
            </a:r>
            <a:r>
              <a:rPr lang="en-US" altLang="zh-CN" dirty="0"/>
              <a:t>27 </a:t>
            </a:r>
            <a:r>
              <a:rPr lang="zh-CN" altLang="en-US" dirty="0"/>
              <a:t>倍。</a:t>
            </a:r>
            <a:endParaRPr lang="en-US" altLang="zh-CN" dirty="0"/>
          </a:p>
          <a:p>
            <a:r>
              <a:rPr lang="zh-CN" altLang="en-US" dirty="0"/>
              <a:t>当然，最后提一点，除法能压缩就压缩，除法需要的 </a:t>
            </a:r>
            <a:r>
              <a:rPr lang="en-US" altLang="zh-CN" dirty="0"/>
              <a:t>CPU clock </a:t>
            </a:r>
            <a:r>
              <a:rPr lang="zh-CN" altLang="en-US" dirty="0"/>
              <a:t>比乘法高一个数量级。这种高 </a:t>
            </a:r>
            <a:r>
              <a:rPr lang="en-US" altLang="zh-CN" dirty="0"/>
              <a:t>CPU clock </a:t>
            </a:r>
            <a:r>
              <a:rPr lang="zh-CN" altLang="en-US" dirty="0"/>
              <a:t>操作存在也是不利于 </a:t>
            </a:r>
            <a:r>
              <a:rPr lang="en-US" altLang="zh-CN" dirty="0"/>
              <a:t>CPU </a:t>
            </a:r>
            <a:r>
              <a:rPr lang="zh-CN" altLang="en-US" dirty="0"/>
              <a:t>的 </a:t>
            </a:r>
            <a:r>
              <a:rPr lang="en-US" altLang="zh-CN" dirty="0"/>
              <a:t>pipe</a:t>
            </a:r>
            <a:r>
              <a:rPr lang="zh-CN" altLang="en-US" dirty="0"/>
              <a:t>，吞吐量降低。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60076-0155-408E-8CAD-1DBC9E5D4AF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682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40F59-0C43-4939-AD6D-CB1DC53F6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15AF63-3799-4D59-8688-C0A988839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A2D701-38BF-4AF5-8FF2-49B0761C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4C5A-08B2-43E3-8272-03EF10F15282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2DF087-7A92-4957-AD7F-53F842B1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35B741-F523-408D-B7A6-1FCB8ADF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1659-8D79-4EF6-86A3-54C9FE37B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82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C79B6-0AA4-423A-9173-52C049EC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F64CAD-E91C-477A-9D9B-A95C6499A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428EA7-9CCB-4D80-991B-70DF7FB88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4C5A-08B2-43E3-8272-03EF10F15282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9517E0-15E6-422E-9EFB-3A29BCDB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C0EDB9-8F2E-4E2E-8C3A-B2E79F15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1659-8D79-4EF6-86A3-54C9FE37B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28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269D97-0B6C-4BF1-B2D9-9F975B5CE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16CC9A-E54E-477C-89B5-516B04239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135D6D-D341-4932-85E6-0ECD03D3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4C5A-08B2-43E3-8272-03EF10F15282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4849DA-812E-4577-928C-0416C02CF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6505DF-44CF-44F7-BD66-C08DE8B9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1659-8D79-4EF6-86A3-54C9FE37B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8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065BD-A401-45EE-84F1-C3A84D2C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B7BA51-3C1F-4E8C-A9B1-20D1CC9AB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63310-72B5-4420-AE3F-FFE03E7DC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4C5A-08B2-43E3-8272-03EF10F15282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A8CBE8-23F2-4DBB-B099-BC32203E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798216-339E-46B3-BEC1-3C1E8AC3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1659-8D79-4EF6-86A3-54C9FE37B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48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38F0F-22F6-4694-B70F-BF9F60948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0B060C-00D5-404F-A0BD-3F0DB8E7A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F44C3C-CDCC-422D-8D07-BA4B8947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4C5A-08B2-43E3-8272-03EF10F15282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74DC9-B0C7-4A2B-9F3A-47B3E6B2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A651B2-79C4-4ADC-BD23-F8B42486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1659-8D79-4EF6-86A3-54C9FE37B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7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EDEE7-BFDB-490F-94E9-72D89FE4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BC9FC6-A3AE-44D9-894D-983C10645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66FA5E-B201-4919-9D78-1F180D873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07DB25-24FC-4304-A056-28CA6093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4C5A-08B2-43E3-8272-03EF10F15282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33552C-FD65-4290-A808-D3A0F6C3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BD1F59-F852-4568-974D-E977B575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1659-8D79-4EF6-86A3-54C9FE37B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32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E907A-956D-47A9-8BED-B3787A9D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C03546-7061-48F9-9CDA-6D530998F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B6409C-DDFA-4A3C-8DC5-40B4C62DD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4E6E2C-FE05-415E-BE84-949578E93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34FEB1-C6B1-4136-9FA3-E5CDD2231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612136-75B1-4564-B7DA-B18615FC0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4C5A-08B2-43E3-8272-03EF10F15282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EC4D17-66D6-4A12-8B8A-DD411AF4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05E866-200F-458D-924D-FECA2669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1659-8D79-4EF6-86A3-54C9FE37B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77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48A32-5FA8-436E-ACD3-4C10BD0A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3A4892-BCF6-4EEA-A85F-CD441FCE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4C5A-08B2-43E3-8272-03EF10F15282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266106-7CCB-4590-A67A-2886D968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392E5E-8222-427A-A223-FF0731D4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1659-8D79-4EF6-86A3-54C9FE37B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12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980183-AC3A-466D-8A76-D4672B136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4C5A-08B2-43E3-8272-03EF10F15282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58911B-5DC9-460E-A246-BADE6D13C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3BF49D-76E4-4989-98A3-491043D8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1659-8D79-4EF6-86A3-54C9FE37B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25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AFF55-B21C-482B-B9C2-345AE0A34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5DE0B1-0C4C-4B71-9CA9-90ED15919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31D50E-4B52-49AC-9DD6-FB3AE0689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A58DE6-44AC-4B16-8317-358B5F384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4C5A-08B2-43E3-8272-03EF10F15282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0CEF60-D9DC-4520-B8EE-DCE1E2BBE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16E46C-F75E-45FC-B5C0-E40E6F31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1659-8D79-4EF6-86A3-54C9FE37B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37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0D4C3-47D1-4D13-8558-E28B882F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181984-CC6E-46B8-9387-E4D023AC2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C32B61-8832-4242-A5E3-D6BBEBD8F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111B92-DBC7-4B66-B396-54EA4E480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4C5A-08B2-43E3-8272-03EF10F15282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0702F5-1CEA-48C5-9748-2998DF69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E6F34A-B948-4AA7-BDC6-2D750A06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1659-8D79-4EF6-86A3-54C9FE37B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48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30BFDA-0CDC-4503-9CCB-70AE6FF2F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03BD6B-F5EA-41B0-AFCD-DD8CA4920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805DB5-6A9C-4088-BCCC-EE80AD1FD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34C5A-08B2-43E3-8272-03EF10F15282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C4EDE-868A-4998-BBB8-426C3853E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AC0426-39D4-4B2C-BE35-FF7135D3B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81659-8D79-4EF6-86A3-54C9FE37B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14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9CD2C-E360-4154-92AD-B5E179AADC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StereoDSO</a:t>
            </a:r>
            <a:r>
              <a:rPr lang="en-US" altLang="zh-CN" dirty="0"/>
              <a:t> </a:t>
            </a:r>
            <a:r>
              <a:rPr lang="zh-CN" altLang="en-US" dirty="0"/>
              <a:t>与 </a:t>
            </a:r>
            <a:r>
              <a:rPr lang="en-US" altLang="zh-CN" dirty="0"/>
              <a:t>DSO </a:t>
            </a:r>
            <a:r>
              <a:rPr lang="zh-CN" altLang="en-US" dirty="0"/>
              <a:t>要点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ECD5C5-5246-4AE3-B053-DECC2022F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涂金戈</a:t>
            </a:r>
            <a:endParaRPr lang="en-US" altLang="zh-CN" dirty="0"/>
          </a:p>
          <a:p>
            <a:r>
              <a:rPr lang="en-US" altLang="zh-CN" dirty="0"/>
              <a:t>20191013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72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81E09-04FC-45E0-9E56-C041B568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StereoDSO</a:t>
            </a:r>
            <a:r>
              <a:rPr lang="en-US" altLang="zh-CN" dirty="0"/>
              <a:t> </a:t>
            </a:r>
            <a:r>
              <a:rPr lang="zh-CN" altLang="en-US" dirty="0"/>
              <a:t>算法流程</a:t>
            </a: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D326825-4E16-466D-9028-29B0CB313715}"/>
              </a:ext>
            </a:extLst>
          </p:cNvPr>
          <p:cNvGrpSpPr/>
          <p:nvPr/>
        </p:nvGrpSpPr>
        <p:grpSpPr>
          <a:xfrm>
            <a:off x="1440849" y="1286453"/>
            <a:ext cx="8844330" cy="5407275"/>
            <a:chOff x="2945203" y="1502655"/>
            <a:chExt cx="6301594" cy="3852689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200DE488-6F24-473E-B42F-078D48643FE0}"/>
                </a:ext>
              </a:extLst>
            </p:cNvPr>
            <p:cNvSpPr/>
            <p:nvPr/>
          </p:nvSpPr>
          <p:spPr bwMode="auto">
            <a:xfrm>
              <a:off x="2945203" y="1502655"/>
              <a:ext cx="2438336" cy="91437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zh-CN" altLang="en-US" sz="2000" dirty="0"/>
                <a:t>双目帧影像</a:t>
              </a:r>
              <a:endParaRPr lang="en-US" altLang="zh-CN" sz="2000" dirty="0"/>
            </a:p>
          </p:txBody>
        </p:sp>
        <p:pic>
          <p:nvPicPr>
            <p:cNvPr id="80" name="图片 79">
              <a:extLst>
                <a:ext uri="{FF2B5EF4-FFF2-40B4-BE49-F238E27FC236}">
                  <a16:creationId xmlns:a16="http://schemas.microsoft.com/office/drawing/2014/main" id="{FE36FA76-90C2-48FF-B1F7-8D1CA8F02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6767" y="1541185"/>
              <a:ext cx="1028673" cy="412971"/>
            </a:xfrm>
            <a:prstGeom prst="rect">
              <a:avLst/>
            </a:prstGeom>
          </p:spPr>
        </p:pic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2454FFC3-1898-4869-9F0D-C6208598C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7717" y="1981252"/>
              <a:ext cx="1047723" cy="412971"/>
            </a:xfrm>
            <a:prstGeom prst="rect">
              <a:avLst/>
            </a:prstGeom>
          </p:spPr>
        </p:pic>
        <p:sp>
          <p:nvSpPr>
            <p:cNvPr id="82" name="菱形 81">
              <a:extLst>
                <a:ext uri="{FF2B5EF4-FFF2-40B4-BE49-F238E27FC236}">
                  <a16:creationId xmlns:a16="http://schemas.microsoft.com/office/drawing/2014/main" id="{215B5024-4E87-4088-A427-20F5CC3F9398}"/>
                </a:ext>
              </a:extLst>
            </p:cNvPr>
            <p:cNvSpPr/>
            <p:nvPr/>
          </p:nvSpPr>
          <p:spPr bwMode="auto">
            <a:xfrm>
              <a:off x="5535935" y="1587929"/>
              <a:ext cx="1828752" cy="732454"/>
            </a:xfrm>
            <a:prstGeom prst="diamon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r>
                <a:rPr lang="zh-CN" altLang="en-US" sz="1600" dirty="0"/>
                <a:t>初始化</a:t>
              </a:r>
              <a:endParaRPr lang="en-US" altLang="zh-CN" sz="1600" dirty="0"/>
            </a:p>
            <a:p>
              <a:pPr algn="ctr" eaLnBrk="1" hangingPunct="1"/>
              <a:r>
                <a:rPr lang="zh-CN" altLang="en-US" sz="1600" dirty="0"/>
                <a:t>完成</a:t>
              </a:r>
              <a:endParaRPr lang="en-US" sz="1600" dirty="0"/>
            </a:p>
          </p:txBody>
        </p: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7CBC977B-4258-4402-B796-AD102516AB28}"/>
                </a:ext>
              </a:extLst>
            </p:cNvPr>
            <p:cNvCxnSpPr>
              <a:cxnSpLocks/>
              <a:stCxn id="79" idx="3"/>
              <a:endCxn id="82" idx="1"/>
            </p:cNvCxnSpPr>
            <p:nvPr/>
          </p:nvCxnSpPr>
          <p:spPr bwMode="auto">
            <a:xfrm flipV="1">
              <a:off x="5383539" y="1954156"/>
              <a:ext cx="152396" cy="56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E0F52828-D756-4BBB-95CC-F045D7A9E903}"/>
                </a:ext>
              </a:extLst>
            </p:cNvPr>
            <p:cNvSpPr txBox="1"/>
            <p:nvPr/>
          </p:nvSpPr>
          <p:spPr bwMode="auto">
            <a:xfrm>
              <a:off x="7355827" y="1619644"/>
              <a:ext cx="3898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600" dirty="0"/>
                <a:t>是</a:t>
              </a:r>
              <a:endParaRPr lang="en-US" sz="1600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C409E5F3-E26B-4BF4-A31A-56805BFF1E7B}"/>
                </a:ext>
              </a:extLst>
            </p:cNvPr>
            <p:cNvSpPr/>
            <p:nvPr/>
          </p:nvSpPr>
          <p:spPr bwMode="auto">
            <a:xfrm>
              <a:off x="5993123" y="2568935"/>
              <a:ext cx="914376" cy="30479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r>
                <a:rPr lang="zh-CN" altLang="en-US" sz="1600" dirty="0"/>
                <a:t>初始化</a:t>
              </a:r>
              <a:endParaRPr lang="en-US" sz="1600" dirty="0"/>
            </a:p>
          </p:txBody>
        </p: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47F80011-E17E-4394-9C98-563EFEDACA2B}"/>
                </a:ext>
              </a:extLst>
            </p:cNvPr>
            <p:cNvCxnSpPr>
              <a:cxnSpLocks/>
              <a:stCxn id="82" idx="2"/>
              <a:endCxn id="85" idx="0"/>
            </p:cNvCxnSpPr>
            <p:nvPr/>
          </p:nvCxnSpPr>
          <p:spPr bwMode="auto">
            <a:xfrm>
              <a:off x="6450311" y="2320383"/>
              <a:ext cx="0" cy="2485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4CF7A6EE-043D-47EC-BFB7-398BFE59C7F4}"/>
                </a:ext>
              </a:extLst>
            </p:cNvPr>
            <p:cNvSpPr txBox="1"/>
            <p:nvPr/>
          </p:nvSpPr>
          <p:spPr bwMode="auto">
            <a:xfrm>
              <a:off x="6407782" y="2266922"/>
              <a:ext cx="3898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600" dirty="0"/>
                <a:t>否</a:t>
              </a:r>
              <a:endParaRPr lang="en-US" sz="1600" dirty="0"/>
            </a:p>
          </p:txBody>
        </p:sp>
        <p:cxnSp>
          <p:nvCxnSpPr>
            <p:cNvPr id="88" name="连接符: 肘形 87">
              <a:extLst>
                <a:ext uri="{FF2B5EF4-FFF2-40B4-BE49-F238E27FC236}">
                  <a16:creationId xmlns:a16="http://schemas.microsoft.com/office/drawing/2014/main" id="{CB4AD400-61E3-47E3-A742-F7CBEA5F117B}"/>
                </a:ext>
              </a:extLst>
            </p:cNvPr>
            <p:cNvCxnSpPr>
              <a:cxnSpLocks/>
              <a:stCxn id="79" idx="2"/>
              <a:endCxn id="85" idx="1"/>
            </p:cNvCxnSpPr>
            <p:nvPr/>
          </p:nvCxnSpPr>
          <p:spPr bwMode="auto">
            <a:xfrm rot="16200000" flipH="1">
              <a:off x="4926597" y="1654805"/>
              <a:ext cx="304300" cy="1828752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58CB13E7-3C5A-4D40-90F1-9643E545AB33}"/>
                </a:ext>
              </a:extLst>
            </p:cNvPr>
            <p:cNvCxnSpPr>
              <a:cxnSpLocks/>
              <a:stCxn id="82" idx="3"/>
              <a:endCxn id="90" idx="1"/>
            </p:cNvCxnSpPr>
            <p:nvPr/>
          </p:nvCxnSpPr>
          <p:spPr bwMode="auto">
            <a:xfrm>
              <a:off x="7364687" y="1954156"/>
              <a:ext cx="45718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C0BBF488-EF6A-4C00-95ED-ACB4FCD0C093}"/>
                </a:ext>
              </a:extLst>
            </p:cNvPr>
            <p:cNvSpPr/>
            <p:nvPr/>
          </p:nvSpPr>
          <p:spPr bwMode="auto">
            <a:xfrm>
              <a:off x="7821875" y="1694844"/>
              <a:ext cx="914376" cy="51862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r>
                <a:rPr lang="zh-CN" altLang="en-US" sz="1600" dirty="0">
                  <a:solidFill>
                    <a:srgbClr val="FF0000"/>
                  </a:solidFill>
                </a:rPr>
                <a:t>关键帧追踪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91" name="菱形 90">
              <a:extLst>
                <a:ext uri="{FF2B5EF4-FFF2-40B4-BE49-F238E27FC236}">
                  <a16:creationId xmlns:a16="http://schemas.microsoft.com/office/drawing/2014/main" id="{C15F2E1F-30F7-47EE-BF8B-112F0F49E341}"/>
                </a:ext>
              </a:extLst>
            </p:cNvPr>
            <p:cNvSpPr/>
            <p:nvPr/>
          </p:nvSpPr>
          <p:spPr bwMode="auto">
            <a:xfrm>
              <a:off x="7355827" y="2462018"/>
              <a:ext cx="1828752" cy="727609"/>
            </a:xfrm>
            <a:prstGeom prst="diamon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600" dirty="0"/>
                <a:t>新关键帧</a:t>
              </a:r>
              <a:endParaRPr lang="en-US" sz="1600" dirty="0"/>
            </a:p>
          </p:txBody>
        </p: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A4204A1A-A555-492E-82D2-3A32336161A3}"/>
                </a:ext>
              </a:extLst>
            </p:cNvPr>
            <p:cNvCxnSpPr>
              <a:cxnSpLocks/>
              <a:stCxn id="90" idx="2"/>
              <a:endCxn id="91" idx="0"/>
            </p:cNvCxnSpPr>
            <p:nvPr/>
          </p:nvCxnSpPr>
          <p:spPr bwMode="auto">
            <a:xfrm flipH="1">
              <a:off x="8270203" y="2213467"/>
              <a:ext cx="8860" cy="2485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1310C193-9F5C-4F98-83CE-1D9B5BCC50D3}"/>
                </a:ext>
              </a:extLst>
            </p:cNvPr>
            <p:cNvSpPr txBox="1"/>
            <p:nvPr/>
          </p:nvSpPr>
          <p:spPr bwMode="auto">
            <a:xfrm>
              <a:off x="8213105" y="3145909"/>
              <a:ext cx="3898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600" dirty="0"/>
                <a:t>否</a:t>
              </a:r>
              <a:endParaRPr lang="en-US" sz="1600" dirty="0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F723D47D-BD47-445E-822E-B93636DFD523}"/>
                </a:ext>
              </a:extLst>
            </p:cNvPr>
            <p:cNvSpPr/>
            <p:nvPr/>
          </p:nvSpPr>
          <p:spPr bwMode="auto">
            <a:xfrm>
              <a:off x="7813015" y="3863908"/>
              <a:ext cx="914376" cy="51862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r>
                <a:rPr lang="zh-CN" altLang="en-US" sz="1600" dirty="0"/>
                <a:t>新</a:t>
              </a:r>
              <a:endParaRPr lang="en-US" altLang="zh-CN" sz="1600" dirty="0"/>
            </a:p>
            <a:p>
              <a:pPr algn="ctr" eaLnBrk="1" hangingPunct="1"/>
              <a:r>
                <a:rPr lang="zh-CN" altLang="en-US" sz="1600" dirty="0"/>
                <a:t>关键帧</a:t>
              </a:r>
              <a:endParaRPr lang="en-US" sz="1600" dirty="0"/>
            </a:p>
          </p:txBody>
        </p:sp>
        <p:cxnSp>
          <p:nvCxnSpPr>
            <p:cNvPr id="95" name="连接符: 肘形 94">
              <a:extLst>
                <a:ext uri="{FF2B5EF4-FFF2-40B4-BE49-F238E27FC236}">
                  <a16:creationId xmlns:a16="http://schemas.microsoft.com/office/drawing/2014/main" id="{6D8CE48F-77E1-46A6-9BFD-38B74DD78CA6}"/>
                </a:ext>
              </a:extLst>
            </p:cNvPr>
            <p:cNvCxnSpPr>
              <a:cxnSpLocks/>
              <a:stCxn id="94" idx="3"/>
              <a:endCxn id="91" idx="3"/>
            </p:cNvCxnSpPr>
            <p:nvPr/>
          </p:nvCxnSpPr>
          <p:spPr bwMode="auto">
            <a:xfrm flipV="1">
              <a:off x="8727391" y="2825823"/>
              <a:ext cx="457188" cy="1297397"/>
            </a:xfrm>
            <a:prstGeom prst="bentConnector3">
              <a:avLst>
                <a:gd name="adj1" fmla="val 100174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2A451F7C-56C8-4245-8DDC-8329D59DCC4A}"/>
                </a:ext>
              </a:extLst>
            </p:cNvPr>
            <p:cNvSpPr txBox="1"/>
            <p:nvPr/>
          </p:nvSpPr>
          <p:spPr bwMode="auto">
            <a:xfrm>
              <a:off x="8856947" y="3114170"/>
              <a:ext cx="3898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600" dirty="0"/>
                <a:t>是</a:t>
              </a:r>
              <a:endParaRPr lang="en-US" sz="1600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5C530506-D4AB-4C1F-A23C-68BDFAFC232D}"/>
                </a:ext>
              </a:extLst>
            </p:cNvPr>
            <p:cNvSpPr/>
            <p:nvPr/>
          </p:nvSpPr>
          <p:spPr bwMode="auto">
            <a:xfrm>
              <a:off x="2945203" y="3208842"/>
              <a:ext cx="3505108" cy="204796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zh-CN" altLang="en-US" dirty="0"/>
                <a:t>局部优化窗口</a:t>
              </a:r>
              <a:endParaRPr lang="en-US" altLang="zh-CN" dirty="0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063E7200-66C1-4D07-8E12-61C0B64CEA68}"/>
                </a:ext>
              </a:extLst>
            </p:cNvPr>
            <p:cNvSpPr/>
            <p:nvPr/>
          </p:nvSpPr>
          <p:spPr bwMode="auto">
            <a:xfrm>
              <a:off x="3021401" y="3636199"/>
              <a:ext cx="1219168" cy="102789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r>
                <a:rPr lang="zh-CN" altLang="en-US" sz="1600" dirty="0"/>
                <a:t>活跃关键帧</a:t>
              </a:r>
              <a:endParaRPr lang="en-US" sz="1600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F81D61A3-E122-4371-A4AB-1EE37A7665F9}"/>
                </a:ext>
              </a:extLst>
            </p:cNvPr>
            <p:cNvSpPr/>
            <p:nvPr/>
          </p:nvSpPr>
          <p:spPr bwMode="auto">
            <a:xfrm>
              <a:off x="3082325" y="3974533"/>
              <a:ext cx="1097320" cy="30479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r>
                <a:rPr lang="zh-CN" altLang="en-US" sz="1200" dirty="0"/>
                <a:t>成熟追踪点</a:t>
              </a:r>
              <a:endParaRPr lang="en-US" sz="1200" dirty="0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FD87C74E-0F8A-4F2F-8959-E2E9F27254EC}"/>
                </a:ext>
              </a:extLst>
            </p:cNvPr>
            <p:cNvSpPr/>
            <p:nvPr/>
          </p:nvSpPr>
          <p:spPr bwMode="auto">
            <a:xfrm>
              <a:off x="3021401" y="4812900"/>
              <a:ext cx="1219168" cy="30479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r>
                <a:rPr lang="zh-CN" altLang="en-US" sz="1600" dirty="0"/>
                <a:t>共视图</a:t>
              </a:r>
              <a:endParaRPr lang="en-US" sz="1600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2730E94E-4B2C-45A8-91DB-4DAC8E57A837}"/>
                </a:ext>
              </a:extLst>
            </p:cNvPr>
            <p:cNvSpPr txBox="1"/>
            <p:nvPr/>
          </p:nvSpPr>
          <p:spPr bwMode="auto">
            <a:xfrm>
              <a:off x="6510031" y="3116731"/>
              <a:ext cx="1210588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600" dirty="0"/>
                <a:t>优化关键帧</a:t>
              </a:r>
              <a:endParaRPr lang="en-US" sz="1600" dirty="0"/>
            </a:p>
          </p:txBody>
        </p: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E7DC56A6-C30F-4553-9781-85C44C26484B}"/>
                </a:ext>
              </a:extLst>
            </p:cNvPr>
            <p:cNvCxnSpPr>
              <a:stCxn id="94" idx="1"/>
            </p:cNvCxnSpPr>
            <p:nvPr/>
          </p:nvCxnSpPr>
          <p:spPr bwMode="auto">
            <a:xfrm flipH="1" flipV="1">
              <a:off x="6450311" y="4123219"/>
              <a:ext cx="1362704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3DFE2A74-E119-462E-A80E-278A1ECECF67}"/>
                </a:ext>
              </a:extLst>
            </p:cNvPr>
            <p:cNvSpPr txBox="1"/>
            <p:nvPr/>
          </p:nvSpPr>
          <p:spPr bwMode="auto">
            <a:xfrm>
              <a:off x="6510031" y="3760081"/>
              <a:ext cx="1210588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600" dirty="0"/>
                <a:t>新增关键帧</a:t>
              </a:r>
              <a:endParaRPr lang="en-US" sz="1600" dirty="0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F8E6861B-A24E-4AB7-B5E9-AD0A49622E36}"/>
                </a:ext>
              </a:extLst>
            </p:cNvPr>
            <p:cNvSpPr/>
            <p:nvPr/>
          </p:nvSpPr>
          <p:spPr bwMode="auto">
            <a:xfrm>
              <a:off x="7813015" y="4502666"/>
              <a:ext cx="914376" cy="36737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r>
                <a:rPr lang="zh-CN" altLang="en-US" sz="1600" dirty="0">
                  <a:solidFill>
                    <a:srgbClr val="FF0000"/>
                  </a:solidFill>
                </a:rPr>
                <a:t>优化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F82227B1-A3E6-465F-A3F7-C90F5DEEB865}"/>
                </a:ext>
              </a:extLst>
            </p:cNvPr>
            <p:cNvCxnSpPr>
              <a:cxnSpLocks/>
              <a:stCxn id="94" idx="2"/>
              <a:endCxn id="104" idx="0"/>
            </p:cNvCxnSpPr>
            <p:nvPr/>
          </p:nvCxnSpPr>
          <p:spPr bwMode="auto">
            <a:xfrm>
              <a:off x="8270203" y="4382531"/>
              <a:ext cx="0" cy="120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D7BA1491-73A2-4B15-A8D3-EDD1E3F1E923}"/>
                </a:ext>
              </a:extLst>
            </p:cNvPr>
            <p:cNvSpPr/>
            <p:nvPr/>
          </p:nvSpPr>
          <p:spPr bwMode="auto">
            <a:xfrm>
              <a:off x="7821875" y="4987968"/>
              <a:ext cx="914376" cy="36737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r>
                <a:rPr lang="zh-CN" altLang="en-US" sz="1600" dirty="0"/>
                <a:t>边缘化</a:t>
              </a:r>
              <a:endParaRPr lang="en-US" sz="1600" dirty="0"/>
            </a:p>
          </p:txBody>
        </p: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AB5FF763-2ED0-4BE4-A6CB-22941F87FFC5}"/>
                </a:ext>
              </a:extLst>
            </p:cNvPr>
            <p:cNvCxnSpPr>
              <a:cxnSpLocks/>
              <a:stCxn id="104" idx="2"/>
              <a:endCxn id="106" idx="0"/>
            </p:cNvCxnSpPr>
            <p:nvPr/>
          </p:nvCxnSpPr>
          <p:spPr bwMode="auto">
            <a:xfrm>
              <a:off x="8270203" y="4870042"/>
              <a:ext cx="8860" cy="1179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8EDD10CB-03DD-449A-B10F-C32B5CD7D542}"/>
                </a:ext>
              </a:extLst>
            </p:cNvPr>
            <p:cNvCxnSpPr/>
            <p:nvPr/>
          </p:nvCxnSpPr>
          <p:spPr bwMode="auto">
            <a:xfrm flipH="1" flipV="1">
              <a:off x="6446065" y="4686353"/>
              <a:ext cx="1362704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FC60392A-2C10-45FB-97D8-1BEB7CF9E091}"/>
                </a:ext>
              </a:extLst>
            </p:cNvPr>
            <p:cNvSpPr txBox="1"/>
            <p:nvPr/>
          </p:nvSpPr>
          <p:spPr bwMode="auto">
            <a:xfrm>
              <a:off x="6402598" y="4325543"/>
              <a:ext cx="14157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600" dirty="0"/>
                <a:t>优化局部窗口</a:t>
              </a:r>
              <a:endParaRPr lang="en-US" sz="1600" dirty="0"/>
            </a:p>
          </p:txBody>
        </p: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B35B8FF9-7CEF-4C81-9A3B-5E5FE500BBEF}"/>
                </a:ext>
              </a:extLst>
            </p:cNvPr>
            <p:cNvCxnSpPr/>
            <p:nvPr/>
          </p:nvCxnSpPr>
          <p:spPr bwMode="auto">
            <a:xfrm flipH="1" flipV="1">
              <a:off x="6459330" y="5171656"/>
              <a:ext cx="1362704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2C720F0F-F78C-46FA-9338-69E4886E4B82}"/>
                </a:ext>
              </a:extLst>
            </p:cNvPr>
            <p:cNvSpPr txBox="1"/>
            <p:nvPr/>
          </p:nvSpPr>
          <p:spPr bwMode="auto">
            <a:xfrm>
              <a:off x="6502544" y="4810845"/>
              <a:ext cx="1210588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600" dirty="0"/>
                <a:t>删除帧、点</a:t>
              </a:r>
              <a:endParaRPr lang="en-US" sz="1600" dirty="0"/>
            </a:p>
          </p:txBody>
        </p: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7BAE4BDD-E446-461A-8277-EB78071D9CDF}"/>
                </a:ext>
              </a:extLst>
            </p:cNvPr>
            <p:cNvCxnSpPr>
              <a:cxnSpLocks/>
              <a:stCxn id="91" idx="2"/>
            </p:cNvCxnSpPr>
            <p:nvPr/>
          </p:nvCxnSpPr>
          <p:spPr>
            <a:xfrm rot="5400000">
              <a:off x="7210716" y="2424976"/>
              <a:ext cx="294836" cy="1824138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13" name="图片 112">
              <a:extLst>
                <a:ext uri="{FF2B5EF4-FFF2-40B4-BE49-F238E27FC236}">
                  <a16:creationId xmlns:a16="http://schemas.microsoft.com/office/drawing/2014/main" id="{F6934BF5-BE1A-416F-B49A-B89F71C15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22334" y="3287148"/>
              <a:ext cx="1710091" cy="1862251"/>
            </a:xfrm>
            <a:prstGeom prst="rect">
              <a:avLst/>
            </a:prstGeom>
          </p:spPr>
        </p:pic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872D4AAB-D966-4E57-8496-28AE8EBBAE58}"/>
                </a:ext>
              </a:extLst>
            </p:cNvPr>
            <p:cNvSpPr/>
            <p:nvPr/>
          </p:nvSpPr>
          <p:spPr bwMode="auto">
            <a:xfrm>
              <a:off x="3082325" y="4325270"/>
              <a:ext cx="1097320" cy="30479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r>
                <a:rPr lang="zh-CN" altLang="en-US" sz="1200" dirty="0"/>
                <a:t>未成熟追踪点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3406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92045-715E-4874-83CF-D4DBEAEF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StereoDSO</a:t>
            </a:r>
            <a:r>
              <a:rPr lang="en-US" altLang="zh-CN" dirty="0"/>
              <a:t> </a:t>
            </a:r>
            <a:r>
              <a:rPr lang="zh-CN" altLang="en-US" dirty="0"/>
              <a:t>窗口优化因子图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0D56CB-2A19-4892-AA1E-8F6CF4784E65}"/>
              </a:ext>
            </a:extLst>
          </p:cNvPr>
          <p:cNvGrpSpPr/>
          <p:nvPr/>
        </p:nvGrpSpPr>
        <p:grpSpPr>
          <a:xfrm>
            <a:off x="352426" y="1516814"/>
            <a:ext cx="11484670" cy="5046236"/>
            <a:chOff x="106048" y="1197218"/>
            <a:chExt cx="8931902" cy="392457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1876725-94A4-4586-9D56-C3E20620E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50" y="1340606"/>
              <a:ext cx="8931900" cy="314960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E9D87D2-9C32-495E-BCC6-0E9DF021060D}"/>
                </a:ext>
              </a:extLst>
            </p:cNvPr>
            <p:cNvSpPr/>
            <p:nvPr/>
          </p:nvSpPr>
          <p:spPr>
            <a:xfrm>
              <a:off x="106050" y="1197218"/>
              <a:ext cx="8931898" cy="631582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圆角矩形 29">
              <a:extLst>
                <a:ext uri="{FF2B5EF4-FFF2-40B4-BE49-F238E27FC236}">
                  <a16:creationId xmlns:a16="http://schemas.microsoft.com/office/drawing/2014/main" id="{04B9FA19-E825-44EF-9FB1-5B572F0F4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3721" y="1313659"/>
              <a:ext cx="1735667" cy="431713"/>
            </a:xfrm>
            <a:prstGeom prst="roundRect">
              <a:avLst>
                <a:gd name="adj" fmla="val 16667"/>
              </a:avLst>
            </a:prstGeom>
            <a:solidFill>
              <a:srgbClr val="529DD7"/>
            </a:solidFill>
            <a:ln w="12700">
              <a:solidFill>
                <a:srgbClr val="3B87C5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成熟追踪点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CB27E3-DBFC-4DDF-9951-8613330178BD}"/>
                </a:ext>
              </a:extLst>
            </p:cNvPr>
            <p:cNvSpPr/>
            <p:nvPr/>
          </p:nvSpPr>
          <p:spPr>
            <a:xfrm>
              <a:off x="106049" y="1972189"/>
              <a:ext cx="8931899" cy="631582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圆角矩形 29">
              <a:extLst>
                <a:ext uri="{FF2B5EF4-FFF2-40B4-BE49-F238E27FC236}">
                  <a16:creationId xmlns:a16="http://schemas.microsoft.com/office/drawing/2014/main" id="{8C52FA6E-259A-4590-AE19-FFC4AEC81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3722" y="2072123"/>
              <a:ext cx="1735667" cy="431713"/>
            </a:xfrm>
            <a:prstGeom prst="roundRect">
              <a:avLst>
                <a:gd name="adj" fmla="val 16667"/>
              </a:avLst>
            </a:prstGeom>
            <a:solidFill>
              <a:srgbClr val="529DD7"/>
            </a:solidFill>
            <a:ln w="12700">
              <a:solidFill>
                <a:srgbClr val="3B87C5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光度误差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CFE2B55-4736-402D-8F2E-4A5DCC25CCC3}"/>
                </a:ext>
              </a:extLst>
            </p:cNvPr>
            <p:cNvSpPr/>
            <p:nvPr/>
          </p:nvSpPr>
          <p:spPr>
            <a:xfrm>
              <a:off x="106048" y="3298714"/>
              <a:ext cx="8931899" cy="1823082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圆角矩形 29">
              <a:extLst>
                <a:ext uri="{FF2B5EF4-FFF2-40B4-BE49-F238E27FC236}">
                  <a16:creationId xmlns:a16="http://schemas.microsoft.com/office/drawing/2014/main" id="{DF089C4E-57C5-468B-85EE-B5EDB3C2F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3721" y="4558941"/>
              <a:ext cx="1735667" cy="431713"/>
            </a:xfrm>
            <a:prstGeom prst="roundRect">
              <a:avLst>
                <a:gd name="adj" fmla="val 16667"/>
              </a:avLst>
            </a:prstGeom>
            <a:solidFill>
              <a:srgbClr val="529DD7"/>
            </a:solidFill>
            <a:ln w="12700">
              <a:solidFill>
                <a:srgbClr val="3B87C5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关键帧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914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EFC61-3D78-4DA8-97AC-8703F585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DSO </a:t>
            </a:r>
            <a:r>
              <a:rPr lang="zh-CN" altLang="en-US" dirty="0"/>
              <a:t>后端优化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855EC1-E644-41F9-9251-63C7177FF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66" y="1291515"/>
            <a:ext cx="10666667" cy="257142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3BFB5EB-F88B-49BD-BFAA-74B601A1C1DB}"/>
              </a:ext>
            </a:extLst>
          </p:cNvPr>
          <p:cNvSpPr txBox="1"/>
          <p:nvPr/>
        </p:nvSpPr>
        <p:spPr>
          <a:xfrm>
            <a:off x="3427955" y="4204559"/>
            <a:ext cx="5336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核心是 </a:t>
            </a:r>
            <a:r>
              <a:rPr lang="en-US" altLang="zh-CN" sz="3200" b="1" dirty="0"/>
              <a:t>Schur Complement</a:t>
            </a:r>
            <a:endParaRPr lang="zh-CN" altLang="en-US" sz="32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6457BC-D524-4EBF-B01D-0276042B24D0}"/>
              </a:ext>
            </a:extLst>
          </p:cNvPr>
          <p:cNvSpPr/>
          <p:nvPr/>
        </p:nvSpPr>
        <p:spPr>
          <a:xfrm>
            <a:off x="3427955" y="1291515"/>
            <a:ext cx="2321492" cy="11635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61D891A-D10A-4179-90E6-AD84C2B38812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862183" y="705209"/>
            <a:ext cx="939450" cy="5863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845E5DC-7897-4587-A615-CBEB529668B1}"/>
              </a:ext>
            </a:extLst>
          </p:cNvPr>
          <p:cNvSpPr txBox="1"/>
          <p:nvPr/>
        </p:nvSpPr>
        <p:spPr>
          <a:xfrm>
            <a:off x="6801633" y="289710"/>
            <a:ext cx="5302685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Hessian Matrix</a:t>
            </a:r>
            <a:r>
              <a:rPr lang="zh-CN" altLang="en-US" sz="2400" dirty="0"/>
              <a:t>，同 </a:t>
            </a:r>
            <a:r>
              <a:rPr lang="en-US" altLang="zh-CN" sz="2400" dirty="0"/>
              <a:t>Information Matrix</a:t>
            </a:r>
            <a:r>
              <a:rPr lang="zh-CN" altLang="en-US" sz="2400" dirty="0"/>
              <a:t>，</a:t>
            </a:r>
            <a:r>
              <a:rPr lang="en-US" altLang="zh-CN" sz="2400" dirty="0"/>
              <a:t>Covariance </a:t>
            </a:r>
            <a:r>
              <a:rPr lang="zh-CN" altLang="en-US" sz="2400" dirty="0"/>
              <a:t>的逆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0EB1F7F-631E-45DC-B92D-49EEE354B6F0}"/>
              </a:ext>
            </a:extLst>
          </p:cNvPr>
          <p:cNvSpPr/>
          <p:nvPr/>
        </p:nvSpPr>
        <p:spPr>
          <a:xfrm>
            <a:off x="4058433" y="3007579"/>
            <a:ext cx="701457" cy="56233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3231671-39EB-4E3B-8396-D26E97F2B0C8}"/>
              </a:ext>
            </a:extLst>
          </p:cNvPr>
          <p:cNvCxnSpPr>
            <a:cxnSpLocks/>
          </p:cNvCxnSpPr>
          <p:nvPr/>
        </p:nvCxnSpPr>
        <p:spPr>
          <a:xfrm flipV="1">
            <a:off x="2542784" y="3569919"/>
            <a:ext cx="1515649" cy="121941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8AEB809-6EC0-4D63-B91F-12A03D204DCF}"/>
              </a:ext>
            </a:extLst>
          </p:cNvPr>
          <p:cNvSpPr txBox="1"/>
          <p:nvPr/>
        </p:nvSpPr>
        <p:spPr>
          <a:xfrm>
            <a:off x="1229638" y="4977762"/>
            <a:ext cx="5302685" cy="8309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求这个矩阵的逆是性能瓶颈。</a:t>
            </a:r>
            <a:r>
              <a:rPr lang="en-US" altLang="zh-CN" sz="2400" dirty="0"/>
              <a:t>Inverse Depth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Robocentric</a:t>
            </a:r>
            <a:r>
              <a:rPr lang="zh-CN" altLang="en-US" sz="2400" dirty="0"/>
              <a:t>）加速。</a:t>
            </a:r>
          </a:p>
        </p:txBody>
      </p:sp>
    </p:spTree>
    <p:extLst>
      <p:ext uri="{BB962C8B-B14F-4D97-AF65-F5344CB8AC3E}">
        <p14:creationId xmlns:p14="http://schemas.microsoft.com/office/powerpoint/2010/main" val="343694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4BD688-6B5E-4974-9FB5-D7161F35B77A}"/>
              </a:ext>
            </a:extLst>
          </p:cNvPr>
          <p:cNvSpPr txBox="1"/>
          <p:nvPr/>
        </p:nvSpPr>
        <p:spPr>
          <a:xfrm>
            <a:off x="5080337" y="2828835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/>
              <a:t>谢谢。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873215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631</Words>
  <Application>Microsoft Office PowerPoint</Application>
  <PresentationFormat>宽屏</PresentationFormat>
  <Paragraphs>48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StereoDSO 与 DSO 要点</vt:lpstr>
      <vt:lpstr>StereoDSO 算法流程</vt:lpstr>
      <vt:lpstr>StereoDSO 窗口优化因子图</vt:lpstr>
      <vt:lpstr>DSO 后端优化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金戈 涂</dc:creator>
  <cp:lastModifiedBy>金戈 涂</cp:lastModifiedBy>
  <cp:revision>167</cp:revision>
  <dcterms:created xsi:type="dcterms:W3CDTF">2019-10-10T15:39:54Z</dcterms:created>
  <dcterms:modified xsi:type="dcterms:W3CDTF">2019-10-14T14:16:47Z</dcterms:modified>
</cp:coreProperties>
</file>