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2"/>
  </p:notesMasterIdLst>
  <p:sldIdLst>
    <p:sldId id="291" r:id="rId2"/>
    <p:sldId id="520" r:id="rId3"/>
    <p:sldId id="561" r:id="rId4"/>
    <p:sldId id="536" r:id="rId5"/>
    <p:sldId id="558" r:id="rId6"/>
    <p:sldId id="559" r:id="rId7"/>
    <p:sldId id="560" r:id="rId8"/>
    <p:sldId id="563" r:id="rId9"/>
    <p:sldId id="564" r:id="rId10"/>
    <p:sldId id="566" r:id="rId11"/>
    <p:sldId id="565" r:id="rId12"/>
    <p:sldId id="571" r:id="rId13"/>
    <p:sldId id="568" r:id="rId14"/>
    <p:sldId id="572" r:id="rId15"/>
    <p:sldId id="573" r:id="rId16"/>
    <p:sldId id="569" r:id="rId17"/>
    <p:sldId id="574" r:id="rId18"/>
    <p:sldId id="570" r:id="rId19"/>
    <p:sldId id="575" r:id="rId20"/>
    <p:sldId id="46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CCFF99"/>
    <a:srgbClr val="92929C"/>
    <a:srgbClr val="EAEAEA"/>
    <a:srgbClr val="000C1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917" autoAdjust="0"/>
  </p:normalViewPr>
  <p:slideViewPr>
    <p:cSldViewPr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AC7A2C-BEBB-4F4C-B691-3C298AFA0A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77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EFA20E-8DAF-465C-9E0F-F6F7E157BF29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36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7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13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31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57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84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42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90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9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634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75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130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D22F12-69EF-4F86-B515-D345C6684F3E}" type="slidenum">
              <a:rPr lang="en-US" altLang="zh-CN" sz="1200" b="0">
                <a:latin typeface="Arial" charset="0"/>
              </a:rPr>
              <a:pPr algn="r"/>
              <a:t>20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92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38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28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84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39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7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17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69B2C5-A0C0-4980-A4DD-D33388679559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0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algn="ctr"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5431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43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5E4B4-319B-42A0-A63D-6A2B5C533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329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9B60F81B-A1ED-4A37-BB08-6A87391C0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819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SLAM</a:t>
            </a:r>
            <a:r>
              <a:rPr lang="zh-CN" altLang="en-US" dirty="0">
                <a:ea typeface="宋体" charset="-122"/>
              </a:rPr>
              <a:t>交流</a:t>
            </a:r>
            <a:r>
              <a:rPr lang="zh-CN" altLang="en-US" dirty="0" smtClean="0">
                <a:ea typeface="宋体" charset="-122"/>
              </a:rPr>
              <a:t/>
            </a:r>
            <a:br>
              <a:rPr lang="zh-CN" altLang="en-US" dirty="0" smtClean="0">
                <a:ea typeface="宋体" charset="-122"/>
              </a:rPr>
            </a:br>
            <a:endParaRPr lang="zh-CN" altLang="en-US" dirty="0" smtClean="0">
              <a:ea typeface="宋体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924300"/>
            <a:ext cx="3429000" cy="609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dirty="0" smtClean="0">
                <a:ea typeface="宋体" charset="-122"/>
              </a:rPr>
              <a:t>        </a:t>
            </a:r>
            <a:r>
              <a:rPr lang="en-US" altLang="zh-CN" dirty="0" smtClean="0">
                <a:ea typeface="宋体" charset="-122"/>
              </a:rPr>
              <a:t>C6H6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200400" y="5181600"/>
            <a:ext cx="27432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2019-12-01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</a:t>
            </a: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）的特点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4" name="TextBox 26"/>
          <p:cNvSpPr txBox="1">
            <a:spLocks noChangeArrowheads="1"/>
          </p:cNvSpPr>
          <p:nvPr/>
        </p:nvSpPr>
        <p:spPr bwMode="auto">
          <a:xfrm>
            <a:off x="610437" y="1535906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适用于多种里程计模型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600388" y="3174698"/>
            <a:ext cx="64761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分析了移动路径对标定结果的影响（理论推导和实验证明）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515395" y="4469586"/>
            <a:ext cx="833259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算法框架可应用于多种求解方式</a:t>
            </a:r>
            <a:endParaRPr lang="en-US" altLang="zh-CN" sz="2800" b="0" dirty="0" smtClean="0">
              <a:latin typeface="Arial" charset="0"/>
            </a:endParaRPr>
          </a:p>
          <a:p>
            <a:pPr>
              <a:buClr>
                <a:srgbClr val="FF0000"/>
              </a:buClr>
            </a:pPr>
            <a:r>
              <a:rPr lang="zh-CN" altLang="en-US" sz="2800" b="0" dirty="0" smtClean="0">
                <a:latin typeface="Arial" charset="0"/>
              </a:rPr>
              <a:t>       可以使用多轨迹始末状态，也可单轨迹多状态。</a:t>
            </a:r>
            <a:r>
              <a:rPr lang="en-US" altLang="zh-CN" sz="2800" b="0" dirty="0" smtClean="0">
                <a:latin typeface="Arial" charset="0"/>
              </a:rPr>
              <a:t/>
            </a:r>
            <a:br>
              <a:rPr lang="en-US" altLang="zh-CN" sz="2800" b="0" dirty="0" smtClean="0">
                <a:latin typeface="Arial" charset="0"/>
              </a:rPr>
            </a:br>
            <a:r>
              <a:rPr lang="en-US" altLang="zh-CN" sz="2800" b="0" dirty="0" smtClean="0">
                <a:latin typeface="Arial" charset="0"/>
              </a:rPr>
              <a:t>       </a:t>
            </a:r>
            <a:r>
              <a:rPr lang="zh-CN" altLang="en-US" sz="2800" b="0" dirty="0" smtClean="0">
                <a:latin typeface="Arial" charset="0"/>
              </a:rPr>
              <a:t>应用于在线、离线</a:t>
            </a:r>
            <a:r>
              <a:rPr lang="en-US" altLang="zh-CN" sz="2800" b="0" dirty="0" smtClean="0">
                <a:latin typeface="Arial" charset="0"/>
              </a:rPr>
              <a:t/>
            </a:r>
            <a:br>
              <a:rPr lang="en-US" altLang="zh-CN" sz="2800" b="0" dirty="0" smtClean="0">
                <a:latin typeface="Arial" charset="0"/>
              </a:rPr>
            </a:br>
            <a:r>
              <a:rPr lang="en-US" altLang="zh-CN" sz="2800" b="0" dirty="0" smtClean="0">
                <a:latin typeface="Arial" charset="0"/>
              </a:rPr>
              <a:t>       </a:t>
            </a:r>
            <a:r>
              <a:rPr lang="zh-CN" altLang="en-US" sz="2800" b="0" dirty="0" smtClean="0">
                <a:latin typeface="Arial" charset="0"/>
              </a:rPr>
              <a:t>其他。。。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600388" y="2283901"/>
            <a:ext cx="8162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提供一种参数间存在约束条件的最小二乘解方法</a:t>
            </a:r>
            <a:endParaRPr lang="en-US" altLang="zh-CN" sz="2800" b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55918"/>
            <a:ext cx="5715000" cy="793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12995"/>
            <a:ext cx="2223084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55845"/>
            <a:ext cx="2352674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13084"/>
            <a:ext cx="4673600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59436"/>
            <a:ext cx="4668014" cy="12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115041" cy="1154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134559"/>
            <a:ext cx="4648200" cy="915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24" y="4431634"/>
            <a:ext cx="5235952" cy="16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152400" y="1205409"/>
            <a:ext cx="982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实践（半天实验、</a:t>
            </a:r>
            <a:r>
              <a:rPr lang="en-US" altLang="zh-CN" sz="2800" b="0" dirty="0" smtClean="0">
                <a:latin typeface="Arial" charset="0"/>
              </a:rPr>
              <a:t>1</a:t>
            </a:r>
            <a:r>
              <a:rPr lang="zh-CN" altLang="en-US" sz="2800" b="0" dirty="0" smtClean="0">
                <a:latin typeface="Arial" charset="0"/>
              </a:rPr>
              <a:t>天写程序、</a:t>
            </a:r>
            <a:r>
              <a:rPr lang="en-US" altLang="zh-CN" sz="2800" b="0" dirty="0" smtClean="0">
                <a:latin typeface="Arial" charset="0"/>
              </a:rPr>
              <a:t>2</a:t>
            </a:r>
            <a:r>
              <a:rPr lang="zh-CN" altLang="en-US" sz="2800" b="0" dirty="0" smtClean="0">
                <a:latin typeface="Arial" charset="0"/>
              </a:rPr>
              <a:t>天找</a:t>
            </a:r>
            <a:r>
              <a:rPr lang="en-US" altLang="zh-CN" sz="2800" b="0" dirty="0" smtClean="0">
                <a:latin typeface="Arial" charset="0"/>
              </a:rPr>
              <a:t>bug</a:t>
            </a:r>
            <a:r>
              <a:rPr lang="zh-CN" altLang="en-US" sz="2800" b="0" dirty="0" smtClean="0">
                <a:latin typeface="Arial" charset="0"/>
              </a:rPr>
              <a:t>、</a:t>
            </a:r>
            <a:r>
              <a:rPr lang="en-US" altLang="zh-CN" sz="2800" b="0" dirty="0" smtClean="0">
                <a:latin typeface="Arial" charset="0"/>
              </a:rPr>
              <a:t>3</a:t>
            </a:r>
            <a:r>
              <a:rPr lang="zh-CN" altLang="en-US" sz="2800" b="0" dirty="0" smtClean="0">
                <a:latin typeface="Arial" charset="0"/>
              </a:rPr>
              <a:t>天标准化）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150725" y="1922924"/>
            <a:ext cx="982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需要注意：外部角度观测值具有方向性和累加性</a:t>
            </a:r>
            <a:endParaRPr lang="en-US" altLang="zh-CN" sz="2800" b="0" dirty="0" smtClean="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1369"/>
            <a:ext cx="6019800" cy="3398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89624"/>
            <a:ext cx="2490750" cy="4411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67" y="2347652"/>
            <a:ext cx="2538141" cy="449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02" y="2313424"/>
            <a:ext cx="2576788" cy="45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6"/>
          <a:stretch/>
        </p:blipFill>
        <p:spPr>
          <a:xfrm>
            <a:off x="762000" y="3200400"/>
            <a:ext cx="7464476" cy="3657600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18506" r="16418" b="18044"/>
          <a:stretch/>
        </p:blipFill>
        <p:spPr>
          <a:xfrm>
            <a:off x="1905000" y="1120391"/>
            <a:ext cx="5024560" cy="24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237811" y="1215458"/>
            <a:ext cx="982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里程计标定程序</a:t>
            </a:r>
            <a:r>
              <a:rPr lang="zh-CN" altLang="en-US" sz="2800" b="0" dirty="0">
                <a:latin typeface="Arial" charset="0"/>
              </a:rPr>
              <a:t>开源</a:t>
            </a:r>
            <a:r>
              <a:rPr lang="zh-CN" altLang="en-US" sz="2800" b="0" dirty="0" smtClean="0">
                <a:latin typeface="Arial" charset="0"/>
              </a:rPr>
              <a:t>地址：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2068337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https://github.com/c6h6c6h6/Calibration.git</a:t>
            </a:r>
          </a:p>
        </p:txBody>
      </p:sp>
    </p:spTree>
    <p:extLst>
      <p:ext uri="{BB962C8B-B14F-4D97-AF65-F5344CB8AC3E}">
        <p14:creationId xmlns:p14="http://schemas.microsoft.com/office/powerpoint/2010/main" val="7634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相机与里程计系统标定</a:t>
            </a: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2" y="1219200"/>
            <a:ext cx="7392590" cy="880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289133"/>
            <a:ext cx="1819275" cy="390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7800" y="2289133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49" y="2291641"/>
            <a:ext cx="2960015" cy="3880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5" y="3733800"/>
            <a:ext cx="8436849" cy="7560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522" y="4724400"/>
            <a:ext cx="6491908" cy="6491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00437" y="5430825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2013</a:t>
            </a:r>
          </a:p>
        </p:txBody>
      </p:sp>
      <p:sp>
        <p:nvSpPr>
          <p:cNvPr id="13" name="矩形 12"/>
          <p:cNvSpPr/>
          <p:nvPr/>
        </p:nvSpPr>
        <p:spPr>
          <a:xfrm>
            <a:off x="4842349" y="5423473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2014</a:t>
            </a:r>
          </a:p>
        </p:txBody>
      </p:sp>
      <p:sp>
        <p:nvSpPr>
          <p:cNvPr id="14" name="矩形 13"/>
          <p:cNvSpPr/>
          <p:nvPr/>
        </p:nvSpPr>
        <p:spPr>
          <a:xfrm>
            <a:off x="2209801" y="585822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https://github.com/hengli/camodocal</a:t>
            </a:r>
            <a:endParaRPr lang="en-US" altLang="zh-CN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相机与里程计系统标定</a:t>
            </a: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5" y="1295400"/>
            <a:ext cx="8097409" cy="1514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5" y="2962201"/>
            <a:ext cx="8121146" cy="150931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66800" y="4800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https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://github.com/MegviiRobot/CamOdomCalibraTool</a:t>
            </a:r>
            <a:endParaRPr lang="en-US" altLang="zh-CN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相机与里程计系统标定</a:t>
            </a: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96888"/>
            <a:ext cx="5372100" cy="1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87" y="1295400"/>
            <a:ext cx="4631926" cy="34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相机与里程计系统标定</a:t>
            </a: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35946"/>
            <a:ext cx="8165308" cy="58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43000" y="609600"/>
            <a:ext cx="68580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 anchorCtr="1"/>
          <a:lstStyle/>
          <a:p>
            <a:pPr algn="ctr">
              <a:defRPr/>
            </a:pPr>
            <a:r>
              <a:rPr lang="zh-CN" altLang="en-US" sz="4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交流内容</a:t>
            </a:r>
            <a:endParaRPr lang="zh-CN" altLang="en-US" sz="40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9800" y="1905000"/>
            <a:ext cx="4495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en-US" altLang="zh-CN" sz="3600" b="0" dirty="0" smtClean="0">
                <a:latin typeface="方正小标宋简体"/>
                <a:ea typeface="方正小标宋简体"/>
                <a:cs typeface="方正小标宋简体"/>
              </a:rPr>
              <a:t>   </a:t>
            </a: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传感器标定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>
              <a:buClr>
                <a:srgbClr val="FFC000"/>
              </a:buClr>
            </a:pPr>
            <a:r>
              <a:rPr lang="en-US" altLang="zh-CN" sz="3600" b="0" dirty="0" smtClean="0">
                <a:latin typeface="方正小标宋简体"/>
                <a:ea typeface="方正小标宋简体"/>
                <a:cs typeface="方正小标宋简体"/>
              </a:rPr>
              <a:t>             </a:t>
            </a:r>
            <a:r>
              <a:rPr lang="en-US" altLang="zh-CN" sz="1600" b="0" dirty="0" smtClean="0">
                <a:latin typeface="方正小标宋简体"/>
                <a:ea typeface="方正小标宋简体"/>
                <a:cs typeface="方正小标宋简体"/>
              </a:rPr>
              <a:t>--</a:t>
            </a:r>
            <a:r>
              <a:rPr lang="zh-CN" altLang="en-US" sz="1600" b="0" dirty="0" smtClean="0">
                <a:latin typeface="方正小标宋简体"/>
                <a:ea typeface="方正小标宋简体"/>
                <a:cs typeface="方正小标宋简体"/>
              </a:rPr>
              <a:t>之里程计</a:t>
            </a:r>
            <a:r>
              <a:rPr lang="en-US" altLang="zh-CN" sz="3600" b="0" dirty="0" smtClean="0">
                <a:latin typeface="方正小标宋简体"/>
                <a:ea typeface="方正小标宋简体"/>
                <a:cs typeface="方正小标宋简体"/>
              </a:rPr>
              <a:t/>
            </a:r>
            <a:br>
              <a:rPr lang="en-US" altLang="zh-CN" sz="3600" b="0" dirty="0" smtClean="0">
                <a:latin typeface="方正小标宋简体"/>
                <a:ea typeface="方正小标宋简体"/>
                <a:cs typeface="方正小标宋简体"/>
              </a:rPr>
            </a:br>
            <a:endParaRPr lang="en-US" altLang="zh-CN" sz="3600" b="0" dirty="0"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038600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chemeClr val="tx1">
                  <a:lumMod val="65000"/>
                </a:schemeClr>
              </a:buClr>
              <a:buFont typeface="Wingdings" pitchFamily="2" charset="2"/>
              <a:buChar char="l"/>
            </a:pPr>
            <a:r>
              <a:rPr lang="en-US" altLang="zh-CN" sz="3600" b="0" dirty="0" smtClean="0">
                <a:solidFill>
                  <a:schemeClr val="tx1">
                    <a:lumMod val="65000"/>
                  </a:schemeClr>
                </a:solidFill>
                <a:latin typeface="方正小标宋简体"/>
                <a:ea typeface="方正小标宋简体"/>
                <a:cs typeface="方正小标宋简体"/>
              </a:rPr>
              <a:t>   ****</a:t>
            </a:r>
            <a:endParaRPr lang="en-US" altLang="zh-CN" sz="3600" b="0" dirty="0">
              <a:solidFill>
                <a:schemeClr val="tx1">
                  <a:lumMod val="65000"/>
                </a:schemeClr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09800" y="5064205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chemeClr val="tx1">
                  <a:lumMod val="65000"/>
                </a:schemeClr>
              </a:buClr>
              <a:buFont typeface="Wingdings" pitchFamily="2" charset="2"/>
              <a:buChar char="l"/>
            </a:pPr>
            <a:r>
              <a:rPr lang="en-US" altLang="zh-CN" sz="3600" b="0" dirty="0" smtClean="0">
                <a:solidFill>
                  <a:schemeClr val="tx1">
                    <a:lumMod val="65000"/>
                  </a:schemeClr>
                </a:solidFill>
                <a:latin typeface="方正小标宋简体"/>
                <a:ea typeface="方正小标宋简体"/>
                <a:cs typeface="方正小标宋简体"/>
              </a:rPr>
              <a:t>   ****</a:t>
            </a:r>
            <a:endParaRPr lang="en-US" altLang="zh-CN" sz="3600" b="0" dirty="0">
              <a:solidFill>
                <a:schemeClr val="tx1">
                  <a:lumMod val="65000"/>
                </a:schemeClr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71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76400" y="2514600"/>
            <a:ext cx="6858000" cy="1447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 anchorCtr="1"/>
          <a:lstStyle/>
          <a:p>
            <a:pPr algn="ctr">
              <a:defRPr/>
            </a:pPr>
            <a:r>
              <a:rPr lang="zh-CN" altLang="en-US" sz="8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43000" y="457200"/>
            <a:ext cx="68580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 anchorCtr="1"/>
          <a:lstStyle/>
          <a:p>
            <a:pPr algn="ctr">
              <a:defRPr/>
            </a:pPr>
            <a:r>
              <a:rPr lang="zh-CN" altLang="en-US" sz="4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交流内容</a:t>
            </a:r>
            <a:endParaRPr lang="zh-CN" altLang="en-US" sz="40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447800"/>
            <a:ext cx="5554491" cy="49847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91" y="1447800"/>
            <a:ext cx="1455909" cy="500715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314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637" y="391196"/>
            <a:ext cx="64579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71500" indent="-5715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标定简介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571500" indent="-571500"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en-US" altLang="zh-CN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213318" y="5469624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传感器自体标定（</a:t>
            </a:r>
            <a:r>
              <a:rPr lang="zh-CN" altLang="en-US" sz="2800" dirty="0"/>
              <a:t>对自身</a:t>
            </a:r>
            <a:r>
              <a:rPr lang="zh-CN" altLang="en-US" sz="2800" dirty="0" smtClean="0"/>
              <a:t>建模参数</a:t>
            </a:r>
            <a:r>
              <a:rPr lang="zh-CN" altLang="en-US" sz="2800" dirty="0"/>
              <a:t>的完善</a:t>
            </a:r>
            <a:r>
              <a:rPr lang="zh-CN" altLang="en-US" sz="2800" b="0" dirty="0" smtClean="0">
                <a:latin typeface="Arial" charset="0"/>
              </a:rPr>
              <a:t>）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213318" y="4463341"/>
            <a:ext cx="90242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传感器系统标定（</a:t>
            </a:r>
            <a:r>
              <a:rPr lang="zh-CN" altLang="en-US" sz="2800" dirty="0" smtClean="0"/>
              <a:t>传感器之间及其他系统的</a:t>
            </a:r>
            <a:r>
              <a:rPr lang="zh-CN" altLang="en-US" sz="2800" dirty="0"/>
              <a:t>物理关系</a:t>
            </a:r>
            <a:r>
              <a:rPr lang="zh-CN" altLang="en-US" sz="2800" b="0" dirty="0" smtClean="0">
                <a:latin typeface="Arial" charset="0"/>
              </a:rPr>
              <a:t>）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213318" y="1412754"/>
            <a:ext cx="87020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 smtClean="0"/>
              <a:t>基于参数化建模的</a:t>
            </a:r>
            <a:r>
              <a:rPr lang="en-US" altLang="zh-CN" sz="2800" dirty="0" smtClean="0"/>
              <a:t>SLAM</a:t>
            </a:r>
            <a:r>
              <a:rPr lang="zh-CN" altLang="en-US" sz="2800" dirty="0" smtClean="0"/>
              <a:t>算法运行首先要保证参数的合理性。</a:t>
            </a:r>
            <a:endParaRPr lang="en-US" altLang="zh-CN" sz="2800" b="0" dirty="0">
              <a:latin typeface="Arial" charset="0"/>
            </a:endParaRP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193221" y="2427402"/>
            <a:ext cx="845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 smtClean="0"/>
              <a:t>参数化模型一般能够反映传感器自</a:t>
            </a:r>
            <a:r>
              <a:rPr lang="zh-CN" altLang="en-US" sz="2800" dirty="0"/>
              <a:t>检</a:t>
            </a:r>
            <a:r>
              <a:rPr lang="zh-CN" altLang="en-US" sz="2800" dirty="0" smtClean="0"/>
              <a:t>量与系统状态的</a:t>
            </a:r>
            <a:r>
              <a:rPr lang="zh-CN" altLang="en-US" sz="2800" dirty="0"/>
              <a:t>合理映射关系。</a:t>
            </a:r>
            <a:endParaRPr lang="en-US" altLang="zh-CN" sz="2800" dirty="0"/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213318" y="3545906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标定工作即寻找建模中合理参数的过程</a:t>
            </a:r>
            <a:endParaRPr lang="en-US" altLang="zh-CN" sz="2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92" y="615298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传感器自体标定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609600" y="1846404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里程计        </a:t>
            </a:r>
            <a:endParaRPr lang="en-US" altLang="zh-CN" sz="2800" b="0" dirty="0" smtClean="0">
              <a:latin typeface="Arial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84479" y="4031493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IMU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609600" y="5089491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0" dirty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激光雷达</a:t>
            </a:r>
            <a:endParaRPr lang="en-US" altLang="zh-CN" sz="2800" b="0" dirty="0">
              <a:solidFill>
                <a:schemeClr val="tx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612949" y="2973495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摄像机</a:t>
            </a:r>
            <a:endParaRPr lang="en-US" altLang="zh-CN" sz="2800" b="0" dirty="0" smtClean="0">
              <a:solidFill>
                <a:schemeClr val="tx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4779"/>
            <a:ext cx="4188097" cy="23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92" y="615298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传感器之间标定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598714" y="2741391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摄像机</a:t>
            </a:r>
            <a:r>
              <a:rPr lang="en-US" altLang="zh-CN" sz="2800" b="0" dirty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—</a:t>
            </a: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里程计</a:t>
            </a:r>
            <a:endParaRPr lang="en-US" altLang="zh-CN" sz="2800" b="0" dirty="0" smtClean="0">
              <a:solidFill>
                <a:schemeClr val="tx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33400" y="5032684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摄像机</a:t>
            </a:r>
            <a:r>
              <a:rPr lang="en-US" altLang="zh-CN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—</a:t>
            </a: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机器人本体</a:t>
            </a:r>
            <a:endParaRPr lang="en-US" altLang="zh-CN" sz="2800" b="0" dirty="0" smtClean="0">
              <a:solidFill>
                <a:schemeClr val="tx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598714" y="38862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摄像机</a:t>
            </a:r>
            <a:r>
              <a:rPr lang="en-US" altLang="zh-CN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—</a:t>
            </a:r>
            <a:r>
              <a:rPr lang="zh-CN" altLang="en-US" sz="2800" b="0" dirty="0" smtClean="0">
                <a:solidFill>
                  <a:schemeClr val="tx1">
                    <a:lumMod val="65000"/>
                  </a:schemeClr>
                </a:solidFill>
                <a:latin typeface="Arial" charset="0"/>
              </a:rPr>
              <a:t>激光雷达</a:t>
            </a:r>
            <a:endParaRPr lang="en-US" altLang="zh-CN" sz="2800" b="0" dirty="0" smtClean="0">
              <a:solidFill>
                <a:schemeClr val="tx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610437" y="1589818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0" dirty="0" smtClean="0">
                <a:latin typeface="Arial" charset="0"/>
              </a:rPr>
              <a:t>摄像机</a:t>
            </a:r>
            <a:r>
              <a:rPr lang="en-US" altLang="zh-CN" sz="2800" b="0" dirty="0">
                <a:latin typeface="Arial" charset="0"/>
              </a:rPr>
              <a:t>— </a:t>
            </a:r>
            <a:r>
              <a:rPr lang="en-US" altLang="zh-CN" sz="2800" b="0" dirty="0" smtClean="0">
                <a:latin typeface="Arial" charset="0"/>
              </a:rPr>
              <a:t>IMU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0" y="1599029"/>
            <a:ext cx="4631926" cy="34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282"/>
          <a:stretch/>
        </p:blipFill>
        <p:spPr>
          <a:xfrm>
            <a:off x="228600" y="1275672"/>
            <a:ext cx="8801100" cy="358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2428"/>
          <a:stretch/>
        </p:blipFill>
        <p:spPr>
          <a:xfrm>
            <a:off x="228600" y="5257800"/>
            <a:ext cx="8801099" cy="866775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里程计标定方式分类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0368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</a:t>
            </a:r>
            <a:r>
              <a:rPr lang="en-US" altLang="zh-CN" sz="3600" b="0" dirty="0" smtClean="0">
                <a:latin typeface="方正小标宋简体"/>
                <a:ea typeface="方正小标宋简体"/>
                <a:cs typeface="方正小标宋简体"/>
              </a:rPr>
              <a:t>UMB</a:t>
            </a: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3" y="2438400"/>
            <a:ext cx="4476750" cy="41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493" y="2438400"/>
            <a:ext cx="4316465" cy="41139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34" y="1004756"/>
            <a:ext cx="7439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" y="304800"/>
            <a:ext cx="782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z="3600" b="0" dirty="0" smtClean="0">
                <a:latin typeface="方正小标宋简体"/>
                <a:ea typeface="方正小标宋简体"/>
                <a:cs typeface="方正小标宋简体"/>
              </a:rPr>
              <a:t>离线标定（最小二乘法）</a:t>
            </a:r>
            <a:endParaRPr lang="en-US" altLang="zh-CN" sz="3600" b="0" dirty="0" smtClean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Char char="l"/>
            </a:pPr>
            <a:endParaRPr lang="zh-CN" altLang="en-US" sz="3600" b="0" dirty="0">
              <a:latin typeface="方正小标宋简体"/>
              <a:ea typeface="方正小标宋简体"/>
              <a:cs typeface="方正小标宋简体"/>
            </a:endParaRPr>
          </a:p>
          <a:p>
            <a:pPr marL="457200" indent="-457200">
              <a:buClr>
                <a:srgbClr val="FFC000"/>
              </a:buClr>
              <a:buFont typeface="Wingdings" pitchFamily="2" charset="2"/>
              <a:buNone/>
            </a:pPr>
            <a:endParaRPr lang="en-US" altLang="zh-CN" sz="3600" b="0" dirty="0">
              <a:solidFill>
                <a:srgbClr val="EAEAEA"/>
              </a:solidFill>
              <a:latin typeface="方正小标宋简体"/>
              <a:ea typeface="方正小标宋简体"/>
              <a:cs typeface="方正小标宋简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46" y="2861502"/>
            <a:ext cx="6717507" cy="7025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11" y="1630824"/>
            <a:ext cx="8148610" cy="75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60" y="4038600"/>
            <a:ext cx="7608880" cy="68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r="50533"/>
          <a:stretch/>
        </p:blipFill>
        <p:spPr>
          <a:xfrm>
            <a:off x="3200400" y="5887218"/>
            <a:ext cx="2209800" cy="485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38600" y="3616646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2007 </a:t>
            </a:r>
          </a:p>
        </p:txBody>
      </p:sp>
      <p:sp>
        <p:nvSpPr>
          <p:cNvPr id="9" name="矩形 8"/>
          <p:cNvSpPr/>
          <p:nvPr/>
        </p:nvSpPr>
        <p:spPr>
          <a:xfrm>
            <a:off x="4015991" y="2439549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2005</a:t>
            </a:r>
          </a:p>
        </p:txBody>
      </p:sp>
      <p:sp>
        <p:nvSpPr>
          <p:cNvPr id="10" name="矩形 9"/>
          <p:cNvSpPr/>
          <p:nvPr/>
        </p:nvSpPr>
        <p:spPr>
          <a:xfrm>
            <a:off x="4015991" y="4881094"/>
            <a:ext cx="92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2010 </a:t>
            </a:r>
          </a:p>
        </p:txBody>
      </p:sp>
    </p:spTree>
    <p:extLst>
      <p:ext uri="{BB962C8B-B14F-4D97-AF65-F5344CB8AC3E}">
        <p14:creationId xmlns:p14="http://schemas.microsoft.com/office/powerpoint/2010/main" val="8491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17755</TotalTime>
  <Words>321</Words>
  <Application>Microsoft Office PowerPoint</Application>
  <PresentationFormat>全屏显示(4:3)</PresentationFormat>
  <Paragraphs>79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Meiryo UI</vt:lpstr>
      <vt:lpstr>方正小标宋简体</vt:lpstr>
      <vt:lpstr>宋体</vt:lpstr>
      <vt:lpstr>Arial</vt:lpstr>
      <vt:lpstr>Verdana</vt:lpstr>
      <vt:lpstr>Wingdings</vt:lpstr>
      <vt:lpstr>Globe</vt:lpstr>
      <vt:lpstr>SLAM交流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</dc:creator>
  <cp:lastModifiedBy>HD</cp:lastModifiedBy>
  <cp:revision>556</cp:revision>
  <cp:lastPrinted>1601-01-01T00:00:00Z</cp:lastPrinted>
  <dcterms:created xsi:type="dcterms:W3CDTF">1601-01-01T00:00:00Z</dcterms:created>
  <dcterms:modified xsi:type="dcterms:W3CDTF">2019-11-30T15:22:34Z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