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PHihkx-FJ_uP4sKamYkk-I9-yy8FBeP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6B8AF"/>
                </a:solidFill>
              </a:rPr>
              <a:t>Reto</a:t>
            </a:r>
            <a:endParaRPr>
              <a:solidFill>
                <a:srgbClr val="E6B8AF"/>
              </a:solidFill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584025" y="2363800"/>
            <a:ext cx="51984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Yenny Quiñones</a:t>
            </a:r>
            <a:endParaRPr sz="24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Paola Huaman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2633400" y="357550"/>
            <a:ext cx="50175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E6B8AF"/>
                </a:solidFill>
              </a:rPr>
              <a:t>Transformación Digital</a:t>
            </a:r>
            <a:endParaRPr b="1" sz="2400">
              <a:solidFill>
                <a:srgbClr val="E6B8AF"/>
              </a:solidFill>
            </a:endParaRP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5890325" y="2150213"/>
            <a:ext cx="1920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6D9EEB"/>
                </a:solidFill>
              </a:rPr>
              <a:t>BBVA</a:t>
            </a:r>
            <a:r>
              <a:rPr lang="es-419">
                <a:solidFill>
                  <a:srgbClr val="6D9EEB"/>
                </a:solidFill>
              </a:rPr>
              <a:t> </a:t>
            </a:r>
            <a:r>
              <a:rPr lang="es-419"/>
              <a:t>- 42% Milenials</a:t>
            </a:r>
            <a:endParaRPr/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5876450" y="2550488"/>
            <a:ext cx="303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82</a:t>
            </a:r>
            <a:r>
              <a:rPr lang="es-419"/>
              <a:t>% Milenials  tiene</a:t>
            </a:r>
            <a:r>
              <a:rPr lang="es-419">
                <a:solidFill>
                  <a:srgbClr val="00FF00"/>
                </a:solidFill>
              </a:rPr>
              <a:t> SMARTHPHONES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3167450" y="2147550"/>
            <a:ext cx="27090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E6B8AF"/>
                </a:solidFill>
              </a:rPr>
              <a:t>TRANSACCIONES  ( ASBANC )</a:t>
            </a:r>
            <a:endParaRPr b="1" sz="1400">
              <a:solidFill>
                <a:srgbClr val="E6B8A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36</a:t>
            </a:r>
            <a:r>
              <a:rPr lang="es-419" sz="1400" u="sng"/>
              <a:t>%       Cajeros Automático</a:t>
            </a:r>
            <a:endParaRPr sz="14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22%       Puntos PoS</a:t>
            </a:r>
            <a:endParaRPr sz="14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14%       Cajeros corresponsa</a:t>
            </a:r>
            <a:r>
              <a:rPr lang="es-419" u="sng"/>
              <a:t>l</a:t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7%          Uso Ventanilla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5.97%   Sw Corporativo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5.95%   Banca por Internet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EASY BANK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41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Tu Banco A Todas Partes           </a:t>
            </a:r>
            <a:endParaRPr sz="1800">
              <a:solidFill>
                <a:srgbClr val="CC4125"/>
              </a:solidFill>
            </a:endParaRP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275" y="251975"/>
            <a:ext cx="4781950" cy="19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rgbClr val="E6B8AF"/>
                </a:solidFill>
              </a:rPr>
              <a:t>ENTREGABLES</a:t>
            </a:r>
            <a:endParaRPr b="1">
              <a:solidFill>
                <a:srgbClr val="E6B8AF"/>
              </a:solidFill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567550"/>
            <a:ext cx="70389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Stakeholders del proyecto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Plan para la reunión de kick-off (invitados y preguntas a realizar)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BMC del producto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Plan de investigación (actividades detalladas y justificadas)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1297500" y="3471700"/>
            <a:ext cx="67422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6B8AF"/>
                </a:solidFill>
              </a:rPr>
              <a:t>Link </a:t>
            </a:r>
            <a:r>
              <a:rPr lang="es-419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https://drive.google.com/drive/folders/1PHihkx-FJ_uP4sKamYkk-I9-yy8FBePv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