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8" d="100"/>
          <a:sy n="68"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9FE3EC-5C23-4879-9249-52D8101855D3}" type="doc">
      <dgm:prSet loTypeId="urn:microsoft.com/office/officeart/2005/8/layout/cycle7" loCatId="cycle" qsTypeId="urn:microsoft.com/office/officeart/2005/8/quickstyle/simple1" qsCatId="simple" csTypeId="urn:microsoft.com/office/officeart/2005/8/colors/accent2_1" csCatId="accent2" phldr="1"/>
      <dgm:spPr/>
      <dgm:t>
        <a:bodyPr/>
        <a:lstStyle/>
        <a:p>
          <a:endParaRPr lang="es-EC"/>
        </a:p>
      </dgm:t>
    </dgm:pt>
    <dgm:pt modelId="{6D95C896-B859-4CB4-9923-EC3CD4FA4F3E}">
      <dgm:prSet phldrT="[Texto]" custT="1"/>
      <dgm:spPr>
        <a:solidFill>
          <a:schemeClr val="accent6">
            <a:lumMod val="60000"/>
            <a:lumOff val="40000"/>
          </a:schemeClr>
        </a:solidFill>
      </dgm:spPr>
      <dgm:t>
        <a:bodyPr/>
        <a:lstStyle/>
        <a:p>
          <a:r>
            <a:rPr lang="es-EC" sz="2800" dirty="0">
              <a:latin typeface="Amasis MT Pro Black" panose="02040A04050005020304" pitchFamily="18" charset="0"/>
            </a:rPr>
            <a:t>Reglas </a:t>
          </a:r>
        </a:p>
      </dgm:t>
    </dgm:pt>
    <dgm:pt modelId="{3AE2C18F-CBBD-43A7-8FF1-92EE645F8159}" type="parTrans" cxnId="{051EAF6B-00BF-4489-ADE2-3FF3F0A11856}">
      <dgm:prSet/>
      <dgm:spPr/>
      <dgm:t>
        <a:bodyPr/>
        <a:lstStyle/>
        <a:p>
          <a:endParaRPr lang="es-EC"/>
        </a:p>
      </dgm:t>
    </dgm:pt>
    <dgm:pt modelId="{A542BB96-EF92-463B-8F4A-DBFF7FA4B699}" type="sibTrans" cxnId="{051EAF6B-00BF-4489-ADE2-3FF3F0A11856}">
      <dgm:prSet/>
      <dgm:spPr>
        <a:solidFill>
          <a:srgbClr val="92D050"/>
        </a:solidFill>
      </dgm:spPr>
      <dgm:t>
        <a:bodyPr/>
        <a:lstStyle/>
        <a:p>
          <a:endParaRPr lang="es-EC"/>
        </a:p>
      </dgm:t>
    </dgm:pt>
    <dgm:pt modelId="{DA737AC7-C883-4552-BC5D-A8865D782B3C}">
      <dgm:prSet phldrT="[Texto]"/>
      <dgm:spPr>
        <a:solidFill>
          <a:schemeClr val="accent6">
            <a:lumMod val="60000"/>
            <a:lumOff val="40000"/>
          </a:schemeClr>
        </a:solidFill>
      </dgm:spPr>
      <dgm:t>
        <a:bodyPr/>
        <a:lstStyle/>
        <a:p>
          <a:r>
            <a:rPr lang="es-EC" b="1" dirty="0"/>
            <a:t>Reglas en la computador:</a:t>
          </a:r>
        </a:p>
        <a:p>
          <a:r>
            <a:rPr lang="es-ES" b="0" i="0" dirty="0"/>
            <a:t>Selección de la opción: el jugador selecciona una de las tres opciones: Piedra, Papel o Tijera. Generación de la opción de la computadora: la computadora genera aleatoriamente una de las tres opciones. Comparación de opciones: se compara la opción seleccionada por el jugador con la opción generada por la computadora. </a:t>
          </a:r>
          <a:endParaRPr lang="es-EC" dirty="0"/>
        </a:p>
      </dgm:t>
    </dgm:pt>
    <dgm:pt modelId="{2FF189A2-6F2A-414F-B097-0DB4C0AC3A79}" type="parTrans" cxnId="{56AC772E-22CA-467F-AB7A-B8B17E5821A0}">
      <dgm:prSet/>
      <dgm:spPr/>
      <dgm:t>
        <a:bodyPr/>
        <a:lstStyle/>
        <a:p>
          <a:endParaRPr lang="es-EC"/>
        </a:p>
      </dgm:t>
    </dgm:pt>
    <dgm:pt modelId="{55222D18-CCB4-4A7F-867F-848A86E0EE87}" type="sibTrans" cxnId="{56AC772E-22CA-467F-AB7A-B8B17E5821A0}">
      <dgm:prSet/>
      <dgm:spPr>
        <a:solidFill>
          <a:srgbClr val="92D050"/>
        </a:solidFill>
      </dgm:spPr>
      <dgm:t>
        <a:bodyPr/>
        <a:lstStyle/>
        <a:p>
          <a:endParaRPr lang="es-EC"/>
        </a:p>
      </dgm:t>
    </dgm:pt>
    <dgm:pt modelId="{6F470809-5802-4A8D-9BE0-E433B3DE82F9}">
      <dgm:prSet phldrT="[Texto]"/>
      <dgm:spPr>
        <a:solidFill>
          <a:schemeClr val="accent6">
            <a:lumMod val="60000"/>
            <a:lumOff val="40000"/>
          </a:schemeClr>
        </a:solidFill>
      </dgm:spPr>
      <dgm:t>
        <a:bodyPr/>
        <a:lstStyle/>
        <a:p>
          <a:r>
            <a:rPr lang="es-EC" b="1" dirty="0"/>
            <a:t>Regla manual:</a:t>
          </a:r>
        </a:p>
        <a:p>
          <a:r>
            <a:rPr lang="es-ES" b="0" i="0" dirty="0"/>
            <a:t>Piedra: se forma un puño cerrado. Papel: se extiende la mano con la palma hacia abajo. Tijera: se forma una “V” con los dedos índice y medio. </a:t>
          </a:r>
          <a:endParaRPr lang="es-EC" dirty="0"/>
        </a:p>
      </dgm:t>
    </dgm:pt>
    <dgm:pt modelId="{B036B541-0AB5-4C5B-9EA0-97E68A898824}" type="parTrans" cxnId="{F00F2E8E-41E0-43A0-A05E-68F603C3202C}">
      <dgm:prSet/>
      <dgm:spPr/>
      <dgm:t>
        <a:bodyPr/>
        <a:lstStyle/>
        <a:p>
          <a:endParaRPr lang="es-EC"/>
        </a:p>
      </dgm:t>
    </dgm:pt>
    <dgm:pt modelId="{51FE1E7E-78DD-4210-936A-3B9D62885D76}" type="sibTrans" cxnId="{F00F2E8E-41E0-43A0-A05E-68F603C3202C}">
      <dgm:prSet/>
      <dgm:spPr>
        <a:solidFill>
          <a:srgbClr val="92D050"/>
        </a:solidFill>
      </dgm:spPr>
      <dgm:t>
        <a:bodyPr/>
        <a:lstStyle/>
        <a:p>
          <a:endParaRPr lang="es-EC"/>
        </a:p>
      </dgm:t>
    </dgm:pt>
    <dgm:pt modelId="{3EB34EE6-1B79-4902-8B5A-F6274109443C}" type="pres">
      <dgm:prSet presAssocID="{E09FE3EC-5C23-4879-9249-52D8101855D3}" presName="Name0" presStyleCnt="0">
        <dgm:presLayoutVars>
          <dgm:dir/>
          <dgm:resizeHandles val="exact"/>
        </dgm:presLayoutVars>
      </dgm:prSet>
      <dgm:spPr/>
    </dgm:pt>
    <dgm:pt modelId="{D28B5F16-851A-4FDD-AD6E-A79F44846114}" type="pres">
      <dgm:prSet presAssocID="{6D95C896-B859-4CB4-9923-EC3CD4FA4F3E}" presName="node" presStyleLbl="node1" presStyleIdx="0" presStyleCnt="3" custScaleY="50366">
        <dgm:presLayoutVars>
          <dgm:bulletEnabled val="1"/>
        </dgm:presLayoutVars>
      </dgm:prSet>
      <dgm:spPr/>
    </dgm:pt>
    <dgm:pt modelId="{E036138A-760A-4CD5-96D9-40059855D26E}" type="pres">
      <dgm:prSet presAssocID="{A542BB96-EF92-463B-8F4A-DBFF7FA4B699}" presName="sibTrans" presStyleLbl="sibTrans2D1" presStyleIdx="0" presStyleCnt="3" custAng="15504371" custScaleY="182615" custLinFactNeighborX="-54297" custLinFactNeighborY="-71238"/>
      <dgm:spPr/>
    </dgm:pt>
    <dgm:pt modelId="{E2514BE8-AC89-4139-81EA-2CFD6A7E2AE6}" type="pres">
      <dgm:prSet presAssocID="{A542BB96-EF92-463B-8F4A-DBFF7FA4B699}" presName="connectorText" presStyleLbl="sibTrans2D1" presStyleIdx="0" presStyleCnt="3"/>
      <dgm:spPr/>
    </dgm:pt>
    <dgm:pt modelId="{23A904AF-73C8-4DC1-AD36-0AAB41795689}" type="pres">
      <dgm:prSet presAssocID="{DA737AC7-C883-4552-BC5D-A8865D782B3C}" presName="node" presStyleLbl="node1" presStyleIdx="1" presStyleCnt="3" custScaleX="145717" custScaleY="214986">
        <dgm:presLayoutVars>
          <dgm:bulletEnabled val="1"/>
        </dgm:presLayoutVars>
      </dgm:prSet>
      <dgm:spPr/>
    </dgm:pt>
    <dgm:pt modelId="{D9993074-6474-4A93-A94D-BF0E2A548207}" type="pres">
      <dgm:prSet presAssocID="{55222D18-CCB4-4A7F-867F-848A86E0EE87}" presName="sibTrans" presStyleLbl="sibTrans2D1" presStyleIdx="1" presStyleCnt="3"/>
      <dgm:spPr/>
    </dgm:pt>
    <dgm:pt modelId="{62CBA58B-F343-4FB6-9FB0-AD9FD7E18ECD}" type="pres">
      <dgm:prSet presAssocID="{55222D18-CCB4-4A7F-867F-848A86E0EE87}" presName="connectorText" presStyleLbl="sibTrans2D1" presStyleIdx="1" presStyleCnt="3"/>
      <dgm:spPr/>
    </dgm:pt>
    <dgm:pt modelId="{F8EF62AB-23CE-4134-8852-4EF8BCCDFDFF}" type="pres">
      <dgm:prSet presAssocID="{6F470809-5802-4A8D-9BE0-E433B3DE82F9}" presName="node" presStyleLbl="node1" presStyleIdx="2" presStyleCnt="3" custScaleX="146996" custScaleY="208001">
        <dgm:presLayoutVars>
          <dgm:bulletEnabled val="1"/>
        </dgm:presLayoutVars>
      </dgm:prSet>
      <dgm:spPr/>
    </dgm:pt>
    <dgm:pt modelId="{84390665-A489-4F76-9665-2FEE57D2D59C}" type="pres">
      <dgm:prSet presAssocID="{51FE1E7E-78DD-4210-936A-3B9D62885D76}" presName="sibTrans" presStyleLbl="sibTrans2D1" presStyleIdx="2" presStyleCnt="3" custAng="5395094" custScaleY="207850" custLinFactNeighborX="10775" custLinFactNeighborY="-58849"/>
      <dgm:spPr/>
    </dgm:pt>
    <dgm:pt modelId="{312CFAF4-A059-43CE-8ED4-0CF9D3BF3B14}" type="pres">
      <dgm:prSet presAssocID="{51FE1E7E-78DD-4210-936A-3B9D62885D76}" presName="connectorText" presStyleLbl="sibTrans2D1" presStyleIdx="2" presStyleCnt="3"/>
      <dgm:spPr/>
    </dgm:pt>
  </dgm:ptLst>
  <dgm:cxnLst>
    <dgm:cxn modelId="{56AC772E-22CA-467F-AB7A-B8B17E5821A0}" srcId="{E09FE3EC-5C23-4879-9249-52D8101855D3}" destId="{DA737AC7-C883-4552-BC5D-A8865D782B3C}" srcOrd="1" destOrd="0" parTransId="{2FF189A2-6F2A-414F-B097-0DB4C0AC3A79}" sibTransId="{55222D18-CCB4-4A7F-867F-848A86E0EE87}"/>
    <dgm:cxn modelId="{0AEF6A46-D836-4B67-A21A-D67A9432089B}" type="presOf" srcId="{A542BB96-EF92-463B-8F4A-DBFF7FA4B699}" destId="{E036138A-760A-4CD5-96D9-40059855D26E}" srcOrd="0" destOrd="0" presId="urn:microsoft.com/office/officeart/2005/8/layout/cycle7"/>
    <dgm:cxn modelId="{52955847-B372-4B2B-B982-C349982A6CAF}" type="presOf" srcId="{51FE1E7E-78DD-4210-936A-3B9D62885D76}" destId="{312CFAF4-A059-43CE-8ED4-0CF9D3BF3B14}" srcOrd="1" destOrd="0" presId="urn:microsoft.com/office/officeart/2005/8/layout/cycle7"/>
    <dgm:cxn modelId="{051EAF6B-00BF-4489-ADE2-3FF3F0A11856}" srcId="{E09FE3EC-5C23-4879-9249-52D8101855D3}" destId="{6D95C896-B859-4CB4-9923-EC3CD4FA4F3E}" srcOrd="0" destOrd="0" parTransId="{3AE2C18F-CBBD-43A7-8FF1-92EE645F8159}" sibTransId="{A542BB96-EF92-463B-8F4A-DBFF7FA4B699}"/>
    <dgm:cxn modelId="{3D05C84E-F8FA-4888-826E-C65B81CB9046}" type="presOf" srcId="{A542BB96-EF92-463B-8F4A-DBFF7FA4B699}" destId="{E2514BE8-AC89-4139-81EA-2CFD6A7E2AE6}" srcOrd="1" destOrd="0" presId="urn:microsoft.com/office/officeart/2005/8/layout/cycle7"/>
    <dgm:cxn modelId="{D654D971-72D4-4460-B7F1-C2274089FC69}" type="presOf" srcId="{51FE1E7E-78DD-4210-936A-3B9D62885D76}" destId="{84390665-A489-4F76-9665-2FEE57D2D59C}" srcOrd="0" destOrd="0" presId="urn:microsoft.com/office/officeart/2005/8/layout/cycle7"/>
    <dgm:cxn modelId="{F00F2E8E-41E0-43A0-A05E-68F603C3202C}" srcId="{E09FE3EC-5C23-4879-9249-52D8101855D3}" destId="{6F470809-5802-4A8D-9BE0-E433B3DE82F9}" srcOrd="2" destOrd="0" parTransId="{B036B541-0AB5-4C5B-9EA0-97E68A898824}" sibTransId="{51FE1E7E-78DD-4210-936A-3B9D62885D76}"/>
    <dgm:cxn modelId="{8A33AF94-3664-4856-842F-4C2D5C36C68E}" type="presOf" srcId="{E09FE3EC-5C23-4879-9249-52D8101855D3}" destId="{3EB34EE6-1B79-4902-8B5A-F6274109443C}" srcOrd="0" destOrd="0" presId="urn:microsoft.com/office/officeart/2005/8/layout/cycle7"/>
    <dgm:cxn modelId="{F9C3B99F-C50F-47FE-8CF9-4C2B6B7B0C31}" type="presOf" srcId="{55222D18-CCB4-4A7F-867F-848A86E0EE87}" destId="{D9993074-6474-4A93-A94D-BF0E2A548207}" srcOrd="0" destOrd="0" presId="urn:microsoft.com/office/officeart/2005/8/layout/cycle7"/>
    <dgm:cxn modelId="{EB2FCDC0-5663-4287-9C81-413ED59545AA}" type="presOf" srcId="{6F470809-5802-4A8D-9BE0-E433B3DE82F9}" destId="{F8EF62AB-23CE-4134-8852-4EF8BCCDFDFF}" srcOrd="0" destOrd="0" presId="urn:microsoft.com/office/officeart/2005/8/layout/cycle7"/>
    <dgm:cxn modelId="{3335ADD0-7CDC-4388-A218-C0D20DB8B1AF}" type="presOf" srcId="{55222D18-CCB4-4A7F-867F-848A86E0EE87}" destId="{62CBA58B-F343-4FB6-9FB0-AD9FD7E18ECD}" srcOrd="1" destOrd="0" presId="urn:microsoft.com/office/officeart/2005/8/layout/cycle7"/>
    <dgm:cxn modelId="{1C8F76E4-8696-4C73-866D-DE6341729001}" type="presOf" srcId="{6D95C896-B859-4CB4-9923-EC3CD4FA4F3E}" destId="{D28B5F16-851A-4FDD-AD6E-A79F44846114}" srcOrd="0" destOrd="0" presId="urn:microsoft.com/office/officeart/2005/8/layout/cycle7"/>
    <dgm:cxn modelId="{1ECDF5F0-FEA8-4B61-BC11-CD59E5E0BDF5}" type="presOf" srcId="{DA737AC7-C883-4552-BC5D-A8865D782B3C}" destId="{23A904AF-73C8-4DC1-AD36-0AAB41795689}" srcOrd="0" destOrd="0" presId="urn:microsoft.com/office/officeart/2005/8/layout/cycle7"/>
    <dgm:cxn modelId="{543C67FC-4E59-4B40-A02D-3DFDD819D701}" type="presParOf" srcId="{3EB34EE6-1B79-4902-8B5A-F6274109443C}" destId="{D28B5F16-851A-4FDD-AD6E-A79F44846114}" srcOrd="0" destOrd="0" presId="urn:microsoft.com/office/officeart/2005/8/layout/cycle7"/>
    <dgm:cxn modelId="{706AF289-175B-49AF-B84B-E5E9ED11312D}" type="presParOf" srcId="{3EB34EE6-1B79-4902-8B5A-F6274109443C}" destId="{E036138A-760A-4CD5-96D9-40059855D26E}" srcOrd="1" destOrd="0" presId="urn:microsoft.com/office/officeart/2005/8/layout/cycle7"/>
    <dgm:cxn modelId="{E8F32D54-C6C5-4809-9377-BEB1F76638E3}" type="presParOf" srcId="{E036138A-760A-4CD5-96D9-40059855D26E}" destId="{E2514BE8-AC89-4139-81EA-2CFD6A7E2AE6}" srcOrd="0" destOrd="0" presId="urn:microsoft.com/office/officeart/2005/8/layout/cycle7"/>
    <dgm:cxn modelId="{7669786E-7E47-4B58-9E36-BB538C2B9FF2}" type="presParOf" srcId="{3EB34EE6-1B79-4902-8B5A-F6274109443C}" destId="{23A904AF-73C8-4DC1-AD36-0AAB41795689}" srcOrd="2" destOrd="0" presId="urn:microsoft.com/office/officeart/2005/8/layout/cycle7"/>
    <dgm:cxn modelId="{315DACB8-B940-4378-B993-84280BA70E36}" type="presParOf" srcId="{3EB34EE6-1B79-4902-8B5A-F6274109443C}" destId="{D9993074-6474-4A93-A94D-BF0E2A548207}" srcOrd="3" destOrd="0" presId="urn:microsoft.com/office/officeart/2005/8/layout/cycle7"/>
    <dgm:cxn modelId="{637D99D1-2942-4765-8B06-C1562255A8E6}" type="presParOf" srcId="{D9993074-6474-4A93-A94D-BF0E2A548207}" destId="{62CBA58B-F343-4FB6-9FB0-AD9FD7E18ECD}" srcOrd="0" destOrd="0" presId="urn:microsoft.com/office/officeart/2005/8/layout/cycle7"/>
    <dgm:cxn modelId="{E91D02EB-522C-4407-8196-2FA410DB5B25}" type="presParOf" srcId="{3EB34EE6-1B79-4902-8B5A-F6274109443C}" destId="{F8EF62AB-23CE-4134-8852-4EF8BCCDFDFF}" srcOrd="4" destOrd="0" presId="urn:microsoft.com/office/officeart/2005/8/layout/cycle7"/>
    <dgm:cxn modelId="{297B7029-0B37-4741-8FEF-F2C8EF476C1D}" type="presParOf" srcId="{3EB34EE6-1B79-4902-8B5A-F6274109443C}" destId="{84390665-A489-4F76-9665-2FEE57D2D59C}" srcOrd="5" destOrd="0" presId="urn:microsoft.com/office/officeart/2005/8/layout/cycle7"/>
    <dgm:cxn modelId="{F153C0E8-C742-4766-AAFD-22C33D2AAE84}" type="presParOf" srcId="{84390665-A489-4F76-9665-2FEE57D2D59C}" destId="{312CFAF4-A059-43CE-8ED4-0CF9D3BF3B14}"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8B5F16-851A-4FDD-AD6E-A79F44846114}">
      <dsp:nvSpPr>
        <dsp:cNvPr id="0" name=""/>
        <dsp:cNvSpPr/>
      </dsp:nvSpPr>
      <dsp:spPr>
        <a:xfrm>
          <a:off x="3044519" y="-52705"/>
          <a:ext cx="2734777" cy="688699"/>
        </a:xfrm>
        <a:prstGeom prst="roundRect">
          <a:avLst>
            <a:gd name="adj" fmla="val 10000"/>
          </a:avLst>
        </a:prstGeom>
        <a:solidFill>
          <a:schemeClr val="accent6">
            <a:lumMod val="60000"/>
            <a:lumOff val="4000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C" sz="2800" kern="1200" dirty="0">
              <a:latin typeface="Amasis MT Pro Black" panose="02040A04050005020304" pitchFamily="18" charset="0"/>
            </a:rPr>
            <a:t>Reglas </a:t>
          </a:r>
        </a:p>
      </dsp:txBody>
      <dsp:txXfrm>
        <a:off x="3064690" y="-32534"/>
        <a:ext cx="2694435" cy="648357"/>
      </dsp:txXfrm>
    </dsp:sp>
    <dsp:sp modelId="{E036138A-760A-4CD5-96D9-40059855D26E}">
      <dsp:nvSpPr>
        <dsp:cNvPr id="0" name=""/>
        <dsp:cNvSpPr/>
      </dsp:nvSpPr>
      <dsp:spPr>
        <a:xfrm rot="19104371">
          <a:off x="4789389" y="905115"/>
          <a:ext cx="408295" cy="873969"/>
        </a:xfrm>
        <a:prstGeom prst="leftRightArrow">
          <a:avLst>
            <a:gd name="adj1" fmla="val 60000"/>
            <a:gd name="adj2" fmla="val 50000"/>
          </a:avLst>
        </a:prstGeom>
        <a:solidFill>
          <a:srgbClr val="92D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C" sz="1400" kern="1200"/>
        </a:p>
      </dsp:txBody>
      <dsp:txXfrm>
        <a:off x="4911878" y="1079909"/>
        <a:ext cx="163318" cy="524381"/>
      </dsp:txXfrm>
    </dsp:sp>
    <dsp:sp modelId="{23A904AF-73C8-4DC1-AD36-0AAB41795689}">
      <dsp:nvSpPr>
        <dsp:cNvPr id="0" name=""/>
        <dsp:cNvSpPr/>
      </dsp:nvSpPr>
      <dsp:spPr>
        <a:xfrm>
          <a:off x="4675837" y="2730077"/>
          <a:ext cx="3985035" cy="2939694"/>
        </a:xfrm>
        <a:prstGeom prst="roundRect">
          <a:avLst>
            <a:gd name="adj" fmla="val 10000"/>
          </a:avLst>
        </a:prstGeom>
        <a:solidFill>
          <a:schemeClr val="accent6">
            <a:lumMod val="60000"/>
            <a:lumOff val="4000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C" sz="1700" b="1" kern="1200" dirty="0"/>
            <a:t>Reglas en la computador:</a:t>
          </a:r>
        </a:p>
        <a:p>
          <a:pPr marL="0" lvl="0" indent="0" algn="ctr" defTabSz="755650">
            <a:lnSpc>
              <a:spcPct val="90000"/>
            </a:lnSpc>
            <a:spcBef>
              <a:spcPct val="0"/>
            </a:spcBef>
            <a:spcAft>
              <a:spcPct val="35000"/>
            </a:spcAft>
            <a:buNone/>
          </a:pPr>
          <a:r>
            <a:rPr lang="es-ES" sz="1700" b="0" i="0" kern="1200" dirty="0"/>
            <a:t>Selección de la opción: el jugador selecciona una de las tres opciones: Piedra, Papel o Tijera. Generación de la opción de la computadora: la computadora genera aleatoriamente una de las tres opciones. Comparación de opciones: se compara la opción seleccionada por el jugador con la opción generada por la computadora. </a:t>
          </a:r>
          <a:endParaRPr lang="es-EC" sz="1700" kern="1200" dirty="0"/>
        </a:p>
      </dsp:txBody>
      <dsp:txXfrm>
        <a:off x="4761938" y="2816178"/>
        <a:ext cx="3812833" cy="2767492"/>
      </dsp:txXfrm>
    </dsp:sp>
    <dsp:sp modelId="{D9993074-6474-4A93-A94D-BF0E2A548207}">
      <dsp:nvSpPr>
        <dsp:cNvPr id="0" name=""/>
        <dsp:cNvSpPr/>
      </dsp:nvSpPr>
      <dsp:spPr>
        <a:xfrm rot="10800000">
          <a:off x="4216505" y="3960631"/>
          <a:ext cx="408295" cy="478586"/>
        </a:xfrm>
        <a:prstGeom prst="leftRightArrow">
          <a:avLst>
            <a:gd name="adj1" fmla="val 60000"/>
            <a:gd name="adj2" fmla="val 50000"/>
          </a:avLst>
        </a:prstGeom>
        <a:solidFill>
          <a:srgbClr val="92D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C" sz="1400" kern="1200"/>
        </a:p>
      </dsp:txBody>
      <dsp:txXfrm rot="10800000">
        <a:off x="4338993" y="4056348"/>
        <a:ext cx="163319" cy="287152"/>
      </dsp:txXfrm>
    </dsp:sp>
    <dsp:sp modelId="{F8EF62AB-23CE-4134-8852-4EF8BCCDFDFF}">
      <dsp:nvSpPr>
        <dsp:cNvPr id="0" name=""/>
        <dsp:cNvSpPr/>
      </dsp:nvSpPr>
      <dsp:spPr>
        <a:xfrm>
          <a:off x="145454" y="2777833"/>
          <a:ext cx="4020013" cy="2844182"/>
        </a:xfrm>
        <a:prstGeom prst="roundRect">
          <a:avLst>
            <a:gd name="adj" fmla="val 10000"/>
          </a:avLst>
        </a:prstGeom>
        <a:solidFill>
          <a:schemeClr val="accent6">
            <a:lumMod val="60000"/>
            <a:lumOff val="4000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C" sz="1700" b="1" kern="1200" dirty="0"/>
            <a:t>Regla manual:</a:t>
          </a:r>
        </a:p>
        <a:p>
          <a:pPr marL="0" lvl="0" indent="0" algn="ctr" defTabSz="755650">
            <a:lnSpc>
              <a:spcPct val="90000"/>
            </a:lnSpc>
            <a:spcBef>
              <a:spcPct val="0"/>
            </a:spcBef>
            <a:spcAft>
              <a:spcPct val="35000"/>
            </a:spcAft>
            <a:buNone/>
          </a:pPr>
          <a:r>
            <a:rPr lang="es-ES" sz="1700" b="0" i="0" kern="1200" dirty="0"/>
            <a:t>Piedra: se forma un puño cerrado. Papel: se extiende la mano con la palma hacia abajo. Tijera: se forma una “V” con los dedos índice y medio. </a:t>
          </a:r>
          <a:endParaRPr lang="es-EC" sz="1700" kern="1200" dirty="0"/>
        </a:p>
      </dsp:txBody>
      <dsp:txXfrm>
        <a:off x="228757" y="2861136"/>
        <a:ext cx="3853407" cy="2677576"/>
      </dsp:txXfrm>
    </dsp:sp>
    <dsp:sp modelId="{84390665-A489-4F76-9665-2FEE57D2D59C}">
      <dsp:nvSpPr>
        <dsp:cNvPr id="0" name=""/>
        <dsp:cNvSpPr/>
      </dsp:nvSpPr>
      <dsp:spPr>
        <a:xfrm rot="1795094">
          <a:off x="3434648" y="927900"/>
          <a:ext cx="408295" cy="994741"/>
        </a:xfrm>
        <a:prstGeom prst="leftRightArrow">
          <a:avLst>
            <a:gd name="adj1" fmla="val 60000"/>
            <a:gd name="adj2" fmla="val 50000"/>
          </a:avLst>
        </a:prstGeom>
        <a:solidFill>
          <a:srgbClr val="92D05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s-EC" sz="1400" kern="1200"/>
        </a:p>
      </dsp:txBody>
      <dsp:txXfrm>
        <a:off x="3557137" y="1126848"/>
        <a:ext cx="163318" cy="596845"/>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‹Nº›</a:t>
            </a:fld>
            <a:endParaRPr lang="en-US"/>
          </a:p>
        </p:txBody>
      </p:sp>
    </p:spTree>
    <p:extLst>
      <p:ext uri="{BB962C8B-B14F-4D97-AF65-F5344CB8AC3E}">
        <p14:creationId xmlns:p14="http://schemas.microsoft.com/office/powerpoint/2010/main" val="1618581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D41BCC-AD73-4203-A5A6-E62EB28B0FE6}"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‹Nº›</a:t>
            </a:fld>
            <a:endParaRPr lang="en-US"/>
          </a:p>
        </p:txBody>
      </p:sp>
    </p:spTree>
    <p:extLst>
      <p:ext uri="{BB962C8B-B14F-4D97-AF65-F5344CB8AC3E}">
        <p14:creationId xmlns:p14="http://schemas.microsoft.com/office/powerpoint/2010/main" val="108731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D41BCC-AD73-4203-A5A6-E62EB28B0FE6}"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2358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D41BCC-AD73-4203-A5A6-E62EB28B0FE6}"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‹Nº›</a:t>
            </a:fld>
            <a:endParaRPr lang="en-US"/>
          </a:p>
        </p:txBody>
      </p:sp>
    </p:spTree>
    <p:extLst>
      <p:ext uri="{BB962C8B-B14F-4D97-AF65-F5344CB8AC3E}">
        <p14:creationId xmlns:p14="http://schemas.microsoft.com/office/powerpoint/2010/main" val="2167491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D41BCC-AD73-4203-A5A6-E62EB28B0FE6}"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‹Nº›</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4031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D41BCC-AD73-4203-A5A6-E62EB28B0FE6}"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‹Nº›</a:t>
            </a:fld>
            <a:endParaRPr lang="en-US"/>
          </a:p>
        </p:txBody>
      </p:sp>
    </p:spTree>
    <p:extLst>
      <p:ext uri="{BB962C8B-B14F-4D97-AF65-F5344CB8AC3E}">
        <p14:creationId xmlns:p14="http://schemas.microsoft.com/office/powerpoint/2010/main" val="3296234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‹Nº›</a:t>
            </a:fld>
            <a:endParaRPr lang="en-US"/>
          </a:p>
        </p:txBody>
      </p:sp>
    </p:spTree>
    <p:extLst>
      <p:ext uri="{BB962C8B-B14F-4D97-AF65-F5344CB8AC3E}">
        <p14:creationId xmlns:p14="http://schemas.microsoft.com/office/powerpoint/2010/main" val="2398703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‹Nº›</a:t>
            </a:fld>
            <a:endParaRPr lang="en-US"/>
          </a:p>
        </p:txBody>
      </p:sp>
    </p:spTree>
    <p:extLst>
      <p:ext uri="{BB962C8B-B14F-4D97-AF65-F5344CB8AC3E}">
        <p14:creationId xmlns:p14="http://schemas.microsoft.com/office/powerpoint/2010/main" val="256288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‹Nº›</a:t>
            </a:fld>
            <a:endParaRPr lang="en-US"/>
          </a:p>
        </p:txBody>
      </p:sp>
    </p:spTree>
    <p:extLst>
      <p:ext uri="{BB962C8B-B14F-4D97-AF65-F5344CB8AC3E}">
        <p14:creationId xmlns:p14="http://schemas.microsoft.com/office/powerpoint/2010/main" val="243923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D41BCC-AD73-4203-A5A6-E62EB28B0FE6}"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637F8FC-4B86-4690-8888-22AB2F781BEF}" type="slidenum">
              <a:rPr lang="en-US" smtClean="0"/>
              <a:pPr/>
              <a:t>‹Nº›</a:t>
            </a:fld>
            <a:endParaRPr lang="en-US"/>
          </a:p>
        </p:txBody>
      </p:sp>
    </p:spTree>
    <p:extLst>
      <p:ext uri="{BB962C8B-B14F-4D97-AF65-F5344CB8AC3E}">
        <p14:creationId xmlns:p14="http://schemas.microsoft.com/office/powerpoint/2010/main" val="1859332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D41BCC-AD73-4203-A5A6-E62EB28B0FE6}" type="datetimeFigureOut">
              <a:rPr lang="en-US" smtClean="0"/>
              <a:pPr/>
              <a:t>3/1/2025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‹Nº›</a:t>
            </a:fld>
            <a:endParaRPr lang="en-US"/>
          </a:p>
        </p:txBody>
      </p:sp>
    </p:spTree>
    <p:extLst>
      <p:ext uri="{BB962C8B-B14F-4D97-AF65-F5344CB8AC3E}">
        <p14:creationId xmlns:p14="http://schemas.microsoft.com/office/powerpoint/2010/main" val="15204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D41BCC-AD73-4203-A5A6-E62EB28B0FE6}" type="datetimeFigureOut">
              <a:rPr lang="en-US" smtClean="0"/>
              <a:pPr/>
              <a:t>3/1/2025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37F8FC-4B86-4690-8888-22AB2F781BEF}" type="slidenum">
              <a:rPr lang="en-US" smtClean="0"/>
              <a:pPr/>
              <a:t>‹Nº›</a:t>
            </a:fld>
            <a:endParaRPr lang="en-US"/>
          </a:p>
        </p:txBody>
      </p:sp>
    </p:spTree>
    <p:extLst>
      <p:ext uri="{BB962C8B-B14F-4D97-AF65-F5344CB8AC3E}">
        <p14:creationId xmlns:p14="http://schemas.microsoft.com/office/powerpoint/2010/main" val="422640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D41BCC-AD73-4203-A5A6-E62EB28B0FE6}" type="datetimeFigureOut">
              <a:rPr lang="en-US" smtClean="0"/>
              <a:pPr/>
              <a:t>3/1/2025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637F8FC-4B86-4690-8888-22AB2F781BEF}" type="slidenum">
              <a:rPr lang="en-US" smtClean="0"/>
              <a:pPr/>
              <a:t>‹Nº›</a:t>
            </a:fld>
            <a:endParaRPr lang="en-US"/>
          </a:p>
        </p:txBody>
      </p:sp>
    </p:spTree>
    <p:extLst>
      <p:ext uri="{BB962C8B-B14F-4D97-AF65-F5344CB8AC3E}">
        <p14:creationId xmlns:p14="http://schemas.microsoft.com/office/powerpoint/2010/main" val="120194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41BCC-AD73-4203-A5A6-E62EB28B0FE6}" type="datetimeFigureOut">
              <a:rPr lang="en-US" smtClean="0"/>
              <a:pPr/>
              <a:t>3/1/2025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637F8FC-4B86-4690-8888-22AB2F781BEF}" type="slidenum">
              <a:rPr lang="en-US" smtClean="0"/>
              <a:pPr/>
              <a:t>‹Nº›</a:t>
            </a:fld>
            <a:endParaRPr lang="en-US"/>
          </a:p>
        </p:txBody>
      </p:sp>
    </p:spTree>
    <p:extLst>
      <p:ext uri="{BB962C8B-B14F-4D97-AF65-F5344CB8AC3E}">
        <p14:creationId xmlns:p14="http://schemas.microsoft.com/office/powerpoint/2010/main" val="32028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D41BCC-AD73-4203-A5A6-E62EB28B0FE6}" type="datetimeFigureOut">
              <a:rPr lang="en-US" smtClean="0"/>
              <a:pPr/>
              <a:t>3/1/2025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‹Nº›</a:t>
            </a:fld>
            <a:endParaRPr lang="en-US"/>
          </a:p>
        </p:txBody>
      </p:sp>
    </p:spTree>
    <p:extLst>
      <p:ext uri="{BB962C8B-B14F-4D97-AF65-F5344CB8AC3E}">
        <p14:creationId xmlns:p14="http://schemas.microsoft.com/office/powerpoint/2010/main" val="1374329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37F8FC-4B86-4690-8888-22AB2F781BEF}" type="slidenum">
              <a:rPr lang="en-US" smtClean="0"/>
              <a:pPr/>
              <a:t>‹Nº›</a:t>
            </a:fld>
            <a:endParaRPr lang="en-US"/>
          </a:p>
        </p:txBody>
      </p:sp>
      <p:sp>
        <p:nvSpPr>
          <p:cNvPr id="5" name="Date Placeholder 4"/>
          <p:cNvSpPr>
            <a:spLocks noGrp="1"/>
          </p:cNvSpPr>
          <p:nvPr>
            <p:ph type="dt" sz="half" idx="10"/>
          </p:nvPr>
        </p:nvSpPr>
        <p:spPr/>
        <p:txBody>
          <a:bodyPr/>
          <a:lstStyle/>
          <a:p>
            <a:fld id="{B6D41BCC-AD73-4203-A5A6-E62EB28B0FE6}" type="datetimeFigureOut">
              <a:rPr lang="en-US" smtClean="0"/>
              <a:pPr/>
              <a:t>3/1/2025</a:t>
            </a:fld>
            <a:endParaRPr lang="en-US"/>
          </a:p>
        </p:txBody>
      </p:sp>
    </p:spTree>
    <p:extLst>
      <p:ext uri="{BB962C8B-B14F-4D97-AF65-F5344CB8AC3E}">
        <p14:creationId xmlns:p14="http://schemas.microsoft.com/office/powerpoint/2010/main" val="3537036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D41BCC-AD73-4203-A5A6-E62EB28B0FE6}" type="datetimeFigureOut">
              <a:rPr lang="en-US" smtClean="0"/>
              <a:pPr/>
              <a:t>3/1/2025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37F8FC-4B86-4690-8888-22AB2F781BEF}" type="slidenum">
              <a:rPr lang="en-US" smtClean="0"/>
              <a:pPr/>
              <a:t>‹Nº›</a:t>
            </a:fld>
            <a:endParaRPr lang="en-US"/>
          </a:p>
        </p:txBody>
      </p:sp>
    </p:spTree>
    <p:extLst>
      <p:ext uri="{BB962C8B-B14F-4D97-AF65-F5344CB8AC3E}">
        <p14:creationId xmlns:p14="http://schemas.microsoft.com/office/powerpoint/2010/main" val="36003957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EDD5C6-AB24-4776-B3C4-3BA61559CF4A}"/>
              </a:ext>
            </a:extLst>
          </p:cNvPr>
          <p:cNvSpPr>
            <a:spLocks noGrp="1"/>
          </p:cNvSpPr>
          <p:nvPr>
            <p:ph type="ctrTitle"/>
          </p:nvPr>
        </p:nvSpPr>
        <p:spPr>
          <a:xfrm>
            <a:off x="1219200" y="461823"/>
            <a:ext cx="9334500" cy="771845"/>
          </a:xfrm>
        </p:spPr>
        <p:txBody>
          <a:bodyPr>
            <a:normAutofit/>
          </a:bodyPr>
          <a:lstStyle/>
          <a:p>
            <a:r>
              <a:rPr lang="es-EC" sz="3200" dirty="0"/>
              <a:t>UNIVERSIDAD INTERNACIONAL DEL ECUADOR</a:t>
            </a:r>
          </a:p>
        </p:txBody>
      </p:sp>
      <p:sp>
        <p:nvSpPr>
          <p:cNvPr id="3" name="Subtítulo 2">
            <a:extLst>
              <a:ext uri="{FF2B5EF4-FFF2-40B4-BE49-F238E27FC236}">
                <a16:creationId xmlns:a16="http://schemas.microsoft.com/office/drawing/2014/main" id="{9FC5B920-5E42-48F2-B179-00A3392CD94E}"/>
              </a:ext>
            </a:extLst>
          </p:cNvPr>
          <p:cNvSpPr>
            <a:spLocks noGrp="1"/>
          </p:cNvSpPr>
          <p:nvPr>
            <p:ph type="subTitle" idx="1"/>
          </p:nvPr>
        </p:nvSpPr>
        <p:spPr>
          <a:xfrm>
            <a:off x="1219200" y="1306948"/>
            <a:ext cx="9334500" cy="563187"/>
          </a:xfrm>
        </p:spPr>
        <p:txBody>
          <a:bodyPr>
            <a:noAutofit/>
          </a:bodyPr>
          <a:lstStyle/>
          <a:p>
            <a:pPr algn="ctr"/>
            <a:r>
              <a:rPr lang="es-EC" sz="3200" dirty="0">
                <a:latin typeface="Agency FB" panose="020B0503020202020204" pitchFamily="34" charset="0"/>
              </a:rPr>
              <a:t>LÓGICA DE PROGRAMACIÓN</a:t>
            </a:r>
          </a:p>
        </p:txBody>
      </p:sp>
      <p:pic>
        <p:nvPicPr>
          <p:cNvPr id="4" name="Picture 3" descr="Patrones coloridos en el cielo">
            <a:extLst>
              <a:ext uri="{FF2B5EF4-FFF2-40B4-BE49-F238E27FC236}">
                <a16:creationId xmlns:a16="http://schemas.microsoft.com/office/drawing/2014/main" id="{B60D6063-CB06-9FA8-4DBD-4E4C6577CA1C}"/>
              </a:ext>
            </a:extLst>
          </p:cNvPr>
          <p:cNvPicPr>
            <a:picLocks noChangeAspect="1"/>
          </p:cNvPicPr>
          <p:nvPr/>
        </p:nvPicPr>
        <p:blipFill>
          <a:blip r:embed="rId2"/>
          <a:srcRect t="18178" b="22833"/>
          <a:stretch/>
        </p:blipFill>
        <p:spPr>
          <a:xfrm>
            <a:off x="20" y="2064327"/>
            <a:ext cx="12191980" cy="4800600"/>
          </a:xfrm>
          <a:prstGeom prst="rect">
            <a:avLst/>
          </a:prstGeom>
        </p:spPr>
      </p:pic>
      <p:sp>
        <p:nvSpPr>
          <p:cNvPr id="6" name="Subtítulo 2">
            <a:extLst>
              <a:ext uri="{FF2B5EF4-FFF2-40B4-BE49-F238E27FC236}">
                <a16:creationId xmlns:a16="http://schemas.microsoft.com/office/drawing/2014/main" id="{B31B72EF-8550-4917-8A5B-A4034DC9BCEF}"/>
              </a:ext>
            </a:extLst>
          </p:cNvPr>
          <p:cNvSpPr txBox="1">
            <a:spLocks/>
          </p:cNvSpPr>
          <p:nvPr/>
        </p:nvSpPr>
        <p:spPr>
          <a:xfrm>
            <a:off x="1147482" y="2486436"/>
            <a:ext cx="9897035" cy="222003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cap="all" spc="200" baseline="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s-EC" sz="3600" dirty="0">
                <a:latin typeface="Aldhabi" panose="01000000000000000000" pitchFamily="2" charset="-78"/>
                <a:cs typeface="Aldhabi" panose="01000000000000000000" pitchFamily="2" charset="-78"/>
              </a:rPr>
              <a:t>Estudiante: Paola </a:t>
            </a:r>
            <a:r>
              <a:rPr lang="es-EC" sz="3600" dirty="0" err="1">
                <a:latin typeface="Aldhabi" panose="01000000000000000000" pitchFamily="2" charset="-78"/>
                <a:cs typeface="Aldhabi" panose="01000000000000000000" pitchFamily="2" charset="-78"/>
              </a:rPr>
              <a:t>jácome</a:t>
            </a:r>
            <a:endParaRPr lang="es-EC" sz="3600" dirty="0">
              <a:latin typeface="Aldhabi" panose="01000000000000000000" pitchFamily="2" charset="-78"/>
              <a:cs typeface="Aldhabi" panose="01000000000000000000" pitchFamily="2" charset="-78"/>
            </a:endParaRPr>
          </a:p>
          <a:p>
            <a:pPr algn="ctr"/>
            <a:r>
              <a:rPr lang="es-EC" sz="3600" dirty="0">
                <a:latin typeface="Aldhabi" panose="01000000000000000000" pitchFamily="2" charset="-78"/>
                <a:cs typeface="Aldhabi" panose="01000000000000000000" pitchFamily="2" charset="-78"/>
              </a:rPr>
              <a:t>DOCENTE: </a:t>
            </a:r>
            <a:r>
              <a:rPr lang="es-EC" sz="3600" b="0" i="0" dirty="0" err="1">
                <a:effectLst/>
                <a:latin typeface="Aldhabi" panose="01000000000000000000" pitchFamily="2" charset="-78"/>
                <a:cs typeface="Aldhabi" panose="01000000000000000000" pitchFamily="2" charset="-78"/>
              </a:rPr>
              <a:t>Estefania</a:t>
            </a:r>
            <a:r>
              <a:rPr lang="es-EC" sz="3600" b="0" i="0" dirty="0">
                <a:effectLst/>
                <a:latin typeface="Aldhabi" panose="01000000000000000000" pitchFamily="2" charset="-78"/>
                <a:cs typeface="Aldhabi" panose="01000000000000000000" pitchFamily="2" charset="-78"/>
              </a:rPr>
              <a:t> Vanessa Heredia </a:t>
            </a:r>
            <a:r>
              <a:rPr lang="es-EC" sz="3600" b="0" i="0" dirty="0" err="1">
                <a:effectLst/>
                <a:latin typeface="Aldhabi" panose="01000000000000000000" pitchFamily="2" charset="-78"/>
                <a:cs typeface="Aldhabi" panose="01000000000000000000" pitchFamily="2" charset="-78"/>
              </a:rPr>
              <a:t>Jimenez</a:t>
            </a:r>
            <a:endParaRPr lang="es-EC" sz="3600" dirty="0">
              <a:latin typeface="Aldhabi" panose="01000000000000000000" pitchFamily="2" charset="-78"/>
              <a:cs typeface="Aldhabi" panose="01000000000000000000" pitchFamily="2" charset="-78"/>
            </a:endParaRPr>
          </a:p>
          <a:p>
            <a:pPr algn="ctr"/>
            <a:r>
              <a:rPr lang="es-EC" sz="3600" dirty="0">
                <a:latin typeface="Aldhabi" panose="01000000000000000000" pitchFamily="2" charset="-78"/>
                <a:cs typeface="Aldhabi" panose="01000000000000000000" pitchFamily="2" charset="-78"/>
              </a:rPr>
              <a:t>Curso:1d-2cc</a:t>
            </a:r>
          </a:p>
          <a:p>
            <a:pPr algn="ctr"/>
            <a:r>
              <a:rPr lang="es-EC" sz="3600" dirty="0">
                <a:latin typeface="Aldhabi" panose="01000000000000000000" pitchFamily="2" charset="-78"/>
                <a:cs typeface="Aldhabi" panose="01000000000000000000" pitchFamily="2" charset="-78"/>
              </a:rPr>
              <a:t>FECHA: 02-03-2025</a:t>
            </a:r>
          </a:p>
          <a:p>
            <a:pPr algn="ctr"/>
            <a:r>
              <a:rPr lang="es-EC" sz="3600" dirty="0">
                <a:latin typeface="Aldhabi" panose="01000000000000000000" pitchFamily="2" charset="-78"/>
                <a:cs typeface="Aldhabi" panose="01000000000000000000" pitchFamily="2" charset="-78"/>
              </a:rPr>
              <a:t>TEMA: INFORME FINAL</a:t>
            </a:r>
          </a:p>
        </p:txBody>
      </p:sp>
    </p:spTree>
    <p:extLst>
      <p:ext uri="{BB962C8B-B14F-4D97-AF65-F5344CB8AC3E}">
        <p14:creationId xmlns:p14="http://schemas.microsoft.com/office/powerpoint/2010/main" val="229692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6" name="Isosceles Triangle 1035">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8"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0" name="Isosceles Triangle 1039">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1" name="Isosceles Triangle 1040">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26" name="Picture 2" descr="220+ Piedra Papel Y Tijera Ilustraciones de Stock, gráficos vectoriales  libres de derechos y clip art - iStock | Piedra papel o tijera">
            <a:extLst>
              <a:ext uri="{FF2B5EF4-FFF2-40B4-BE49-F238E27FC236}">
                <a16:creationId xmlns:a16="http://schemas.microsoft.com/office/drawing/2014/main" id="{A3E131CB-9D21-4531-BD18-42B5EDD13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 b="13431"/>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DE740A9-8DA6-4EB3-9DAE-D93A0123D02D}"/>
              </a:ext>
            </a:extLst>
          </p:cNvPr>
          <p:cNvSpPr txBox="1"/>
          <p:nvPr/>
        </p:nvSpPr>
        <p:spPr>
          <a:xfrm>
            <a:off x="677333" y="609600"/>
            <a:ext cx="3851123" cy="1320800"/>
          </a:xfrm>
          <a:prstGeom prst="rect">
            <a:avLst/>
          </a:prstGeom>
        </p:spPr>
        <p:txBody>
          <a:bodyPr vert="horz" lIns="91440" tIns="45720" rIns="91440" bIns="45720" rtlCol="0" anchor="t">
            <a:normAutofit/>
          </a:bodyPr>
          <a:lstStyle/>
          <a:p>
            <a:pPr>
              <a:spcBef>
                <a:spcPct val="0"/>
              </a:spcBef>
              <a:spcAft>
                <a:spcPts val="600"/>
              </a:spcAft>
            </a:pPr>
            <a:r>
              <a:rPr lang="en-US" sz="3600" b="1">
                <a:solidFill>
                  <a:schemeClr val="accent1"/>
                </a:solidFill>
                <a:latin typeface="+mj-lt"/>
                <a:ea typeface="+mj-ea"/>
                <a:cs typeface="+mj-cs"/>
              </a:rPr>
              <a:t>JUEGO PIEDRA PAPEL O TIJERA</a:t>
            </a:r>
          </a:p>
        </p:txBody>
      </p:sp>
      <p:sp>
        <p:nvSpPr>
          <p:cNvPr id="3" name="CuadroTexto 2">
            <a:extLst>
              <a:ext uri="{FF2B5EF4-FFF2-40B4-BE49-F238E27FC236}">
                <a16:creationId xmlns:a16="http://schemas.microsoft.com/office/drawing/2014/main" id="{4497C658-F406-4770-995F-32421CD9737B}"/>
              </a:ext>
            </a:extLst>
          </p:cNvPr>
          <p:cNvSpPr txBox="1"/>
          <p:nvPr/>
        </p:nvSpPr>
        <p:spPr>
          <a:xfrm>
            <a:off x="677334" y="2160589"/>
            <a:ext cx="3851122" cy="3880773"/>
          </a:xfrm>
          <a:prstGeom prst="rect">
            <a:avLst/>
          </a:prstGeom>
        </p:spPr>
        <p:txBody>
          <a:bodyPr vert="horz" lIns="91440" tIns="45720" rIns="91440" bIns="45720" rtlCol="0">
            <a:normAutofit/>
          </a:bodyPr>
          <a:lstStyle/>
          <a:p>
            <a:pPr indent="-228600">
              <a:lnSpc>
                <a:spcPct val="90000"/>
              </a:lnSpc>
              <a:spcBef>
                <a:spcPts val="1000"/>
              </a:spcBef>
              <a:buClr>
                <a:schemeClr val="accent1"/>
              </a:buClr>
              <a:buSzPct val="80000"/>
              <a:buFont typeface="Wingdings 3" charset="2"/>
              <a:buChar char=""/>
            </a:pPr>
            <a:r>
              <a:rPr lang="en-US" sz="1500">
                <a:solidFill>
                  <a:schemeClr val="tx1">
                    <a:lumMod val="75000"/>
                    <a:lumOff val="25000"/>
                  </a:schemeClr>
                </a:solidFill>
              </a:rPr>
              <a:t>Introducción :</a:t>
            </a:r>
          </a:p>
          <a:p>
            <a:pPr indent="-228600">
              <a:lnSpc>
                <a:spcPct val="90000"/>
              </a:lnSpc>
              <a:spcBef>
                <a:spcPts val="1000"/>
              </a:spcBef>
              <a:buClr>
                <a:schemeClr val="accent1"/>
              </a:buClr>
              <a:buSzPct val="80000"/>
              <a:buFont typeface="Wingdings 3" charset="2"/>
              <a:buChar char=""/>
            </a:pPr>
            <a:r>
              <a:rPr lang="en-US" sz="1500" b="0" i="0">
                <a:solidFill>
                  <a:schemeClr val="tx1">
                    <a:lumMod val="75000"/>
                    <a:lumOff val="25000"/>
                  </a:schemeClr>
                </a:solidFill>
                <a:effectLst/>
              </a:rPr>
              <a:t>El juego Piedra, Papel o Tijera se remonta a la antigua China, donde se jugaba con diferentes variantes. Sin embargo, la versión moderna que conocemos hoy en día se originó en Japón en el siglo XIX. Se trata del juego piedra papel o tijera que puede ser jugado con la maquina o a su vez tambien puede ser multijugador. Este mismo consta de un menú donde el usuario al ingresar puede validar las opciones que el desee. Este tipo de juego también le podemos jugar de formal manual y mediante una maquina, a continuación presentaremos las reglas.</a:t>
            </a:r>
            <a:endParaRPr lang="en-US" sz="1500">
              <a:solidFill>
                <a:schemeClr val="tx1">
                  <a:lumMod val="75000"/>
                  <a:lumOff val="25000"/>
                </a:schemeClr>
              </a:solidFill>
            </a:endParaRPr>
          </a:p>
        </p:txBody>
      </p:sp>
      <p:cxnSp>
        <p:nvCxnSpPr>
          <p:cNvPr id="1043" name="Straight Connector 1042">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5" name="Straight Connector 1044">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7"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1"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3"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5"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7"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9"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73151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528F9A8B-D5B2-49A0-863B-6923211A7159}"/>
              </a:ext>
            </a:extLst>
          </p:cNvPr>
          <p:cNvGraphicFramePr/>
          <p:nvPr>
            <p:extLst>
              <p:ext uri="{D42A27DB-BD31-4B8C-83A1-F6EECF244321}">
                <p14:modId xmlns:p14="http://schemas.microsoft.com/office/powerpoint/2010/main" val="1175611295"/>
              </p:ext>
            </p:extLst>
          </p:nvPr>
        </p:nvGraphicFramePr>
        <p:xfrm>
          <a:off x="1692836" y="477619"/>
          <a:ext cx="8806328" cy="5277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6929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67" name="Group 2054">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56" name="Straight Connector 2055">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57" name="Straight Connector 2056">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058"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59"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0" name="Isosceles Triangle 2059">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1"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2"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3"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4" name="Isosceles Triangle 2063">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5" name="Isosceles Triangle 2064">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CuadroTexto 1">
            <a:extLst>
              <a:ext uri="{FF2B5EF4-FFF2-40B4-BE49-F238E27FC236}">
                <a16:creationId xmlns:a16="http://schemas.microsoft.com/office/drawing/2014/main" id="{B499E287-4EC5-4CB4-B189-604339C4AF4C}"/>
              </a:ext>
            </a:extLst>
          </p:cNvPr>
          <p:cNvSpPr txBox="1"/>
          <p:nvPr/>
        </p:nvSpPr>
        <p:spPr>
          <a:xfrm>
            <a:off x="677334" y="609600"/>
            <a:ext cx="8596668" cy="1320800"/>
          </a:xfrm>
          <a:prstGeom prst="rect">
            <a:avLst/>
          </a:prstGeom>
        </p:spPr>
        <p:txBody>
          <a:bodyPr vert="horz" lIns="91440" tIns="45720" rIns="91440" bIns="45720" rtlCol="0" anchor="t">
            <a:normAutofit/>
          </a:bodyPr>
          <a:lstStyle/>
          <a:p>
            <a:pPr>
              <a:spcBef>
                <a:spcPct val="0"/>
              </a:spcBef>
              <a:spcAft>
                <a:spcPts val="600"/>
              </a:spcAft>
            </a:pPr>
            <a:r>
              <a:rPr lang="en-US" sz="3600">
                <a:solidFill>
                  <a:schemeClr val="accent1"/>
                </a:solidFill>
                <a:latin typeface="+mj-lt"/>
                <a:ea typeface="+mj-ea"/>
                <a:cs typeface="+mj-cs"/>
              </a:rPr>
              <a:t>TIPO DE SOFTWARE </a:t>
            </a:r>
          </a:p>
        </p:txBody>
      </p:sp>
      <p:sp>
        <p:nvSpPr>
          <p:cNvPr id="3" name="CuadroTexto 2">
            <a:extLst>
              <a:ext uri="{FF2B5EF4-FFF2-40B4-BE49-F238E27FC236}">
                <a16:creationId xmlns:a16="http://schemas.microsoft.com/office/drawing/2014/main" id="{1B15B9F0-B58A-4529-83D2-63C6D17437F6}"/>
              </a:ext>
            </a:extLst>
          </p:cNvPr>
          <p:cNvSpPr txBox="1"/>
          <p:nvPr/>
        </p:nvSpPr>
        <p:spPr>
          <a:xfrm>
            <a:off x="677334" y="2160589"/>
            <a:ext cx="3957349" cy="374932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El </a:t>
            </a:r>
            <a:r>
              <a:rPr lang="en-US" dirty="0" err="1">
                <a:solidFill>
                  <a:schemeClr val="tx1">
                    <a:lumMod val="75000"/>
                    <a:lumOff val="25000"/>
                  </a:schemeClr>
                </a:solidFill>
              </a:rPr>
              <a:t>tipo</a:t>
            </a:r>
            <a:r>
              <a:rPr lang="en-US" dirty="0">
                <a:solidFill>
                  <a:schemeClr val="tx1">
                    <a:lumMod val="75000"/>
                    <a:lumOff val="25000"/>
                  </a:schemeClr>
                </a:solidFill>
              </a:rPr>
              <a:t> de software que se a </a:t>
            </a:r>
            <a:r>
              <a:rPr lang="en-US" dirty="0" err="1">
                <a:solidFill>
                  <a:schemeClr val="tx1">
                    <a:lumMod val="75000"/>
                    <a:lumOff val="25000"/>
                  </a:schemeClr>
                </a:solidFill>
              </a:rPr>
              <a:t>utilizado</a:t>
            </a:r>
            <a:r>
              <a:rPr lang="en-US" dirty="0">
                <a:solidFill>
                  <a:schemeClr val="tx1">
                    <a:lumMod val="75000"/>
                    <a:lumOff val="25000"/>
                  </a:schemeClr>
                </a:solidFill>
              </a:rPr>
              <a:t> para la </a:t>
            </a:r>
            <a:r>
              <a:rPr lang="en-US" dirty="0" err="1">
                <a:solidFill>
                  <a:schemeClr val="tx1">
                    <a:lumMod val="75000"/>
                    <a:lumOff val="25000"/>
                  </a:schemeClr>
                </a:solidFill>
              </a:rPr>
              <a:t>elaboración</a:t>
            </a:r>
            <a:r>
              <a:rPr lang="en-US" dirty="0">
                <a:solidFill>
                  <a:schemeClr val="tx1">
                    <a:lumMod val="75000"/>
                    <a:lumOff val="25000"/>
                  </a:schemeClr>
                </a:solidFill>
              </a:rPr>
              <a:t> del </a:t>
            </a:r>
            <a:r>
              <a:rPr lang="en-US" dirty="0" err="1">
                <a:solidFill>
                  <a:schemeClr val="tx1">
                    <a:lumMod val="75000"/>
                    <a:lumOff val="25000"/>
                  </a:schemeClr>
                </a:solidFill>
              </a:rPr>
              <a:t>juego</a:t>
            </a:r>
            <a:r>
              <a:rPr lang="en-US" dirty="0">
                <a:solidFill>
                  <a:schemeClr val="tx1">
                    <a:lumMod val="75000"/>
                    <a:lumOff val="25000"/>
                  </a:schemeClr>
                </a:solidFill>
              </a:rPr>
              <a:t> </a:t>
            </a:r>
            <a:r>
              <a:rPr lang="en-US" dirty="0" err="1">
                <a:solidFill>
                  <a:schemeClr val="tx1">
                    <a:lumMod val="75000"/>
                    <a:lumOff val="25000"/>
                  </a:schemeClr>
                </a:solidFill>
              </a:rPr>
              <a:t>piedra</a:t>
            </a:r>
            <a:r>
              <a:rPr lang="en-US" dirty="0">
                <a:solidFill>
                  <a:schemeClr val="tx1">
                    <a:lumMod val="75000"/>
                    <a:lumOff val="25000"/>
                  </a:schemeClr>
                </a:solidFill>
              </a:rPr>
              <a:t> </a:t>
            </a:r>
            <a:r>
              <a:rPr lang="en-US" dirty="0" err="1">
                <a:solidFill>
                  <a:schemeClr val="tx1">
                    <a:lumMod val="75000"/>
                    <a:lumOff val="25000"/>
                  </a:schemeClr>
                </a:solidFill>
              </a:rPr>
              <a:t>papel</a:t>
            </a:r>
            <a:r>
              <a:rPr lang="en-US" dirty="0">
                <a:solidFill>
                  <a:schemeClr val="tx1">
                    <a:lumMod val="75000"/>
                    <a:lumOff val="25000"/>
                  </a:schemeClr>
                </a:solidFill>
              </a:rPr>
              <a:t> o </a:t>
            </a:r>
            <a:r>
              <a:rPr lang="en-US" dirty="0" err="1">
                <a:solidFill>
                  <a:schemeClr val="tx1">
                    <a:lumMod val="75000"/>
                    <a:lumOff val="25000"/>
                  </a:schemeClr>
                </a:solidFill>
              </a:rPr>
              <a:t>tijera</a:t>
            </a:r>
            <a:r>
              <a:rPr lang="en-US" dirty="0">
                <a:solidFill>
                  <a:schemeClr val="tx1">
                    <a:lumMod val="75000"/>
                    <a:lumOff val="25000"/>
                  </a:schemeClr>
                </a:solidFill>
              </a:rPr>
              <a:t> es </a:t>
            </a:r>
            <a:r>
              <a:rPr lang="en-US" dirty="0" err="1">
                <a:solidFill>
                  <a:schemeClr val="tx1">
                    <a:lumMod val="75000"/>
                    <a:lumOff val="25000"/>
                  </a:schemeClr>
                </a:solidFill>
              </a:rPr>
              <a:t>el</a:t>
            </a:r>
            <a:r>
              <a:rPr lang="en-US" dirty="0">
                <a:solidFill>
                  <a:schemeClr val="tx1">
                    <a:lumMod val="75000"/>
                    <a:lumOff val="25000"/>
                  </a:schemeClr>
                </a:solidFill>
              </a:rPr>
              <a:t> </a:t>
            </a:r>
            <a:r>
              <a:rPr lang="en-US" dirty="0" err="1">
                <a:solidFill>
                  <a:schemeClr val="tx1">
                    <a:lumMod val="75000"/>
                    <a:lumOff val="25000"/>
                  </a:schemeClr>
                </a:solidFill>
              </a:rPr>
              <a:t>siguiente</a:t>
            </a:r>
            <a:r>
              <a:rPr lang="en-US" dirty="0">
                <a:solidFill>
                  <a:schemeClr val="tx1">
                    <a:lumMod val="75000"/>
                    <a:lumOff val="25000"/>
                  </a:schemeClr>
                </a:solidFill>
              </a:rPr>
              <a:t>: PYTHON SPYDER </a:t>
            </a:r>
            <a:r>
              <a:rPr lang="en-US" dirty="0" err="1">
                <a:solidFill>
                  <a:schemeClr val="tx1">
                    <a:lumMod val="75000"/>
                    <a:lumOff val="25000"/>
                  </a:schemeClr>
                </a:solidFill>
              </a:rPr>
              <a:t>debido</a:t>
            </a:r>
            <a:r>
              <a:rPr lang="en-US" dirty="0">
                <a:solidFill>
                  <a:schemeClr val="tx1">
                    <a:lumMod val="75000"/>
                    <a:lumOff val="25000"/>
                  </a:schemeClr>
                </a:solidFill>
              </a:rPr>
              <a:t> a que es un software de </a:t>
            </a:r>
            <a:r>
              <a:rPr lang="en-US" dirty="0" err="1">
                <a:solidFill>
                  <a:schemeClr val="tx1">
                    <a:lumMod val="75000"/>
                    <a:lumOff val="25000"/>
                  </a:schemeClr>
                </a:solidFill>
              </a:rPr>
              <a:t>fácil</a:t>
            </a:r>
            <a:r>
              <a:rPr lang="en-US" dirty="0">
                <a:solidFill>
                  <a:schemeClr val="tx1">
                    <a:lumMod val="75000"/>
                    <a:lumOff val="25000"/>
                  </a:schemeClr>
                </a:solidFill>
              </a:rPr>
              <a:t> </a:t>
            </a:r>
            <a:r>
              <a:rPr lang="en-US" dirty="0" err="1">
                <a:solidFill>
                  <a:schemeClr val="tx1">
                    <a:lumMod val="75000"/>
                    <a:lumOff val="25000"/>
                  </a:schemeClr>
                </a:solidFill>
              </a:rPr>
              <a:t>acceso</a:t>
            </a:r>
            <a:r>
              <a:rPr lang="en-US" dirty="0">
                <a:solidFill>
                  <a:schemeClr val="tx1">
                    <a:lumMod val="75000"/>
                    <a:lumOff val="25000"/>
                  </a:schemeClr>
                </a:solidFill>
              </a:rPr>
              <a:t>, </a:t>
            </a:r>
            <a:r>
              <a:rPr lang="en-US" dirty="0" err="1">
                <a:solidFill>
                  <a:schemeClr val="tx1">
                    <a:lumMod val="75000"/>
                    <a:lumOff val="25000"/>
                  </a:schemeClr>
                </a:solidFill>
              </a:rPr>
              <a:t>utilización</a:t>
            </a:r>
            <a:r>
              <a:rPr lang="en-US" dirty="0">
                <a:solidFill>
                  <a:schemeClr val="tx1">
                    <a:lumMod val="75000"/>
                    <a:lumOff val="25000"/>
                  </a:schemeClr>
                </a:solidFill>
              </a:rPr>
              <a:t> y </a:t>
            </a:r>
            <a:r>
              <a:rPr lang="en-US" dirty="0" err="1">
                <a:solidFill>
                  <a:schemeClr val="tx1">
                    <a:lumMod val="75000"/>
                    <a:lumOff val="25000"/>
                  </a:schemeClr>
                </a:solidFill>
              </a:rPr>
              <a:t>más</a:t>
            </a:r>
            <a:r>
              <a:rPr lang="en-US" dirty="0">
                <a:solidFill>
                  <a:schemeClr val="tx1">
                    <a:lumMod val="75000"/>
                    <a:lumOff val="25000"/>
                  </a:schemeClr>
                </a:solidFill>
              </a:rPr>
              <a:t> que </a:t>
            </a:r>
            <a:r>
              <a:rPr lang="en-US" dirty="0" err="1">
                <a:solidFill>
                  <a:schemeClr val="tx1">
                    <a:lumMod val="75000"/>
                    <a:lumOff val="25000"/>
                  </a:schemeClr>
                </a:solidFill>
              </a:rPr>
              <a:t>todo</a:t>
            </a:r>
            <a:r>
              <a:rPr lang="en-US" dirty="0">
                <a:solidFill>
                  <a:schemeClr val="tx1">
                    <a:lumMod val="75000"/>
                    <a:lumOff val="25000"/>
                  </a:schemeClr>
                </a:solidFill>
              </a:rPr>
              <a:t> </a:t>
            </a:r>
            <a:r>
              <a:rPr lang="en-US" dirty="0" err="1">
                <a:solidFill>
                  <a:schemeClr val="tx1">
                    <a:lumMod val="75000"/>
                    <a:lumOff val="25000"/>
                  </a:schemeClr>
                </a:solidFill>
              </a:rPr>
              <a:t>fácil</a:t>
            </a:r>
            <a:r>
              <a:rPr lang="en-US" dirty="0">
                <a:solidFill>
                  <a:schemeClr val="tx1">
                    <a:lumMod val="75000"/>
                    <a:lumOff val="25000"/>
                  </a:schemeClr>
                </a:solidFill>
              </a:rPr>
              <a:t>  de </a:t>
            </a:r>
            <a:r>
              <a:rPr lang="en-US" dirty="0" err="1">
                <a:solidFill>
                  <a:schemeClr val="tx1">
                    <a:lumMod val="75000"/>
                    <a:lumOff val="25000"/>
                  </a:schemeClr>
                </a:solidFill>
              </a:rPr>
              <a:t>navegar</a:t>
            </a:r>
            <a:r>
              <a:rPr lang="en-US" dirty="0">
                <a:solidFill>
                  <a:schemeClr val="tx1">
                    <a:lumMod val="75000"/>
                    <a:lumOff val="25000"/>
                  </a:schemeClr>
                </a:solidFill>
              </a:rPr>
              <a:t>, a </a:t>
            </a:r>
            <a:r>
              <a:rPr lang="en-US" dirty="0" err="1">
                <a:solidFill>
                  <a:schemeClr val="tx1">
                    <a:lumMod val="75000"/>
                    <a:lumOff val="25000"/>
                  </a:schemeClr>
                </a:solidFill>
              </a:rPr>
              <a:t>continuación</a:t>
            </a:r>
            <a:r>
              <a:rPr lang="en-US" dirty="0">
                <a:solidFill>
                  <a:schemeClr val="tx1">
                    <a:lumMod val="75000"/>
                    <a:lumOff val="25000"/>
                  </a:schemeClr>
                </a:solidFill>
              </a:rPr>
              <a:t> </a:t>
            </a:r>
            <a:r>
              <a:rPr lang="en-US" dirty="0" err="1">
                <a:solidFill>
                  <a:schemeClr val="tx1">
                    <a:lumMod val="75000"/>
                    <a:lumOff val="25000"/>
                  </a:schemeClr>
                </a:solidFill>
              </a:rPr>
              <a:t>mostraremos</a:t>
            </a:r>
            <a:r>
              <a:rPr lang="en-US" dirty="0">
                <a:solidFill>
                  <a:schemeClr val="tx1">
                    <a:lumMod val="75000"/>
                    <a:lumOff val="25000"/>
                  </a:schemeClr>
                </a:solidFill>
              </a:rPr>
              <a:t> la formulas que se ha </a:t>
            </a:r>
            <a:r>
              <a:rPr lang="en-US" dirty="0" err="1">
                <a:solidFill>
                  <a:schemeClr val="tx1">
                    <a:lumMod val="75000"/>
                    <a:lumOff val="25000"/>
                  </a:schemeClr>
                </a:solidFill>
              </a:rPr>
              <a:t>utilizado</a:t>
            </a:r>
            <a:r>
              <a:rPr lang="en-US" dirty="0">
                <a:solidFill>
                  <a:schemeClr val="tx1">
                    <a:lumMod val="75000"/>
                    <a:lumOff val="25000"/>
                  </a:schemeClr>
                </a:solidFill>
              </a:rPr>
              <a:t> para la </a:t>
            </a:r>
            <a:r>
              <a:rPr lang="en-US" dirty="0" err="1">
                <a:solidFill>
                  <a:schemeClr val="tx1">
                    <a:lumMod val="75000"/>
                    <a:lumOff val="25000"/>
                  </a:schemeClr>
                </a:solidFill>
              </a:rPr>
              <a:t>elaboración</a:t>
            </a:r>
            <a:r>
              <a:rPr lang="en-US" dirty="0">
                <a:solidFill>
                  <a:schemeClr val="tx1">
                    <a:lumMod val="75000"/>
                    <a:lumOff val="25000"/>
                  </a:schemeClr>
                </a:solidFill>
              </a:rPr>
              <a:t> del </a:t>
            </a:r>
            <a:r>
              <a:rPr lang="en-US" dirty="0" err="1">
                <a:solidFill>
                  <a:schemeClr val="tx1">
                    <a:lumMod val="75000"/>
                    <a:lumOff val="25000"/>
                  </a:schemeClr>
                </a:solidFill>
              </a:rPr>
              <a:t>juego</a:t>
            </a:r>
            <a:r>
              <a:rPr lang="en-US" dirty="0">
                <a:solidFill>
                  <a:schemeClr val="tx1">
                    <a:lumMod val="75000"/>
                    <a:lumOff val="25000"/>
                  </a:schemeClr>
                </a:solidFill>
              </a:rPr>
              <a:t> </a:t>
            </a:r>
          </a:p>
        </p:txBody>
      </p:sp>
      <p:pic>
        <p:nvPicPr>
          <p:cNvPr id="2050" name="Picture 2" descr="770+ Piedra Papel O Tijera Ilustraciones de Stock, gráficos vectoriales  libres de derechos y clip art - iStock | Piedra papel tijera, Pulso chino,  Papiroflexia">
            <a:extLst>
              <a:ext uri="{FF2B5EF4-FFF2-40B4-BE49-F238E27FC236}">
                <a16:creationId xmlns:a16="http://schemas.microsoft.com/office/drawing/2014/main" id="{85C57DB5-46B9-4EF4-82B5-8D6D9E070D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87137" y="2159331"/>
            <a:ext cx="4204989" cy="26935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247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71A8294B-5854-4FCA-8A36-E1FD5078ADCB}"/>
              </a:ext>
            </a:extLst>
          </p:cNvPr>
          <p:cNvPicPr>
            <a:picLocks noChangeAspect="1"/>
          </p:cNvPicPr>
          <p:nvPr/>
        </p:nvPicPr>
        <p:blipFill rotWithShape="1">
          <a:blip r:embed="rId2"/>
          <a:srcRect t="29915" r="44038" b="4412"/>
          <a:stretch/>
        </p:blipFill>
        <p:spPr>
          <a:xfrm>
            <a:off x="1183696" y="853449"/>
            <a:ext cx="9694900" cy="5114061"/>
          </a:xfrm>
          <a:prstGeom prst="rect">
            <a:avLst/>
          </a:prstGeom>
        </p:spPr>
      </p:pic>
    </p:spTree>
    <p:extLst>
      <p:ext uri="{BB962C8B-B14F-4D97-AF65-F5344CB8AC3E}">
        <p14:creationId xmlns:p14="http://schemas.microsoft.com/office/powerpoint/2010/main" val="2560416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81" name="Group 3080">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2" name="Straight Connector 3081">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083" name="Straight Connector 3082">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84"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5"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6" name="Isosceles Triangle 3085">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7"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8"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9"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0" name="Isosceles Triangle 3089">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91" name="Isosceles Triangle 3090">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CuadroTexto 1">
            <a:extLst>
              <a:ext uri="{FF2B5EF4-FFF2-40B4-BE49-F238E27FC236}">
                <a16:creationId xmlns:a16="http://schemas.microsoft.com/office/drawing/2014/main" id="{1FCA04D4-5826-4ACF-9E46-C0866D35CC35}"/>
              </a:ext>
            </a:extLst>
          </p:cNvPr>
          <p:cNvSpPr txBox="1"/>
          <p:nvPr/>
        </p:nvSpPr>
        <p:spPr>
          <a:xfrm>
            <a:off x="5188290" y="1156447"/>
            <a:ext cx="4411978" cy="4250605"/>
          </a:xfrm>
          <a:prstGeom prst="rect">
            <a:avLst/>
          </a:prstGeom>
        </p:spPr>
        <p:txBody>
          <a:bodyPr vert="horz" lIns="91440" tIns="45720" rIns="91440" bIns="45720" rtlCol="0">
            <a:normAutofit fontScale="92500" lnSpcReduction="10000"/>
          </a:bodyPr>
          <a:lstStyle/>
          <a:p>
            <a:pPr marL="285750" indent="-285750">
              <a:lnSpc>
                <a:spcPct val="90000"/>
              </a:lnSpc>
              <a:spcBef>
                <a:spcPts val="1000"/>
              </a:spcBef>
              <a:buClr>
                <a:schemeClr val="accent1"/>
              </a:buClr>
              <a:buSzPct val="80000"/>
              <a:buFont typeface="Wingdings 3" charset="2"/>
              <a:buChar char=""/>
            </a:pPr>
            <a:r>
              <a:rPr lang="en-US" sz="2000" b="1" dirty="0">
                <a:solidFill>
                  <a:schemeClr val="tx1">
                    <a:lumMod val="75000"/>
                    <a:lumOff val="25000"/>
                  </a:schemeClr>
                </a:solidFill>
                <a:latin typeface="Arial Narrow" panose="020B0606020202030204" pitchFamily="34" charset="0"/>
              </a:rPr>
              <a:t>Else: </a:t>
            </a:r>
            <a:r>
              <a:rPr lang="en-US" sz="2000" dirty="0">
                <a:solidFill>
                  <a:schemeClr val="tx1">
                    <a:lumMod val="75000"/>
                    <a:lumOff val="25000"/>
                  </a:schemeClr>
                </a:solidFill>
                <a:latin typeface="Arial Narrow" panose="020B0606020202030204" pitchFamily="34" charset="0"/>
              </a:rPr>
              <a:t>se </a:t>
            </a:r>
            <a:r>
              <a:rPr lang="en-US" sz="2000" dirty="0" err="1">
                <a:solidFill>
                  <a:schemeClr val="tx1">
                    <a:lumMod val="75000"/>
                    <a:lumOff val="25000"/>
                  </a:schemeClr>
                </a:solidFill>
                <a:latin typeface="Arial Narrow" panose="020B0606020202030204" pitchFamily="34" charset="0"/>
              </a:rPr>
              <a:t>usa</a:t>
            </a:r>
            <a:r>
              <a:rPr lang="en-US" sz="2000" dirty="0">
                <a:solidFill>
                  <a:schemeClr val="tx1">
                    <a:lumMod val="75000"/>
                    <a:lumOff val="25000"/>
                  </a:schemeClr>
                </a:solidFill>
                <a:latin typeface="Arial Narrow" panose="020B0606020202030204" pitchFamily="34" charset="0"/>
              </a:rPr>
              <a:t> </a:t>
            </a:r>
            <a:r>
              <a:rPr lang="en-US" sz="2000" dirty="0" err="1">
                <a:solidFill>
                  <a:schemeClr val="tx1">
                    <a:lumMod val="75000"/>
                    <a:lumOff val="25000"/>
                  </a:schemeClr>
                </a:solidFill>
                <a:latin typeface="Arial Narrow" panose="020B0606020202030204" pitchFamily="34" charset="0"/>
              </a:rPr>
              <a:t>en</a:t>
            </a:r>
            <a:r>
              <a:rPr lang="en-US" sz="2000" dirty="0">
                <a:solidFill>
                  <a:schemeClr val="tx1">
                    <a:lumMod val="75000"/>
                    <a:lumOff val="25000"/>
                  </a:schemeClr>
                </a:solidFill>
                <a:latin typeface="Arial Narrow" panose="020B0606020202030204" pitchFamily="34" charset="0"/>
              </a:rPr>
              <a:t> </a:t>
            </a:r>
            <a:r>
              <a:rPr lang="en-US" sz="2000" dirty="0" err="1">
                <a:solidFill>
                  <a:schemeClr val="tx1">
                    <a:lumMod val="75000"/>
                    <a:lumOff val="25000"/>
                  </a:schemeClr>
                </a:solidFill>
                <a:latin typeface="Arial Narrow" panose="020B0606020202030204" pitchFamily="34" charset="0"/>
              </a:rPr>
              <a:t>combinación</a:t>
            </a:r>
            <a:r>
              <a:rPr lang="en-US" sz="2000" dirty="0">
                <a:solidFill>
                  <a:schemeClr val="tx1">
                    <a:lumMod val="75000"/>
                    <a:lumOff val="25000"/>
                  </a:schemeClr>
                </a:solidFill>
                <a:latin typeface="Arial Narrow" panose="020B0606020202030204" pitchFamily="34" charset="0"/>
              </a:rPr>
              <a:t> de if o try. Define un </a:t>
            </a:r>
            <a:r>
              <a:rPr lang="en-US" sz="2000" dirty="0" err="1">
                <a:solidFill>
                  <a:schemeClr val="tx1">
                    <a:lumMod val="75000"/>
                    <a:lumOff val="25000"/>
                  </a:schemeClr>
                </a:solidFill>
                <a:latin typeface="Arial Narrow" panose="020B0606020202030204" pitchFamily="34" charset="0"/>
              </a:rPr>
              <a:t>bloque</a:t>
            </a:r>
            <a:r>
              <a:rPr lang="en-US" sz="2000" dirty="0">
                <a:solidFill>
                  <a:schemeClr val="tx1">
                    <a:lumMod val="75000"/>
                    <a:lumOff val="25000"/>
                  </a:schemeClr>
                </a:solidFill>
                <a:latin typeface="Arial Narrow" panose="020B0606020202030204" pitchFamily="34" charset="0"/>
              </a:rPr>
              <a:t> de </a:t>
            </a:r>
            <a:r>
              <a:rPr lang="en-US" sz="2000" dirty="0" err="1">
                <a:solidFill>
                  <a:schemeClr val="tx1">
                    <a:lumMod val="75000"/>
                    <a:lumOff val="25000"/>
                  </a:schemeClr>
                </a:solidFill>
                <a:latin typeface="Arial Narrow" panose="020B0606020202030204" pitchFamily="34" charset="0"/>
              </a:rPr>
              <a:t>código</a:t>
            </a:r>
            <a:r>
              <a:rPr lang="en-US" sz="2000" dirty="0">
                <a:solidFill>
                  <a:schemeClr val="tx1">
                    <a:lumMod val="75000"/>
                    <a:lumOff val="25000"/>
                  </a:schemeClr>
                </a:solidFill>
                <a:latin typeface="Arial Narrow" panose="020B0606020202030204" pitchFamily="34" charset="0"/>
              </a:rPr>
              <a:t> que se </a:t>
            </a:r>
            <a:r>
              <a:rPr lang="en-US" sz="2000" dirty="0" err="1">
                <a:solidFill>
                  <a:schemeClr val="tx1">
                    <a:lumMod val="75000"/>
                    <a:lumOff val="25000"/>
                  </a:schemeClr>
                </a:solidFill>
                <a:latin typeface="Arial Narrow" panose="020B0606020202030204" pitchFamily="34" charset="0"/>
              </a:rPr>
              <a:t>ejecuta</a:t>
            </a:r>
            <a:r>
              <a:rPr lang="en-US" sz="2000" dirty="0">
                <a:solidFill>
                  <a:schemeClr val="tx1">
                    <a:lumMod val="75000"/>
                    <a:lumOff val="25000"/>
                  </a:schemeClr>
                </a:solidFill>
                <a:latin typeface="Arial Narrow" panose="020B0606020202030204" pitchFamily="34" charset="0"/>
              </a:rPr>
              <a:t> </a:t>
            </a:r>
            <a:r>
              <a:rPr lang="en-US" sz="2000" dirty="0" err="1">
                <a:solidFill>
                  <a:schemeClr val="tx1">
                    <a:lumMod val="75000"/>
                    <a:lumOff val="25000"/>
                  </a:schemeClr>
                </a:solidFill>
                <a:latin typeface="Arial Narrow" panose="020B0606020202030204" pitchFamily="34" charset="0"/>
              </a:rPr>
              <a:t>si</a:t>
            </a:r>
            <a:r>
              <a:rPr lang="en-US" sz="2000" dirty="0">
                <a:solidFill>
                  <a:schemeClr val="tx1">
                    <a:lumMod val="75000"/>
                    <a:lumOff val="25000"/>
                  </a:schemeClr>
                </a:solidFill>
                <a:latin typeface="Arial Narrow" panose="020B0606020202030204" pitchFamily="34" charset="0"/>
              </a:rPr>
              <a:t> la </a:t>
            </a:r>
            <a:r>
              <a:rPr lang="en-US" sz="2000" dirty="0" err="1">
                <a:solidFill>
                  <a:schemeClr val="tx1">
                    <a:lumMod val="75000"/>
                    <a:lumOff val="25000"/>
                  </a:schemeClr>
                </a:solidFill>
                <a:latin typeface="Arial Narrow" panose="020B0606020202030204" pitchFamily="34" charset="0"/>
              </a:rPr>
              <a:t>función</a:t>
            </a:r>
            <a:r>
              <a:rPr lang="en-US" sz="2000" dirty="0">
                <a:solidFill>
                  <a:schemeClr val="tx1">
                    <a:lumMod val="75000"/>
                    <a:lumOff val="25000"/>
                  </a:schemeClr>
                </a:solidFill>
                <a:latin typeface="Arial Narrow" panose="020B0606020202030204" pitchFamily="34" charset="0"/>
              </a:rPr>
              <a:t> if es falsa o </a:t>
            </a:r>
            <a:r>
              <a:rPr lang="en-US" sz="2000" dirty="0" err="1">
                <a:solidFill>
                  <a:schemeClr val="tx1">
                    <a:lumMod val="75000"/>
                    <a:lumOff val="25000"/>
                  </a:schemeClr>
                </a:solidFill>
                <a:latin typeface="Arial Narrow" panose="020B0606020202030204" pitchFamily="34" charset="0"/>
              </a:rPr>
              <a:t>si</a:t>
            </a:r>
            <a:r>
              <a:rPr lang="en-US" sz="2000" dirty="0">
                <a:solidFill>
                  <a:schemeClr val="tx1">
                    <a:lumMod val="75000"/>
                    <a:lumOff val="25000"/>
                  </a:schemeClr>
                </a:solidFill>
                <a:latin typeface="Arial Narrow" panose="020B0606020202030204" pitchFamily="34" charset="0"/>
              </a:rPr>
              <a:t> no </a:t>
            </a:r>
            <a:r>
              <a:rPr lang="en-US" sz="2000" dirty="0" err="1">
                <a:solidFill>
                  <a:schemeClr val="tx1">
                    <a:lumMod val="75000"/>
                    <a:lumOff val="25000"/>
                  </a:schemeClr>
                </a:solidFill>
                <a:latin typeface="Arial Narrow" panose="020B0606020202030204" pitchFamily="34" charset="0"/>
              </a:rPr>
              <a:t>ocurre</a:t>
            </a:r>
            <a:r>
              <a:rPr lang="en-US" sz="2000" dirty="0">
                <a:solidFill>
                  <a:schemeClr val="tx1">
                    <a:lumMod val="75000"/>
                    <a:lumOff val="25000"/>
                  </a:schemeClr>
                </a:solidFill>
                <a:latin typeface="Arial Narrow" panose="020B0606020202030204" pitchFamily="34" charset="0"/>
              </a:rPr>
              <a:t> una </a:t>
            </a:r>
            <a:r>
              <a:rPr lang="en-US" sz="2000" dirty="0" err="1">
                <a:solidFill>
                  <a:schemeClr val="tx1">
                    <a:lumMod val="75000"/>
                    <a:lumOff val="25000"/>
                  </a:schemeClr>
                </a:solidFill>
                <a:latin typeface="Arial Narrow" panose="020B0606020202030204" pitchFamily="34" charset="0"/>
              </a:rPr>
              <a:t>excepción</a:t>
            </a:r>
            <a:r>
              <a:rPr lang="en-US" sz="2000" dirty="0">
                <a:solidFill>
                  <a:schemeClr val="tx1">
                    <a:lumMod val="75000"/>
                    <a:lumOff val="25000"/>
                  </a:schemeClr>
                </a:solidFill>
                <a:latin typeface="Arial Narrow" panose="020B0606020202030204" pitchFamily="34" charset="0"/>
              </a:rPr>
              <a:t> </a:t>
            </a:r>
            <a:r>
              <a:rPr lang="en-US" sz="2000" dirty="0" err="1">
                <a:solidFill>
                  <a:schemeClr val="tx1">
                    <a:lumMod val="75000"/>
                    <a:lumOff val="25000"/>
                  </a:schemeClr>
                </a:solidFill>
                <a:latin typeface="Arial Narrow" panose="020B0606020202030204" pitchFamily="34" charset="0"/>
              </a:rPr>
              <a:t>en</a:t>
            </a:r>
            <a:r>
              <a:rPr lang="en-US" sz="2000" dirty="0">
                <a:solidFill>
                  <a:schemeClr val="tx1">
                    <a:lumMod val="75000"/>
                    <a:lumOff val="25000"/>
                  </a:schemeClr>
                </a:solidFill>
                <a:latin typeface="Arial Narrow" panose="020B0606020202030204" pitchFamily="34" charset="0"/>
              </a:rPr>
              <a:t> try</a:t>
            </a:r>
          </a:p>
          <a:p>
            <a:pPr marL="285750" indent="-285750">
              <a:lnSpc>
                <a:spcPct val="90000"/>
              </a:lnSpc>
              <a:spcBef>
                <a:spcPts val="1000"/>
              </a:spcBef>
              <a:buClr>
                <a:schemeClr val="accent1"/>
              </a:buClr>
              <a:buSzPct val="80000"/>
              <a:buFont typeface="Wingdings 3" charset="2"/>
              <a:buChar char=""/>
            </a:pPr>
            <a:r>
              <a:rPr lang="en-US" sz="2000" b="1" dirty="0">
                <a:solidFill>
                  <a:schemeClr val="tx1">
                    <a:lumMod val="75000"/>
                    <a:lumOff val="25000"/>
                  </a:schemeClr>
                </a:solidFill>
                <a:latin typeface="Arial Narrow" panose="020B0606020202030204" pitchFamily="34" charset="0"/>
              </a:rPr>
              <a:t>Def: </a:t>
            </a:r>
            <a:r>
              <a:rPr lang="en-US" sz="2000" dirty="0">
                <a:solidFill>
                  <a:schemeClr val="tx1">
                    <a:lumMod val="75000"/>
                    <a:lumOff val="25000"/>
                  </a:schemeClr>
                </a:solidFill>
                <a:latin typeface="Arial Narrow" panose="020B0606020202030204" pitchFamily="34" charset="0"/>
              </a:rPr>
              <a:t>Se </a:t>
            </a:r>
            <a:r>
              <a:rPr lang="en-US" sz="2000" dirty="0" err="1">
                <a:solidFill>
                  <a:schemeClr val="tx1">
                    <a:lumMod val="75000"/>
                    <a:lumOff val="25000"/>
                  </a:schemeClr>
                </a:solidFill>
                <a:latin typeface="Arial Narrow" panose="020B0606020202030204" pitchFamily="34" charset="0"/>
              </a:rPr>
              <a:t>usa</a:t>
            </a:r>
            <a:r>
              <a:rPr lang="en-US" sz="2000" dirty="0">
                <a:solidFill>
                  <a:schemeClr val="tx1">
                    <a:lumMod val="75000"/>
                    <a:lumOff val="25000"/>
                  </a:schemeClr>
                </a:solidFill>
                <a:latin typeface="Arial Narrow" panose="020B0606020202030204" pitchFamily="34" charset="0"/>
              </a:rPr>
              <a:t> para </a:t>
            </a:r>
            <a:r>
              <a:rPr lang="en-US" sz="2000" dirty="0" err="1">
                <a:solidFill>
                  <a:schemeClr val="tx1">
                    <a:lumMod val="75000"/>
                    <a:lumOff val="25000"/>
                  </a:schemeClr>
                </a:solidFill>
                <a:latin typeface="Arial Narrow" panose="020B0606020202030204" pitchFamily="34" charset="0"/>
              </a:rPr>
              <a:t>definir</a:t>
            </a:r>
            <a:r>
              <a:rPr lang="en-US" sz="2000" dirty="0">
                <a:solidFill>
                  <a:schemeClr val="tx1">
                    <a:lumMod val="75000"/>
                    <a:lumOff val="25000"/>
                  </a:schemeClr>
                </a:solidFill>
                <a:latin typeface="Arial Narrow" panose="020B0606020202030204" pitchFamily="34" charset="0"/>
              </a:rPr>
              <a:t> </a:t>
            </a:r>
            <a:r>
              <a:rPr lang="en-US" sz="2000" dirty="0" err="1">
                <a:solidFill>
                  <a:schemeClr val="tx1">
                    <a:lumMod val="75000"/>
                    <a:lumOff val="25000"/>
                  </a:schemeClr>
                </a:solidFill>
                <a:latin typeface="Arial Narrow" panose="020B0606020202030204" pitchFamily="34" charset="0"/>
              </a:rPr>
              <a:t>funciones</a:t>
            </a:r>
            <a:r>
              <a:rPr lang="en-US" sz="2000" dirty="0">
                <a:solidFill>
                  <a:schemeClr val="tx1">
                    <a:lumMod val="75000"/>
                    <a:lumOff val="25000"/>
                  </a:schemeClr>
                </a:solidFill>
                <a:latin typeface="Arial Narrow" panose="020B0606020202030204" pitchFamily="34" charset="0"/>
              </a:rPr>
              <a:t> </a:t>
            </a:r>
            <a:r>
              <a:rPr lang="en-US" sz="2000" dirty="0" err="1">
                <a:solidFill>
                  <a:schemeClr val="tx1">
                    <a:lumMod val="75000"/>
                    <a:lumOff val="25000"/>
                  </a:schemeClr>
                </a:solidFill>
                <a:latin typeface="Arial Narrow" panose="020B0606020202030204" pitchFamily="34" charset="0"/>
              </a:rPr>
              <a:t>en</a:t>
            </a:r>
            <a:r>
              <a:rPr lang="en-US" sz="2000" dirty="0">
                <a:solidFill>
                  <a:schemeClr val="tx1">
                    <a:lumMod val="75000"/>
                    <a:lumOff val="25000"/>
                  </a:schemeClr>
                </a:solidFill>
                <a:latin typeface="Arial Narrow" panose="020B0606020202030204" pitchFamily="34" charset="0"/>
              </a:rPr>
              <a:t> Python.</a:t>
            </a:r>
          </a:p>
          <a:p>
            <a:pPr marL="285750" indent="-285750">
              <a:lnSpc>
                <a:spcPct val="90000"/>
              </a:lnSpc>
              <a:spcBef>
                <a:spcPts val="1000"/>
              </a:spcBef>
              <a:buClr>
                <a:schemeClr val="accent1"/>
              </a:buClr>
              <a:buSzPct val="80000"/>
              <a:buFont typeface="Wingdings 3" charset="2"/>
              <a:buChar char=""/>
            </a:pPr>
            <a:r>
              <a:rPr lang="en-US" sz="2000" b="1" dirty="0">
                <a:solidFill>
                  <a:schemeClr val="tx1">
                    <a:lumMod val="75000"/>
                    <a:lumOff val="25000"/>
                  </a:schemeClr>
                </a:solidFill>
                <a:latin typeface="Arial Narrow" panose="020B0606020202030204" pitchFamily="34" charset="0"/>
              </a:rPr>
              <a:t>Return: </a:t>
            </a:r>
            <a:r>
              <a:rPr lang="en-US" sz="2000" dirty="0">
                <a:solidFill>
                  <a:schemeClr val="tx1">
                    <a:lumMod val="75000"/>
                    <a:lumOff val="25000"/>
                  </a:schemeClr>
                </a:solidFill>
                <a:latin typeface="Arial Narrow" panose="020B0606020202030204" pitchFamily="34" charset="0"/>
              </a:rPr>
              <a:t>Se </a:t>
            </a:r>
            <a:r>
              <a:rPr lang="en-US" sz="2000" dirty="0" err="1">
                <a:solidFill>
                  <a:schemeClr val="tx1">
                    <a:lumMod val="75000"/>
                    <a:lumOff val="25000"/>
                  </a:schemeClr>
                </a:solidFill>
                <a:latin typeface="Arial Narrow" panose="020B0606020202030204" pitchFamily="34" charset="0"/>
              </a:rPr>
              <a:t>usa</a:t>
            </a:r>
            <a:r>
              <a:rPr lang="en-US" sz="2000" dirty="0">
                <a:solidFill>
                  <a:schemeClr val="tx1">
                    <a:lumMod val="75000"/>
                    <a:lumOff val="25000"/>
                  </a:schemeClr>
                </a:solidFill>
                <a:latin typeface="Arial Narrow" panose="020B0606020202030204" pitchFamily="34" charset="0"/>
              </a:rPr>
              <a:t> dentro de una </a:t>
            </a:r>
            <a:r>
              <a:rPr lang="en-US" sz="2000" dirty="0" err="1">
                <a:solidFill>
                  <a:schemeClr val="tx1">
                    <a:lumMod val="75000"/>
                    <a:lumOff val="25000"/>
                  </a:schemeClr>
                </a:solidFill>
                <a:latin typeface="Arial Narrow" panose="020B0606020202030204" pitchFamily="34" charset="0"/>
              </a:rPr>
              <a:t>función</a:t>
            </a:r>
            <a:r>
              <a:rPr lang="en-US" sz="2000" dirty="0">
                <a:solidFill>
                  <a:schemeClr val="tx1">
                    <a:lumMod val="75000"/>
                    <a:lumOff val="25000"/>
                  </a:schemeClr>
                </a:solidFill>
                <a:latin typeface="Arial Narrow" panose="020B0606020202030204" pitchFamily="34" charset="0"/>
              </a:rPr>
              <a:t> para </a:t>
            </a:r>
            <a:r>
              <a:rPr lang="en-US" sz="2000" dirty="0" err="1">
                <a:solidFill>
                  <a:schemeClr val="tx1">
                    <a:lumMod val="75000"/>
                    <a:lumOff val="25000"/>
                  </a:schemeClr>
                </a:solidFill>
                <a:latin typeface="Arial Narrow" panose="020B0606020202030204" pitchFamily="34" charset="0"/>
              </a:rPr>
              <a:t>devolver</a:t>
            </a:r>
            <a:r>
              <a:rPr lang="en-US" sz="2000" dirty="0">
                <a:solidFill>
                  <a:schemeClr val="tx1">
                    <a:lumMod val="75000"/>
                    <a:lumOff val="25000"/>
                  </a:schemeClr>
                </a:solidFill>
                <a:latin typeface="Arial Narrow" panose="020B0606020202030204" pitchFamily="34" charset="0"/>
              </a:rPr>
              <a:t> una </a:t>
            </a:r>
            <a:r>
              <a:rPr lang="en-US" sz="2000" dirty="0" err="1">
                <a:solidFill>
                  <a:schemeClr val="tx1">
                    <a:lumMod val="75000"/>
                    <a:lumOff val="25000"/>
                  </a:schemeClr>
                </a:solidFill>
                <a:latin typeface="Arial Narrow" panose="020B0606020202030204" pitchFamily="34" charset="0"/>
              </a:rPr>
              <a:t>función</a:t>
            </a:r>
            <a:endParaRPr lang="en-US" sz="2000" dirty="0">
              <a:solidFill>
                <a:schemeClr val="tx1">
                  <a:lumMod val="75000"/>
                  <a:lumOff val="25000"/>
                </a:schemeClr>
              </a:solidFill>
              <a:latin typeface="Arial Narrow" panose="020B0606020202030204" pitchFamily="34" charset="0"/>
            </a:endParaRPr>
          </a:p>
          <a:p>
            <a:pPr marL="285750" indent="-285750">
              <a:lnSpc>
                <a:spcPct val="90000"/>
              </a:lnSpc>
              <a:spcBef>
                <a:spcPts val="1000"/>
              </a:spcBef>
              <a:buClr>
                <a:schemeClr val="accent1"/>
              </a:buClr>
              <a:buSzPct val="80000"/>
              <a:buFont typeface="Wingdings 3" charset="2"/>
              <a:buChar char=""/>
            </a:pPr>
            <a:r>
              <a:rPr lang="en-US" sz="2000" b="1" dirty="0">
                <a:solidFill>
                  <a:schemeClr val="tx1">
                    <a:lumMod val="75000"/>
                    <a:lumOff val="25000"/>
                  </a:schemeClr>
                </a:solidFill>
                <a:latin typeface="Arial Narrow" panose="020B0606020202030204" pitchFamily="34" charset="0"/>
              </a:rPr>
              <a:t>If: </a:t>
            </a:r>
            <a:r>
              <a:rPr lang="en-US" sz="2000" dirty="0" err="1">
                <a:solidFill>
                  <a:schemeClr val="tx1">
                    <a:lumMod val="75000"/>
                    <a:lumOff val="25000"/>
                  </a:schemeClr>
                </a:solidFill>
                <a:latin typeface="Arial Narrow" panose="020B0606020202030204" pitchFamily="34" charset="0"/>
              </a:rPr>
              <a:t>Evalúa</a:t>
            </a:r>
            <a:r>
              <a:rPr lang="en-US" sz="2000" dirty="0">
                <a:solidFill>
                  <a:schemeClr val="tx1">
                    <a:lumMod val="75000"/>
                    <a:lumOff val="25000"/>
                  </a:schemeClr>
                </a:solidFill>
                <a:latin typeface="Arial Narrow" panose="020B0606020202030204" pitchFamily="34" charset="0"/>
              </a:rPr>
              <a:t> una </a:t>
            </a:r>
            <a:r>
              <a:rPr lang="en-US" sz="2000" dirty="0" err="1">
                <a:solidFill>
                  <a:schemeClr val="tx1">
                    <a:lumMod val="75000"/>
                    <a:lumOff val="25000"/>
                  </a:schemeClr>
                </a:solidFill>
                <a:latin typeface="Arial Narrow" panose="020B0606020202030204" pitchFamily="34" charset="0"/>
              </a:rPr>
              <a:t>condición</a:t>
            </a:r>
            <a:r>
              <a:rPr lang="en-US" sz="2000" dirty="0">
                <a:solidFill>
                  <a:schemeClr val="tx1">
                    <a:lumMod val="75000"/>
                    <a:lumOff val="25000"/>
                  </a:schemeClr>
                </a:solidFill>
                <a:latin typeface="Arial Narrow" panose="020B0606020202030204" pitchFamily="34" charset="0"/>
              </a:rPr>
              <a:t> y </a:t>
            </a:r>
            <a:r>
              <a:rPr lang="en-US" sz="2000" dirty="0" err="1">
                <a:solidFill>
                  <a:schemeClr val="tx1">
                    <a:lumMod val="75000"/>
                    <a:lumOff val="25000"/>
                  </a:schemeClr>
                </a:solidFill>
                <a:latin typeface="Arial Narrow" panose="020B0606020202030204" pitchFamily="34" charset="0"/>
              </a:rPr>
              <a:t>ejecuta</a:t>
            </a:r>
            <a:r>
              <a:rPr lang="en-US" sz="2000" dirty="0">
                <a:solidFill>
                  <a:schemeClr val="tx1">
                    <a:lumMod val="75000"/>
                    <a:lumOff val="25000"/>
                  </a:schemeClr>
                </a:solidFill>
                <a:latin typeface="Arial Narrow" panose="020B0606020202030204" pitchFamily="34" charset="0"/>
              </a:rPr>
              <a:t> un </a:t>
            </a:r>
            <a:r>
              <a:rPr lang="en-US" sz="2000" dirty="0" err="1">
                <a:solidFill>
                  <a:schemeClr val="tx1">
                    <a:lumMod val="75000"/>
                    <a:lumOff val="25000"/>
                  </a:schemeClr>
                </a:solidFill>
                <a:latin typeface="Arial Narrow" panose="020B0606020202030204" pitchFamily="34" charset="0"/>
              </a:rPr>
              <a:t>bloque</a:t>
            </a:r>
            <a:r>
              <a:rPr lang="en-US" sz="2000" dirty="0">
                <a:solidFill>
                  <a:schemeClr val="tx1">
                    <a:lumMod val="75000"/>
                    <a:lumOff val="25000"/>
                  </a:schemeClr>
                </a:solidFill>
                <a:latin typeface="Arial Narrow" panose="020B0606020202030204" pitchFamily="34" charset="0"/>
              </a:rPr>
              <a:t> de </a:t>
            </a:r>
            <a:r>
              <a:rPr lang="en-US" sz="2000" dirty="0" err="1">
                <a:solidFill>
                  <a:schemeClr val="tx1">
                    <a:lumMod val="75000"/>
                    <a:lumOff val="25000"/>
                  </a:schemeClr>
                </a:solidFill>
                <a:latin typeface="Arial Narrow" panose="020B0606020202030204" pitchFamily="34" charset="0"/>
              </a:rPr>
              <a:t>código</a:t>
            </a:r>
            <a:r>
              <a:rPr lang="en-US" sz="2000" dirty="0">
                <a:solidFill>
                  <a:schemeClr val="tx1">
                    <a:lumMod val="75000"/>
                    <a:lumOff val="25000"/>
                  </a:schemeClr>
                </a:solidFill>
                <a:latin typeface="Arial Narrow" panose="020B0606020202030204" pitchFamily="34" charset="0"/>
              </a:rPr>
              <a:t> </a:t>
            </a:r>
            <a:r>
              <a:rPr lang="en-US" sz="2000" dirty="0" err="1">
                <a:solidFill>
                  <a:schemeClr val="tx1">
                    <a:lumMod val="75000"/>
                    <a:lumOff val="25000"/>
                  </a:schemeClr>
                </a:solidFill>
                <a:latin typeface="Arial Narrow" panose="020B0606020202030204" pitchFamily="34" charset="0"/>
              </a:rPr>
              <a:t>si</a:t>
            </a:r>
            <a:r>
              <a:rPr lang="en-US" sz="2000" dirty="0">
                <a:solidFill>
                  <a:schemeClr val="tx1">
                    <a:lumMod val="75000"/>
                    <a:lumOff val="25000"/>
                  </a:schemeClr>
                </a:solidFill>
                <a:latin typeface="Arial Narrow" panose="020B0606020202030204" pitchFamily="34" charset="0"/>
              </a:rPr>
              <a:t> es </a:t>
            </a:r>
            <a:r>
              <a:rPr lang="en-US" sz="2000" dirty="0" err="1">
                <a:solidFill>
                  <a:schemeClr val="tx1">
                    <a:lumMod val="75000"/>
                    <a:lumOff val="25000"/>
                  </a:schemeClr>
                </a:solidFill>
                <a:latin typeface="Arial Narrow" panose="020B0606020202030204" pitchFamily="34" charset="0"/>
              </a:rPr>
              <a:t>verdadera</a:t>
            </a:r>
            <a:endParaRPr lang="en-US" sz="2000" dirty="0">
              <a:solidFill>
                <a:schemeClr val="tx1">
                  <a:lumMod val="75000"/>
                  <a:lumOff val="25000"/>
                </a:schemeClr>
              </a:solidFill>
              <a:latin typeface="Arial Narrow" panose="020B0606020202030204" pitchFamily="34" charset="0"/>
            </a:endParaRPr>
          </a:p>
          <a:p>
            <a:pPr marL="285750" indent="-285750">
              <a:lnSpc>
                <a:spcPct val="90000"/>
              </a:lnSpc>
              <a:spcBef>
                <a:spcPts val="1000"/>
              </a:spcBef>
              <a:buClr>
                <a:schemeClr val="accent1"/>
              </a:buClr>
              <a:buSzPct val="80000"/>
              <a:buFont typeface="Wingdings 3" charset="2"/>
              <a:buChar char=""/>
            </a:pPr>
            <a:r>
              <a:rPr lang="en-US" sz="2000" b="1" dirty="0" err="1">
                <a:solidFill>
                  <a:schemeClr val="tx1">
                    <a:lumMod val="75000"/>
                    <a:lumOff val="25000"/>
                  </a:schemeClr>
                </a:solidFill>
                <a:latin typeface="Arial Narrow" panose="020B0606020202030204" pitchFamily="34" charset="0"/>
              </a:rPr>
              <a:t>Elif</a:t>
            </a:r>
            <a:r>
              <a:rPr lang="en-US" sz="2000" b="1" dirty="0">
                <a:solidFill>
                  <a:schemeClr val="tx1">
                    <a:lumMod val="75000"/>
                    <a:lumOff val="25000"/>
                  </a:schemeClr>
                </a:solidFill>
                <a:latin typeface="Arial Narrow" panose="020B0606020202030204" pitchFamily="34" charset="0"/>
              </a:rPr>
              <a:t>: </a:t>
            </a:r>
            <a:r>
              <a:rPr lang="en-US" sz="2000" dirty="0">
                <a:solidFill>
                  <a:schemeClr val="tx1">
                    <a:lumMod val="75000"/>
                    <a:lumOff val="25000"/>
                  </a:schemeClr>
                </a:solidFill>
                <a:latin typeface="Arial Narrow" panose="020B0606020202030204" pitchFamily="34" charset="0"/>
              </a:rPr>
              <a:t>se </a:t>
            </a:r>
            <a:r>
              <a:rPr lang="en-US" sz="2000" dirty="0" err="1">
                <a:solidFill>
                  <a:schemeClr val="tx1">
                    <a:lumMod val="75000"/>
                    <a:lumOff val="25000"/>
                  </a:schemeClr>
                </a:solidFill>
                <a:latin typeface="Arial Narrow" panose="020B0606020202030204" pitchFamily="34" charset="0"/>
              </a:rPr>
              <a:t>usa</a:t>
            </a:r>
            <a:r>
              <a:rPr lang="en-US" sz="2000" dirty="0">
                <a:solidFill>
                  <a:schemeClr val="tx1">
                    <a:lumMod val="75000"/>
                    <a:lumOff val="25000"/>
                  </a:schemeClr>
                </a:solidFill>
                <a:latin typeface="Arial Narrow" panose="020B0606020202030204" pitchFamily="34" charset="0"/>
              </a:rPr>
              <a:t> </a:t>
            </a:r>
            <a:r>
              <a:rPr lang="en-US" sz="2000" dirty="0" err="1">
                <a:solidFill>
                  <a:schemeClr val="tx1">
                    <a:lumMod val="75000"/>
                    <a:lumOff val="25000"/>
                  </a:schemeClr>
                </a:solidFill>
                <a:latin typeface="Arial Narrow" panose="020B0606020202030204" pitchFamily="34" charset="0"/>
              </a:rPr>
              <a:t>después</a:t>
            </a:r>
            <a:r>
              <a:rPr lang="en-US" sz="2000" dirty="0">
                <a:solidFill>
                  <a:schemeClr val="tx1">
                    <a:lumMod val="75000"/>
                    <a:lumOff val="25000"/>
                  </a:schemeClr>
                </a:solidFill>
                <a:latin typeface="Arial Narrow" panose="020B0606020202030204" pitchFamily="34" charset="0"/>
              </a:rPr>
              <a:t> de un if para </a:t>
            </a:r>
            <a:r>
              <a:rPr lang="en-US" sz="2000" dirty="0" err="1">
                <a:solidFill>
                  <a:schemeClr val="tx1">
                    <a:lumMod val="75000"/>
                    <a:lumOff val="25000"/>
                  </a:schemeClr>
                </a:solidFill>
                <a:latin typeface="Arial Narrow" panose="020B0606020202030204" pitchFamily="34" charset="0"/>
              </a:rPr>
              <a:t>evaluar</a:t>
            </a:r>
            <a:r>
              <a:rPr lang="en-US" sz="2000" dirty="0">
                <a:solidFill>
                  <a:schemeClr val="tx1">
                    <a:lumMod val="75000"/>
                    <a:lumOff val="25000"/>
                  </a:schemeClr>
                </a:solidFill>
                <a:latin typeface="Arial Narrow" panose="020B0606020202030204" pitchFamily="34" charset="0"/>
              </a:rPr>
              <a:t> </a:t>
            </a:r>
            <a:r>
              <a:rPr lang="en-US" sz="2000" dirty="0" err="1">
                <a:solidFill>
                  <a:schemeClr val="tx1">
                    <a:lumMod val="75000"/>
                    <a:lumOff val="25000"/>
                  </a:schemeClr>
                </a:solidFill>
                <a:latin typeface="Arial Narrow" panose="020B0606020202030204" pitchFamily="34" charset="0"/>
              </a:rPr>
              <a:t>otra</a:t>
            </a:r>
            <a:r>
              <a:rPr lang="en-US" sz="2000" dirty="0">
                <a:solidFill>
                  <a:schemeClr val="tx1">
                    <a:lumMod val="75000"/>
                    <a:lumOff val="25000"/>
                  </a:schemeClr>
                </a:solidFill>
                <a:latin typeface="Arial Narrow" panose="020B0606020202030204" pitchFamily="34" charset="0"/>
              </a:rPr>
              <a:t> </a:t>
            </a:r>
            <a:r>
              <a:rPr lang="en-US" sz="2000" dirty="0" err="1">
                <a:solidFill>
                  <a:schemeClr val="tx1">
                    <a:lumMod val="75000"/>
                    <a:lumOff val="25000"/>
                  </a:schemeClr>
                </a:solidFill>
                <a:latin typeface="Arial Narrow" panose="020B0606020202030204" pitchFamily="34" charset="0"/>
              </a:rPr>
              <a:t>condición</a:t>
            </a:r>
            <a:r>
              <a:rPr lang="en-US" sz="2000" dirty="0">
                <a:solidFill>
                  <a:schemeClr val="tx1">
                    <a:lumMod val="75000"/>
                    <a:lumOff val="25000"/>
                  </a:schemeClr>
                </a:solidFill>
                <a:latin typeface="Arial Narrow" panose="020B0606020202030204" pitchFamily="34" charset="0"/>
              </a:rPr>
              <a:t> </a:t>
            </a:r>
            <a:r>
              <a:rPr lang="en-US" sz="2000" dirty="0" err="1">
                <a:solidFill>
                  <a:schemeClr val="tx1">
                    <a:lumMod val="75000"/>
                    <a:lumOff val="25000"/>
                  </a:schemeClr>
                </a:solidFill>
                <a:latin typeface="Arial Narrow" panose="020B0606020202030204" pitchFamily="34" charset="0"/>
              </a:rPr>
              <a:t>si</a:t>
            </a:r>
            <a:r>
              <a:rPr lang="en-US" sz="2000" dirty="0">
                <a:solidFill>
                  <a:schemeClr val="tx1">
                    <a:lumMod val="75000"/>
                    <a:lumOff val="25000"/>
                  </a:schemeClr>
                </a:solidFill>
                <a:latin typeface="Arial Narrow" panose="020B0606020202030204" pitchFamily="34" charset="0"/>
              </a:rPr>
              <a:t> la anterior es falsa </a:t>
            </a:r>
          </a:p>
          <a:p>
            <a:pPr marL="285750" indent="-285750">
              <a:lnSpc>
                <a:spcPct val="90000"/>
              </a:lnSpc>
              <a:spcBef>
                <a:spcPts val="1000"/>
              </a:spcBef>
              <a:buClr>
                <a:schemeClr val="accent1"/>
              </a:buClr>
              <a:buSzPct val="80000"/>
              <a:buFont typeface="Wingdings 3" charset="2"/>
              <a:buChar char=""/>
            </a:pPr>
            <a:r>
              <a:rPr lang="en-US" sz="2000" b="1" dirty="0">
                <a:solidFill>
                  <a:schemeClr val="tx1">
                    <a:lumMod val="75000"/>
                    <a:lumOff val="25000"/>
                  </a:schemeClr>
                </a:solidFill>
                <a:latin typeface="Arial Narrow" panose="020B0606020202030204" pitchFamily="34" charset="0"/>
              </a:rPr>
              <a:t>While: </a:t>
            </a:r>
            <a:r>
              <a:rPr lang="en-US" sz="2000" dirty="0">
                <a:solidFill>
                  <a:schemeClr val="tx1">
                    <a:lumMod val="75000"/>
                    <a:lumOff val="25000"/>
                  </a:schemeClr>
                </a:solidFill>
                <a:latin typeface="Arial Narrow" panose="020B0606020202030204" pitchFamily="34" charset="0"/>
              </a:rPr>
              <a:t>se </a:t>
            </a:r>
            <a:r>
              <a:rPr lang="en-US" sz="2000" dirty="0" err="1">
                <a:solidFill>
                  <a:schemeClr val="tx1">
                    <a:lumMod val="75000"/>
                    <a:lumOff val="25000"/>
                  </a:schemeClr>
                </a:solidFill>
                <a:latin typeface="Arial Narrow" panose="020B0606020202030204" pitchFamily="34" charset="0"/>
              </a:rPr>
              <a:t>usa</a:t>
            </a:r>
            <a:r>
              <a:rPr lang="en-US" sz="2000" dirty="0">
                <a:solidFill>
                  <a:schemeClr val="tx1">
                    <a:lumMod val="75000"/>
                    <a:lumOff val="25000"/>
                  </a:schemeClr>
                </a:solidFill>
                <a:latin typeface="Arial Narrow" panose="020B0606020202030204" pitchFamily="34" charset="0"/>
              </a:rPr>
              <a:t> para </a:t>
            </a:r>
            <a:r>
              <a:rPr lang="en-US" sz="2000" dirty="0" err="1">
                <a:solidFill>
                  <a:schemeClr val="tx1">
                    <a:lumMod val="75000"/>
                    <a:lumOff val="25000"/>
                  </a:schemeClr>
                </a:solidFill>
                <a:latin typeface="Arial Narrow" panose="020B0606020202030204" pitchFamily="34" charset="0"/>
              </a:rPr>
              <a:t>ejecutar</a:t>
            </a:r>
            <a:r>
              <a:rPr lang="en-US" sz="2000" dirty="0">
                <a:solidFill>
                  <a:schemeClr val="tx1">
                    <a:lumMod val="75000"/>
                    <a:lumOff val="25000"/>
                  </a:schemeClr>
                </a:solidFill>
                <a:latin typeface="Arial Narrow" panose="020B0606020202030204" pitchFamily="34" charset="0"/>
              </a:rPr>
              <a:t> un </a:t>
            </a:r>
            <a:r>
              <a:rPr lang="en-US" sz="2000" dirty="0" err="1">
                <a:solidFill>
                  <a:schemeClr val="tx1">
                    <a:lumMod val="75000"/>
                    <a:lumOff val="25000"/>
                  </a:schemeClr>
                </a:solidFill>
                <a:latin typeface="Arial Narrow" panose="020B0606020202030204" pitchFamily="34" charset="0"/>
              </a:rPr>
              <a:t>bloque</a:t>
            </a:r>
            <a:r>
              <a:rPr lang="en-US" sz="2000" dirty="0">
                <a:solidFill>
                  <a:schemeClr val="tx1">
                    <a:lumMod val="75000"/>
                    <a:lumOff val="25000"/>
                  </a:schemeClr>
                </a:solidFill>
                <a:latin typeface="Arial Narrow" panose="020B0606020202030204" pitchFamily="34" charset="0"/>
              </a:rPr>
              <a:t> de </a:t>
            </a:r>
            <a:r>
              <a:rPr lang="en-US" sz="2000" dirty="0" err="1">
                <a:solidFill>
                  <a:schemeClr val="tx1">
                    <a:lumMod val="75000"/>
                    <a:lumOff val="25000"/>
                  </a:schemeClr>
                </a:solidFill>
                <a:latin typeface="Arial Narrow" panose="020B0606020202030204" pitchFamily="34" charset="0"/>
              </a:rPr>
              <a:t>código</a:t>
            </a:r>
            <a:r>
              <a:rPr lang="en-US" sz="2000" dirty="0">
                <a:solidFill>
                  <a:schemeClr val="tx1">
                    <a:lumMod val="75000"/>
                    <a:lumOff val="25000"/>
                  </a:schemeClr>
                </a:solidFill>
                <a:latin typeface="Arial Narrow" panose="020B0606020202030204" pitchFamily="34" charset="0"/>
              </a:rPr>
              <a:t> </a:t>
            </a:r>
            <a:r>
              <a:rPr lang="en-US" sz="2000" dirty="0" err="1">
                <a:solidFill>
                  <a:schemeClr val="tx1">
                    <a:lumMod val="75000"/>
                    <a:lumOff val="25000"/>
                  </a:schemeClr>
                </a:solidFill>
                <a:latin typeface="Arial Narrow" panose="020B0606020202030204" pitchFamily="34" charset="0"/>
              </a:rPr>
              <a:t>repetidamente</a:t>
            </a:r>
            <a:r>
              <a:rPr lang="en-US" sz="2000" dirty="0">
                <a:solidFill>
                  <a:schemeClr val="tx1">
                    <a:lumMod val="75000"/>
                    <a:lumOff val="25000"/>
                  </a:schemeClr>
                </a:solidFill>
                <a:latin typeface="Arial Narrow" panose="020B0606020202030204" pitchFamily="34" charset="0"/>
              </a:rPr>
              <a:t> </a:t>
            </a:r>
            <a:r>
              <a:rPr lang="en-US" sz="2000" dirty="0" err="1">
                <a:solidFill>
                  <a:schemeClr val="tx1">
                    <a:lumMod val="75000"/>
                    <a:lumOff val="25000"/>
                  </a:schemeClr>
                </a:solidFill>
                <a:latin typeface="Arial Narrow" panose="020B0606020202030204" pitchFamily="34" charset="0"/>
              </a:rPr>
              <a:t>mientras</a:t>
            </a:r>
            <a:r>
              <a:rPr lang="en-US" sz="2000" dirty="0">
                <a:solidFill>
                  <a:schemeClr val="tx1">
                    <a:lumMod val="75000"/>
                    <a:lumOff val="25000"/>
                  </a:schemeClr>
                </a:solidFill>
                <a:latin typeface="Arial Narrow" panose="020B0606020202030204" pitchFamily="34" charset="0"/>
              </a:rPr>
              <a:t> una </a:t>
            </a:r>
            <a:r>
              <a:rPr lang="en-US" sz="2000" dirty="0" err="1">
                <a:solidFill>
                  <a:schemeClr val="tx1">
                    <a:lumMod val="75000"/>
                    <a:lumOff val="25000"/>
                  </a:schemeClr>
                </a:solidFill>
                <a:latin typeface="Arial Narrow" panose="020B0606020202030204" pitchFamily="34" charset="0"/>
              </a:rPr>
              <a:t>condición</a:t>
            </a:r>
            <a:r>
              <a:rPr lang="en-US" sz="2000" dirty="0">
                <a:solidFill>
                  <a:schemeClr val="tx1">
                    <a:lumMod val="75000"/>
                    <a:lumOff val="25000"/>
                  </a:schemeClr>
                </a:solidFill>
                <a:latin typeface="Arial Narrow" panose="020B0606020202030204" pitchFamily="34" charset="0"/>
              </a:rPr>
              <a:t> sea </a:t>
            </a:r>
            <a:r>
              <a:rPr lang="en-US" sz="2000" dirty="0" err="1">
                <a:solidFill>
                  <a:schemeClr val="tx1">
                    <a:lumMod val="75000"/>
                    <a:lumOff val="25000"/>
                  </a:schemeClr>
                </a:solidFill>
                <a:latin typeface="Arial Narrow" panose="020B0606020202030204" pitchFamily="34" charset="0"/>
              </a:rPr>
              <a:t>verdadera</a:t>
            </a:r>
            <a:endParaRPr lang="en-US" sz="2000" dirty="0">
              <a:solidFill>
                <a:schemeClr val="tx1">
                  <a:lumMod val="75000"/>
                  <a:lumOff val="25000"/>
                </a:schemeClr>
              </a:solidFill>
              <a:latin typeface="Arial Narrow" panose="020B0606020202030204" pitchFamily="34" charset="0"/>
            </a:endParaRPr>
          </a:p>
        </p:txBody>
      </p:sp>
      <p:pic>
        <p:nvPicPr>
          <p:cNvPr id="3076" name="Picture 4" descr="Crea el juego 'PIEDRA PAPEL TIJERA' en Python 🐍💻🧱🧻✂️">
            <a:extLst>
              <a:ext uri="{FF2B5EF4-FFF2-40B4-BE49-F238E27FC236}">
                <a16:creationId xmlns:a16="http://schemas.microsoft.com/office/drawing/2014/main" id="{2E00BE47-9ABF-405C-A545-3A9DCF7966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9815" y="1524560"/>
            <a:ext cx="4235450" cy="3176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52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0850330"/>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107</TotalTime>
  <Words>403</Words>
  <Application>Microsoft Office PowerPoint</Application>
  <PresentationFormat>Panorámica</PresentationFormat>
  <Paragraphs>23</Paragraphs>
  <Slides>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7</vt:i4>
      </vt:variant>
    </vt:vector>
  </HeadingPairs>
  <TitlesOfParts>
    <vt:vector size="15" baseType="lpstr">
      <vt:lpstr>Agency FB</vt:lpstr>
      <vt:lpstr>Aldhabi</vt:lpstr>
      <vt:lpstr>Amasis MT Pro Black</vt:lpstr>
      <vt:lpstr>Arial</vt:lpstr>
      <vt:lpstr>Arial Narrow</vt:lpstr>
      <vt:lpstr>Trebuchet MS</vt:lpstr>
      <vt:lpstr>Wingdings 3</vt:lpstr>
      <vt:lpstr>Faceta</vt:lpstr>
      <vt:lpstr>UNIVERSIDAD INTERNACIONAL DEL ECUADOR</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INTERNACIONAL DEL ECUADOR</dc:title>
  <dc:creator>Pao Jacome</dc:creator>
  <cp:lastModifiedBy>Pao Jacome</cp:lastModifiedBy>
  <cp:revision>9</cp:revision>
  <dcterms:created xsi:type="dcterms:W3CDTF">2025-03-02T03:31:28Z</dcterms:created>
  <dcterms:modified xsi:type="dcterms:W3CDTF">2025-03-02T05:19:10Z</dcterms:modified>
</cp:coreProperties>
</file>