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15" roundtripDataSignature="AMtx7mhquHOklRI2zCGIl6DqexTmdgev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3d067fb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23d067fba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3d067fb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23d067fba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12</a:t>
            </a:r>
            <a:r>
              <a:rPr lang="en-US" sz="2500">
                <a:solidFill>
                  <a:srgbClr val="FF6600"/>
                </a:solidFill>
                <a:latin typeface="Calibri"/>
                <a:ea typeface="Calibri"/>
                <a:cs typeface="Calibri"/>
                <a:sym typeface="Calibri"/>
              </a:rPr>
              <a:t>-May-2021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115000"/>
              </a:lnSpc>
              <a:spcBef>
                <a:spcPts val="0"/>
              </a:spcBef>
              <a:spcAft>
                <a:spcPts val="0"/>
              </a:spcAft>
              <a:buSzPts val="1800"/>
              <a:buChar char="•"/>
            </a:pPr>
            <a:r>
              <a:rPr lang="en-US" sz="1800"/>
              <a:t>XYZ, a privately-owned company based in the United States, is considering investing in the Cab Industry due to its significant growth in recent years and the presence of multiple major players in the market. In line with their Go-to-Market (G2M) strategy, XYZ intends to thoroughly assess the market before making a final decision. This evaluation aligns with their business objective</a:t>
            </a:r>
            <a:endParaRPr sz="1800"/>
          </a:p>
          <a:p>
            <a:pPr indent="0" lvl="0" marL="0" rtl="0" algn="l">
              <a:lnSpc>
                <a:spcPct val="115000"/>
              </a:lnSpc>
              <a:spcBef>
                <a:spcPts val="0"/>
              </a:spcBef>
              <a:spcAft>
                <a:spcPts val="0"/>
              </a:spcAft>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a:t>
            </a:r>
            <a:r>
              <a:rPr lang="en-US" sz="1800"/>
              <a:t>Furnish them with actionable insights and offer practical, valuable recommendations, to facilitate XYZ firm in their decision-making process regarding investment in the cab industry</a:t>
            </a: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90000"/>
              </a:lnSpc>
              <a:spcBef>
                <a:spcPts val="1000"/>
              </a:spcBef>
              <a:spcAft>
                <a:spcPts val="0"/>
              </a:spcAft>
              <a:buNone/>
            </a:pPr>
            <a:r>
              <a:t/>
            </a:r>
            <a:endParaRPr sz="11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a:t>
            </a:r>
            <a:endParaRPr sz="1800"/>
          </a:p>
          <a:p>
            <a:pPr indent="-228600" lvl="0" marL="228600" rtl="0" algn="l">
              <a:lnSpc>
                <a:spcPct val="90000"/>
              </a:lnSpc>
              <a:spcBef>
                <a:spcPts val="1000"/>
              </a:spcBef>
              <a:spcAft>
                <a:spcPts val="0"/>
              </a:spcAft>
              <a:buSzPts val="1800"/>
              <a:buChar char="•"/>
            </a:pPr>
            <a:r>
              <a:rPr lang="en-US" sz="1800"/>
              <a:t>C</a:t>
            </a:r>
            <a:r>
              <a:rPr lang="en-US" sz="1800"/>
              <a:t>ab Usage Analysis</a:t>
            </a:r>
            <a:endParaRPr sz="1800"/>
          </a:p>
          <a:p>
            <a:pPr indent="-228600" lvl="0" marL="228600" rtl="0" algn="l">
              <a:lnSpc>
                <a:spcPct val="90000"/>
              </a:lnSpc>
              <a:spcBef>
                <a:spcPts val="1000"/>
              </a:spcBef>
              <a:spcAft>
                <a:spcPts val="0"/>
              </a:spcAft>
              <a:buSzPts val="1800"/>
              <a:buChar char="•"/>
            </a:pPr>
            <a:r>
              <a:rPr lang="en-US" sz="1800"/>
              <a:t>Customer Analysis</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506" cy="5078313"/>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24 Features( including 9 derived features)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2016-01-31 to 2018-12-31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Total data points :355,032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Outliers are present in Price_Charged feature but due to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unavailability of trip duration details ,we are not treating this as outlier.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Profit of rides are calculated keeping other factors constant and only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Price_Charged and Cost_of_Trip features used to calculate profit.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Users feature of city dataset is treated as number of cab users in the city.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we have assumed that this can be other cab users as well(including Yellow and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Pink cab)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5959628" y="1537723"/>
            <a:ext cx="5990072" cy="2545492"/>
            <a:chOff x="5536376" y="1858363"/>
            <a:chExt cx="6407827" cy="3381431"/>
          </a:xfrm>
        </p:grpSpPr>
        <p:grpSp>
          <p:nvGrpSpPr>
            <p:cNvPr id="99" name="Google Shape;99;p3"/>
            <p:cNvGrpSpPr/>
            <p:nvPr/>
          </p:nvGrpSpPr>
          <p:grpSpPr>
            <a:xfrm>
              <a:off x="5536376" y="1858363"/>
              <a:ext cx="5168575" cy="3381431"/>
              <a:chOff x="1702411" y="3452991"/>
              <a:chExt cx="5168575" cy="3823312"/>
            </a:xfrm>
          </p:grpSpPr>
          <p:grpSp>
            <p:nvGrpSpPr>
              <p:cNvPr id="100" name="Google Shape;100;p3"/>
              <p:cNvGrpSpPr/>
              <p:nvPr/>
            </p:nvGrpSpPr>
            <p:grpSpPr>
              <a:xfrm>
                <a:off x="1702411" y="3452991"/>
                <a:ext cx="5168575" cy="1602250"/>
                <a:chOff x="1702411" y="4026102"/>
                <a:chExt cx="5168575" cy="1602250"/>
              </a:xfrm>
            </p:grpSpPr>
            <p:sp>
              <p:nvSpPr>
                <p:cNvPr id="101" name="Google Shape;101;p3"/>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1702411" y="5212301"/>
                  <a:ext cx="1121326"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Cab_Data.csv </a:t>
                  </a:r>
                  <a:endParaRPr/>
                </a:p>
              </p:txBody>
            </p:sp>
            <p:sp>
              <p:nvSpPr>
                <p:cNvPr id="106" name="Google Shape;106;p3"/>
                <p:cNvSpPr txBox="1"/>
                <p:nvPr/>
              </p:nvSpPr>
              <p:spPr>
                <a:xfrm>
                  <a:off x="3097359" y="5212301"/>
                  <a:ext cx="1264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Customer_ID.csv </a:t>
                  </a:r>
                  <a:endParaRPr/>
                </a:p>
              </p:txBody>
            </p:sp>
            <p:sp>
              <p:nvSpPr>
                <p:cNvPr id="107" name="Google Shape;107;p3"/>
                <p:cNvSpPr txBox="1"/>
                <p:nvPr/>
              </p:nvSpPr>
              <p:spPr>
                <a:xfrm>
                  <a:off x="4525356" y="5212302"/>
                  <a:ext cx="137633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Transaction_ID.csv </a:t>
                  </a:r>
                  <a:endParaRPr/>
                </a:p>
              </p:txBody>
            </p:sp>
            <p:sp>
              <p:nvSpPr>
                <p:cNvPr id="108" name="Google Shape;108;p3"/>
                <p:cNvSpPr txBox="1"/>
                <p:nvPr/>
              </p:nvSpPr>
              <p:spPr>
                <a:xfrm>
                  <a:off x="6120505" y="5212301"/>
                  <a:ext cx="750481"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City.csv</a:t>
                  </a:r>
                  <a:endParaRPr/>
                </a:p>
              </p:txBody>
            </p:sp>
          </p:grpSp>
          <p:cxnSp>
            <p:nvCxnSpPr>
              <p:cNvPr id="109" name="Google Shape;109;p3"/>
              <p:cNvCxnSpPr/>
              <p:nvPr/>
            </p:nvCxnSpPr>
            <p:spPr>
              <a:xfrm>
                <a:off x="2624242" y="4379438"/>
                <a:ext cx="1826170" cy="1511381"/>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 name="Google Shape;110;p3"/>
              <p:cNvCxnSpPr/>
              <p:nvPr/>
            </p:nvCxnSpPr>
            <p:spPr>
              <a:xfrm flipH="1">
                <a:off x="5258570" y="4455645"/>
                <a:ext cx="782456" cy="125645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 name="Google Shape;111;p3"/>
              <p:cNvCxnSpPr/>
              <p:nvPr/>
            </p:nvCxnSpPr>
            <p:spPr>
              <a:xfrm>
                <a:off x="3729359" y="4367355"/>
                <a:ext cx="827805" cy="133419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2" name="Google Shape;112;p3"/>
              <p:cNvCxnSpPr/>
              <p:nvPr/>
            </p:nvCxnSpPr>
            <p:spPr>
              <a:xfrm>
                <a:off x="4861033" y="4457496"/>
                <a:ext cx="0" cy="1167845"/>
              </a:xfrm>
              <a:prstGeom prst="straightConnector1">
                <a:avLst/>
              </a:prstGeom>
              <a:noFill/>
              <a:ln cap="flat" cmpd="sng" w="9525">
                <a:solidFill>
                  <a:schemeClr val="accent1"/>
                </a:solidFill>
                <a:prstDash val="solid"/>
                <a:miter lim="800000"/>
                <a:headEnd len="sm" w="sm" type="none"/>
                <a:tailEnd len="med" w="med" type="triangle"/>
              </a:ln>
            </p:spPr>
          </p:cxnSp>
          <p:sp>
            <p:nvSpPr>
              <p:cNvPr id="113" name="Google Shape;113;p3"/>
              <p:cNvSpPr/>
              <p:nvPr/>
            </p:nvSpPr>
            <p:spPr>
              <a:xfrm>
                <a:off x="4570553" y="5755223"/>
                <a:ext cx="662857" cy="926448"/>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4381330" y="6722304"/>
                <a:ext cx="1044132" cy="553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Final cab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3"/>
            <p:cNvSpPr/>
            <p:nvPr/>
          </p:nvSpPr>
          <p:spPr>
            <a:xfrm>
              <a:off x="11022371" y="1858363"/>
              <a:ext cx="662857" cy="819372"/>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txBox="1"/>
            <p:nvPr/>
          </p:nvSpPr>
          <p:spPr>
            <a:xfrm>
              <a:off x="10915652" y="2887014"/>
              <a:ext cx="10285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USholiday.csv</a:t>
              </a:r>
              <a:endParaRPr/>
            </a:p>
          </p:txBody>
        </p:sp>
        <p:cxnSp>
          <p:nvCxnSpPr>
            <p:cNvPr id="117" name="Google Shape;117;p3"/>
            <p:cNvCxnSpPr>
              <a:stCxn id="115" idx="21"/>
            </p:cNvCxnSpPr>
            <p:nvPr/>
          </p:nvCxnSpPr>
          <p:spPr>
            <a:xfrm flipH="1">
              <a:off x="9253571" y="2641586"/>
              <a:ext cx="1768800" cy="1328100"/>
            </a:xfrm>
            <a:prstGeom prst="straightConnector1">
              <a:avLst/>
            </a:prstGeom>
            <a:noFill/>
            <a:ln cap="flat" cmpd="sng" w="9525">
              <a:solidFill>
                <a:schemeClr val="accent1"/>
              </a:solidFill>
              <a:prstDash val="solid"/>
              <a:miter lim="800000"/>
              <a:headEnd len="sm" w="sm" type="none"/>
              <a:tailEnd len="med" w="med" type="triangle"/>
            </a:ln>
          </p:spPr>
        </p:cxnSp>
      </p:grpSp>
      <p:sp>
        <p:nvSpPr>
          <p:cNvPr id="118" name="Google Shape;11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25" name="Google Shape;125;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Cab Usage Analysis </a:t>
            </a:r>
            <a:r>
              <a:rPr b="1" lang="en-US" sz="4400">
                <a:solidFill>
                  <a:schemeClr val="accent2"/>
                </a:solidFill>
                <a:latin typeface="Calibri"/>
                <a:ea typeface="Calibri"/>
                <a:cs typeface="Calibri"/>
                <a:sym typeface="Calibri"/>
              </a:rPr>
              <a:t>      </a:t>
            </a:r>
            <a:endParaRPr b="1" sz="4400">
              <a:solidFill>
                <a:srgbClr val="3A3838"/>
              </a:solidFill>
              <a:latin typeface="Calibri"/>
              <a:ea typeface="Calibri"/>
              <a:cs typeface="Calibri"/>
              <a:sym typeface="Calibri"/>
            </a:endParaRPr>
          </a:p>
        </p:txBody>
      </p:sp>
      <p:sp>
        <p:nvSpPr>
          <p:cNvPr id="126" name="Google Shape;126;p4"/>
          <p:cNvSpPr txBox="1"/>
          <p:nvPr/>
        </p:nvSpPr>
        <p:spPr>
          <a:xfrm>
            <a:off x="8699425" y="1750500"/>
            <a:ext cx="21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7" name="Google Shape;127;p4"/>
          <p:cNvPicPr preferRelativeResize="0"/>
          <p:nvPr/>
        </p:nvPicPr>
        <p:blipFill>
          <a:blip r:embed="rId3">
            <a:alphaModFix/>
          </a:blip>
          <a:stretch>
            <a:fillRect/>
          </a:stretch>
        </p:blipFill>
        <p:spPr>
          <a:xfrm>
            <a:off x="95575" y="1545325"/>
            <a:ext cx="5080124" cy="5092925"/>
          </a:xfrm>
          <a:prstGeom prst="rect">
            <a:avLst/>
          </a:prstGeom>
          <a:noFill/>
          <a:ln cap="flat" cmpd="sng" w="12700">
            <a:solidFill>
              <a:srgbClr val="31538F"/>
            </a:solidFill>
            <a:prstDash val="solid"/>
            <a:miter lim="8000"/>
            <a:headEnd len="sm" w="sm" type="none"/>
            <a:tailEnd len="sm" w="sm" type="none"/>
          </a:ln>
        </p:spPr>
      </p:pic>
      <p:sp>
        <p:nvSpPr>
          <p:cNvPr id="128" name="Google Shape;128;p4"/>
          <p:cNvSpPr txBox="1"/>
          <p:nvPr/>
        </p:nvSpPr>
        <p:spPr>
          <a:xfrm>
            <a:off x="10092275" y="1561050"/>
            <a:ext cx="1913400" cy="454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latin typeface="Calibri"/>
                <a:ea typeface="Calibri"/>
                <a:cs typeface="Calibri"/>
                <a:sym typeface="Calibri"/>
              </a:rPr>
              <a:t> The usage of cabs appears to follow a cyclical pattern over the course of three years, with the highest increase occurring between September and December, followed by a significant decline in January. However the Yellow cab is mostly used among both companies</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The two cities with the highest cab user concentration are New York and San </a:t>
            </a:r>
            <a:r>
              <a:rPr lang="en-US" sz="1300">
                <a:solidFill>
                  <a:schemeClr val="dk1"/>
                </a:solidFill>
                <a:latin typeface="Calibri"/>
                <a:ea typeface="Calibri"/>
                <a:cs typeface="Calibri"/>
                <a:sym typeface="Calibri"/>
              </a:rPr>
              <a:t>Francisco</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29" name="Google Shape;129;p4"/>
          <p:cNvPicPr preferRelativeResize="0"/>
          <p:nvPr/>
        </p:nvPicPr>
        <p:blipFill>
          <a:blip r:embed="rId4">
            <a:alphaModFix/>
          </a:blip>
          <a:stretch>
            <a:fillRect/>
          </a:stretch>
        </p:blipFill>
        <p:spPr>
          <a:xfrm>
            <a:off x="5252325" y="1561050"/>
            <a:ext cx="4763336" cy="509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23d067fbac_0_5"/>
          <p:cNvSpPr txBox="1"/>
          <p:nvPr>
            <p:ph type="title"/>
          </p:nvPr>
        </p:nvSpPr>
        <p:spPr>
          <a:xfrm>
            <a:off x="762000" y="7107"/>
            <a:ext cx="104988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35" name="Google Shape;135;g223d067fbac_0_5"/>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Analysis</a:t>
            </a:r>
            <a:endParaRPr b="1" sz="4400">
              <a:solidFill>
                <a:srgbClr val="3A3838"/>
              </a:solidFill>
              <a:latin typeface="Calibri"/>
              <a:ea typeface="Calibri"/>
              <a:cs typeface="Calibri"/>
              <a:sym typeface="Calibri"/>
            </a:endParaRPr>
          </a:p>
        </p:txBody>
      </p:sp>
      <p:sp>
        <p:nvSpPr>
          <p:cNvPr id="136" name="Google Shape;136;g223d067fbac_0_5"/>
          <p:cNvSpPr txBox="1"/>
          <p:nvPr/>
        </p:nvSpPr>
        <p:spPr>
          <a:xfrm>
            <a:off x="363750" y="1750500"/>
            <a:ext cx="104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7" name="Google Shape;137;g223d067fbac_0_5"/>
          <p:cNvPicPr preferRelativeResize="0"/>
          <p:nvPr/>
        </p:nvPicPr>
        <p:blipFill>
          <a:blip r:embed="rId3">
            <a:alphaModFix/>
          </a:blip>
          <a:stretch>
            <a:fillRect/>
          </a:stretch>
        </p:blipFill>
        <p:spPr>
          <a:xfrm>
            <a:off x="166600" y="1434175"/>
            <a:ext cx="8059199" cy="2505900"/>
          </a:xfrm>
          <a:prstGeom prst="rect">
            <a:avLst/>
          </a:prstGeom>
          <a:noFill/>
          <a:ln cap="flat" cmpd="sng" w="12700">
            <a:solidFill>
              <a:srgbClr val="31538F"/>
            </a:solidFill>
            <a:prstDash val="solid"/>
            <a:miter lim="8000"/>
            <a:headEnd len="sm" w="sm" type="none"/>
            <a:tailEnd len="sm" w="sm" type="none"/>
          </a:ln>
        </p:spPr>
      </p:pic>
      <p:pic>
        <p:nvPicPr>
          <p:cNvPr id="138" name="Google Shape;138;g223d067fbac_0_5"/>
          <p:cNvPicPr preferRelativeResize="0"/>
          <p:nvPr/>
        </p:nvPicPr>
        <p:blipFill>
          <a:blip r:embed="rId4">
            <a:alphaModFix/>
          </a:blip>
          <a:stretch>
            <a:fillRect/>
          </a:stretch>
        </p:blipFill>
        <p:spPr>
          <a:xfrm>
            <a:off x="166600" y="4007825"/>
            <a:ext cx="8059199" cy="2746976"/>
          </a:xfrm>
          <a:prstGeom prst="rect">
            <a:avLst/>
          </a:prstGeom>
          <a:noFill/>
          <a:ln cap="flat" cmpd="sng" w="12700">
            <a:solidFill>
              <a:srgbClr val="31538F"/>
            </a:solidFill>
            <a:prstDash val="solid"/>
            <a:miter lim="8000"/>
            <a:headEnd len="sm" w="sm" type="none"/>
            <a:tailEnd len="sm" w="sm" type="none"/>
          </a:ln>
        </p:spPr>
      </p:pic>
      <p:sp>
        <p:nvSpPr>
          <p:cNvPr id="139" name="Google Shape;139;g223d067fbac_0_5"/>
          <p:cNvSpPr txBox="1"/>
          <p:nvPr/>
        </p:nvSpPr>
        <p:spPr>
          <a:xfrm>
            <a:off x="8589175" y="2678775"/>
            <a:ext cx="3198300" cy="2789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The two age groups that demonstrate the highest cab usage in v1 are individuals aged between 20-30 and 30-40 years old. </a:t>
            </a:r>
            <a:endParaRPr sz="1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Additionally, the majority of customers fall within the highest income bracket.</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3d067fbac_0_31"/>
          <p:cNvSpPr txBox="1"/>
          <p:nvPr>
            <p:ph type="title"/>
          </p:nvPr>
        </p:nvSpPr>
        <p:spPr>
          <a:xfrm>
            <a:off x="762000" y="7107"/>
            <a:ext cx="104988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45" name="Google Shape;145;g223d067fbac_0_31"/>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Analysis</a:t>
            </a:r>
            <a:endParaRPr b="1" sz="4400">
              <a:solidFill>
                <a:srgbClr val="3A3838"/>
              </a:solidFill>
              <a:latin typeface="Calibri"/>
              <a:ea typeface="Calibri"/>
              <a:cs typeface="Calibri"/>
              <a:sym typeface="Calibri"/>
            </a:endParaRPr>
          </a:p>
        </p:txBody>
      </p:sp>
      <p:sp>
        <p:nvSpPr>
          <p:cNvPr id="146" name="Google Shape;146;g223d067fbac_0_31"/>
          <p:cNvSpPr txBox="1"/>
          <p:nvPr/>
        </p:nvSpPr>
        <p:spPr>
          <a:xfrm>
            <a:off x="363750" y="1750500"/>
            <a:ext cx="104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7" name="Google Shape;147;g223d067fbac_0_31"/>
          <p:cNvPicPr preferRelativeResize="0"/>
          <p:nvPr/>
        </p:nvPicPr>
        <p:blipFill>
          <a:blip r:embed="rId3">
            <a:alphaModFix/>
          </a:blip>
          <a:stretch>
            <a:fillRect/>
          </a:stretch>
        </p:blipFill>
        <p:spPr>
          <a:xfrm>
            <a:off x="208400" y="1878275"/>
            <a:ext cx="4378651" cy="3699050"/>
          </a:xfrm>
          <a:prstGeom prst="rect">
            <a:avLst/>
          </a:prstGeom>
          <a:noFill/>
          <a:ln cap="flat" cmpd="sng" w="12700">
            <a:solidFill>
              <a:srgbClr val="31538F"/>
            </a:solidFill>
            <a:prstDash val="solid"/>
            <a:miter lim="8000"/>
            <a:headEnd len="sm" w="sm" type="none"/>
            <a:tailEnd len="sm" w="sm" type="none"/>
          </a:ln>
        </p:spPr>
      </p:pic>
      <p:pic>
        <p:nvPicPr>
          <p:cNvPr id="148" name="Google Shape;148;g223d067fbac_0_31"/>
          <p:cNvPicPr preferRelativeResize="0"/>
          <p:nvPr/>
        </p:nvPicPr>
        <p:blipFill>
          <a:blip r:embed="rId4">
            <a:alphaModFix/>
          </a:blip>
          <a:stretch>
            <a:fillRect/>
          </a:stretch>
        </p:blipFill>
        <p:spPr>
          <a:xfrm>
            <a:off x="4965950" y="1906500"/>
            <a:ext cx="4017649" cy="3670825"/>
          </a:xfrm>
          <a:prstGeom prst="rect">
            <a:avLst/>
          </a:prstGeom>
          <a:noFill/>
          <a:ln cap="flat" cmpd="sng" w="12700">
            <a:solidFill>
              <a:srgbClr val="31538F"/>
            </a:solidFill>
            <a:prstDash val="solid"/>
            <a:miter lim="8000"/>
            <a:headEnd len="sm" w="sm" type="none"/>
            <a:tailEnd len="sm" w="sm" type="none"/>
          </a:ln>
        </p:spPr>
      </p:pic>
      <p:sp>
        <p:nvSpPr>
          <p:cNvPr id="149" name="Google Shape;149;g223d067fbac_0_31"/>
          <p:cNvSpPr txBox="1"/>
          <p:nvPr/>
        </p:nvSpPr>
        <p:spPr>
          <a:xfrm>
            <a:off x="9192000" y="2396975"/>
            <a:ext cx="2671200" cy="247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Men represent the predominant gender among cab users.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In both companies men are predominant gender among cab users.</a:t>
            </a:r>
            <a:endParaRPr sz="13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a:t>
            </a:r>
            <a:endParaRPr/>
          </a:p>
        </p:txBody>
      </p:sp>
      <p:sp>
        <p:nvSpPr>
          <p:cNvPr id="155" name="Google Shape;155;p5"/>
          <p:cNvSpPr txBox="1"/>
          <p:nvPr/>
        </p:nvSpPr>
        <p:spPr>
          <a:xfrm>
            <a:off x="439525" y="5217375"/>
            <a:ext cx="10817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Among cab companies, New York continues to be the city generating the highest profit, closely followed by Silicon Valley. However, it is evident that the Yellow cab company holds the largest market share compared to other companies in both regions.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56" name="Google Shape;156;p5"/>
          <p:cNvPicPr preferRelativeResize="0"/>
          <p:nvPr/>
        </p:nvPicPr>
        <p:blipFill>
          <a:blip r:embed="rId3">
            <a:alphaModFix/>
          </a:blip>
          <a:stretch>
            <a:fillRect/>
          </a:stretch>
        </p:blipFill>
        <p:spPr>
          <a:xfrm>
            <a:off x="250050" y="1437900"/>
            <a:ext cx="6855550" cy="3713175"/>
          </a:xfrm>
          <a:prstGeom prst="rect">
            <a:avLst/>
          </a:prstGeom>
          <a:noFill/>
          <a:ln>
            <a:noFill/>
          </a:ln>
        </p:spPr>
      </p:pic>
      <p:pic>
        <p:nvPicPr>
          <p:cNvPr id="157" name="Google Shape;157;p5"/>
          <p:cNvPicPr preferRelativeResize="0"/>
          <p:nvPr/>
        </p:nvPicPr>
        <p:blipFill>
          <a:blip r:embed="rId4">
            <a:alphaModFix/>
          </a:blip>
          <a:stretch>
            <a:fillRect/>
          </a:stretch>
        </p:blipFill>
        <p:spPr>
          <a:xfrm>
            <a:off x="7363908" y="1480913"/>
            <a:ext cx="4556141" cy="3627150"/>
          </a:xfrm>
          <a:prstGeom prst="rect">
            <a:avLst/>
          </a:prstGeom>
          <a:noFill/>
          <a:ln cap="flat" cmpd="sng" w="12700">
            <a:solidFill>
              <a:srgbClr val="31538F"/>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nvSpPr>
        <p:spPr>
          <a:xfrm>
            <a:off x="381000" y="1595021"/>
            <a:ext cx="11430000" cy="453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We have evaluated both the cab companies on following points and found Yellow cab better than Pink cab:</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330200" lvl="0" marL="457200" rtl="0" algn="l">
              <a:lnSpc>
                <a:spcPct val="115000"/>
              </a:lnSpc>
              <a:spcBef>
                <a:spcPts val="12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Market Dominance: The Yellow cab company holds the largest market share in both New York and Silicon Valley. This suggests a strong foothold in these profitable markets.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Profitability: New York and Silicon Valley are identified as the cities generating the highest profits, with New York leading the way. Acquiring the Yellow cab company would provide an opportunity to capitalize on its successful revenue generation in these lucrative regions.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Customer Demographics: Men represent the predominant gender among cab users in both cities, indicating a potential target market that aligns with the Yellow cab company's existing customer base.</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Income Distribution: The majority of customers fall within the highest income bracket. This implies that the Yellow cab company may have an advantage in attracting higher-paying customers and potentially generating higher fares.</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Considering these factors, acquiring the Yellow cab company would likely provide an opportunity to leverage its market dominance, profitability, and alignment with the predominant customer demographics in order to further expand and capitalize on the cab industry's potential in these regions.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63" name="Google Shape;163;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69" name="Google Shape;169;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