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6216" y="552182"/>
            <a:ext cx="449913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500"/>
              <a:t>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6216" y="4067032"/>
            <a:ext cx="4499130" cy="2067068"/>
          </a:xfrm>
          <a:noFill/>
        </p:spPr>
        <p:txBody>
          <a:bodyPr>
            <a:normAutofit/>
          </a:bodyPr>
          <a:lstStyle/>
          <a:p>
            <a:pPr algn="l"/>
            <a:r>
              <a:rPr dirty="0"/>
              <a:t>An overview of key insights and trends from sales data.</a:t>
            </a:r>
            <a:endParaRPr lang="en-US" dirty="0"/>
          </a:p>
        </p:txBody>
      </p:sp>
      <p:pic>
        <p:nvPicPr>
          <p:cNvPr id="5" name="Picture 4" descr="Digital graph of stock market">
            <a:extLst>
              <a:ext uri="{FF2B5EF4-FFF2-40B4-BE49-F238E27FC236}">
                <a16:creationId xmlns:a16="http://schemas.microsoft.com/office/drawing/2014/main" id="{1327FBB3-5FFA-BFB4-B69F-941B036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13" r="37135"/>
          <a:stretch/>
        </p:blipFill>
        <p:spPr>
          <a:xfrm>
            <a:off x="20" y="10"/>
            <a:ext cx="3744733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 Sales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9252D-22D1-0C8D-2D12-9DC2963F987D}"/>
              </a:ext>
            </a:extLst>
          </p:cNvPr>
          <p:cNvSpPr txBox="1"/>
          <p:nvPr/>
        </p:nvSpPr>
        <p:spPr>
          <a:xfrm>
            <a:off x="3367746" y="4143496"/>
            <a:ext cx="563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inventory and marketing efforts before the holiday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holiday promotions and bundle deals to maximize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online and in-store visibility for high-demand products.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56BD5-6BA2-8F87-D2F7-E3AF9BA4CE8B}"/>
              </a:ext>
            </a:extLst>
          </p:cNvPr>
          <p:cNvSpPr txBox="1"/>
          <p:nvPr/>
        </p:nvSpPr>
        <p:spPr>
          <a:xfrm>
            <a:off x="2192055" y="3253728"/>
            <a:ext cx="463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72542-EE40-D9B8-2ECF-FCC42D44F0B5}"/>
              </a:ext>
            </a:extLst>
          </p:cNvPr>
          <p:cNvSpPr txBox="1"/>
          <p:nvPr/>
        </p:nvSpPr>
        <p:spPr>
          <a:xfrm>
            <a:off x="2192055" y="3253728"/>
            <a:ext cx="463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A graph of blue bars&#10;&#10;AI-generated content may be incorrect.">
            <a:extLst>
              <a:ext uri="{FF2B5EF4-FFF2-40B4-BE49-F238E27FC236}">
                <a16:creationId xmlns:a16="http://schemas.microsoft.com/office/drawing/2014/main" id="{3FBEBE4D-E881-6A75-EF46-0C96B00C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48" y="714887"/>
            <a:ext cx="4214333" cy="34107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3A6327-9474-102C-4234-A20712F519A4}"/>
              </a:ext>
            </a:extLst>
          </p:cNvPr>
          <p:cNvSpPr/>
          <p:nvPr/>
        </p:nvSpPr>
        <p:spPr>
          <a:xfrm>
            <a:off x="2748774" y="254708"/>
            <a:ext cx="2339034" cy="926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F9735-F962-E540-DD54-7C874B90F20E}"/>
              </a:ext>
            </a:extLst>
          </p:cNvPr>
          <p:cNvSpPr txBox="1"/>
          <p:nvPr/>
        </p:nvSpPr>
        <p:spPr>
          <a:xfrm>
            <a:off x="2882153" y="373901"/>
            <a:ext cx="203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peak in </a:t>
            </a:r>
            <a:r>
              <a:rPr lang="en-US" sz="1200" b="1" dirty="0"/>
              <a:t>December</a:t>
            </a:r>
            <a:r>
              <a:rPr lang="en-US" sz="1200" dirty="0"/>
              <a:t>, likely driven by holiday shopping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City-Wise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B40C5-15C6-7093-E72D-95BDCFC970BA}"/>
              </a:ext>
            </a:extLst>
          </p:cNvPr>
          <p:cNvSpPr txBox="1"/>
          <p:nvPr/>
        </p:nvSpPr>
        <p:spPr>
          <a:xfrm>
            <a:off x="3270799" y="4303059"/>
            <a:ext cx="52291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Focus marketing efforts</a:t>
            </a:r>
            <a:r>
              <a:rPr lang="en-US" sz="1600" dirty="0"/>
              <a:t> on top-performing cities (San Francisco, Los Angeles, NYC) to maximize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Analyze consumer behavior</a:t>
            </a:r>
            <a:r>
              <a:rPr lang="en-US" sz="1600" dirty="0"/>
              <a:t> in underperforming cities (e.g., Portland, Austin) to identify growth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Targeted promotions</a:t>
            </a:r>
            <a:r>
              <a:rPr lang="en-US" sz="1600" dirty="0"/>
              <a:t> in mid-performing cities like Boston and Dallas to boost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Optimize inventory distribution</a:t>
            </a:r>
            <a:r>
              <a:rPr lang="en-US" sz="1600" dirty="0"/>
              <a:t> based on demand to prevent stock shortages in high-sales areas.</a:t>
            </a:r>
          </a:p>
        </p:txBody>
      </p:sp>
      <p:pic>
        <p:nvPicPr>
          <p:cNvPr id="4" name="Picture 3" descr="A graph of blue bars with white text&#10;&#10;AI-generated content may be incorrect.">
            <a:extLst>
              <a:ext uri="{FF2B5EF4-FFF2-40B4-BE49-F238E27FC236}">
                <a16:creationId xmlns:a16="http://schemas.microsoft.com/office/drawing/2014/main" id="{37F12363-D409-8342-1AF3-82A3328F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46" y="370475"/>
            <a:ext cx="53594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Hour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819" y="4962006"/>
            <a:ext cx="5059954" cy="1572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800" b="1" dirty="0">
                <a:effectLst/>
              </a:rPr>
              <a:t>Recommendation: </a:t>
            </a:r>
            <a:r>
              <a:rPr lang="en-US" sz="1700" dirty="0">
                <a:effectLst/>
              </a:rPr>
              <a:t>The best time to run advertisements are </a:t>
            </a:r>
            <a:r>
              <a:rPr lang="en-US" sz="1700" b="0" dirty="0">
                <a:effectLst/>
              </a:rPr>
              <a:t>11 AM and 6 </a:t>
            </a:r>
            <a:r>
              <a:rPr lang="en-US" sz="1700" dirty="0"/>
              <a:t>PM</a:t>
            </a:r>
            <a:r>
              <a:rPr lang="en-US" sz="1700" b="0" dirty="0">
                <a:effectLst/>
              </a:rPr>
              <a:t> as purchasing peak at 12 PM and 7PM.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en-US" sz="17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9DE9F-4E5B-B9FD-36AF-9EF085EE77A0}"/>
              </a:ext>
            </a:extLst>
          </p:cNvPr>
          <p:cNvSpPr/>
          <p:nvPr/>
        </p:nvSpPr>
        <p:spPr>
          <a:xfrm>
            <a:off x="6827630" y="384722"/>
            <a:ext cx="1965087" cy="723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8565A-D6FF-6745-A98B-00E8C50B3C5F}"/>
              </a:ext>
            </a:extLst>
          </p:cNvPr>
          <p:cNvSpPr txBox="1"/>
          <p:nvPr/>
        </p:nvSpPr>
        <p:spPr>
          <a:xfrm>
            <a:off x="7127997" y="400683"/>
            <a:ext cx="1415441" cy="5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1" kern="1200" dirty="0">
                <a:latin typeface="+mn-lt"/>
                <a:ea typeface="+mn-ea"/>
                <a:cs typeface="+mn-cs"/>
              </a:rPr>
              <a:t>Peak purchasing hours: </a:t>
            </a:r>
          </a:p>
          <a:p>
            <a:pPr defTabSz="91440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00" kern="1200" dirty="0">
                <a:latin typeface="+mn-lt"/>
                <a:ea typeface="+mn-ea"/>
                <a:cs typeface="+mn-cs"/>
              </a:rPr>
              <a:t>12 PM</a:t>
            </a:r>
          </a:p>
          <a:p>
            <a:pPr defTabSz="91440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00" kern="1200" dirty="0">
                <a:latin typeface="+mn-lt"/>
                <a:ea typeface="+mn-ea"/>
                <a:cs typeface="+mn-cs"/>
              </a:rPr>
              <a:t>7 PM </a:t>
            </a:r>
          </a:p>
        </p:txBody>
      </p:sp>
      <p:pic>
        <p:nvPicPr>
          <p:cNvPr id="10" name="Picture 9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1AAC79D9-6136-1028-D1B3-E70D336F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02" y="1393067"/>
            <a:ext cx="5379264" cy="36608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5F1FB5-2E9F-F05B-596E-AEC1F682D2BD}"/>
              </a:ext>
            </a:extLst>
          </p:cNvPr>
          <p:cNvSpPr/>
          <p:nvPr/>
        </p:nvSpPr>
        <p:spPr>
          <a:xfrm>
            <a:off x="7591459" y="1702197"/>
            <a:ext cx="100209" cy="1628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B5A8CA-BD32-F4E6-4FC6-49699F31BE1F}"/>
              </a:ext>
            </a:extLst>
          </p:cNvPr>
          <p:cNvSpPr/>
          <p:nvPr/>
        </p:nvSpPr>
        <p:spPr>
          <a:xfrm>
            <a:off x="6333779" y="1745609"/>
            <a:ext cx="100209" cy="1628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08" y="59726"/>
            <a:ext cx="7449518" cy="825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Top-Selling Products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676" y="4411168"/>
            <a:ext cx="7449518" cy="230423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Top-selling products: </a:t>
            </a:r>
            <a:r>
              <a:rPr lang="en-US" sz="1500" dirty="0">
                <a:solidFill>
                  <a:schemeClr val="bg1"/>
                </a:solidFill>
              </a:rPr>
              <a:t>AAA batteries, AA batteries, and USB-C charging cables.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This suggests that customers frequently purchase small, inexpensive essentials, likely as add-on or impulse buys.</a:t>
            </a:r>
          </a:p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Bundle Deals: </a:t>
            </a:r>
            <a:r>
              <a:rPr lang="en-US" sz="1700" dirty="0">
                <a:solidFill>
                  <a:schemeClr val="bg1"/>
                </a:solidFill>
              </a:rPr>
              <a:t>Offer battery packs or phone accessories as combo deals.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Strategic Placement: </a:t>
            </a:r>
            <a:r>
              <a:rPr lang="en-US" sz="1700" dirty="0">
                <a:solidFill>
                  <a:schemeClr val="bg1"/>
                </a:solidFill>
              </a:rPr>
              <a:t>Position these items near checkout or high-traffic areas.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Targeted Promotions: </a:t>
            </a:r>
            <a:r>
              <a:rPr lang="en-US" sz="1700" dirty="0">
                <a:solidFill>
                  <a:schemeClr val="bg1"/>
                </a:solidFill>
              </a:rPr>
              <a:t>Run discounts or “buy one, get one” offers.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Cross-Selling: </a:t>
            </a:r>
            <a:r>
              <a:rPr lang="en-US" sz="1700" dirty="0">
                <a:solidFill>
                  <a:schemeClr val="bg1"/>
                </a:solidFill>
              </a:rPr>
              <a:t>Suggest these items when customers buy related electronics.</a:t>
            </a:r>
          </a:p>
        </p:txBody>
      </p:sp>
      <p:pic>
        <p:nvPicPr>
          <p:cNvPr id="7" name="Picture 6" descr="A graph of blue bars&#10;&#10;AI-generated content may be incorrect.">
            <a:extLst>
              <a:ext uri="{FF2B5EF4-FFF2-40B4-BE49-F238E27FC236}">
                <a16:creationId xmlns:a16="http://schemas.microsoft.com/office/drawing/2014/main" id="{139A96FB-63FA-B43D-C169-33FD4944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70" y="1030264"/>
            <a:ext cx="3511696" cy="3235692"/>
          </a:xfrm>
          <a:prstGeom prst="rect">
            <a:avLst/>
          </a:prstGeom>
        </p:spPr>
      </p:pic>
      <p:pic>
        <p:nvPicPr>
          <p:cNvPr id="9" name="Picture 8" descr="A graph of a product&#10;&#10;AI-generated content may be incorrect.">
            <a:extLst>
              <a:ext uri="{FF2B5EF4-FFF2-40B4-BE49-F238E27FC236}">
                <a16:creationId xmlns:a16="http://schemas.microsoft.com/office/drawing/2014/main" id="{0F6DD215-C9A2-21F5-85C9-412CEA4C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62" y="1030263"/>
            <a:ext cx="4131137" cy="32356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8635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E14B4-EF12-E23E-D991-47CB8C36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2" y="685800"/>
            <a:ext cx="3779187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Most Common Product Purchased Together</a:t>
            </a:r>
            <a:br>
              <a:rPr lang="en-US" sz="28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DDBA8-B1F1-4597-EB23-9A745B3D14F3}"/>
              </a:ext>
            </a:extLst>
          </p:cNvPr>
          <p:cNvSpPr txBox="1"/>
          <p:nvPr/>
        </p:nvSpPr>
        <p:spPr>
          <a:xfrm>
            <a:off x="653582" y="2458094"/>
            <a:ext cx="3779187" cy="3714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Recommendations: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Bundle these frequently bought-together items to increase sales.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Offer discounts on complementary products to encourage upselling.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Optimize inventory based on these patterns to avoid stock shortages.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69F69B-40EF-44E5-1FAB-61D4CE7A5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181576"/>
              </p:ext>
            </p:extLst>
          </p:nvPr>
        </p:nvGraphicFramePr>
        <p:xfrm>
          <a:off x="5595801" y="1018783"/>
          <a:ext cx="3088342" cy="4820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27499">
                  <a:extLst>
                    <a:ext uri="{9D8B030D-6E8A-4147-A177-3AD203B41FA5}">
                      <a16:colId xmlns:a16="http://schemas.microsoft.com/office/drawing/2014/main" val="3190092468"/>
                    </a:ext>
                  </a:extLst>
                </a:gridCol>
                <a:gridCol w="860843">
                  <a:extLst>
                    <a:ext uri="{9D8B030D-6E8A-4147-A177-3AD203B41FA5}">
                      <a16:colId xmlns:a16="http://schemas.microsoft.com/office/drawing/2014/main" val="885264463"/>
                    </a:ext>
                  </a:extLst>
                </a:gridCol>
              </a:tblGrid>
              <a:tr h="865008">
                <a:tc>
                  <a:txBody>
                    <a:bodyPr/>
                    <a:lstStyle/>
                    <a:p>
                      <a:r>
                        <a:rPr lang="en-US" sz="1600" dirty="0"/>
                        <a:t>Most Common Product Purchased Together</a:t>
                      </a:r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# of Times</a:t>
                      </a:r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334480596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iPhone, Lightning Charging Cable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1005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2496126171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Google Phone, USB-C Charging Cable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987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3967075270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iPhone, Wired Headphones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447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861118000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Google Phone, Wired Headphones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414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2059461862"/>
                  </a:ext>
                </a:extLst>
              </a:tr>
              <a:tr h="865008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Vareebadd Phone, USB-C Charging Cable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361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3100598967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iPhone, Apple Airpods Headphones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360</a:t>
                      </a:r>
                      <a:endParaRPr lang="en-US" sz="1600" dirty="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50902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7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F0F9B-1A8D-EB17-F0EB-A3761643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25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336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Data Analysis</vt:lpstr>
      <vt:lpstr>Monthly Sales Trends</vt:lpstr>
      <vt:lpstr>City-Wise Sales</vt:lpstr>
      <vt:lpstr>Sales by Hour</vt:lpstr>
      <vt:lpstr>Top-Selling Products</vt:lpstr>
      <vt:lpstr>Most Common Product Purchased Together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Paola Dumbi</cp:lastModifiedBy>
  <cp:revision>4</cp:revision>
  <dcterms:created xsi:type="dcterms:W3CDTF">2013-01-27T09:14:16Z</dcterms:created>
  <dcterms:modified xsi:type="dcterms:W3CDTF">2025-03-17T03:36:49Z</dcterms:modified>
  <cp:category/>
</cp:coreProperties>
</file>