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526" r:id="rId2"/>
    <p:sldId id="648" r:id="rId3"/>
    <p:sldId id="649" r:id="rId4"/>
    <p:sldId id="650" r:id="rId5"/>
    <p:sldId id="651" r:id="rId6"/>
    <p:sldId id="653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e" initials="AC" lastIdx="19" clrIdx="0"/>
  <p:cmAuthor id="1" name="Joh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95F"/>
    <a:srgbClr val="002E5D"/>
    <a:srgbClr val="14294A"/>
    <a:srgbClr val="FFB9B9"/>
    <a:srgbClr val="C25672"/>
    <a:srgbClr val="0000FF"/>
    <a:srgbClr val="9A7200"/>
    <a:srgbClr val="002060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0" autoAdjust="0"/>
    <p:restoredTop sz="96433" autoAdjust="0"/>
  </p:normalViewPr>
  <p:slideViewPr>
    <p:cSldViewPr snapToGrid="0">
      <p:cViewPr varScale="1">
        <p:scale>
          <a:sx n="74" d="100"/>
          <a:sy n="74" d="100"/>
        </p:scale>
        <p:origin x="88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1FF02-D466-41A2-997E-7DEEC7E5E8ED}" type="datetimeFigureOut">
              <a:rPr lang="en-US" smtClean="0"/>
              <a:t>8/17/2017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0C378-6475-4501-90CE-EAF99474B9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7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39078" y="0"/>
            <a:ext cx="4207283" cy="6858000"/>
          </a:xfrm>
          <a:custGeom>
            <a:avLst/>
            <a:gdLst>
              <a:gd name="connsiteX0" fmla="*/ 0 w 3155462"/>
              <a:gd name="connsiteY0" fmla="*/ 0 h 6848231"/>
              <a:gd name="connsiteX1" fmla="*/ 1533770 w 3155462"/>
              <a:gd name="connsiteY1" fmla="*/ 0 h 6848231"/>
              <a:gd name="connsiteX2" fmla="*/ 3155462 w 3155462"/>
              <a:gd name="connsiteY2" fmla="*/ 3429000 h 6848231"/>
              <a:gd name="connsiteX3" fmla="*/ 1543539 w 3155462"/>
              <a:gd name="connsiteY3" fmla="*/ 6848231 h 6848231"/>
              <a:gd name="connsiteX4" fmla="*/ 0 w 3155462"/>
              <a:gd name="connsiteY4" fmla="*/ 6848231 h 6848231"/>
              <a:gd name="connsiteX5" fmla="*/ 0 w 3155462"/>
              <a:gd name="connsiteY5" fmla="*/ 0 h 6848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5462" h="6848231">
                <a:moveTo>
                  <a:pt x="0" y="0"/>
                </a:moveTo>
                <a:lnTo>
                  <a:pt x="1533770" y="0"/>
                </a:lnTo>
                <a:lnTo>
                  <a:pt x="3155462" y="3429000"/>
                </a:lnTo>
                <a:lnTo>
                  <a:pt x="1543539" y="6848231"/>
                </a:lnTo>
                <a:lnTo>
                  <a:pt x="0" y="6848231"/>
                </a:lnTo>
                <a:cubicBezTo>
                  <a:pt x="3257" y="4565487"/>
                  <a:pt x="6513" y="2282744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smtClean="0">
              <a:latin typeface="Calibri"/>
            </a:endParaRPr>
          </a:p>
        </p:txBody>
      </p:sp>
      <p:pic>
        <p:nvPicPr>
          <p:cNvPr id="4" name="Picture 3" descr="SPN_Hexagon_blu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300" y="6181109"/>
            <a:ext cx="770385" cy="676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5" y="2280804"/>
            <a:ext cx="2971800" cy="22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0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71119" y="133069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2pPr>
              <a:defRPr>
                <a:latin typeface="Calibri"/>
              </a:defRPr>
            </a:lvl2pPr>
            <a:lvl3pPr>
              <a:defRPr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4938" y="6472424"/>
            <a:ext cx="423783" cy="18097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36C87F6-986D-49E6-AF40-1B3A1EE8064D}" type="slidenum">
              <a:rPr lang="en-US" sz="900" smtClean="0">
                <a:solidFill>
                  <a:srgbClr val="A7ABB1"/>
                </a:solidFill>
              </a:rPr>
              <a:pPr algn="l"/>
              <a:t>‹#›</a:t>
            </a:fld>
            <a:endParaRPr lang="en-US" sz="900" dirty="0">
              <a:solidFill>
                <a:srgbClr val="A7ABB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552105" y="6404213"/>
            <a:ext cx="0" cy="30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 8"/>
          <p:cNvSpPr/>
          <p:nvPr/>
        </p:nvSpPr>
        <p:spPr>
          <a:xfrm>
            <a:off x="1" y="198034"/>
            <a:ext cx="9585960" cy="563966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732" y="197657"/>
            <a:ext cx="8475997" cy="5718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pic>
        <p:nvPicPr>
          <p:cNvPr id="11" name="Picture 10" descr="SPN_Hexagon_blu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20" y="6220180"/>
            <a:ext cx="770385" cy="676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81" y="-448183"/>
            <a:ext cx="2606040" cy="20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92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>
            <a:off x="1" y="198034"/>
            <a:ext cx="1342239" cy="563966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671119" y="133069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1471081" y="197657"/>
            <a:ext cx="7702188" cy="5718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4938" y="6472424"/>
            <a:ext cx="423783" cy="18097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36C87F6-986D-49E6-AF40-1B3A1EE8064D}" type="slidenum">
              <a:rPr lang="en-US" sz="900" smtClean="0">
                <a:solidFill>
                  <a:srgbClr val="A7ABB1"/>
                </a:solidFill>
              </a:rPr>
              <a:pPr algn="l"/>
              <a:t>‹#›</a:t>
            </a:fld>
            <a:endParaRPr lang="en-US" sz="900" dirty="0">
              <a:solidFill>
                <a:srgbClr val="A7ABB1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552105" y="6404213"/>
            <a:ext cx="0" cy="30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1500" y="30981"/>
            <a:ext cx="2399632" cy="898071"/>
          </a:xfrm>
          <a:prstGeom prst="rect">
            <a:avLst/>
          </a:prstGeom>
        </p:spPr>
      </p:pic>
      <p:pic>
        <p:nvPicPr>
          <p:cNvPr id="12" name="Picture 11" descr="SPN_Hexagon_blue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20" y="6220180"/>
            <a:ext cx="770385" cy="6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0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1"/>
            <a:ext cx="12205025" cy="6887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smtClean="0">
              <a:ln>
                <a:noFill/>
              </a:ln>
              <a:solidFill>
                <a:schemeClr val="tx2"/>
              </a:solidFill>
              <a:latin typeface="Calibr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68455"/>
            <a:ext cx="12192000" cy="396603"/>
          </a:xfrm>
          <a:prstGeom prst="rect">
            <a:avLst/>
          </a:prstGeom>
          <a:solidFill>
            <a:srgbClr val="72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5732" y="69765"/>
            <a:ext cx="8701293" cy="5718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 bwMode="auto">
          <a:xfrm>
            <a:off x="671119" y="133069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pic>
        <p:nvPicPr>
          <p:cNvPr id="9" name="Picture 8" descr="Superior_Logo_Hor_W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9" b="28565"/>
          <a:stretch/>
        </p:blipFill>
        <p:spPr>
          <a:xfrm>
            <a:off x="9805308" y="-96497"/>
            <a:ext cx="2399718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5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3026" y="-1"/>
            <a:ext cx="12205025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smtClean="0">
              <a:ln>
                <a:noFill/>
              </a:ln>
              <a:solidFill>
                <a:schemeClr val="tx2"/>
              </a:solidFill>
              <a:latin typeface="Calibri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71119" y="133069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2974" y="162511"/>
            <a:ext cx="9048617" cy="5718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4938" y="6472424"/>
            <a:ext cx="423783" cy="18097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36C87F6-986D-49E6-AF40-1B3A1EE8064D}" type="slidenum">
              <a:rPr lang="en-US" sz="900" smtClean="0">
                <a:solidFill>
                  <a:srgbClr val="A7ABB1"/>
                </a:solidFill>
              </a:rPr>
              <a:pPr algn="l"/>
              <a:t>‹#›</a:t>
            </a:fld>
            <a:endParaRPr lang="en-US" sz="900" dirty="0">
              <a:solidFill>
                <a:srgbClr val="A7ABB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552105" y="6404213"/>
            <a:ext cx="0" cy="30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uperior_Logo_Hor_W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9" b="28565"/>
          <a:stretch/>
        </p:blipFill>
        <p:spPr>
          <a:xfrm>
            <a:off x="9805307" y="8164"/>
            <a:ext cx="2399718" cy="881743"/>
          </a:xfrm>
          <a:prstGeom prst="rect">
            <a:avLst/>
          </a:prstGeom>
        </p:spPr>
      </p:pic>
      <p:pic>
        <p:nvPicPr>
          <p:cNvPr id="16" name="Picture 15" descr="SPN_Hexagon_blue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20" y="6220180"/>
            <a:ext cx="770385" cy="6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1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32964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304810" y="1"/>
            <a:ext cx="1270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39479" y="2310831"/>
            <a:ext cx="4875091" cy="2409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  <a:latin typeface="Calibri"/>
              </a:defRPr>
            </a:lvl2pPr>
            <a:lvl3pPr>
              <a:defRPr sz="1400">
                <a:solidFill>
                  <a:srgbClr val="FFFFFF"/>
                </a:solidFill>
                <a:latin typeface="Calibri"/>
              </a:defRPr>
            </a:lvl3pPr>
            <a:lvl4pPr>
              <a:defRPr sz="1200">
                <a:solidFill>
                  <a:srgbClr val="FFFFFF"/>
                </a:solidFill>
                <a:latin typeface="Calibri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39480" y="1018629"/>
            <a:ext cx="4875088" cy="7387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200" b="1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00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99" y="2842173"/>
            <a:ext cx="9652000" cy="487363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alibri"/>
              </a:defRPr>
            </a:lvl1pPr>
          </a:lstStyle>
          <a:p>
            <a:r>
              <a:rPr lang="en-US" dirty="0" smtClean="0"/>
              <a:t>Click to edit Master divider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4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1"/>
            <a:ext cx="9652000" cy="487363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Bar + No Foot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3025" y="5"/>
            <a:ext cx="12205025" cy="688749"/>
          </a:xfrm>
          <a:prstGeom prst="rect">
            <a:avLst/>
          </a:prstGeom>
          <a:solidFill>
            <a:srgbClr val="1F35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rgbClr val="1F355E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71119" y="133069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cs typeface="Arial"/>
              </a:defRPr>
            </a:lvl1pPr>
            <a:lvl2pPr>
              <a:defRPr>
                <a:latin typeface="+mn-lt"/>
                <a:cs typeface="Arial"/>
              </a:defRPr>
            </a:lvl2pPr>
            <a:lvl3pPr>
              <a:defRPr>
                <a:latin typeface="+mn-lt"/>
                <a:cs typeface="Arial"/>
              </a:defRPr>
            </a:lvl3pPr>
            <a:lvl4pPr>
              <a:defRPr>
                <a:latin typeface="+mn-lt"/>
                <a:cs typeface="Arial"/>
              </a:defRPr>
            </a:lvl4pPr>
            <a:lvl5pPr>
              <a:defRPr>
                <a:latin typeface="+mn-lt"/>
                <a:cs typeface="Arial"/>
              </a:defRPr>
            </a:lvl5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5734" y="116435"/>
            <a:ext cx="9653665" cy="5718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SE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43" y="131994"/>
            <a:ext cx="933688" cy="451357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/>
        </p:nvSpPr>
        <p:spPr>
          <a:xfrm>
            <a:off x="11674941" y="6472424"/>
            <a:ext cx="423783" cy="18097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36C87F6-986D-49E6-AF40-1B3A1EE8064D}" type="slidenum">
              <a:rPr lang="en-US" sz="675" smtClean="0">
                <a:solidFill>
                  <a:srgbClr val="A7ABB1"/>
                </a:solidFill>
              </a:rPr>
              <a:pPr algn="l"/>
              <a:t>‹#›</a:t>
            </a:fld>
            <a:endParaRPr lang="en-US" sz="675" dirty="0">
              <a:solidFill>
                <a:srgbClr val="A7ABB1"/>
              </a:solidFill>
            </a:endParaRPr>
          </a:p>
        </p:txBody>
      </p:sp>
      <p:pic>
        <p:nvPicPr>
          <p:cNvPr id="18" name="Picture 17" descr="SPN_Hexagon_blue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04" y="6145330"/>
            <a:ext cx="1117597" cy="83819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1552105" y="6404213"/>
            <a:ext cx="0" cy="30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0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3201" y="220134"/>
            <a:ext cx="9674577" cy="50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62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6" r:id="rId3"/>
    <p:sldLayoutId id="2147483682" r:id="rId4"/>
    <p:sldLayoutId id="2147483665" r:id="rId5"/>
    <p:sldLayoutId id="2147483687" r:id="rId6"/>
    <p:sldLayoutId id="2147483688" r:id="rId7"/>
    <p:sldLayoutId id="2147483689" r:id="rId8"/>
    <p:sldLayoutId id="2147483690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sz="2700" kern="1200">
          <a:solidFill>
            <a:schemeClr val="tx1"/>
          </a:solidFill>
          <a:latin typeface="Calibri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600576" y="2927941"/>
            <a:ext cx="6862082" cy="1007628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cap="all" dirty="0" smtClean="0">
                <a:solidFill>
                  <a:srgbClr val="002E5D"/>
                </a:solidFill>
                <a:latin typeface="Calibri"/>
                <a:cs typeface="Calibri"/>
              </a:rPr>
              <a:t>SESTICKET</a:t>
            </a:r>
            <a:endParaRPr lang="en-US" sz="3200" b="1" cap="all" dirty="0">
              <a:solidFill>
                <a:srgbClr val="002E5D"/>
              </a:solidFill>
              <a:latin typeface="Calibri"/>
              <a:cs typeface="Calibri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b="1" baseline="30000" dirty="0" smtClean="0">
                <a:latin typeface="Calibri"/>
              </a:rPr>
              <a:t>REUNION DE CIERRE DEL PROYECTO</a:t>
            </a:r>
            <a:endParaRPr lang="en-US" sz="4400" b="1" dirty="0">
              <a:solidFill>
                <a:srgbClr val="002E5D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3592" y="6406576"/>
            <a:ext cx="46113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latin typeface="Calibri"/>
              </a:rPr>
              <a:t>Viernes, 28 del Julio, 2017</a:t>
            </a:r>
            <a:endParaRPr lang="en-US" sz="105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07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1119" y="1330695"/>
            <a:ext cx="8666064" cy="4525963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El SESTicket es un sistema desarrollado por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SUPERIOR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LATAM.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objetivo principal es brindar una mejor administración sobre los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Contratos, Inventarios y Tickets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 Servicio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que son generados por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los Ingenieros de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campo.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La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idea de crear un nuevo sistema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surgió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después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 encontrar múltiples problemas y limitantes con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SmartTicket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“, además de los hallazgos de control indicados por Auditoria.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>
                    <a:lumMod val="50000"/>
                  </a:schemeClr>
                </a:solidFill>
              </a:rPr>
              <a:t>SESTicket </a:t>
            </a:r>
            <a:r>
              <a:rPr lang="en-US" cap="all" dirty="0" smtClean="0">
                <a:solidFill>
                  <a:schemeClr val="bg1">
                    <a:lumMod val="50000"/>
                  </a:schemeClr>
                </a:solidFill>
              </a:rPr>
              <a:t>– SOBRE EL PROYECTO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519" y="2686586"/>
            <a:ext cx="22574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1118" y="1330695"/>
            <a:ext cx="10110295" cy="4525963"/>
          </a:xfrm>
        </p:spPr>
        <p:txBody>
          <a:bodyPr/>
          <a:lstStyle/>
          <a:p>
            <a:pPr algn="just"/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</a:rPr>
              <a:t>Los patrocinadores del proyecto son: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Alejandro Casas  	IT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LATAM Manager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Liliana Barrios  		AARR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Cordinator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– Colombia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Mauricio Balsero  	Country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Manager –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Colombia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>
                    <a:lumMod val="50000"/>
                  </a:schemeClr>
                </a:solidFill>
              </a:rPr>
              <a:t>SESTicket </a:t>
            </a:r>
            <a:r>
              <a:rPr lang="en-US" cap="all" dirty="0" smtClean="0">
                <a:solidFill>
                  <a:schemeClr val="bg1">
                    <a:lumMod val="50000"/>
                  </a:schemeClr>
                </a:solidFill>
              </a:rPr>
              <a:t>– PATROCINADORES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722" y="4008808"/>
            <a:ext cx="27051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438" y="3740269"/>
            <a:ext cx="3181350" cy="24765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445" y="1145706"/>
            <a:ext cx="9578668" cy="2071724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Gestionar los contratos, precios e inventarios en un repositorio único.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La aplicación debe poder trabajar sin conexión (Off-line) para generar los Tickets de Servicio y hacer la sincronización (datos base, tickets y adjuntos).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>
                    <a:lumMod val="50000"/>
                  </a:schemeClr>
                </a:solidFill>
              </a:rPr>
              <a:t>SESTicket </a:t>
            </a:r>
            <a:r>
              <a:rPr lang="en-US" cap="all" dirty="0" smtClean="0">
                <a:solidFill>
                  <a:schemeClr val="bg1">
                    <a:lumMod val="50000"/>
                  </a:schemeClr>
                </a:solidFill>
              </a:rPr>
              <a:t>– principales REQUISITOS del sistema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777445" y="3472483"/>
            <a:ext cx="7987993" cy="150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Generar reportes analíticos a los Gerentes.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La autenticación y control de usuario del usuario debe usar la misma contraseña de Windows (ADDS).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Actualizaciones automaticas.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922" y="860155"/>
            <a:ext cx="9052347" cy="2539867"/>
          </a:xfrm>
        </p:spPr>
        <p:txBody>
          <a:bodyPr/>
          <a:lstStyle/>
          <a:p>
            <a:pPr algn="just"/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Caracteríticas principales: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Mantener información sobre el Cliente, Pozos, Contratos,  etc.</a:t>
            </a: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Gestión de las ventas haciendo cálculos de impuestos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(por servicio y materiales) y con la posibilidad de 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realizar 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cálculos de descuentos (por porcentaje o por valor).</a:t>
            </a: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>
                    <a:lumMod val="50000"/>
                  </a:schemeClr>
                </a:solidFill>
              </a:rPr>
              <a:t>SESTicket </a:t>
            </a:r>
            <a:r>
              <a:rPr lang="en-US" cap="all" dirty="0" smtClean="0">
                <a:solidFill>
                  <a:schemeClr val="bg1">
                    <a:lumMod val="50000"/>
                  </a:schemeClr>
                </a:solidFill>
              </a:rPr>
              <a:t>– TICKET DEL SERVICIO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375" y="3078593"/>
            <a:ext cx="4920628" cy="3050012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20922" y="3078593"/>
            <a:ext cx="6666244" cy="438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Ventas en Pesos (COP) o en Dólar (USD). (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Multicurrency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Realizar controles de los Inventarios, Equipos y Trabajadores.</a:t>
            </a: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Generar los reporte de: Sales </a:t>
            </a: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</a:rPr>
              <a:t>Item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, Job Log (Log de servicio), Acta de Inicio y Cierre de Operaciones y Evaluación del Servicio.</a:t>
            </a: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Administrar los archivos adjuntos (Attachments).</a:t>
            </a: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620" y="1143491"/>
            <a:ext cx="9052347" cy="2526988"/>
          </a:xfrm>
        </p:spPr>
        <p:txBody>
          <a:bodyPr/>
          <a:lstStyle/>
          <a:p>
            <a:pPr algn="just"/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Cuando no tiene conectividad en la red corporativa todos los datos (tickets y archivos) seran almacenados localmente en la computadora.</a:t>
            </a:r>
          </a:p>
          <a:p>
            <a:pPr algn="just"/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Razón por la cual es importante hacer 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la 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sincronización a fin de enviar la información a la DB central.</a:t>
            </a:r>
          </a:p>
          <a:p>
            <a:pPr algn="just"/>
            <a:endParaRPr lang="es-E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>
                    <a:lumMod val="50000"/>
                  </a:schemeClr>
                </a:solidFill>
              </a:rPr>
              <a:t>SESTicket </a:t>
            </a:r>
            <a:r>
              <a:rPr lang="en-US" cap="all" dirty="0" smtClean="0">
                <a:solidFill>
                  <a:schemeClr val="bg1">
                    <a:lumMod val="50000"/>
                  </a:schemeClr>
                </a:solidFill>
              </a:rPr>
              <a:t>– LA PALABRA CLAVE ES </a:t>
            </a:r>
            <a:r>
              <a:rPr lang="en-US" cap="all" dirty="0" smtClean="0">
                <a:solidFill>
                  <a:srgbClr val="FF0000"/>
                </a:solidFill>
              </a:rPr>
              <a:t>SINCRONIZAR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899" y="3442369"/>
            <a:ext cx="3792460" cy="2172959"/>
          </a:xfrm>
          <a:prstGeom prst="rect">
            <a:avLst/>
          </a:prstGeom>
        </p:spPr>
      </p:pic>
      <p:sp>
        <p:nvSpPr>
          <p:cNvPr id="18" name="Content Placeholder 1"/>
          <p:cNvSpPr txBox="1">
            <a:spLocks/>
          </p:cNvSpPr>
          <p:nvPr/>
        </p:nvSpPr>
        <p:spPr bwMode="auto">
          <a:xfrm>
            <a:off x="365619" y="3442369"/>
            <a:ext cx="8340499" cy="458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s-ES" sz="2600" dirty="0" smtClean="0">
                <a:solidFill>
                  <a:schemeClr val="bg1">
                    <a:lumMod val="50000"/>
                  </a:schemeClr>
                </a:solidFill>
              </a:rPr>
              <a:t>Cuando no se hace la sincronización periódica: </a:t>
            </a:r>
          </a:p>
          <a:p>
            <a:pPr algn="just"/>
            <a:r>
              <a:rPr lang="es-ES" sz="2600" dirty="0" smtClean="0">
                <a:solidFill>
                  <a:srgbClr val="FF0000"/>
                </a:solidFill>
              </a:rPr>
              <a:t>   - Los datos no son actualizados</a:t>
            </a:r>
          </a:p>
          <a:p>
            <a:pPr algn="just"/>
            <a:r>
              <a:rPr lang="es-ES" sz="2600" dirty="0" smtClean="0">
                <a:solidFill>
                  <a:schemeClr val="bg1">
                    <a:lumMod val="50000"/>
                  </a:schemeClr>
                </a:solidFill>
              </a:rPr>
              <a:t>   - Los Ticket y los archivos se pueden perder (no backup)</a:t>
            </a:r>
          </a:p>
          <a:p>
            <a:pPr algn="just"/>
            <a:r>
              <a:rPr lang="es-ES" sz="2600" dirty="0" smtClean="0">
                <a:solidFill>
                  <a:schemeClr val="bg1">
                    <a:lumMod val="50000"/>
                  </a:schemeClr>
                </a:solidFill>
              </a:rPr>
              <a:t>   - Los informes no tiene los datos mas actualizados.</a:t>
            </a:r>
          </a:p>
          <a:p>
            <a:pPr algn="just"/>
            <a:r>
              <a:rPr lang="es-ES" sz="2600" dirty="0" smtClean="0">
                <a:solidFill>
                  <a:schemeClr val="bg1">
                    <a:lumMod val="50000"/>
                  </a:schemeClr>
                </a:solidFill>
              </a:rPr>
              <a:t>   - La actualización del sistema no se pude hacer.</a:t>
            </a:r>
          </a:p>
          <a:p>
            <a:pPr algn="just"/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endParaRPr lang="pt-B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founders with arrow">
  <a:themeElements>
    <a:clrScheme name="Custom 5">
      <a:dk1>
        <a:srgbClr val="000000"/>
      </a:dk1>
      <a:lt1>
        <a:srgbClr val="72B1C8"/>
      </a:lt1>
      <a:dk2>
        <a:srgbClr val="1F355E"/>
      </a:dk2>
      <a:lt2>
        <a:srgbClr val="FFFFFF"/>
      </a:lt2>
      <a:accent1>
        <a:srgbClr val="C2C6C9"/>
      </a:accent1>
      <a:accent2>
        <a:srgbClr val="3CB2DD"/>
      </a:accent2>
      <a:accent3>
        <a:srgbClr val="98BB00"/>
      </a:accent3>
      <a:accent4>
        <a:srgbClr val="F8C421"/>
      </a:accent4>
      <a:accent5>
        <a:srgbClr val="BB2602"/>
      </a:accent5>
      <a:accent6>
        <a:srgbClr val="B32382"/>
      </a:accent6>
      <a:hlink>
        <a:srgbClr val="13619A"/>
      </a:hlink>
      <a:folHlink>
        <a:srgbClr val="6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4294A"/>
        </a:solidFill>
        <a:ln>
          <a:noFill/>
        </a:ln>
      </a:spPr>
      <a:bodyPr rtlCol="0" anchor="ctr"/>
      <a:lstStyle>
        <a:defPPr algn="ctr">
          <a:defRPr sz="135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SB PPT" id="{2420629E-CBBF-4844-9AAF-6A75533A715A}" vid="{CF15FD17-F62E-4121-AE2A-5427B8C32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International Services Presentation v1.1</Template>
  <TotalTime>5158</TotalTime>
  <Words>382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new founders with arrow</vt:lpstr>
      <vt:lpstr>PowerPoint Presentation</vt:lpstr>
      <vt:lpstr>SESTicket – SOBRE EL PROYECTO</vt:lpstr>
      <vt:lpstr>SESTicket – PATROCINADORES</vt:lpstr>
      <vt:lpstr>SESTicket – principales REQUISITOS del sistema</vt:lpstr>
      <vt:lpstr>SESTicket – TICKET DEL SERVICIO</vt:lpstr>
      <vt:lpstr>SESTicket – LA PALABRA CLAVE ES SINCRONIZAR</vt:lpstr>
    </vt:vector>
  </TitlesOfParts>
  <Company>Superior Energy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Greneaux, Jennifer</dc:creator>
  <cp:lastModifiedBy>Melo, Fernando</cp:lastModifiedBy>
  <cp:revision>279</cp:revision>
  <cp:lastPrinted>2015-11-16T19:02:04Z</cp:lastPrinted>
  <dcterms:created xsi:type="dcterms:W3CDTF">2015-05-27T22:06:10Z</dcterms:created>
  <dcterms:modified xsi:type="dcterms:W3CDTF">2017-08-17T12:20:42Z</dcterms:modified>
</cp:coreProperties>
</file>