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4"/>
  </p:sldMasterIdLst>
  <p:notesMasterIdLst>
    <p:notesMasterId r:id="rId23"/>
  </p:notesMasterIdLst>
  <p:handoutMasterIdLst>
    <p:handoutMasterId r:id="rId24"/>
  </p:handoutMasterIdLst>
  <p:sldIdLst>
    <p:sldId id="306" r:id="rId5"/>
    <p:sldId id="307" r:id="rId6"/>
    <p:sldId id="332" r:id="rId7"/>
    <p:sldId id="333" r:id="rId8"/>
    <p:sldId id="337" r:id="rId9"/>
    <p:sldId id="329" r:id="rId10"/>
    <p:sldId id="335" r:id="rId11"/>
    <p:sldId id="330" r:id="rId12"/>
    <p:sldId id="336" r:id="rId13"/>
    <p:sldId id="334" r:id="rId14"/>
    <p:sldId id="331" r:id="rId15"/>
    <p:sldId id="324" r:id="rId16"/>
    <p:sldId id="325" r:id="rId17"/>
    <p:sldId id="326" r:id="rId18"/>
    <p:sldId id="327" r:id="rId19"/>
    <p:sldId id="323" r:id="rId20"/>
    <p:sldId id="311"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4967" autoAdjust="0"/>
  </p:normalViewPr>
  <p:slideViewPr>
    <p:cSldViewPr snapToGrid="0">
      <p:cViewPr varScale="1">
        <p:scale>
          <a:sx n="103" d="100"/>
          <a:sy n="103" d="100"/>
        </p:scale>
        <p:origin x="1224" y="8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22/08/2024</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22/08/2024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a:t>
            </a:r>
            <a:r>
              <a:rPr lang="en-US" dirty="0"/>
              <a:t>a consulting and advocacy firm dedicated to enhancing economic growth by tackling gender inequality in the workforce. We partner with governments, businesses, and NGOs to design and implement strategies that promote gender equity, ensuring that women have equal opportunities to contribute to the economy. By closing the gender gap in employment, leadership, and pay, we help countries unlock their full economic potential, driving significant GDP growth.</a:t>
            </a:r>
            <a:endParaRPr lang="en-GB"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3</a:t>
            </a:fld>
            <a:endParaRPr lang="en-GB" noProof="0"/>
          </a:p>
        </p:txBody>
      </p:sp>
    </p:spTree>
    <p:extLst>
      <p:ext uri="{BB962C8B-B14F-4D97-AF65-F5344CB8AC3E}">
        <p14:creationId xmlns:p14="http://schemas.microsoft.com/office/powerpoint/2010/main" val="333073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16</a:t>
            </a:fld>
            <a:endParaRPr lang="en-GB" noProof="0"/>
          </a:p>
        </p:txBody>
      </p:sp>
    </p:spTree>
    <p:extLst>
      <p:ext uri="{BB962C8B-B14F-4D97-AF65-F5344CB8AC3E}">
        <p14:creationId xmlns:p14="http://schemas.microsoft.com/office/powerpoint/2010/main" val="107556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17</a:t>
            </a:fld>
            <a:endParaRPr lang="en-GB"/>
          </a:p>
        </p:txBody>
      </p:sp>
    </p:spTree>
    <p:extLst>
      <p:ext uri="{BB962C8B-B14F-4D97-AF65-F5344CB8AC3E}">
        <p14:creationId xmlns:p14="http://schemas.microsoft.com/office/powerpoint/2010/main" val="3498038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18</a:t>
            </a:fld>
            <a:endParaRPr lang="en-GB"/>
          </a:p>
        </p:txBody>
      </p:sp>
    </p:spTree>
    <p:extLst>
      <p:ext uri="{BB962C8B-B14F-4D97-AF65-F5344CB8AC3E}">
        <p14:creationId xmlns:p14="http://schemas.microsoft.com/office/powerpoint/2010/main" val="29945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9" name="Slide Number Placeholder 8"/>
          <p:cNvSpPr>
            <a:spLocks noGrp="1"/>
          </p:cNvSpPr>
          <p:nvPr>
            <p:ph type="sldNum" sz="quarter" idx="12"/>
          </p:nvPr>
        </p:nvSpPr>
        <p:spPr>
          <a:xfrm>
            <a:off x="9052025" y="5389013"/>
            <a:ext cx="2926080" cy="1397039"/>
          </a:xfrm>
        </p:spPr>
        <p:txBody>
          <a:bodyPr/>
          <a:lstStyle>
            <a:lvl1pPr>
              <a:defRPr sz="1100">
                <a:solidFill>
                  <a:srgbClr val="FFFFFF">
                    <a:alpha val="25000"/>
                  </a:srgbClr>
                </a:solidFill>
              </a:defRPr>
            </a:lvl1pPr>
          </a:lstStyle>
          <a:p>
            <a:fld id="{672B7600-67E3-4D97-B453-880E2742B982}" type="slidenum">
              <a:rPr lang="en-US" smtClean="0"/>
              <a:pPr/>
              <a:t>‹#›</a:t>
            </a:fld>
            <a:endParaRPr lang="en-US" dirty="0"/>
          </a:p>
        </p:txBody>
      </p:sp>
    </p:spTree>
    <p:extLst>
      <p:ext uri="{BB962C8B-B14F-4D97-AF65-F5344CB8AC3E}">
        <p14:creationId xmlns:p14="http://schemas.microsoft.com/office/powerpoint/2010/main" val="379664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7" name="Slide Number Placeholder 6"/>
          <p:cNvSpPr>
            <a:spLocks noGrp="1"/>
          </p:cNvSpPr>
          <p:nvPr>
            <p:ph type="sldNum" sz="quarter" idx="12"/>
          </p:nvPr>
        </p:nvSpPr>
        <p:spPr>
          <a:xfrm>
            <a:off x="9120918" y="5334000"/>
            <a:ext cx="2926080" cy="1397039"/>
          </a:xfrm>
        </p:spPr>
        <p:txBody>
          <a:bodyPr/>
          <a:lstStyle>
            <a:lvl1pPr>
              <a:defRPr sz="1100">
                <a:solidFill>
                  <a:srgbClr val="FFFFFF">
                    <a:alpha val="20000"/>
                  </a:srgbClr>
                </a:solidFill>
              </a:defRPr>
            </a:lvl1pPr>
          </a:lstStyle>
          <a:p>
            <a:fld id="{672B7600-67E3-4D97-B453-880E2742B982}" type="slidenum">
              <a:rPr lang="en-US" smtClean="0"/>
              <a:pPr/>
              <a:t>‹#›</a:t>
            </a:fld>
            <a:endParaRPr lang="en-US" dirty="0"/>
          </a:p>
        </p:txBody>
      </p:sp>
    </p:spTree>
    <p:extLst>
      <p:ext uri="{BB962C8B-B14F-4D97-AF65-F5344CB8AC3E}">
        <p14:creationId xmlns:p14="http://schemas.microsoft.com/office/powerpoint/2010/main" val="375497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9023959" y="6327965"/>
            <a:ext cx="2743200" cy="365125"/>
          </a:xfrm>
        </p:spPr>
        <p:txBody>
          <a:bodyPr rtlCol="0"/>
          <a:lstStyle>
            <a:lvl1pPr>
              <a:defRPr sz="1000">
                <a:solidFill>
                  <a:schemeClr val="bg1"/>
                </a:solidFill>
              </a:defRPr>
            </a:lvl1pPr>
          </a:lstStyle>
          <a:p>
            <a:fld id="{D8DA9DAA-006C-4F4B-980E-E3DF019B24E2}" type="slidenum">
              <a:rPr lang="en-GB" smtClean="0"/>
              <a:pPr/>
              <a:t>‹#›</a:t>
            </a:fld>
            <a:endParaRPr lang="en-GB"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Title 11">
            <a:extLst>
              <a:ext uri="{FF2B5EF4-FFF2-40B4-BE49-F238E27FC236}">
                <a16:creationId xmlns:a16="http://schemas.microsoft.com/office/drawing/2014/main" id="{23ED5008-09CB-DC5D-2A0B-45D04B610E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5420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19272" y="1046718"/>
            <a:ext cx="9166046" cy="1179576"/>
          </a:xfrm>
        </p:spPr>
        <p:txBody>
          <a:bodyPr lIns="91440" tIns="45720" rIns="91440" bIns="45720" rtlCol="0" anchor="b">
            <a:normAutofit/>
          </a:bodyPr>
          <a:lstStyle>
            <a:lvl1pPr>
              <a:defRPr sz="4800"/>
            </a:lvl1pPr>
          </a:lstStyle>
          <a:p>
            <a:pPr rtl="0"/>
            <a:r>
              <a:rPr 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9166046"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11506200" y="6412447"/>
            <a:ext cx="573024" cy="228600"/>
          </a:xfrm>
        </p:spPr>
        <p:txBody>
          <a:bodyPr rtlCol="0"/>
          <a:lstStyle>
            <a:lvl1pPr>
              <a:defRPr sz="1200">
                <a:solidFill>
                  <a:schemeClr val="accent2"/>
                </a:solidFill>
              </a:defRPr>
            </a:lvl1pPr>
          </a:lstStyle>
          <a:p>
            <a:fld id="{D8DA9DAA-006C-4F4B-980E-E3DF019B24E2}" type="slidenum">
              <a:rPr lang="en-GB" smtClean="0"/>
              <a:pPr/>
              <a:t>‹#›</a:t>
            </a:fld>
            <a:endParaRPr lang="en-GB"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60996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412091"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dirty="0"/>
              <a:t>Click to edit Master subtitle style</a:t>
            </a:r>
            <a:endParaRPr lang="en-GB" noProof="0"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8629511" y="5460961"/>
            <a:ext cx="2926080" cy="1397039"/>
          </a:xfrm>
        </p:spPr>
        <p:txBody>
          <a:bodyPr rtlCol="0"/>
          <a:lstStyle>
            <a:lvl1pPr>
              <a:defRPr sz="1100">
                <a:solidFill>
                  <a:schemeClr val="accent2"/>
                </a:solidFill>
              </a:defRPr>
            </a:lvl1pPr>
          </a:lstStyle>
          <a:p>
            <a:fld id="{D8DA9DAA-006C-4F4B-980E-E3DF019B24E2}" type="slidenum">
              <a:rPr lang="en-GB" smtClean="0"/>
              <a:pPr/>
              <a:t>‹#›</a:t>
            </a:fld>
            <a:endParaRPr lang="en-GB"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78352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9161745" y="6163557"/>
            <a:ext cx="2743200" cy="365125"/>
          </a:xfrm>
        </p:spPr>
        <p:txBody>
          <a:bodyPr rtlCol="0"/>
          <a:lstStyle>
            <a:lvl1pPr>
              <a:defRPr sz="1100">
                <a:solidFill>
                  <a:schemeClr val="bg1"/>
                </a:solidFill>
              </a:defRPr>
            </a:lvl1pPr>
          </a:lstStyle>
          <a:p>
            <a:fld id="{D8DA9DAA-006C-4F4B-980E-E3DF019B24E2}" type="slidenum">
              <a:rPr lang="en-GB" smtClean="0"/>
              <a:pPr/>
              <a:t>‹#›</a:t>
            </a:fld>
            <a:endParaRPr lang="en-GB"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3802858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964343" y="5344056"/>
            <a:ext cx="2926080" cy="1397039"/>
          </a:xfrm>
          <a:prstGeom prst="rect">
            <a:avLst/>
          </a:prstGeom>
        </p:spPr>
        <p:txBody>
          <a:bodyPr vert="horz" lIns="91440" tIns="45720" rIns="91440" bIns="45720" rtlCol="0" anchor="b"/>
          <a:lstStyle>
            <a:lvl1pPr algn="r">
              <a:defRPr sz="1100" b="0">
                <a:ln>
                  <a:noFill/>
                </a:ln>
                <a:solidFill>
                  <a:schemeClr val="accent1">
                    <a:alpha val="25000"/>
                  </a:schemeClr>
                </a:solidFill>
                <a:latin typeface="+mj-lt"/>
              </a:defRPr>
            </a:lvl1pPr>
          </a:lstStyle>
          <a:p>
            <a:fld id="{D8DA9DAA-006C-4F4B-980E-E3DF019B24E2}" type="slidenum">
              <a:rPr lang="en-GB" smtClean="0"/>
              <a:pPr/>
              <a:t>‹#›</a:t>
            </a:fld>
            <a:endParaRPr lang="en-GB" dirty="0"/>
          </a:p>
        </p:txBody>
      </p:sp>
    </p:spTree>
    <p:extLst>
      <p:ext uri="{BB962C8B-B14F-4D97-AF65-F5344CB8AC3E}">
        <p14:creationId xmlns:p14="http://schemas.microsoft.com/office/powerpoint/2010/main" val="982803413"/>
      </p:ext>
    </p:extLst>
  </p:cSld>
  <p:clrMap bg1="lt1" tx1="dk1" bg2="lt2" tx2="dk2" accent1="accent1" accent2="accent2" accent3="accent3" accent4="accent4" accent5="accent5" accent6="accent6" hlink="hlink" folHlink="folHlink"/>
  <p:sldLayoutIdLst>
    <p:sldLayoutId id="2147483834" r:id="rId1"/>
    <p:sldLayoutId id="2147483841" r:id="rId2"/>
    <p:sldLayoutId id="2147483845" r:id="rId3"/>
    <p:sldLayoutId id="2147483846" r:id="rId4"/>
    <p:sldLayoutId id="2147483848" r:id="rId5"/>
    <p:sldLayoutId id="2147483849" r:id="rId6"/>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6380" y="1369478"/>
            <a:ext cx="12318380" cy="2295102"/>
          </a:xfrm>
        </p:spPr>
        <p:txBody>
          <a:bodyPr rtlCol="0"/>
          <a:lstStyle/>
          <a:p>
            <a:pPr algn="ctr" rtl="0"/>
            <a:r>
              <a:rPr lang="en-GB" sz="4800" b="1" spc="400" dirty="0">
                <a:solidFill>
                  <a:schemeClr val="bg1"/>
                </a:solidFill>
              </a:rPr>
              <a:t>GENPL </a:t>
            </a:r>
            <a:br>
              <a:rPr lang="en-GB" sz="4800" b="1" spc="400" dirty="0">
                <a:solidFill>
                  <a:schemeClr val="bg1"/>
                </a:solidFill>
              </a:rPr>
            </a:br>
            <a:r>
              <a:rPr lang="en-GB" sz="4800" spc="400" dirty="0">
                <a:solidFill>
                  <a:schemeClr val="bg1"/>
                </a:solidFill>
              </a:rPr>
              <a:t>(Gender Equality Network for Progress)</a:t>
            </a:r>
            <a:endParaRPr lang="en-GB" sz="80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604213" y="3931812"/>
            <a:ext cx="9228201" cy="1645920"/>
          </a:xfrm>
        </p:spPr>
        <p:txBody>
          <a:bodyPr rtlCol="0"/>
          <a:lstStyle/>
          <a:p>
            <a:pPr algn="ctr" rtl="0"/>
            <a:r>
              <a:rPr lang="en-GB" b="1" dirty="0"/>
              <a:t>G</a:t>
            </a:r>
            <a:r>
              <a:rPr lang="en-GB" dirty="0"/>
              <a:t>arima, </a:t>
            </a:r>
            <a:r>
              <a:rPr lang="en-GB" b="1" dirty="0"/>
              <a:t>N</a:t>
            </a:r>
            <a:r>
              <a:rPr lang="en-GB" dirty="0"/>
              <a:t>icole, </a:t>
            </a:r>
            <a:r>
              <a:rPr lang="en-GB" b="1" dirty="0"/>
              <a:t>P</a:t>
            </a:r>
            <a:r>
              <a:rPr lang="en-GB" dirty="0"/>
              <a:t>aola, </a:t>
            </a:r>
            <a:r>
              <a:rPr lang="en-GB" b="1" dirty="0"/>
              <a:t>L</a:t>
            </a:r>
            <a:r>
              <a:rPr lang="en-GB" dirty="0"/>
              <a:t>ucie</a:t>
            </a:r>
          </a:p>
          <a:p>
            <a:pPr algn="ctr" rtl="0"/>
            <a:r>
              <a:rPr lang="en-GB" sz="2400" dirty="0"/>
              <a:t>Week3_Team_1</a:t>
            </a:r>
          </a:p>
        </p:txBody>
      </p:sp>
      <p:sp>
        <p:nvSpPr>
          <p:cNvPr id="4" name="Slide Number Placeholder 3">
            <a:extLst>
              <a:ext uri="{FF2B5EF4-FFF2-40B4-BE49-F238E27FC236}">
                <a16:creationId xmlns:a16="http://schemas.microsoft.com/office/drawing/2014/main" id="{51F87000-63B4-B46C-5DC5-6E47EE1AE01F}"/>
              </a:ext>
            </a:extLst>
          </p:cNvPr>
          <p:cNvSpPr>
            <a:spLocks noGrp="1"/>
          </p:cNvSpPr>
          <p:nvPr>
            <p:ph type="sldNum" sz="quarter" idx="12"/>
          </p:nvPr>
        </p:nvSpPr>
        <p:spPr/>
        <p:txBody>
          <a:bodyPr/>
          <a:lstStyle/>
          <a:p>
            <a:fld id="{672B7600-67E3-4D97-B453-880E2742B982}" type="slidenum">
              <a:rPr lang="en-US" smtClean="0"/>
              <a:t>1</a:t>
            </a:fld>
            <a:endParaRPr lang="en-US"/>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C066-668E-FF57-F083-E1B77B824632}"/>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9FEA8CE-AC7E-6D0B-4E2C-E2A66BFD1428}"/>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F8C33040-9E77-D59C-A83A-C501BCAC3098}"/>
              </a:ext>
            </a:extLst>
          </p:cNvPr>
          <p:cNvSpPr>
            <a:spLocks noGrp="1"/>
          </p:cNvSpPr>
          <p:nvPr>
            <p:ph type="sldNum" sz="quarter" idx="12"/>
          </p:nvPr>
        </p:nvSpPr>
        <p:spPr/>
        <p:txBody>
          <a:bodyPr/>
          <a:lstStyle/>
          <a:p>
            <a:fld id="{D8DA9DAA-006C-4F4B-980E-E3DF019B24E2}" type="slidenum">
              <a:rPr lang="en-GB" smtClean="0"/>
              <a:pPr/>
              <a:t>10</a:t>
            </a:fld>
            <a:endParaRPr lang="en-GB" dirty="0"/>
          </a:p>
        </p:txBody>
      </p:sp>
    </p:spTree>
    <p:extLst>
      <p:ext uri="{BB962C8B-B14F-4D97-AF65-F5344CB8AC3E}">
        <p14:creationId xmlns:p14="http://schemas.microsoft.com/office/powerpoint/2010/main" val="368222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BFB7-6B27-43CB-B985-4FC416095BFE}"/>
              </a:ext>
            </a:extLst>
          </p:cNvPr>
          <p:cNvSpPr>
            <a:spLocks noGrp="1"/>
          </p:cNvSpPr>
          <p:nvPr>
            <p:ph type="title"/>
          </p:nvPr>
        </p:nvSpPr>
        <p:spPr/>
        <p:txBody>
          <a:bodyPr/>
          <a:lstStyle/>
          <a:p>
            <a:r>
              <a:rPr lang="en-GB" dirty="0"/>
              <a:t>Major Obstacle</a:t>
            </a:r>
          </a:p>
        </p:txBody>
      </p:sp>
      <p:sp>
        <p:nvSpPr>
          <p:cNvPr id="3" name="Content Placeholder 2">
            <a:extLst>
              <a:ext uri="{FF2B5EF4-FFF2-40B4-BE49-F238E27FC236}">
                <a16:creationId xmlns:a16="http://schemas.microsoft.com/office/drawing/2014/main" id="{42ED4A70-C4D4-0207-9D3B-B87707C0A062}"/>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4947C7A3-27D4-54DB-7EBD-E77EBC3546E9}"/>
              </a:ext>
            </a:extLst>
          </p:cNvPr>
          <p:cNvSpPr>
            <a:spLocks noGrp="1"/>
          </p:cNvSpPr>
          <p:nvPr>
            <p:ph type="sldNum" sz="quarter" idx="12"/>
          </p:nvPr>
        </p:nvSpPr>
        <p:spPr/>
        <p:txBody>
          <a:bodyPr/>
          <a:lstStyle/>
          <a:p>
            <a:fld id="{D8DA9DAA-006C-4F4B-980E-E3DF019B24E2}" type="slidenum">
              <a:rPr lang="en-GB" smtClean="0"/>
              <a:pPr/>
              <a:t>11</a:t>
            </a:fld>
            <a:endParaRPr lang="en-GB" dirty="0"/>
          </a:p>
        </p:txBody>
      </p:sp>
    </p:spTree>
    <p:extLst>
      <p:ext uri="{BB962C8B-B14F-4D97-AF65-F5344CB8AC3E}">
        <p14:creationId xmlns:p14="http://schemas.microsoft.com/office/powerpoint/2010/main" val="207085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8DAF015-239F-09AB-7B71-5F1C8A5EF4DA}"/>
              </a:ext>
            </a:extLst>
          </p:cNvPr>
          <p:cNvSpPr>
            <a:spLocks noGrp="1"/>
          </p:cNvSpPr>
          <p:nvPr>
            <p:ph type="pic" sz="quarter" idx="4294967295"/>
          </p:nvPr>
        </p:nvSpPr>
        <p:spPr>
          <a:xfrm>
            <a:off x="7451965" y="1665520"/>
            <a:ext cx="4266960" cy="4266968"/>
          </a:xfrm>
        </p:spPr>
        <p:txBody>
          <a:bodyPr/>
          <a:lstStyle/>
          <a:p>
            <a:endParaRPr lang="en-GB"/>
          </a:p>
        </p:txBody>
      </p:sp>
      <p:sp>
        <p:nvSpPr>
          <p:cNvPr id="3" name="Title 2">
            <a:extLst>
              <a:ext uri="{FF2B5EF4-FFF2-40B4-BE49-F238E27FC236}">
                <a16:creationId xmlns:a16="http://schemas.microsoft.com/office/drawing/2014/main" id="{BE6A2382-B834-047B-F57C-54E291EAA6EE}"/>
              </a:ext>
            </a:extLst>
          </p:cNvPr>
          <p:cNvSpPr>
            <a:spLocks noGrp="1"/>
          </p:cNvSpPr>
          <p:nvPr>
            <p:ph type="title"/>
          </p:nvPr>
        </p:nvSpPr>
        <p:spPr/>
        <p:txBody>
          <a:bodyPr/>
          <a:lstStyle/>
          <a:p>
            <a:endParaRPr lang="en-GB" dirty="0"/>
          </a:p>
        </p:txBody>
      </p:sp>
      <p:sp>
        <p:nvSpPr>
          <p:cNvPr id="4" name="Content Placeholder 3">
            <a:extLst>
              <a:ext uri="{FF2B5EF4-FFF2-40B4-BE49-F238E27FC236}">
                <a16:creationId xmlns:a16="http://schemas.microsoft.com/office/drawing/2014/main" id="{31B06F8B-FE65-0CB8-E131-EAE5A326740B}"/>
              </a:ext>
            </a:extLst>
          </p:cNvPr>
          <p:cNvSpPr>
            <a:spLocks noGrp="1"/>
          </p:cNvSpPr>
          <p:nvPr>
            <p:ph idx="1"/>
          </p:nvPr>
        </p:nvSpPr>
        <p:spPr/>
        <p:txBody>
          <a:bodyPr/>
          <a:lstStyle/>
          <a:p>
            <a:endParaRPr lang="en-GB"/>
          </a:p>
        </p:txBody>
      </p:sp>
      <p:sp>
        <p:nvSpPr>
          <p:cNvPr id="6" name="Slide Number Placeholder 5">
            <a:extLst>
              <a:ext uri="{FF2B5EF4-FFF2-40B4-BE49-F238E27FC236}">
                <a16:creationId xmlns:a16="http://schemas.microsoft.com/office/drawing/2014/main" id="{9FC77AEB-A719-8DA9-3E07-1E1624D221CD}"/>
              </a:ext>
            </a:extLst>
          </p:cNvPr>
          <p:cNvSpPr>
            <a:spLocks noGrp="1"/>
          </p:cNvSpPr>
          <p:nvPr>
            <p:ph type="sldNum" sz="quarter" idx="12"/>
          </p:nvPr>
        </p:nvSpPr>
        <p:spPr/>
        <p:txBody>
          <a:bodyPr/>
          <a:lstStyle/>
          <a:p>
            <a:fld id="{D8DA9DAA-006C-4F4B-980E-E3DF019B24E2}" type="slidenum">
              <a:rPr lang="en-GB" smtClean="0"/>
              <a:pPr/>
              <a:t>12</a:t>
            </a:fld>
            <a:endParaRPr lang="en-GB" dirty="0"/>
          </a:p>
        </p:txBody>
      </p:sp>
    </p:spTree>
    <p:extLst>
      <p:ext uri="{BB962C8B-B14F-4D97-AF65-F5344CB8AC3E}">
        <p14:creationId xmlns:p14="http://schemas.microsoft.com/office/powerpoint/2010/main" val="315597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59FEB94-D077-A504-B1FA-B8CE75F1550D}"/>
              </a:ext>
            </a:extLst>
          </p:cNvPr>
          <p:cNvSpPr>
            <a:spLocks noGrp="1"/>
          </p:cNvSpPr>
          <p:nvPr>
            <p:ph type="pic" sz="quarter" idx="4294967295"/>
          </p:nvPr>
        </p:nvSpPr>
        <p:spPr>
          <a:xfrm>
            <a:off x="7451965" y="1665520"/>
            <a:ext cx="4266960" cy="4266968"/>
          </a:xfrm>
        </p:spPr>
        <p:txBody>
          <a:bodyPr/>
          <a:lstStyle/>
          <a:p>
            <a:endParaRPr lang="en-GB"/>
          </a:p>
        </p:txBody>
      </p:sp>
      <p:sp>
        <p:nvSpPr>
          <p:cNvPr id="3" name="Title 2">
            <a:extLst>
              <a:ext uri="{FF2B5EF4-FFF2-40B4-BE49-F238E27FC236}">
                <a16:creationId xmlns:a16="http://schemas.microsoft.com/office/drawing/2014/main" id="{9595B77C-5E8E-BABD-6754-8E075F2B181E}"/>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64655C0F-F1CE-DC3D-F000-47CDCDE56FBD}"/>
              </a:ext>
            </a:extLst>
          </p:cNvPr>
          <p:cNvSpPr>
            <a:spLocks noGrp="1"/>
          </p:cNvSpPr>
          <p:nvPr>
            <p:ph idx="1"/>
          </p:nvPr>
        </p:nvSpPr>
        <p:spPr/>
        <p:txBody>
          <a:bodyPr/>
          <a:lstStyle/>
          <a:p>
            <a:endParaRPr lang="en-GB"/>
          </a:p>
        </p:txBody>
      </p:sp>
      <p:sp>
        <p:nvSpPr>
          <p:cNvPr id="6" name="Slide Number Placeholder 5">
            <a:extLst>
              <a:ext uri="{FF2B5EF4-FFF2-40B4-BE49-F238E27FC236}">
                <a16:creationId xmlns:a16="http://schemas.microsoft.com/office/drawing/2014/main" id="{F6560C53-8133-9410-AA45-1B701A4E070D}"/>
              </a:ext>
            </a:extLst>
          </p:cNvPr>
          <p:cNvSpPr>
            <a:spLocks noGrp="1"/>
          </p:cNvSpPr>
          <p:nvPr>
            <p:ph type="sldNum" sz="quarter" idx="12"/>
          </p:nvPr>
        </p:nvSpPr>
        <p:spPr/>
        <p:txBody>
          <a:bodyPr/>
          <a:lstStyle/>
          <a:p>
            <a:fld id="{D8DA9DAA-006C-4F4B-980E-E3DF019B24E2}" type="slidenum">
              <a:rPr lang="en-GB" smtClean="0"/>
              <a:pPr/>
              <a:t>13</a:t>
            </a:fld>
            <a:endParaRPr lang="en-GB" dirty="0"/>
          </a:p>
        </p:txBody>
      </p:sp>
    </p:spTree>
    <p:extLst>
      <p:ext uri="{BB962C8B-B14F-4D97-AF65-F5344CB8AC3E}">
        <p14:creationId xmlns:p14="http://schemas.microsoft.com/office/powerpoint/2010/main" val="74896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F295842-69EF-E8FC-6942-2219D53F65B6}"/>
              </a:ext>
            </a:extLst>
          </p:cNvPr>
          <p:cNvSpPr>
            <a:spLocks noGrp="1"/>
          </p:cNvSpPr>
          <p:nvPr>
            <p:ph type="pic" sz="quarter" idx="4294967295"/>
          </p:nvPr>
        </p:nvSpPr>
        <p:spPr>
          <a:xfrm>
            <a:off x="7451965" y="1665520"/>
            <a:ext cx="4266960" cy="4266968"/>
          </a:xfrm>
        </p:spPr>
        <p:txBody>
          <a:bodyPr/>
          <a:lstStyle/>
          <a:p>
            <a:endParaRPr lang="en-GB"/>
          </a:p>
        </p:txBody>
      </p:sp>
      <p:sp>
        <p:nvSpPr>
          <p:cNvPr id="3" name="Title 2">
            <a:extLst>
              <a:ext uri="{FF2B5EF4-FFF2-40B4-BE49-F238E27FC236}">
                <a16:creationId xmlns:a16="http://schemas.microsoft.com/office/drawing/2014/main" id="{FF65B3AC-731D-2964-B625-8828FF87A64C}"/>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22211DB2-C54D-8D9A-FEBE-97FEA566C2AE}"/>
              </a:ext>
            </a:extLst>
          </p:cNvPr>
          <p:cNvSpPr>
            <a:spLocks noGrp="1"/>
          </p:cNvSpPr>
          <p:nvPr>
            <p:ph idx="1"/>
          </p:nvPr>
        </p:nvSpPr>
        <p:spPr/>
        <p:txBody>
          <a:bodyPr/>
          <a:lstStyle/>
          <a:p>
            <a:endParaRPr lang="en-GB"/>
          </a:p>
        </p:txBody>
      </p:sp>
      <p:sp>
        <p:nvSpPr>
          <p:cNvPr id="6" name="Slide Number Placeholder 5">
            <a:extLst>
              <a:ext uri="{FF2B5EF4-FFF2-40B4-BE49-F238E27FC236}">
                <a16:creationId xmlns:a16="http://schemas.microsoft.com/office/drawing/2014/main" id="{3C39FBD1-D0A2-B8EB-D4D4-71C3CD934C67}"/>
              </a:ext>
            </a:extLst>
          </p:cNvPr>
          <p:cNvSpPr>
            <a:spLocks noGrp="1"/>
          </p:cNvSpPr>
          <p:nvPr>
            <p:ph type="sldNum" sz="quarter" idx="12"/>
          </p:nvPr>
        </p:nvSpPr>
        <p:spPr/>
        <p:txBody>
          <a:bodyPr/>
          <a:lstStyle/>
          <a:p>
            <a:fld id="{D8DA9DAA-006C-4F4B-980E-E3DF019B24E2}" type="slidenum">
              <a:rPr lang="en-GB" smtClean="0"/>
              <a:pPr/>
              <a:t>14</a:t>
            </a:fld>
            <a:endParaRPr lang="en-GB" dirty="0"/>
          </a:p>
        </p:txBody>
      </p:sp>
    </p:spTree>
    <p:extLst>
      <p:ext uri="{BB962C8B-B14F-4D97-AF65-F5344CB8AC3E}">
        <p14:creationId xmlns:p14="http://schemas.microsoft.com/office/powerpoint/2010/main" val="379619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52C6198-4198-D411-3840-1C15B686AAB7}"/>
              </a:ext>
            </a:extLst>
          </p:cNvPr>
          <p:cNvSpPr>
            <a:spLocks noGrp="1"/>
          </p:cNvSpPr>
          <p:nvPr>
            <p:ph type="pic" sz="quarter" idx="4294967295"/>
          </p:nvPr>
        </p:nvSpPr>
        <p:spPr>
          <a:xfrm>
            <a:off x="7451965" y="1665520"/>
            <a:ext cx="4266960" cy="4266968"/>
          </a:xfrm>
        </p:spPr>
        <p:txBody>
          <a:bodyPr/>
          <a:lstStyle/>
          <a:p>
            <a:endParaRPr lang="en-GB"/>
          </a:p>
        </p:txBody>
      </p:sp>
      <p:sp>
        <p:nvSpPr>
          <p:cNvPr id="3" name="Title 2">
            <a:extLst>
              <a:ext uri="{FF2B5EF4-FFF2-40B4-BE49-F238E27FC236}">
                <a16:creationId xmlns:a16="http://schemas.microsoft.com/office/drawing/2014/main" id="{45553DA5-482B-AD9F-92CA-386DA3474497}"/>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B8448137-00F7-0095-1A4B-2AD8142940C0}"/>
              </a:ext>
            </a:extLst>
          </p:cNvPr>
          <p:cNvSpPr>
            <a:spLocks noGrp="1"/>
          </p:cNvSpPr>
          <p:nvPr>
            <p:ph idx="1"/>
          </p:nvPr>
        </p:nvSpPr>
        <p:spPr/>
        <p:txBody>
          <a:bodyPr/>
          <a:lstStyle/>
          <a:p>
            <a:endParaRPr lang="en-GB"/>
          </a:p>
        </p:txBody>
      </p:sp>
      <p:sp>
        <p:nvSpPr>
          <p:cNvPr id="6" name="Slide Number Placeholder 5">
            <a:extLst>
              <a:ext uri="{FF2B5EF4-FFF2-40B4-BE49-F238E27FC236}">
                <a16:creationId xmlns:a16="http://schemas.microsoft.com/office/drawing/2014/main" id="{BF240600-D0D8-8045-4C97-2136730DDA12}"/>
              </a:ext>
            </a:extLst>
          </p:cNvPr>
          <p:cNvSpPr>
            <a:spLocks noGrp="1"/>
          </p:cNvSpPr>
          <p:nvPr>
            <p:ph type="sldNum" sz="quarter" idx="12"/>
          </p:nvPr>
        </p:nvSpPr>
        <p:spPr/>
        <p:txBody>
          <a:bodyPr/>
          <a:lstStyle/>
          <a:p>
            <a:fld id="{D8DA9DAA-006C-4F4B-980E-E3DF019B24E2}" type="slidenum">
              <a:rPr lang="en-GB" smtClean="0"/>
              <a:pPr/>
              <a:t>15</a:t>
            </a:fld>
            <a:endParaRPr lang="en-GB" dirty="0"/>
          </a:p>
        </p:txBody>
      </p:sp>
    </p:spTree>
    <p:extLst>
      <p:ext uri="{BB962C8B-B14F-4D97-AF65-F5344CB8AC3E}">
        <p14:creationId xmlns:p14="http://schemas.microsoft.com/office/powerpoint/2010/main" val="2034495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7289206-1BB2-1B84-9CC9-01E2CFC337F6}"/>
              </a:ext>
            </a:extLst>
          </p:cNvPr>
          <p:cNvSpPr>
            <a:spLocks noGrp="1"/>
          </p:cNvSpPr>
          <p:nvPr>
            <p:ph type="pic" sz="quarter" idx="14"/>
          </p:nvPr>
        </p:nvSpPr>
        <p:spPr/>
        <p:txBody>
          <a:bodyPr/>
          <a:lstStyle/>
          <a:p>
            <a:endParaRPr lang="en-GB"/>
          </a:p>
        </p:txBody>
      </p:sp>
      <p:sp>
        <p:nvSpPr>
          <p:cNvPr id="11" name="Picture Placeholder 10">
            <a:extLst>
              <a:ext uri="{FF2B5EF4-FFF2-40B4-BE49-F238E27FC236}">
                <a16:creationId xmlns:a16="http://schemas.microsoft.com/office/drawing/2014/main" id="{51F7B8E2-C174-F01A-6AE9-5F76D0E88C8E}"/>
              </a:ext>
            </a:extLst>
          </p:cNvPr>
          <p:cNvSpPr>
            <a:spLocks noGrp="1"/>
          </p:cNvSpPr>
          <p:nvPr>
            <p:ph type="pic" sz="quarter" idx="15"/>
          </p:nvPr>
        </p:nvSpPr>
        <p:spPr/>
        <p:txBody>
          <a:bodyPr/>
          <a:lstStyle/>
          <a:p>
            <a:endParaRPr lang="en-GB"/>
          </a:p>
        </p:txBody>
      </p:sp>
      <p:sp>
        <p:nvSpPr>
          <p:cNvPr id="12" name="Picture Placeholder 11">
            <a:extLst>
              <a:ext uri="{FF2B5EF4-FFF2-40B4-BE49-F238E27FC236}">
                <a16:creationId xmlns:a16="http://schemas.microsoft.com/office/drawing/2014/main" id="{03375CDE-245E-0F39-EC91-643A571A7F7E}"/>
              </a:ext>
            </a:extLst>
          </p:cNvPr>
          <p:cNvSpPr>
            <a:spLocks noGrp="1"/>
          </p:cNvSpPr>
          <p:nvPr>
            <p:ph type="pic" sz="quarter" idx="16"/>
          </p:nvPr>
        </p:nvSpPr>
        <p:spPr/>
        <p:txBody>
          <a:bodyPr/>
          <a:lstStyle/>
          <a:p>
            <a:endParaRPr lang="en-GB"/>
          </a:p>
        </p:txBody>
      </p:sp>
      <p:sp>
        <p:nvSpPr>
          <p:cNvPr id="13" name="Picture Placeholder 12">
            <a:extLst>
              <a:ext uri="{FF2B5EF4-FFF2-40B4-BE49-F238E27FC236}">
                <a16:creationId xmlns:a16="http://schemas.microsoft.com/office/drawing/2014/main" id="{C63A70ED-39D0-EA67-632A-A468BF35C94D}"/>
              </a:ext>
            </a:extLst>
          </p:cNvPr>
          <p:cNvSpPr>
            <a:spLocks noGrp="1"/>
          </p:cNvSpPr>
          <p:nvPr>
            <p:ph type="pic" sz="quarter" idx="17"/>
          </p:nvPr>
        </p:nvSpPr>
        <p:spPr/>
        <p:txBody>
          <a:bodyPr/>
          <a:lstStyle/>
          <a:p>
            <a:endParaRPr lang="en-GB"/>
          </a:p>
        </p:txBody>
      </p:sp>
      <p:sp>
        <p:nvSpPr>
          <p:cNvPr id="8" name="Title 7">
            <a:extLst>
              <a:ext uri="{FF2B5EF4-FFF2-40B4-BE49-F238E27FC236}">
                <a16:creationId xmlns:a16="http://schemas.microsoft.com/office/drawing/2014/main" id="{71AED688-5954-71E4-D605-2429076C29E3}"/>
              </a:ext>
            </a:extLst>
          </p:cNvPr>
          <p:cNvSpPr>
            <a:spLocks noGrp="1"/>
          </p:cNvSpPr>
          <p:nvPr>
            <p:ph type="title"/>
          </p:nvPr>
        </p:nvSpPr>
        <p:spPr/>
        <p:txBody>
          <a:bodyPr/>
          <a:lstStyle/>
          <a:p>
            <a:endParaRPr lang="en-GB"/>
          </a:p>
        </p:txBody>
      </p:sp>
      <p:sp>
        <p:nvSpPr>
          <p:cNvPr id="6" name="Slide Number Placeholder 5">
            <a:extLst>
              <a:ext uri="{FF2B5EF4-FFF2-40B4-BE49-F238E27FC236}">
                <a16:creationId xmlns:a16="http://schemas.microsoft.com/office/drawing/2014/main" id="{6F89DC9F-933E-299F-635E-3C944DDED20D}"/>
              </a:ext>
            </a:extLst>
          </p:cNvPr>
          <p:cNvSpPr>
            <a:spLocks noGrp="1"/>
          </p:cNvSpPr>
          <p:nvPr>
            <p:ph type="sldNum" sz="quarter" idx="12"/>
          </p:nvPr>
        </p:nvSpPr>
        <p:spPr/>
        <p:txBody>
          <a:bodyPr/>
          <a:lstStyle/>
          <a:p>
            <a:fld id="{D8DA9DAA-006C-4F4B-980E-E3DF019B24E2}" type="slidenum">
              <a:rPr lang="en-GB" smtClean="0"/>
              <a:pPr/>
              <a:t>16</a:t>
            </a:fld>
            <a:endParaRPr lang="en-GB" dirty="0"/>
          </a:p>
        </p:txBody>
      </p:sp>
      <p:sp>
        <p:nvSpPr>
          <p:cNvPr id="9" name="Text Placeholder 8">
            <a:extLst>
              <a:ext uri="{FF2B5EF4-FFF2-40B4-BE49-F238E27FC236}">
                <a16:creationId xmlns:a16="http://schemas.microsoft.com/office/drawing/2014/main" id="{7050037E-7590-93B6-0378-80472B625342}"/>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190109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en-GB"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en-GB" dirty="0"/>
              <a:t>Highlight the 3 main graphs that support </a:t>
            </a:r>
            <a:r>
              <a:rPr lang="en-GB"/>
              <a:t>our hypothesis</a:t>
            </a:r>
            <a:endParaRPr lang="en-GB" dirty="0"/>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en-GB" smtClean="0"/>
              <a:pPr rtl="0"/>
              <a:t>17</a:t>
            </a:fld>
            <a:endParaRPr lang="en-GB"/>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Tree>
    <p:extLst>
      <p:ext uri="{BB962C8B-B14F-4D97-AF65-F5344CB8AC3E}">
        <p14:creationId xmlns:p14="http://schemas.microsoft.com/office/powerpoint/2010/main" val="358477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6"/>
          <a:srcRect l="16" r="16"/>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en-GB"/>
              <a:t>Thank you</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GB" smtClean="0"/>
              <a:pPr rtl="0"/>
              <a:t>18</a:t>
            </a:fld>
            <a:endParaRPr lang="en-GB"/>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normAutofit/>
          </a:bodyPr>
          <a:lstStyle/>
          <a:p>
            <a:pPr rtl="0"/>
            <a:r>
              <a:rPr lang="en-GB"/>
              <a:t>Presenter name</a:t>
            </a:r>
          </a:p>
          <a:p>
            <a:pPr rtl="0"/>
            <a:r>
              <a:rPr lang="en-GB"/>
              <a:t>Email address</a:t>
            </a:r>
          </a:p>
          <a:p>
            <a:pPr rtl="0"/>
            <a:r>
              <a:rPr lang="en-GB"/>
              <a:t>Website</a:t>
            </a:r>
          </a:p>
          <a:p>
            <a:pPr rtl="0"/>
            <a:endParaRPr lang="en-GB"/>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7197213" y="499533"/>
            <a:ext cx="4345858" cy="1658198"/>
          </a:xfrm>
        </p:spPr>
        <p:txBody>
          <a:bodyPr vert="horz" lIns="91440" tIns="45720" rIns="91440" bIns="45720" rtlCol="0" anchor="ctr">
            <a:normAutofit/>
          </a:bodyPr>
          <a:lstStyle/>
          <a:p>
            <a:r>
              <a:rPr lang="en-US" sz="4800" dirty="0"/>
              <a:t>Outline</a:t>
            </a:r>
          </a:p>
        </p:txBody>
      </p:sp>
      <p:pic>
        <p:nvPicPr>
          <p:cNvPr id="23" name="Picture Placeholder 22" descr="Cartoon scene of a person and person&#10;&#10;Description automatically generated">
            <a:extLst>
              <a:ext uri="{FF2B5EF4-FFF2-40B4-BE49-F238E27FC236}">
                <a16:creationId xmlns:a16="http://schemas.microsoft.com/office/drawing/2014/main" id="{888267F2-C9C3-0B0B-0A83-6738E18EF68E}"/>
              </a:ext>
            </a:extLst>
          </p:cNvPr>
          <p:cNvPicPr>
            <a:picLocks noGrp="1" noChangeAspect="1"/>
          </p:cNvPicPr>
          <p:nvPr>
            <p:ph type="pic" sz="quarter" idx="14"/>
          </p:nvPr>
        </p:nvPicPr>
        <p:blipFill>
          <a:blip r:embed="rId3"/>
          <a:srcRect l="12583" r="12583"/>
          <a:stretch>
            <a:fillRect/>
          </a:stretch>
        </p:blipFill>
        <p:spPr>
          <a:xfrm>
            <a:off x="742184" y="645106"/>
            <a:ext cx="5253643" cy="5247747"/>
          </a:xfrm>
          <a:prstGeom prst="rect">
            <a:avLst/>
          </a:prstGeom>
        </p:spPr>
      </p:pic>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7197213" y="2011680"/>
            <a:ext cx="4345858" cy="3864732"/>
          </a:xfrm>
        </p:spPr>
        <p:txBody>
          <a:bodyPr vert="horz" lIns="91440" tIns="45720" rIns="91440" bIns="45720" rtlCol="0">
            <a:normAutofit/>
          </a:bodyPr>
          <a:lstStyle/>
          <a:p>
            <a:pPr marL="285750" indent="-285750" algn="l">
              <a:buFont typeface="Wingdings" panose="05000000000000000000" pitchFamily="2" charset="2"/>
              <a:buChar char="Ø"/>
            </a:pPr>
            <a:r>
              <a:rPr lang="en-US" dirty="0">
                <a:solidFill>
                  <a:schemeClr val="tx1">
                    <a:lumMod val="85000"/>
                    <a:lumOff val="15000"/>
                  </a:schemeClr>
                </a:solidFill>
              </a:rPr>
              <a:t>Project Overview</a:t>
            </a:r>
          </a:p>
          <a:p>
            <a:pPr marL="285750" indent="-285750" algn="l">
              <a:buFont typeface="Wingdings" panose="05000000000000000000" pitchFamily="2" charset="2"/>
              <a:buChar char="Ø"/>
            </a:pPr>
            <a:r>
              <a:rPr lang="en-US" dirty="0">
                <a:solidFill>
                  <a:schemeClr val="tx1">
                    <a:lumMod val="85000"/>
                    <a:lumOff val="15000"/>
                  </a:schemeClr>
                </a:solidFill>
              </a:rPr>
              <a:t>Data Wrangling and Cleaning</a:t>
            </a:r>
          </a:p>
          <a:p>
            <a:pPr marL="285750" indent="-285750" algn="l">
              <a:buFont typeface="Wingdings" panose="05000000000000000000" pitchFamily="2" charset="2"/>
              <a:buChar char="Ø"/>
            </a:pPr>
            <a:r>
              <a:rPr lang="en-US" dirty="0">
                <a:solidFill>
                  <a:schemeClr val="tx1">
                    <a:lumMod val="85000"/>
                    <a:lumOff val="15000"/>
                  </a:schemeClr>
                </a:solidFill>
              </a:rPr>
              <a:t>Exploratory Data Analysis</a:t>
            </a:r>
          </a:p>
          <a:p>
            <a:pPr marL="285750" indent="-285750" algn="l">
              <a:buFont typeface="Wingdings" panose="05000000000000000000" pitchFamily="2" charset="2"/>
              <a:buChar char="Ø"/>
            </a:pPr>
            <a:r>
              <a:rPr lang="en-US" dirty="0">
                <a:solidFill>
                  <a:schemeClr val="tx1">
                    <a:lumMod val="85000"/>
                    <a:lumOff val="15000"/>
                  </a:schemeClr>
                </a:solidFill>
              </a:rPr>
              <a:t>Teamwork &amp; Project Management</a:t>
            </a:r>
          </a:p>
          <a:p>
            <a:pPr marL="285750" indent="-285750" algn="l">
              <a:buFont typeface="Wingdings" panose="05000000000000000000" pitchFamily="2" charset="2"/>
              <a:buChar char="Ø"/>
            </a:pPr>
            <a:r>
              <a:rPr lang="en-US" dirty="0">
                <a:solidFill>
                  <a:schemeClr val="tx1">
                    <a:lumMod val="85000"/>
                    <a:lumOff val="15000"/>
                  </a:schemeClr>
                </a:solidFill>
              </a:rPr>
              <a:t>Major Obstacle</a:t>
            </a:r>
          </a:p>
          <a:p>
            <a:pPr marL="285750" indent="-285750" algn="l">
              <a:buFont typeface="Wingdings" panose="05000000000000000000" pitchFamily="2" charset="2"/>
              <a:buChar char="Ø"/>
            </a:pPr>
            <a:r>
              <a:rPr lang="en-US" dirty="0">
                <a:solidFill>
                  <a:schemeClr val="tx1">
                    <a:lumMod val="85000"/>
                    <a:lumOff val="15000"/>
                  </a:schemeClr>
                </a:solidFill>
              </a:rPr>
              <a:t>Conclusion </a:t>
            </a:r>
          </a:p>
          <a:p>
            <a:pPr marL="285750" indent="-285750" algn="l">
              <a:buFont typeface="Wingdings" panose="05000000000000000000" pitchFamily="2" charset="2"/>
              <a:buChar char="Ø"/>
            </a:pPr>
            <a:r>
              <a:rPr lang="en-US" dirty="0">
                <a:solidFill>
                  <a:schemeClr val="tx1">
                    <a:lumMod val="85000"/>
                    <a:lumOff val="15000"/>
                  </a:schemeClr>
                </a:solidFill>
              </a:rPr>
              <a:t>Summary</a:t>
            </a:r>
          </a:p>
          <a:p>
            <a:pPr marL="285750" indent="-285750" algn="l">
              <a:buFont typeface="Wingdings" panose="05000000000000000000" pitchFamily="2" charset="2"/>
              <a:buChar char="Ø"/>
            </a:pPr>
            <a:r>
              <a:rPr lang="en-US" dirty="0">
                <a:solidFill>
                  <a:schemeClr val="tx1">
                    <a:lumMod val="85000"/>
                    <a:lumOff val="15000"/>
                  </a:schemeClr>
                </a:solidFill>
              </a:rPr>
              <a:t>Links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9265920" y="5460961"/>
            <a:ext cx="2926080" cy="1397039"/>
          </a:xfrm>
        </p:spPr>
        <p:txBody>
          <a:bodyPr vert="horz" lIns="91440" tIns="45720" rIns="91440" bIns="45720" rtlCol="0" anchor="b">
            <a:normAutofit/>
          </a:bodyPr>
          <a:lstStyle/>
          <a:p>
            <a:pPr>
              <a:lnSpc>
                <a:spcPct val="90000"/>
              </a:lnSpc>
              <a:spcAft>
                <a:spcPts val="600"/>
              </a:spcAft>
            </a:pPr>
            <a:fld id="{D8DA9DAA-006C-4F4B-980E-E3DF019B24E2}" type="slidenum">
              <a:rPr lang="en-US" sz="1200" smtClean="0">
                <a:solidFill>
                  <a:schemeClr val="accent2"/>
                </a:solidFill>
              </a:rPr>
              <a:pPr>
                <a:lnSpc>
                  <a:spcPct val="90000"/>
                </a:lnSpc>
                <a:spcAft>
                  <a:spcPts val="600"/>
                </a:spcAft>
              </a:pPr>
              <a:t>2</a:t>
            </a:fld>
            <a:endParaRPr lang="en-US" sz="1200" dirty="0">
              <a:solidFill>
                <a:schemeClr val="accent2"/>
              </a:solidFill>
            </a:endParaRP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98A6-66FA-A00B-8973-09E4BE4E24CC}"/>
              </a:ext>
            </a:extLst>
          </p:cNvPr>
          <p:cNvSpPr>
            <a:spLocks noGrp="1"/>
          </p:cNvSpPr>
          <p:nvPr>
            <p:ph type="title"/>
          </p:nvPr>
        </p:nvSpPr>
        <p:spPr/>
        <p:txBody>
          <a:bodyPr/>
          <a:lstStyle/>
          <a:p>
            <a:r>
              <a:rPr lang="en-GB" sz="4800" dirty="0"/>
              <a:t>Business Idea</a:t>
            </a:r>
            <a:endParaRPr lang="en-GB" dirty="0"/>
          </a:p>
        </p:txBody>
      </p:sp>
      <p:sp>
        <p:nvSpPr>
          <p:cNvPr id="3" name="Content Placeholder 2">
            <a:extLst>
              <a:ext uri="{FF2B5EF4-FFF2-40B4-BE49-F238E27FC236}">
                <a16:creationId xmlns:a16="http://schemas.microsoft.com/office/drawing/2014/main" id="{5B60A6B8-65D4-3A49-58A7-00EE4C825EAE}"/>
              </a:ext>
            </a:extLst>
          </p:cNvPr>
          <p:cNvSpPr>
            <a:spLocks noGrp="1"/>
          </p:cNvSpPr>
          <p:nvPr>
            <p:ph idx="1"/>
          </p:nvPr>
        </p:nvSpPr>
        <p:spPr>
          <a:xfrm>
            <a:off x="947035" y="2483004"/>
            <a:ext cx="9166046" cy="3674327"/>
          </a:xfrm>
        </p:spPr>
        <p:txBody>
          <a:bodyPr>
            <a:normAutofit/>
          </a:bodyPr>
          <a:lstStyle/>
          <a:p>
            <a:pPr algn="ctr"/>
            <a:r>
              <a:rPr lang="en-US" sz="2800" b="1" dirty="0">
                <a:solidFill>
                  <a:schemeClr val="accent1"/>
                </a:solidFill>
              </a:rPr>
              <a:t>"Driving GDP Growth Through Gender Equality"</a:t>
            </a:r>
          </a:p>
          <a:p>
            <a:pPr algn="just"/>
            <a:r>
              <a:rPr lang="en-US" sz="2800" b="1" dirty="0">
                <a:solidFill>
                  <a:schemeClr val="accent1"/>
                </a:solidFill>
              </a:rPr>
              <a:t>Our services:</a:t>
            </a:r>
          </a:p>
          <a:p>
            <a:pPr marL="342900" indent="-342900" algn="just">
              <a:buFont typeface="Wingdings" panose="05000000000000000000" pitchFamily="2" charset="2"/>
              <a:buChar char="ü"/>
            </a:pPr>
            <a:r>
              <a:rPr lang="en-US" b="1" dirty="0"/>
              <a:t>Workforce Analysis</a:t>
            </a:r>
            <a:r>
              <a:rPr lang="en-US" dirty="0"/>
              <a:t>: Identify and address gender disparities in organizations.</a:t>
            </a:r>
          </a:p>
          <a:p>
            <a:pPr marL="342900" indent="-342900" algn="just">
              <a:buFont typeface="Wingdings" panose="05000000000000000000" pitchFamily="2" charset="2"/>
              <a:buChar char="ü"/>
            </a:pPr>
            <a:r>
              <a:rPr lang="en-US" b="1" dirty="0"/>
              <a:t>Policy Development</a:t>
            </a:r>
            <a:r>
              <a:rPr lang="en-US" dirty="0"/>
              <a:t>: Create policies that enhance gender equality.</a:t>
            </a:r>
          </a:p>
          <a:p>
            <a:pPr marL="342900" indent="-342900" algn="just">
              <a:buFont typeface="Wingdings" panose="05000000000000000000" pitchFamily="2" charset="2"/>
              <a:buChar char="ü"/>
            </a:pPr>
            <a:r>
              <a:rPr lang="en-US" b="1" dirty="0"/>
              <a:t>Economic Impact Studies</a:t>
            </a:r>
            <a:r>
              <a:rPr lang="en-US" dirty="0"/>
              <a:t>: Showcase the economic benefits of gender equality.</a:t>
            </a:r>
          </a:p>
          <a:p>
            <a:pPr marL="342900" indent="-342900" algn="just">
              <a:buFont typeface="Wingdings" panose="05000000000000000000" pitchFamily="2" charset="2"/>
              <a:buChar char="ü"/>
            </a:pPr>
            <a:r>
              <a:rPr lang="en-US" b="1" dirty="0"/>
              <a:t>Advocacy Campaigns</a:t>
            </a:r>
            <a:r>
              <a:rPr lang="en-US" dirty="0"/>
              <a:t>: Drive awareness and influence policy for gender equality.</a:t>
            </a:r>
          </a:p>
          <a:p>
            <a:endParaRPr lang="en-GB" dirty="0"/>
          </a:p>
        </p:txBody>
      </p:sp>
      <p:sp>
        <p:nvSpPr>
          <p:cNvPr id="4" name="Slide Number Placeholder 3">
            <a:extLst>
              <a:ext uri="{FF2B5EF4-FFF2-40B4-BE49-F238E27FC236}">
                <a16:creationId xmlns:a16="http://schemas.microsoft.com/office/drawing/2014/main" id="{4B4A128D-6B1B-D492-FA11-89EDD3D560B9}"/>
              </a:ext>
            </a:extLst>
          </p:cNvPr>
          <p:cNvSpPr>
            <a:spLocks noGrp="1"/>
          </p:cNvSpPr>
          <p:nvPr>
            <p:ph type="sldNum" sz="quarter" idx="12"/>
          </p:nvPr>
        </p:nvSpPr>
        <p:spPr/>
        <p:txBody>
          <a:bodyPr/>
          <a:lstStyle/>
          <a:p>
            <a:fld id="{D8DA9DAA-006C-4F4B-980E-E3DF019B24E2}" type="slidenum">
              <a:rPr lang="en-GB" smtClean="0"/>
              <a:pPr/>
              <a:t>3</a:t>
            </a:fld>
            <a:endParaRPr lang="en-GB" dirty="0"/>
          </a:p>
        </p:txBody>
      </p:sp>
    </p:spTree>
    <p:extLst>
      <p:ext uri="{BB962C8B-B14F-4D97-AF65-F5344CB8AC3E}">
        <p14:creationId xmlns:p14="http://schemas.microsoft.com/office/powerpoint/2010/main" val="295914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43F9-3A0F-FEE7-A7CE-C37B0EC233A4}"/>
              </a:ext>
            </a:extLst>
          </p:cNvPr>
          <p:cNvSpPr>
            <a:spLocks noGrp="1"/>
          </p:cNvSpPr>
          <p:nvPr>
            <p:ph type="title"/>
          </p:nvPr>
        </p:nvSpPr>
        <p:spPr>
          <a:xfrm>
            <a:off x="678023" y="831128"/>
            <a:ext cx="9166046" cy="1179576"/>
          </a:xfrm>
        </p:spPr>
        <p:txBody>
          <a:bodyPr/>
          <a:lstStyle/>
          <a:p>
            <a:r>
              <a:rPr lang="en-GB" dirty="0"/>
              <a:t>Project Overview – The Process</a:t>
            </a:r>
          </a:p>
        </p:txBody>
      </p:sp>
      <p:sp>
        <p:nvSpPr>
          <p:cNvPr id="3" name="Content Placeholder 2">
            <a:extLst>
              <a:ext uri="{FF2B5EF4-FFF2-40B4-BE49-F238E27FC236}">
                <a16:creationId xmlns:a16="http://schemas.microsoft.com/office/drawing/2014/main" id="{53A4611D-1DC1-3FD6-CC6A-2990C0E5116C}"/>
              </a:ext>
            </a:extLst>
          </p:cNvPr>
          <p:cNvSpPr>
            <a:spLocks noGrp="1"/>
          </p:cNvSpPr>
          <p:nvPr>
            <p:ph idx="1"/>
          </p:nvPr>
        </p:nvSpPr>
        <p:spPr>
          <a:xfrm>
            <a:off x="820656" y="2102424"/>
            <a:ext cx="9166046" cy="3748668"/>
          </a:xfrm>
        </p:spPr>
        <p:txBody>
          <a:bodyPr>
            <a:normAutofit/>
          </a:bodyPr>
          <a:lstStyle/>
          <a:p>
            <a:r>
              <a:rPr lang="en-GB" dirty="0"/>
              <a:t>Can we add Trello screenshot?</a:t>
            </a:r>
          </a:p>
          <a:p>
            <a:r>
              <a:rPr lang="en-GB" dirty="0"/>
              <a:t>Add link</a:t>
            </a:r>
          </a:p>
          <a:p>
            <a:r>
              <a:rPr lang="en-GB" dirty="0"/>
              <a:t>We randomly picked 12 countries with a mix of GDP’s covering these areas:</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286D8266-5905-C6DC-F938-B72899A7C897}"/>
              </a:ext>
            </a:extLst>
          </p:cNvPr>
          <p:cNvSpPr>
            <a:spLocks noGrp="1"/>
          </p:cNvSpPr>
          <p:nvPr>
            <p:ph type="sldNum" sz="quarter" idx="12"/>
          </p:nvPr>
        </p:nvSpPr>
        <p:spPr/>
        <p:txBody>
          <a:bodyPr/>
          <a:lstStyle/>
          <a:p>
            <a:fld id="{D8DA9DAA-006C-4F4B-980E-E3DF019B24E2}" type="slidenum">
              <a:rPr lang="en-GB" smtClean="0"/>
              <a:pPr/>
              <a:t>4</a:t>
            </a:fld>
            <a:endParaRPr lang="en-GB" dirty="0"/>
          </a:p>
        </p:txBody>
      </p:sp>
      <p:graphicFrame>
        <p:nvGraphicFramePr>
          <p:cNvPr id="5" name="Table 4">
            <a:extLst>
              <a:ext uri="{FF2B5EF4-FFF2-40B4-BE49-F238E27FC236}">
                <a16:creationId xmlns:a16="http://schemas.microsoft.com/office/drawing/2014/main" id="{6C0EECD9-1C0C-3541-F078-1E45FB1DDC23}"/>
              </a:ext>
            </a:extLst>
          </p:cNvPr>
          <p:cNvGraphicFramePr>
            <a:graphicFrameLocks noGrp="1"/>
          </p:cNvGraphicFramePr>
          <p:nvPr>
            <p:extLst>
              <p:ext uri="{D42A27DB-BD31-4B8C-83A1-F6EECF244321}">
                <p14:modId xmlns:p14="http://schemas.microsoft.com/office/powerpoint/2010/main" val="2904319428"/>
              </p:ext>
            </p:extLst>
          </p:nvPr>
        </p:nvGraphicFramePr>
        <p:xfrm>
          <a:off x="1724722" y="3976758"/>
          <a:ext cx="6575091" cy="2392680"/>
        </p:xfrm>
        <a:graphic>
          <a:graphicData uri="http://schemas.openxmlformats.org/drawingml/2006/table">
            <a:tbl>
              <a:tblPr firstRow="1" bandRow="1">
                <a:tableStyleId>{5C22544A-7EE6-4342-B048-85BDC9FD1C3A}</a:tableStyleId>
              </a:tblPr>
              <a:tblGrid>
                <a:gridCol w="1226634">
                  <a:extLst>
                    <a:ext uri="{9D8B030D-6E8A-4147-A177-3AD203B41FA5}">
                      <a16:colId xmlns:a16="http://schemas.microsoft.com/office/drawing/2014/main" val="1694307743"/>
                    </a:ext>
                  </a:extLst>
                </a:gridCol>
                <a:gridCol w="1284456">
                  <a:extLst>
                    <a:ext uri="{9D8B030D-6E8A-4147-A177-3AD203B41FA5}">
                      <a16:colId xmlns:a16="http://schemas.microsoft.com/office/drawing/2014/main" val="1480739188"/>
                    </a:ext>
                  </a:extLst>
                </a:gridCol>
                <a:gridCol w="1354667">
                  <a:extLst>
                    <a:ext uri="{9D8B030D-6E8A-4147-A177-3AD203B41FA5}">
                      <a16:colId xmlns:a16="http://schemas.microsoft.com/office/drawing/2014/main" val="4065752217"/>
                    </a:ext>
                  </a:extLst>
                </a:gridCol>
                <a:gridCol w="1354667">
                  <a:extLst>
                    <a:ext uri="{9D8B030D-6E8A-4147-A177-3AD203B41FA5}">
                      <a16:colId xmlns:a16="http://schemas.microsoft.com/office/drawing/2014/main" val="1041535549"/>
                    </a:ext>
                  </a:extLst>
                </a:gridCol>
                <a:gridCol w="1354667">
                  <a:extLst>
                    <a:ext uri="{9D8B030D-6E8A-4147-A177-3AD203B41FA5}">
                      <a16:colId xmlns:a16="http://schemas.microsoft.com/office/drawing/2014/main" val="1839892252"/>
                    </a:ext>
                  </a:extLst>
                </a:gridCol>
              </a:tblGrid>
              <a:tr h="370840">
                <a:tc>
                  <a:txBody>
                    <a:bodyPr/>
                    <a:lstStyle/>
                    <a:p>
                      <a:r>
                        <a:rPr lang="en-GB" dirty="0"/>
                        <a:t>Region</a:t>
                      </a:r>
                    </a:p>
                  </a:txBody>
                  <a:tcPr/>
                </a:tc>
                <a:tc>
                  <a:txBody>
                    <a:bodyPr/>
                    <a:lstStyle/>
                    <a:p>
                      <a:r>
                        <a:rPr lang="en-GB" dirty="0"/>
                        <a:t>Europe</a:t>
                      </a:r>
                    </a:p>
                  </a:txBody>
                  <a:tcPr/>
                </a:tc>
                <a:tc>
                  <a:txBody>
                    <a:bodyPr/>
                    <a:lstStyle/>
                    <a:p>
                      <a:r>
                        <a:rPr lang="en-GB" dirty="0"/>
                        <a:t>Americas</a:t>
                      </a:r>
                    </a:p>
                  </a:txBody>
                  <a:tcPr/>
                </a:tc>
                <a:tc>
                  <a:txBody>
                    <a:bodyPr/>
                    <a:lstStyle/>
                    <a:p>
                      <a:r>
                        <a:rPr lang="en-GB" dirty="0"/>
                        <a:t>Asia Pacific</a:t>
                      </a:r>
                    </a:p>
                  </a:txBody>
                  <a:tcPr/>
                </a:tc>
                <a:tc>
                  <a:txBody>
                    <a:bodyPr/>
                    <a:lstStyle/>
                    <a:p>
                      <a:r>
                        <a:rPr lang="en-GB" dirty="0"/>
                        <a:t>Africa</a:t>
                      </a:r>
                    </a:p>
                  </a:txBody>
                  <a:tcPr/>
                </a:tc>
                <a:extLst>
                  <a:ext uri="{0D108BD9-81ED-4DB2-BD59-A6C34878D82A}">
                    <a16:rowId xmlns:a16="http://schemas.microsoft.com/office/drawing/2014/main" val="3812966653"/>
                  </a:ext>
                </a:extLst>
              </a:tr>
              <a:tr h="370840">
                <a:tc>
                  <a:txBody>
                    <a:bodyPr/>
                    <a:lstStyle/>
                    <a:p>
                      <a:r>
                        <a:rPr lang="en-GB" dirty="0"/>
                        <a:t>Countries</a:t>
                      </a:r>
                    </a:p>
                  </a:txBody>
                  <a:tcPr/>
                </a:tc>
                <a:tc>
                  <a:txBody>
                    <a:bodyPr/>
                    <a:lstStyle/>
                    <a:p>
                      <a:r>
                        <a:rPr lang="en-GB" dirty="0"/>
                        <a:t>Norway</a:t>
                      </a:r>
                    </a:p>
                  </a:txBody>
                  <a:tcPr/>
                </a:tc>
                <a:tc>
                  <a:txBody>
                    <a:bodyPr/>
                    <a:lstStyle/>
                    <a:p>
                      <a:r>
                        <a:rPr lang="en-GB" dirty="0"/>
                        <a:t>United States</a:t>
                      </a:r>
                    </a:p>
                  </a:txBody>
                  <a:tcPr/>
                </a:tc>
                <a:tc>
                  <a:txBody>
                    <a:bodyPr/>
                    <a:lstStyle/>
                    <a:p>
                      <a:r>
                        <a:rPr lang="en-GB" dirty="0"/>
                        <a:t>Japan</a:t>
                      </a:r>
                    </a:p>
                  </a:txBody>
                  <a:tcPr/>
                </a:tc>
                <a:tc>
                  <a:txBody>
                    <a:bodyPr/>
                    <a:lstStyle/>
                    <a:p>
                      <a:r>
                        <a:rPr lang="en-GB" dirty="0"/>
                        <a:t>Ghana</a:t>
                      </a:r>
                    </a:p>
                  </a:txBody>
                  <a:tcPr/>
                </a:tc>
                <a:extLst>
                  <a:ext uri="{0D108BD9-81ED-4DB2-BD59-A6C34878D82A}">
                    <a16:rowId xmlns:a16="http://schemas.microsoft.com/office/drawing/2014/main" val="2562279222"/>
                  </a:ext>
                </a:extLst>
              </a:tr>
              <a:tr h="370840">
                <a:tc>
                  <a:txBody>
                    <a:bodyPr/>
                    <a:lstStyle/>
                    <a:p>
                      <a:endParaRPr lang="en-GB" dirty="0"/>
                    </a:p>
                  </a:txBody>
                  <a:tcPr/>
                </a:tc>
                <a:tc>
                  <a:txBody>
                    <a:bodyPr/>
                    <a:lstStyle/>
                    <a:p>
                      <a:r>
                        <a:rPr lang="en-GB" dirty="0"/>
                        <a:t>Greece</a:t>
                      </a:r>
                    </a:p>
                  </a:txBody>
                  <a:tcPr/>
                </a:tc>
                <a:tc>
                  <a:txBody>
                    <a:bodyPr/>
                    <a:lstStyle/>
                    <a:p>
                      <a:r>
                        <a:rPr lang="en-GB" dirty="0"/>
                        <a:t>Brazil</a:t>
                      </a:r>
                    </a:p>
                  </a:txBody>
                  <a:tcPr/>
                </a:tc>
                <a:tc>
                  <a:txBody>
                    <a:bodyPr/>
                    <a:lstStyle/>
                    <a:p>
                      <a:r>
                        <a:rPr lang="en-GB" dirty="0"/>
                        <a:t>New Zealand</a:t>
                      </a:r>
                    </a:p>
                  </a:txBody>
                  <a:tcPr/>
                </a:tc>
                <a:tc>
                  <a:txBody>
                    <a:bodyPr/>
                    <a:lstStyle/>
                    <a:p>
                      <a:r>
                        <a:rPr lang="en-GB" dirty="0"/>
                        <a:t>Cameroon</a:t>
                      </a:r>
                    </a:p>
                  </a:txBody>
                  <a:tcPr/>
                </a:tc>
                <a:extLst>
                  <a:ext uri="{0D108BD9-81ED-4DB2-BD59-A6C34878D82A}">
                    <a16:rowId xmlns:a16="http://schemas.microsoft.com/office/drawing/2014/main" val="2216004391"/>
                  </a:ext>
                </a:extLst>
              </a:tr>
              <a:tr h="370840">
                <a:tc>
                  <a:txBody>
                    <a:bodyPr/>
                    <a:lstStyle/>
                    <a:p>
                      <a:endParaRPr lang="en-GB" dirty="0"/>
                    </a:p>
                  </a:txBody>
                  <a:tcPr/>
                </a:tc>
                <a:tc>
                  <a:txBody>
                    <a:bodyPr/>
                    <a:lstStyle/>
                    <a:p>
                      <a:r>
                        <a:rPr lang="en-GB" dirty="0"/>
                        <a:t>France</a:t>
                      </a:r>
                    </a:p>
                  </a:txBody>
                  <a:tcPr/>
                </a:tc>
                <a:tc>
                  <a:txBody>
                    <a:bodyPr/>
                    <a:lstStyle/>
                    <a:p>
                      <a:r>
                        <a:rPr lang="en-GB" dirty="0"/>
                        <a:t>Colombia</a:t>
                      </a:r>
                    </a:p>
                  </a:txBody>
                  <a:tcPr/>
                </a:tc>
                <a:tc>
                  <a:txBody>
                    <a:bodyPr/>
                    <a:lstStyle/>
                    <a:p>
                      <a:r>
                        <a:rPr lang="en-GB" dirty="0"/>
                        <a:t>Pakistan</a:t>
                      </a:r>
                    </a:p>
                  </a:txBody>
                  <a:tcPr/>
                </a:tc>
                <a:tc>
                  <a:txBody>
                    <a:bodyPr/>
                    <a:lstStyle/>
                    <a:p>
                      <a:endParaRPr lang="en-GB"/>
                    </a:p>
                  </a:txBody>
                  <a:tcPr/>
                </a:tc>
                <a:extLst>
                  <a:ext uri="{0D108BD9-81ED-4DB2-BD59-A6C34878D82A}">
                    <a16:rowId xmlns:a16="http://schemas.microsoft.com/office/drawing/2014/main" val="2540846488"/>
                  </a:ext>
                </a:extLst>
              </a:tr>
              <a:tr h="370840">
                <a:tc>
                  <a:txBody>
                    <a:bodyPr/>
                    <a:lstStyle/>
                    <a:p>
                      <a:endParaRPr lang="en-GB" dirty="0"/>
                    </a:p>
                  </a:txBody>
                  <a:tcPr/>
                </a:tc>
                <a:tc>
                  <a:txBody>
                    <a:bodyPr/>
                    <a:lstStyle/>
                    <a:p>
                      <a:r>
                        <a:rPr lang="en-GB" dirty="0"/>
                        <a:t>Germany</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360158357"/>
                  </a:ext>
                </a:extLst>
              </a:tr>
            </a:tbl>
          </a:graphicData>
        </a:graphic>
      </p:graphicFrame>
    </p:spTree>
    <p:extLst>
      <p:ext uri="{BB962C8B-B14F-4D97-AF65-F5344CB8AC3E}">
        <p14:creationId xmlns:p14="http://schemas.microsoft.com/office/powerpoint/2010/main" val="352469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D5AC-6D5C-BEBD-5781-33CF13F69E0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00DAA71-00E1-E205-5B58-9992471CEA42}"/>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5FF3C1CF-7C6B-9BF6-0808-59AFA10DF8BF}"/>
              </a:ext>
            </a:extLst>
          </p:cNvPr>
          <p:cNvSpPr>
            <a:spLocks noGrp="1"/>
          </p:cNvSpPr>
          <p:nvPr>
            <p:ph type="sldNum" sz="quarter" idx="12"/>
          </p:nvPr>
        </p:nvSpPr>
        <p:spPr/>
        <p:txBody>
          <a:bodyPr/>
          <a:lstStyle/>
          <a:p>
            <a:fld id="{D8DA9DAA-006C-4F4B-980E-E3DF019B24E2}" type="slidenum">
              <a:rPr lang="en-GB" smtClean="0"/>
              <a:pPr/>
              <a:t>5</a:t>
            </a:fld>
            <a:endParaRPr lang="en-GB" dirty="0"/>
          </a:p>
        </p:txBody>
      </p:sp>
    </p:spTree>
    <p:extLst>
      <p:ext uri="{BB962C8B-B14F-4D97-AF65-F5344CB8AC3E}">
        <p14:creationId xmlns:p14="http://schemas.microsoft.com/office/powerpoint/2010/main" val="71944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cartoon of a person making pancakes&#10;&#10;Description automatically generated">
            <a:extLst>
              <a:ext uri="{FF2B5EF4-FFF2-40B4-BE49-F238E27FC236}">
                <a16:creationId xmlns:a16="http://schemas.microsoft.com/office/drawing/2014/main" id="{5CEE0B15-2473-16CA-D098-7101E8F2FF81}"/>
              </a:ext>
            </a:extLst>
          </p:cNvPr>
          <p:cNvPicPr>
            <a:picLocks noGrp="1" noChangeAspect="1"/>
          </p:cNvPicPr>
          <p:nvPr>
            <p:ph type="pic" sz="quarter" idx="4294967295"/>
          </p:nvPr>
        </p:nvPicPr>
        <p:blipFill rotWithShape="1">
          <a:blip r:embed="rId2"/>
          <a:srcRect l="7197" r="9884" b="8712"/>
          <a:stretch/>
        </p:blipFill>
        <p:spPr>
          <a:xfrm>
            <a:off x="7344938" y="1441075"/>
            <a:ext cx="4527395" cy="3895453"/>
          </a:xfrm>
        </p:spPr>
      </p:pic>
      <p:sp>
        <p:nvSpPr>
          <p:cNvPr id="3" name="Title 2">
            <a:extLst>
              <a:ext uri="{FF2B5EF4-FFF2-40B4-BE49-F238E27FC236}">
                <a16:creationId xmlns:a16="http://schemas.microsoft.com/office/drawing/2014/main" id="{8FF66C19-65F5-BD7D-22E2-BDE5DCE4BEEF}"/>
              </a:ext>
            </a:extLst>
          </p:cNvPr>
          <p:cNvSpPr>
            <a:spLocks noGrp="1"/>
          </p:cNvSpPr>
          <p:nvPr>
            <p:ph type="title"/>
          </p:nvPr>
        </p:nvSpPr>
        <p:spPr>
          <a:xfrm>
            <a:off x="568967" y="851287"/>
            <a:ext cx="9166046" cy="1179576"/>
          </a:xfrm>
        </p:spPr>
        <p:txBody>
          <a:bodyPr/>
          <a:lstStyle/>
          <a:p>
            <a:r>
              <a:rPr lang="en-GB" dirty="0"/>
              <a:t>Hypothesis - Primary</a:t>
            </a:r>
          </a:p>
        </p:txBody>
      </p:sp>
      <p:sp>
        <p:nvSpPr>
          <p:cNvPr id="4" name="Content Placeholder 3">
            <a:extLst>
              <a:ext uri="{FF2B5EF4-FFF2-40B4-BE49-F238E27FC236}">
                <a16:creationId xmlns:a16="http://schemas.microsoft.com/office/drawing/2014/main" id="{A5CE0283-420D-B08A-7E06-7BB6650411AE}"/>
              </a:ext>
            </a:extLst>
          </p:cNvPr>
          <p:cNvSpPr>
            <a:spLocks noGrp="1"/>
          </p:cNvSpPr>
          <p:nvPr>
            <p:ph idx="1"/>
          </p:nvPr>
        </p:nvSpPr>
        <p:spPr>
          <a:xfrm>
            <a:off x="568967" y="2240018"/>
            <a:ext cx="6478604" cy="3346704"/>
          </a:xfrm>
        </p:spPr>
        <p:txBody>
          <a:bodyPr/>
          <a:lstStyle/>
          <a:p>
            <a:pPr algn="ctr"/>
            <a:r>
              <a:rPr lang="en-US" sz="2800" b="1" dirty="0">
                <a:solidFill>
                  <a:schemeClr val="accent1"/>
                </a:solidFill>
              </a:rPr>
              <a:t>“If women shift time from unpaid domestic work to paid employment, GDP will rise.”</a:t>
            </a:r>
          </a:p>
          <a:p>
            <a:endParaRPr lang="en-US" sz="2800" b="1" dirty="0">
              <a:solidFill>
                <a:schemeClr val="accent1"/>
              </a:solidFill>
            </a:endParaRPr>
          </a:p>
          <a:p>
            <a:r>
              <a:rPr lang="en-US" sz="2800" b="1" dirty="0">
                <a:solidFill>
                  <a:schemeClr val="accent1"/>
                </a:solidFill>
              </a:rPr>
              <a:t>Data Sets to Support:</a:t>
            </a:r>
          </a:p>
          <a:p>
            <a:r>
              <a:rPr lang="en-US" sz="2800" dirty="0">
                <a:solidFill>
                  <a:schemeClr val="tx1"/>
                </a:solidFill>
              </a:rPr>
              <a:t>Will add links or logos of the website</a:t>
            </a:r>
            <a:endParaRPr lang="en-GB" sz="2800" dirty="0">
              <a:solidFill>
                <a:schemeClr val="tx1"/>
              </a:solidFill>
            </a:endParaRPr>
          </a:p>
        </p:txBody>
      </p:sp>
      <p:sp>
        <p:nvSpPr>
          <p:cNvPr id="6" name="Slide Number Placeholder 5">
            <a:extLst>
              <a:ext uri="{FF2B5EF4-FFF2-40B4-BE49-F238E27FC236}">
                <a16:creationId xmlns:a16="http://schemas.microsoft.com/office/drawing/2014/main" id="{A87097E8-DAA9-B693-5470-60C1F1227899}"/>
              </a:ext>
            </a:extLst>
          </p:cNvPr>
          <p:cNvSpPr>
            <a:spLocks noGrp="1"/>
          </p:cNvSpPr>
          <p:nvPr>
            <p:ph type="sldNum" sz="quarter" idx="12"/>
          </p:nvPr>
        </p:nvSpPr>
        <p:spPr/>
        <p:txBody>
          <a:bodyPr/>
          <a:lstStyle/>
          <a:p>
            <a:fld id="{D8DA9DAA-006C-4F4B-980E-E3DF019B24E2}" type="slidenum">
              <a:rPr lang="en-GB" smtClean="0"/>
              <a:pPr/>
              <a:t>6</a:t>
            </a:fld>
            <a:endParaRPr lang="en-GB" dirty="0"/>
          </a:p>
        </p:txBody>
      </p:sp>
    </p:spTree>
    <p:extLst>
      <p:ext uri="{BB962C8B-B14F-4D97-AF65-F5344CB8AC3E}">
        <p14:creationId xmlns:p14="http://schemas.microsoft.com/office/powerpoint/2010/main" val="104933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rtoon images of a person carrying a bag full of groceries&#10;&#10;Description automatically generated">
            <a:extLst>
              <a:ext uri="{FF2B5EF4-FFF2-40B4-BE49-F238E27FC236}">
                <a16:creationId xmlns:a16="http://schemas.microsoft.com/office/drawing/2014/main" id="{4A1FD90C-8DC2-CC4C-7F8C-DB6C018CBB3E}"/>
              </a:ext>
            </a:extLst>
          </p:cNvPr>
          <p:cNvPicPr>
            <a:picLocks noChangeAspect="1"/>
          </p:cNvPicPr>
          <p:nvPr/>
        </p:nvPicPr>
        <p:blipFill>
          <a:blip r:embed="rId2"/>
          <a:stretch>
            <a:fillRect/>
          </a:stretch>
        </p:blipFill>
        <p:spPr>
          <a:xfrm>
            <a:off x="7337119" y="2242189"/>
            <a:ext cx="4823878" cy="3254022"/>
          </a:xfrm>
          <a:prstGeom prst="rect">
            <a:avLst/>
          </a:prstGeom>
        </p:spPr>
      </p:pic>
      <p:sp>
        <p:nvSpPr>
          <p:cNvPr id="3" name="Title 2">
            <a:extLst>
              <a:ext uri="{FF2B5EF4-FFF2-40B4-BE49-F238E27FC236}">
                <a16:creationId xmlns:a16="http://schemas.microsoft.com/office/drawing/2014/main" id="{8FF66C19-65F5-BD7D-22E2-BDE5DCE4BEEF}"/>
              </a:ext>
            </a:extLst>
          </p:cNvPr>
          <p:cNvSpPr>
            <a:spLocks noGrp="1"/>
          </p:cNvSpPr>
          <p:nvPr>
            <p:ph type="title"/>
          </p:nvPr>
        </p:nvSpPr>
        <p:spPr>
          <a:xfrm>
            <a:off x="568967" y="851287"/>
            <a:ext cx="9166046" cy="1179576"/>
          </a:xfrm>
        </p:spPr>
        <p:txBody>
          <a:bodyPr/>
          <a:lstStyle/>
          <a:p>
            <a:r>
              <a:rPr lang="en-GB" dirty="0"/>
              <a:t>Hypothesis - Secondary</a:t>
            </a:r>
          </a:p>
        </p:txBody>
      </p:sp>
      <p:sp>
        <p:nvSpPr>
          <p:cNvPr id="4" name="Content Placeholder 3">
            <a:extLst>
              <a:ext uri="{FF2B5EF4-FFF2-40B4-BE49-F238E27FC236}">
                <a16:creationId xmlns:a16="http://schemas.microsoft.com/office/drawing/2014/main" id="{A5CE0283-420D-B08A-7E06-7BB6650411AE}"/>
              </a:ext>
            </a:extLst>
          </p:cNvPr>
          <p:cNvSpPr>
            <a:spLocks noGrp="1"/>
          </p:cNvSpPr>
          <p:nvPr>
            <p:ph idx="1"/>
          </p:nvPr>
        </p:nvSpPr>
        <p:spPr>
          <a:xfrm>
            <a:off x="546665" y="2111260"/>
            <a:ext cx="6813140" cy="3895453"/>
          </a:xfrm>
        </p:spPr>
        <p:txBody>
          <a:bodyPr>
            <a:normAutofit fontScale="92500"/>
          </a:bodyPr>
          <a:lstStyle/>
          <a:p>
            <a:pPr algn="ctr"/>
            <a:r>
              <a:rPr lang="en-US" sz="3000" b="1" dirty="0">
                <a:solidFill>
                  <a:schemeClr val="accent1"/>
                </a:solidFill>
              </a:rPr>
              <a:t>“Implementing and enforcing equal pay policies will reduce the gender pay gap.”</a:t>
            </a:r>
          </a:p>
          <a:p>
            <a:pPr marL="342900" indent="-342900" algn="just">
              <a:lnSpc>
                <a:spcPct val="130000"/>
              </a:lnSpc>
              <a:buFont typeface="Wingdings" panose="05000000000000000000" pitchFamily="2" charset="2"/>
              <a:buChar char="ü"/>
            </a:pPr>
            <a:r>
              <a:rPr lang="en-US" sz="2600" dirty="0"/>
              <a:t>Increased household income will drive GDP growth.</a:t>
            </a:r>
          </a:p>
          <a:p>
            <a:pPr marL="342900" indent="-342900" algn="just">
              <a:lnSpc>
                <a:spcPct val="130000"/>
              </a:lnSpc>
              <a:buFont typeface="Wingdings" panose="05000000000000000000" pitchFamily="2" charset="2"/>
              <a:buChar char="ü"/>
            </a:pPr>
            <a:r>
              <a:rPr lang="en-US" sz="2600" dirty="0"/>
              <a:t>Higher disposable income will boost consumption, stimulating economic demand.</a:t>
            </a:r>
          </a:p>
          <a:p>
            <a:pPr marL="342900" indent="-342900" algn="just">
              <a:lnSpc>
                <a:spcPct val="130000"/>
              </a:lnSpc>
              <a:buFont typeface="Wingdings" panose="05000000000000000000" pitchFamily="2" charset="2"/>
              <a:buChar char="ü"/>
            </a:pPr>
            <a:r>
              <a:rPr lang="en-US" sz="2600" dirty="0"/>
              <a:t>Greater investment in education and health will enhance long-term workforce productivity.</a:t>
            </a:r>
          </a:p>
        </p:txBody>
      </p:sp>
      <p:sp>
        <p:nvSpPr>
          <p:cNvPr id="6" name="Slide Number Placeholder 5">
            <a:extLst>
              <a:ext uri="{FF2B5EF4-FFF2-40B4-BE49-F238E27FC236}">
                <a16:creationId xmlns:a16="http://schemas.microsoft.com/office/drawing/2014/main" id="{A87097E8-DAA9-B693-5470-60C1F1227899}"/>
              </a:ext>
            </a:extLst>
          </p:cNvPr>
          <p:cNvSpPr>
            <a:spLocks noGrp="1"/>
          </p:cNvSpPr>
          <p:nvPr>
            <p:ph type="sldNum" sz="quarter" idx="12"/>
          </p:nvPr>
        </p:nvSpPr>
        <p:spPr/>
        <p:txBody>
          <a:bodyPr/>
          <a:lstStyle/>
          <a:p>
            <a:fld id="{D8DA9DAA-006C-4F4B-980E-E3DF019B24E2}" type="slidenum">
              <a:rPr lang="en-GB" smtClean="0"/>
              <a:pPr/>
              <a:t>7</a:t>
            </a:fld>
            <a:endParaRPr lang="en-GB" dirty="0"/>
          </a:p>
        </p:txBody>
      </p:sp>
    </p:spTree>
    <p:extLst>
      <p:ext uri="{BB962C8B-B14F-4D97-AF65-F5344CB8AC3E}">
        <p14:creationId xmlns:p14="http://schemas.microsoft.com/office/powerpoint/2010/main" val="372118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FB38-57C6-4100-E1E9-9CD8C9D8E149}"/>
              </a:ext>
            </a:extLst>
          </p:cNvPr>
          <p:cNvSpPr>
            <a:spLocks noGrp="1"/>
          </p:cNvSpPr>
          <p:nvPr>
            <p:ph type="title"/>
          </p:nvPr>
        </p:nvSpPr>
        <p:spPr/>
        <p:txBody>
          <a:bodyPr/>
          <a:lstStyle/>
          <a:p>
            <a:r>
              <a:rPr lang="en-GB" dirty="0"/>
              <a:t>Our Findings &amp; Analysis</a:t>
            </a:r>
          </a:p>
        </p:txBody>
      </p:sp>
      <p:sp>
        <p:nvSpPr>
          <p:cNvPr id="3" name="Content Placeholder 2">
            <a:extLst>
              <a:ext uri="{FF2B5EF4-FFF2-40B4-BE49-F238E27FC236}">
                <a16:creationId xmlns:a16="http://schemas.microsoft.com/office/drawing/2014/main" id="{37C4A601-842E-D56A-364F-06E4C93F066B}"/>
              </a:ext>
            </a:extLst>
          </p:cNvPr>
          <p:cNvSpPr>
            <a:spLocks noGrp="1"/>
          </p:cNvSpPr>
          <p:nvPr>
            <p:ph idx="1"/>
          </p:nvPr>
        </p:nvSpPr>
        <p:spPr/>
        <p:txBody>
          <a:bodyPr/>
          <a:lstStyle/>
          <a:p>
            <a:r>
              <a:rPr lang="en-GB" dirty="0"/>
              <a:t>If the participation of women work force increases, then the GDP will increase.</a:t>
            </a:r>
          </a:p>
          <a:p>
            <a:r>
              <a:rPr lang="en-GB" dirty="0"/>
              <a:t>Graphs to show that the correlation in 1 ---- has strong impact </a:t>
            </a:r>
          </a:p>
        </p:txBody>
      </p:sp>
      <p:sp>
        <p:nvSpPr>
          <p:cNvPr id="4" name="Slide Number Placeholder 3">
            <a:extLst>
              <a:ext uri="{FF2B5EF4-FFF2-40B4-BE49-F238E27FC236}">
                <a16:creationId xmlns:a16="http://schemas.microsoft.com/office/drawing/2014/main" id="{B6D5616B-89C3-2764-AE4D-E8CCC7A81F97}"/>
              </a:ext>
            </a:extLst>
          </p:cNvPr>
          <p:cNvSpPr>
            <a:spLocks noGrp="1"/>
          </p:cNvSpPr>
          <p:nvPr>
            <p:ph type="sldNum" sz="quarter" idx="12"/>
          </p:nvPr>
        </p:nvSpPr>
        <p:spPr/>
        <p:txBody>
          <a:bodyPr/>
          <a:lstStyle/>
          <a:p>
            <a:fld id="{D8DA9DAA-006C-4F4B-980E-E3DF019B24E2}" type="slidenum">
              <a:rPr lang="en-GB" smtClean="0"/>
              <a:pPr/>
              <a:t>8</a:t>
            </a:fld>
            <a:endParaRPr lang="en-GB" dirty="0"/>
          </a:p>
        </p:txBody>
      </p:sp>
    </p:spTree>
    <p:extLst>
      <p:ext uri="{BB962C8B-B14F-4D97-AF65-F5344CB8AC3E}">
        <p14:creationId xmlns:p14="http://schemas.microsoft.com/office/powerpoint/2010/main" val="279003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3D4C-94BE-CAEC-056D-27023E12454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A21A95-C946-F28D-FA3D-0F00EDF8453F}"/>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B9D6288D-6998-69B3-5408-168EDBF12A83}"/>
              </a:ext>
            </a:extLst>
          </p:cNvPr>
          <p:cNvSpPr>
            <a:spLocks noGrp="1"/>
          </p:cNvSpPr>
          <p:nvPr>
            <p:ph type="sldNum" sz="quarter" idx="12"/>
          </p:nvPr>
        </p:nvSpPr>
        <p:spPr/>
        <p:txBody>
          <a:bodyPr/>
          <a:lstStyle/>
          <a:p>
            <a:fld id="{D8DA9DAA-006C-4F4B-980E-E3DF019B24E2}" type="slidenum">
              <a:rPr lang="en-GB" smtClean="0"/>
              <a:pPr/>
              <a:t>9</a:t>
            </a:fld>
            <a:endParaRPr lang="en-GB" dirty="0"/>
          </a:p>
        </p:txBody>
      </p:sp>
    </p:spTree>
    <p:extLst>
      <p:ext uri="{BB962C8B-B14F-4D97-AF65-F5344CB8AC3E}">
        <p14:creationId xmlns:p14="http://schemas.microsoft.com/office/powerpoint/2010/main" val="4043481549"/>
      </p:ext>
    </p:extLst>
  </p:cSld>
  <p:clrMapOvr>
    <a:masterClrMapping/>
  </p:clrMapOvr>
</p:sld>
</file>

<file path=ppt/theme/theme1.xml><?xml version="1.0" encoding="utf-8"?>
<a:theme xmlns:a="http://schemas.openxmlformats.org/drawingml/2006/main" name="Metropolita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280</TotalTime>
  <Words>379</Words>
  <Application>Microsoft Office PowerPoint</Application>
  <PresentationFormat>Widescreen</PresentationFormat>
  <Paragraphs>87</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Metropolitan</vt:lpstr>
      <vt:lpstr>GENPL  (Gender Equality Network for Progress)</vt:lpstr>
      <vt:lpstr>Outline</vt:lpstr>
      <vt:lpstr>Business Idea</vt:lpstr>
      <vt:lpstr>Project Overview – The Process</vt:lpstr>
      <vt:lpstr>PowerPoint Presentation</vt:lpstr>
      <vt:lpstr>Hypothesis - Primary</vt:lpstr>
      <vt:lpstr>Hypothesis - Secondary</vt:lpstr>
      <vt:lpstr>Our Findings &amp; Analysis</vt:lpstr>
      <vt:lpstr>PowerPoint Presentation</vt:lpstr>
      <vt:lpstr>PowerPoint Presentation</vt:lpstr>
      <vt:lpstr>Major Obstacle</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Nicole Maria Pinto</dc:creator>
  <cp:lastModifiedBy>Nicole Maria Pinto</cp:lastModifiedBy>
  <cp:revision>10</cp:revision>
  <dcterms:created xsi:type="dcterms:W3CDTF">2024-08-21T13:38:34Z</dcterms:created>
  <dcterms:modified xsi:type="dcterms:W3CDTF">2024-08-22T08:34:20Z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