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Lato" panose="020F0502020204030203"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92">
          <p15:clr>
            <a:srgbClr val="A4A3A4"/>
          </p15:clr>
        </p15:guide>
        <p15:guide id="2" pos="7056">
          <p15:clr>
            <a:srgbClr val="A4A3A4"/>
          </p15:clr>
        </p15:guide>
        <p15:guide id="3" orient="horz" pos="3168">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STIwb7NnGpg13jIPS+NqQCo0H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959B97-A4FF-4326-9EFB-7EE29217D59E}">
  <a:tblStyle styleId="{F4959B97-A4FF-4326-9EFB-7EE29217D59E}" styleName="Table_0">
    <a:wholeTbl>
      <a:tcTxStyle b="off" i="off">
        <a:font>
          <a:latin typeface="Calibri Light"/>
          <a:ea typeface="Calibri Light"/>
          <a:cs typeface="Calibri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b="off" i="off"/>
      <a:tcStyle>
        <a:tcBdr/>
        <a:fill>
          <a:solidFill>
            <a:srgbClr val="CAD1D8"/>
          </a:solidFill>
        </a:fill>
      </a:tcStyle>
    </a:band1H>
    <a:band2H>
      <a:tcTxStyle b="off" i="off"/>
      <a:tcStyle>
        <a:tcBdr/>
      </a:tcStyle>
    </a:band2H>
    <a:band1V>
      <a:tcTxStyle b="off" i="off"/>
      <a:tcStyle>
        <a:tcBdr/>
        <a:fill>
          <a:solidFill>
            <a:srgbClr val="CAD1D8"/>
          </a:solidFill>
        </a:fill>
      </a:tcStyle>
    </a:band1V>
    <a:band2V>
      <a:tcTxStyle b="off" i="off"/>
      <a:tcStyle>
        <a:tcBdr/>
      </a:tcStyle>
    </a:band2V>
    <a:lastCol>
      <a:tcTxStyle b="on" i="off">
        <a:font>
          <a:latin typeface="Calibri Light"/>
          <a:ea typeface="Calibri Light"/>
          <a:cs typeface="Calibri Light"/>
        </a:font>
        <a:schemeClr val="lt1"/>
      </a:tcTxStyle>
      <a:tcStyle>
        <a:tcBdr/>
        <a:fill>
          <a:solidFill>
            <a:schemeClr val="accent1"/>
          </a:solidFill>
        </a:fill>
      </a:tcStyle>
    </a:lastCol>
    <a:firstCol>
      <a:tcTxStyle b="on" i="off">
        <a:font>
          <a:latin typeface="Calibri Light"/>
          <a:ea typeface="Calibri Light"/>
          <a:cs typeface="Calibri Light"/>
        </a:font>
        <a:schemeClr val="lt1"/>
      </a:tcTxStyle>
      <a:tcStyle>
        <a:tcBdr/>
        <a:fill>
          <a:solidFill>
            <a:schemeClr val="accent1"/>
          </a:solidFill>
        </a:fill>
      </a:tcStyle>
    </a:firstCol>
    <a:lastRow>
      <a:tcTxStyle b="on" i="off">
        <a:font>
          <a:latin typeface="Calibri Light"/>
          <a:ea typeface="Calibri Light"/>
          <a:cs typeface="Calibri 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Light"/>
          <a:ea typeface="Calibri Light"/>
          <a:cs typeface="Calibri 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706" y="72"/>
      </p:cViewPr>
      <p:guideLst>
        <p:guide orient="horz" pos="1392"/>
        <p:guide pos="7056"/>
        <p:guide orient="horz" pos="31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Garima, Paola, Lucie and myself, together we are GENPL a gender equality network for progress organization.</a:t>
            </a:r>
            <a:endParaRPr/>
          </a:p>
        </p:txBody>
      </p:sp>
      <p:sp>
        <p:nvSpPr>
          <p:cNvPr id="63" name="Google Shape;63;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HDI (Human Development Index) is a composite index that measures a country's average achievements in three basic aspects of human development: health (life expectancy), education (mean years of schooling and expected years of schooling), and standard of living (GNI per capita).</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this relationship indicates that higher levels of human development (better education, health, and standard of living) are often associated with higher economic prosperity, as measured by GDP per capita.</a:t>
            </a:r>
            <a:endParaRPr/>
          </a:p>
        </p:txBody>
      </p:sp>
      <p:sp>
        <p:nvSpPr>
          <p:cNvPr id="145" name="Google Shape;14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GB"/>
              <a:t>independent body responsible for education, awareness, and advocacy to prevent workplace gender discrimination</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independent body responsible for proposing legislation or policies to prevent workplace gender discrimination?</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sp>
        <p:nvSpPr>
          <p:cNvPr id="153" name="Google Shape;15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8fab7a74f4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g28fab7a74f4_2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g28fab7a74f4_2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Historically, women were primarily seen as caregivers and homemakers, while men were the breadwinners. However, times have changed. </a:t>
            </a:r>
            <a:endParaRPr/>
          </a:p>
          <a:p>
            <a:pPr marL="0" lvl="0" indent="0" algn="l" rtl="0">
              <a:lnSpc>
                <a:spcPct val="100000"/>
              </a:lnSpc>
              <a:spcBef>
                <a:spcPts val="0"/>
              </a:spcBef>
              <a:spcAft>
                <a:spcPts val="0"/>
              </a:spcAft>
              <a:buSzPts val="1400"/>
              <a:buNone/>
            </a:pPr>
            <a:r>
              <a:rPr lang="en-GB"/>
              <a:t>Today, women are strong, educated, and independent. Despite these advancements, gender inequality persists in the workplace.</a:t>
            </a:r>
            <a:endParaRPr/>
          </a:p>
        </p:txBody>
      </p:sp>
      <p:sp>
        <p:nvSpPr>
          <p:cNvPr id="71" name="Google Shape;7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We are a consulting and advocacy firm dedicated to enhancing economic growth by tackling gender inequality in the workforce.  </a:t>
            </a:r>
            <a:endParaRPr/>
          </a:p>
          <a:p>
            <a:pPr marL="0" lvl="0" indent="0" algn="l" rtl="0">
              <a:lnSpc>
                <a:spcPct val="100000"/>
              </a:lnSpc>
              <a:spcBef>
                <a:spcPts val="0"/>
              </a:spcBef>
              <a:spcAft>
                <a:spcPts val="0"/>
              </a:spcAft>
              <a:buSzPts val="1400"/>
              <a:buNone/>
            </a:pPr>
            <a:r>
              <a:rPr lang="en-GB"/>
              <a:t>By closing the gender gap in employment, leadership, and pay, we help countries unlock their full economic potential, driving significant GDP growth.</a:t>
            </a:r>
            <a:endParaRPr/>
          </a:p>
        </p:txBody>
      </p:sp>
      <p:sp>
        <p:nvSpPr>
          <p:cNvPr id="81" name="Google Shape;8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Add Trello slide</a:t>
            </a:r>
            <a:endParaRPr/>
          </a:p>
        </p:txBody>
      </p:sp>
      <p:sp>
        <p:nvSpPr>
          <p:cNvPr id="89" name="Google Shape;8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8fab7a74f4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g28fab7a74f4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13"/>
        <p:cNvGrpSpPr/>
        <p:nvPr/>
      </p:nvGrpSpPr>
      <p:grpSpPr>
        <a:xfrm>
          <a:off x="0" y="0"/>
          <a:ext cx="0" cy="0"/>
          <a:chOff x="0" y="0"/>
          <a:chExt cx="0" cy="0"/>
        </a:xfrm>
      </p:grpSpPr>
      <p:sp>
        <p:nvSpPr>
          <p:cNvPr id="14" name="Google Shape;14;p19"/>
          <p:cNvSpPr txBox="1">
            <a:spLocks noGrp="1"/>
          </p:cNvSpPr>
          <p:nvPr>
            <p:ph type="ctrTitle"/>
          </p:nvPr>
        </p:nvSpPr>
        <p:spPr>
          <a:xfrm>
            <a:off x="603504" y="770467"/>
            <a:ext cx="10782300" cy="33528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rgbClr val="FFFFFF"/>
              </a:buClr>
              <a:buSzPts val="8800"/>
              <a:buFont typeface="Calibri"/>
              <a:buNone/>
              <a:defRPr sz="8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9"/>
          <p:cNvSpPr txBox="1">
            <a:spLocks noGrp="1"/>
          </p:cNvSpPr>
          <p:nvPr>
            <p:ph type="subTitle" idx="1"/>
          </p:nvPr>
        </p:nvSpPr>
        <p:spPr>
          <a:xfrm>
            <a:off x="667512" y="4206876"/>
            <a:ext cx="9228201" cy="1645920"/>
          </a:xfrm>
          <a:prstGeom prst="rect">
            <a:avLst/>
          </a:prstGeom>
          <a:noFill/>
          <a:ln>
            <a:noFill/>
          </a:ln>
        </p:spPr>
        <p:txBody>
          <a:bodyPr spcFirstLastPara="1" wrap="square" lIns="91425" tIns="45700" rIns="91425" bIns="45700" anchor="t" anchorCtr="0">
            <a:normAutofit/>
          </a:bodyPr>
          <a:lstStyle>
            <a:lvl1pPr lvl="0" algn="l">
              <a:lnSpc>
                <a:spcPct val="85000"/>
              </a:lnSpc>
              <a:spcBef>
                <a:spcPts val="1300"/>
              </a:spcBef>
              <a:spcAft>
                <a:spcPts val="0"/>
              </a:spcAft>
              <a:buClr>
                <a:schemeClr val="lt1"/>
              </a:buClr>
              <a:buSzPts val="3200"/>
              <a:buNone/>
              <a:defRPr sz="3200">
                <a:solidFill>
                  <a:schemeClr val="lt1"/>
                </a:solidFill>
                <a:latin typeface="Calibri"/>
                <a:ea typeface="Calibri"/>
                <a:cs typeface="Calibri"/>
                <a:sym typeface="Calibri"/>
              </a:defRPr>
            </a:lvl1pPr>
            <a:lvl2pPr lvl="1" algn="ctr">
              <a:lnSpc>
                <a:spcPct val="85000"/>
              </a:lnSpc>
              <a:spcBef>
                <a:spcPts val="600"/>
              </a:spcBef>
              <a:spcAft>
                <a:spcPts val="0"/>
              </a:spcAft>
              <a:buClr>
                <a:srgbClr val="262626"/>
              </a:buClr>
              <a:buSzPts val="2800"/>
              <a:buNone/>
              <a:defRPr sz="2800"/>
            </a:lvl2pPr>
            <a:lvl3pPr lvl="2" algn="ctr">
              <a:lnSpc>
                <a:spcPct val="85000"/>
              </a:lnSpc>
              <a:spcBef>
                <a:spcPts val="600"/>
              </a:spcBef>
              <a:spcAft>
                <a:spcPts val="0"/>
              </a:spcAft>
              <a:buClr>
                <a:srgbClr val="262626"/>
              </a:buClr>
              <a:buSzPts val="2400"/>
              <a:buNone/>
              <a:defRPr sz="2400"/>
            </a:lvl3pPr>
            <a:lvl4pPr lvl="3" algn="ctr">
              <a:lnSpc>
                <a:spcPct val="85000"/>
              </a:lnSpc>
              <a:spcBef>
                <a:spcPts val="600"/>
              </a:spcBef>
              <a:spcAft>
                <a:spcPts val="0"/>
              </a:spcAft>
              <a:buClr>
                <a:srgbClr val="262626"/>
              </a:buClr>
              <a:buSzPts val="2000"/>
              <a:buNone/>
              <a:defRPr sz="2000"/>
            </a:lvl4pPr>
            <a:lvl5pPr lvl="4" algn="ctr">
              <a:lnSpc>
                <a:spcPct val="85000"/>
              </a:lnSpc>
              <a:spcBef>
                <a:spcPts val="600"/>
              </a:spcBef>
              <a:spcAft>
                <a:spcPts val="0"/>
              </a:spcAft>
              <a:buClr>
                <a:srgbClr val="262626"/>
              </a:buClr>
              <a:buSzPts val="2000"/>
              <a:buNone/>
              <a:defRPr sz="2000"/>
            </a:lvl5pPr>
            <a:lvl6pPr lvl="5" algn="ctr">
              <a:lnSpc>
                <a:spcPct val="85000"/>
              </a:lnSpc>
              <a:spcBef>
                <a:spcPts val="600"/>
              </a:spcBef>
              <a:spcAft>
                <a:spcPts val="0"/>
              </a:spcAft>
              <a:buClr>
                <a:srgbClr val="262626"/>
              </a:buClr>
              <a:buSzPts val="2000"/>
              <a:buNone/>
              <a:defRPr sz="2000"/>
            </a:lvl6pPr>
            <a:lvl7pPr lvl="6" algn="ctr">
              <a:lnSpc>
                <a:spcPct val="85000"/>
              </a:lnSpc>
              <a:spcBef>
                <a:spcPts val="600"/>
              </a:spcBef>
              <a:spcAft>
                <a:spcPts val="0"/>
              </a:spcAft>
              <a:buClr>
                <a:srgbClr val="262626"/>
              </a:buClr>
              <a:buSzPts val="2000"/>
              <a:buNone/>
              <a:defRPr sz="2000"/>
            </a:lvl7pPr>
            <a:lvl8pPr lvl="7" algn="ctr">
              <a:lnSpc>
                <a:spcPct val="85000"/>
              </a:lnSpc>
              <a:spcBef>
                <a:spcPts val="600"/>
              </a:spcBef>
              <a:spcAft>
                <a:spcPts val="0"/>
              </a:spcAft>
              <a:buClr>
                <a:srgbClr val="262626"/>
              </a:buClr>
              <a:buSzPts val="2000"/>
              <a:buNone/>
              <a:defRPr sz="2000"/>
            </a:lvl8pPr>
            <a:lvl9pPr lvl="8" algn="ctr">
              <a:lnSpc>
                <a:spcPct val="85000"/>
              </a:lnSpc>
              <a:spcBef>
                <a:spcPts val="600"/>
              </a:spcBef>
              <a:spcAft>
                <a:spcPts val="0"/>
              </a:spcAft>
              <a:buClr>
                <a:srgbClr val="262626"/>
              </a:buClr>
              <a:buSzPts val="2000"/>
              <a:buNone/>
              <a:defRPr sz="2000"/>
            </a:lvl9pPr>
          </a:lstStyle>
          <a:p>
            <a:endParaRPr/>
          </a:p>
        </p:txBody>
      </p:sp>
      <p:sp>
        <p:nvSpPr>
          <p:cNvPr id="16" name="Google Shape;16;p19"/>
          <p:cNvSpPr txBox="1">
            <a:spLocks noGrp="1"/>
          </p:cNvSpPr>
          <p:nvPr>
            <p:ph type="sldNum" idx="12"/>
          </p:nvPr>
        </p:nvSpPr>
        <p:spPr>
          <a:xfrm>
            <a:off x="9052025" y="5389013"/>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Only">
  <p:cSld name="2_Title Only">
    <p:bg>
      <p:bgPr>
        <a:gradFill>
          <a:gsLst>
            <a:gs pos="0">
              <a:schemeClr val="accent2"/>
            </a:gs>
            <a:gs pos="100000">
              <a:schemeClr val="accent4"/>
            </a:gs>
          </a:gsLst>
          <a:lin ang="8100000" scaled="0"/>
        </a:gradFill>
        <a:effectLst/>
      </p:bgPr>
    </p:bg>
    <p:spTree>
      <p:nvGrpSpPr>
        <p:cNvPr id="1" name="Shape 17"/>
        <p:cNvGrpSpPr/>
        <p:nvPr/>
      </p:nvGrpSpPr>
      <p:grpSpPr>
        <a:xfrm>
          <a:off x="0" y="0"/>
          <a:ext cx="0" cy="0"/>
          <a:chOff x="0" y="0"/>
          <a:chExt cx="0" cy="0"/>
        </a:xfrm>
      </p:grpSpPr>
      <p:sp>
        <p:nvSpPr>
          <p:cNvPr id="18" name="Google Shape;18;p20"/>
          <p:cNvSpPr>
            <a:spLocks noGrp="1"/>
          </p:cNvSpPr>
          <p:nvPr>
            <p:ph type="pic" idx="2"/>
          </p:nvPr>
        </p:nvSpPr>
        <p:spPr>
          <a:xfrm>
            <a:off x="1366432" y="2530058"/>
            <a:ext cx="3707972" cy="3707971"/>
          </a:xfrm>
          <a:prstGeom prst="rect">
            <a:avLst/>
          </a:prstGeom>
          <a:noFill/>
          <a:ln>
            <a:noFill/>
          </a:ln>
        </p:spPr>
      </p:sp>
      <p:sp>
        <p:nvSpPr>
          <p:cNvPr id="19" name="Google Shape;19;p20"/>
          <p:cNvSpPr txBox="1">
            <a:spLocks noGrp="1"/>
          </p:cNvSpPr>
          <p:nvPr>
            <p:ph type="sldNum" idx="12"/>
          </p:nvPr>
        </p:nvSpPr>
        <p:spPr>
          <a:xfrm>
            <a:off x="9023959" y="6327965"/>
            <a:ext cx="2743200" cy="3651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cxnSp>
        <p:nvCxnSpPr>
          <p:cNvPr id="20" name="Google Shape;20;p20"/>
          <p:cNvCxnSpPr/>
          <p:nvPr/>
        </p:nvCxnSpPr>
        <p:spPr>
          <a:xfrm>
            <a:off x="856114" y="3503032"/>
            <a:ext cx="0" cy="3346090"/>
          </a:xfrm>
          <a:prstGeom prst="straightConnector1">
            <a:avLst/>
          </a:prstGeom>
          <a:noFill/>
          <a:ln w="25400" cap="sq" cmpd="sng">
            <a:solidFill>
              <a:schemeClr val="lt1"/>
            </a:solidFill>
            <a:prstDash val="solid"/>
            <a:bevel/>
            <a:headEnd type="none" w="sm" len="sm"/>
            <a:tailEnd type="none" w="sm" len="sm"/>
          </a:ln>
        </p:spPr>
      </p:cxnSp>
      <p:sp>
        <p:nvSpPr>
          <p:cNvPr id="21" name="Google Shape;21;p20"/>
          <p:cNvSpPr txBox="1">
            <a:spLocks noGrp="1"/>
          </p:cNvSpPr>
          <p:nvPr>
            <p:ph type="body" idx="1"/>
          </p:nvPr>
        </p:nvSpPr>
        <p:spPr>
          <a:xfrm>
            <a:off x="5202936" y="3127248"/>
            <a:ext cx="5833872" cy="3118104"/>
          </a:xfrm>
          <a:prstGeom prst="rect">
            <a:avLst/>
          </a:prstGeom>
          <a:noFill/>
          <a:ln>
            <a:noFill/>
          </a:ln>
        </p:spPr>
        <p:txBody>
          <a:bodyPr spcFirstLastPara="1" wrap="square" lIns="91425" tIns="45700" rIns="91425" bIns="45700" anchor="t" anchorCtr="0">
            <a:normAutofit/>
          </a:bodyPr>
          <a:lstStyle>
            <a:lvl1pPr marL="457200" lvl="0" indent="-228600" algn="r">
              <a:lnSpc>
                <a:spcPct val="85000"/>
              </a:lnSpc>
              <a:spcBef>
                <a:spcPts val="1300"/>
              </a:spcBef>
              <a:spcAft>
                <a:spcPts val="0"/>
              </a:spcAft>
              <a:buClr>
                <a:schemeClr val="lt1"/>
              </a:buClr>
              <a:buSzPts val="1800"/>
              <a:buNone/>
              <a:defRPr sz="1800">
                <a:solidFill>
                  <a:schemeClr val="lt1"/>
                </a:solidFill>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22" name="Google Shape;22;p20"/>
          <p:cNvSpPr/>
          <p:nvPr/>
        </p:nvSpPr>
        <p:spPr>
          <a:xfrm>
            <a:off x="4745394" y="2760277"/>
            <a:ext cx="91138" cy="91138"/>
          </a:xfrm>
          <a:custGeom>
            <a:avLst/>
            <a:gdLst/>
            <a:ahLst/>
            <a:cxnLst/>
            <a:rect l="l" t="t" r="r" b="b"/>
            <a:pathLst>
              <a:path w="91138" h="91138" extrusionOk="0">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 name="Google Shape;23;p20"/>
          <p:cNvSpPr/>
          <p:nvPr/>
        </p:nvSpPr>
        <p:spPr>
          <a:xfrm>
            <a:off x="4386614" y="2530982"/>
            <a:ext cx="139039" cy="139039"/>
          </a:xfrm>
          <a:custGeom>
            <a:avLst/>
            <a:gdLst/>
            <a:ahLst/>
            <a:cxnLst/>
            <a:rect l="l" t="t" r="r" b="b"/>
            <a:pathLst>
              <a:path w="139039" h="139039" extrusionOk="0">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 name="Google Shape;24;p20"/>
          <p:cNvSpPr/>
          <p:nvPr/>
        </p:nvSpPr>
        <p:spPr>
          <a:xfrm>
            <a:off x="1669987" y="6031572"/>
            <a:ext cx="127714" cy="127714"/>
          </a:xfrm>
          <a:custGeom>
            <a:avLst/>
            <a:gdLst/>
            <a:ahLst/>
            <a:cxnLst/>
            <a:rect l="l" t="t" r="r" b="b"/>
            <a:pathLst>
              <a:path w="127714" h="127714" extrusionOk="0">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 name="Google Shape;25;p20"/>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6"/>
        <p:cNvGrpSpPr/>
        <p:nvPr/>
      </p:nvGrpSpPr>
      <p:grpSpPr>
        <a:xfrm>
          <a:off x="0" y="0"/>
          <a:ext cx="0" cy="0"/>
          <a:chOff x="0" y="0"/>
          <a:chExt cx="0" cy="0"/>
        </a:xfrm>
      </p:grpSpPr>
      <p:sp>
        <p:nvSpPr>
          <p:cNvPr id="27" name="Google Shape;27;p21"/>
          <p:cNvSpPr txBox="1">
            <a:spLocks noGrp="1"/>
          </p:cNvSpPr>
          <p:nvPr>
            <p:ph type="title"/>
          </p:nvPr>
        </p:nvSpPr>
        <p:spPr>
          <a:xfrm>
            <a:off x="850392" y="806470"/>
            <a:ext cx="9166046" cy="1179576"/>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accent1"/>
              </a:buClr>
              <a:buSzPts val="4800"/>
              <a:buFont typeface="Calibri"/>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1"/>
          <p:cNvSpPr txBox="1">
            <a:spLocks noGrp="1"/>
          </p:cNvSpPr>
          <p:nvPr>
            <p:ph type="body" idx="1"/>
          </p:nvPr>
        </p:nvSpPr>
        <p:spPr>
          <a:xfrm>
            <a:off x="850392" y="2481030"/>
            <a:ext cx="9166046" cy="334670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300"/>
              </a:spcBef>
              <a:spcAft>
                <a:spcPts val="0"/>
              </a:spcAft>
              <a:buClr>
                <a:srgbClr val="262626"/>
              </a:buClr>
              <a:buSzPts val="2000"/>
              <a:buNone/>
              <a:defRPr sz="2000"/>
            </a:lvl1pPr>
            <a:lvl2pPr marL="914400" lvl="1" indent="-342900" algn="l">
              <a:lnSpc>
                <a:spcPct val="85000"/>
              </a:lnSpc>
              <a:spcBef>
                <a:spcPts val="600"/>
              </a:spcBef>
              <a:spcAft>
                <a:spcPts val="0"/>
              </a:spcAft>
              <a:buClr>
                <a:srgbClr val="262626"/>
              </a:buClr>
              <a:buSzPts val="1800"/>
              <a:buChar char=" "/>
              <a:defRPr sz="1800"/>
            </a:lvl2pPr>
            <a:lvl3pPr marL="1371600" lvl="2" indent="-330200" algn="l">
              <a:lnSpc>
                <a:spcPct val="85000"/>
              </a:lnSpc>
              <a:spcBef>
                <a:spcPts val="600"/>
              </a:spcBef>
              <a:spcAft>
                <a:spcPts val="0"/>
              </a:spcAft>
              <a:buClr>
                <a:srgbClr val="262626"/>
              </a:buClr>
              <a:buSzPts val="1600"/>
              <a:buChar char=" "/>
              <a:defRPr sz="1600"/>
            </a:lvl3pPr>
            <a:lvl4pPr marL="1828800" lvl="3" indent="-317500" algn="l">
              <a:lnSpc>
                <a:spcPct val="85000"/>
              </a:lnSpc>
              <a:spcBef>
                <a:spcPts val="600"/>
              </a:spcBef>
              <a:spcAft>
                <a:spcPts val="0"/>
              </a:spcAft>
              <a:buClr>
                <a:srgbClr val="262626"/>
              </a:buClr>
              <a:buSzPts val="1400"/>
              <a:buChar char=" "/>
              <a:defRPr sz="1400"/>
            </a:lvl4pPr>
            <a:lvl5pPr marL="2286000" lvl="4" indent="-317500" algn="l">
              <a:lnSpc>
                <a:spcPct val="85000"/>
              </a:lnSpc>
              <a:spcBef>
                <a:spcPts val="600"/>
              </a:spcBef>
              <a:spcAft>
                <a:spcPts val="0"/>
              </a:spcAft>
              <a:buClr>
                <a:srgbClr val="262626"/>
              </a:buClr>
              <a:buSzPts val="1400"/>
              <a:buChar char=" "/>
              <a:defRPr sz="1400"/>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29" name="Google Shape;29;p21"/>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cxnSp>
        <p:nvCxnSpPr>
          <p:cNvPr id="30" name="Google Shape;30;p21"/>
          <p:cNvCxnSpPr/>
          <p:nvPr/>
        </p:nvCxnSpPr>
        <p:spPr>
          <a:xfrm>
            <a:off x="0" y="806470"/>
            <a:ext cx="7903723" cy="0"/>
          </a:xfrm>
          <a:prstGeom prst="straightConnector1">
            <a:avLst/>
          </a:prstGeom>
          <a:noFill/>
          <a:ln w="25400" cap="sq" cmpd="sng">
            <a:solidFill>
              <a:schemeClr val="accent2"/>
            </a:solidFill>
            <a:prstDash val="solid"/>
            <a:bevel/>
            <a:headEnd type="none" w="sm" len="sm"/>
            <a:tailEnd type="none" w="sm" len="sm"/>
          </a:ln>
        </p:spPr>
      </p:cxnSp>
      <p:sp>
        <p:nvSpPr>
          <p:cNvPr id="31" name="Google Shape;31;p21"/>
          <p:cNvSpPr/>
          <p:nvPr/>
        </p:nvSpPr>
        <p:spPr>
          <a:xfrm>
            <a:off x="11281590" y="2070656"/>
            <a:ext cx="91138" cy="91138"/>
          </a:xfrm>
          <a:custGeom>
            <a:avLst/>
            <a:gdLst/>
            <a:ahLst/>
            <a:cxnLst/>
            <a:rect l="l" t="t" r="r" b="b"/>
            <a:pathLst>
              <a:path w="91138" h="91138" extrusionOk="0">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Google Shape;32;p21"/>
          <p:cNvSpPr/>
          <p:nvPr/>
        </p:nvSpPr>
        <p:spPr>
          <a:xfrm>
            <a:off x="10969280" y="1780012"/>
            <a:ext cx="139039" cy="139039"/>
          </a:xfrm>
          <a:custGeom>
            <a:avLst/>
            <a:gdLst/>
            <a:ahLst/>
            <a:cxnLst/>
            <a:rect l="l" t="t" r="r" b="b"/>
            <a:pathLst>
              <a:path w="139039" h="139039" extrusionOk="0">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Only">
  <p:cSld name="1_Title Only">
    <p:bg>
      <p:bgPr>
        <a:gradFill>
          <a:gsLst>
            <a:gs pos="0">
              <a:schemeClr val="accent2"/>
            </a:gs>
            <a:gs pos="100000">
              <a:schemeClr val="accent4"/>
            </a:gs>
          </a:gsLst>
          <a:lin ang="8100000" scaled="0"/>
        </a:gradFill>
        <a:effectLst/>
      </p:bgPr>
    </p:bg>
    <p:spTree>
      <p:nvGrpSpPr>
        <p:cNvPr id="1" name="Shape 33"/>
        <p:cNvGrpSpPr/>
        <p:nvPr/>
      </p:nvGrpSpPr>
      <p:grpSpPr>
        <a:xfrm>
          <a:off x="0" y="0"/>
          <a:ext cx="0" cy="0"/>
          <a:chOff x="0" y="0"/>
          <a:chExt cx="0" cy="0"/>
        </a:xfrm>
      </p:grpSpPr>
      <p:sp>
        <p:nvSpPr>
          <p:cNvPr id="34" name="Google Shape;34;p22"/>
          <p:cNvSpPr>
            <a:spLocks noGrp="1"/>
          </p:cNvSpPr>
          <p:nvPr>
            <p:ph type="pic" idx="2"/>
          </p:nvPr>
        </p:nvSpPr>
        <p:spPr>
          <a:xfrm>
            <a:off x="1777111" y="407499"/>
            <a:ext cx="1952279" cy="1952279"/>
          </a:xfrm>
          <a:prstGeom prst="rect">
            <a:avLst/>
          </a:prstGeom>
          <a:noFill/>
          <a:ln>
            <a:noFill/>
          </a:ln>
        </p:spPr>
      </p:sp>
      <p:sp>
        <p:nvSpPr>
          <p:cNvPr id="35" name="Google Shape;35;p22"/>
          <p:cNvSpPr>
            <a:spLocks noGrp="1"/>
          </p:cNvSpPr>
          <p:nvPr>
            <p:ph type="pic" idx="3"/>
          </p:nvPr>
        </p:nvSpPr>
        <p:spPr>
          <a:xfrm>
            <a:off x="3528345" y="1972581"/>
            <a:ext cx="2290065" cy="2273502"/>
          </a:xfrm>
          <a:prstGeom prst="rect">
            <a:avLst/>
          </a:prstGeom>
          <a:noFill/>
          <a:ln>
            <a:noFill/>
          </a:ln>
        </p:spPr>
      </p:sp>
      <p:sp>
        <p:nvSpPr>
          <p:cNvPr id="36" name="Google Shape;36;p22"/>
          <p:cNvSpPr>
            <a:spLocks noGrp="1"/>
          </p:cNvSpPr>
          <p:nvPr>
            <p:ph type="pic" idx="4"/>
          </p:nvPr>
        </p:nvSpPr>
        <p:spPr>
          <a:xfrm>
            <a:off x="5579539" y="4386312"/>
            <a:ext cx="3119293" cy="2462810"/>
          </a:xfrm>
          <a:prstGeom prst="rect">
            <a:avLst/>
          </a:prstGeom>
          <a:noFill/>
          <a:ln>
            <a:noFill/>
          </a:ln>
        </p:spPr>
      </p:sp>
      <p:sp>
        <p:nvSpPr>
          <p:cNvPr id="37" name="Google Shape;37;p22"/>
          <p:cNvSpPr>
            <a:spLocks noGrp="1"/>
          </p:cNvSpPr>
          <p:nvPr>
            <p:ph type="pic" idx="5"/>
          </p:nvPr>
        </p:nvSpPr>
        <p:spPr>
          <a:xfrm>
            <a:off x="1092905" y="4018982"/>
            <a:ext cx="3854161" cy="2839018"/>
          </a:xfrm>
          <a:prstGeom prst="rect">
            <a:avLst/>
          </a:prstGeom>
          <a:noFill/>
          <a:ln>
            <a:noFill/>
          </a:ln>
        </p:spPr>
      </p:sp>
      <p:sp>
        <p:nvSpPr>
          <p:cNvPr id="38" name="Google Shape;38;p22"/>
          <p:cNvSpPr txBox="1">
            <a:spLocks noGrp="1"/>
          </p:cNvSpPr>
          <p:nvPr>
            <p:ph type="title"/>
          </p:nvPr>
        </p:nvSpPr>
        <p:spPr>
          <a:xfrm>
            <a:off x="5760720" y="585216"/>
            <a:ext cx="5276088" cy="2276856"/>
          </a:xfrm>
          <a:prstGeom prst="rect">
            <a:avLst/>
          </a:prstGeom>
          <a:noFill/>
          <a:ln>
            <a:noFill/>
          </a:ln>
        </p:spPr>
        <p:txBody>
          <a:bodyPr spcFirstLastPara="1" wrap="square" lIns="91425" tIns="45700" rIns="91425" bIns="45700" anchor="b" anchorCtr="0">
            <a:normAutofit/>
          </a:bodyPr>
          <a:lstStyle>
            <a:lvl1pPr lvl="0" algn="r">
              <a:lnSpc>
                <a:spcPct val="85000"/>
              </a:lnSpc>
              <a:spcBef>
                <a:spcPts val="0"/>
              </a:spcBef>
              <a:spcAft>
                <a:spcPts val="0"/>
              </a:spcAft>
              <a:buClr>
                <a:schemeClr val="lt1"/>
              </a:buClr>
              <a:buSzPts val="4800"/>
              <a:buFont typeface="Calibri"/>
              <a:buNone/>
              <a:defRPr sz="4800"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9161745" y="6163557"/>
            <a:ext cx="2743200" cy="3651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40" name="Google Shape;40;p22"/>
          <p:cNvSpPr/>
          <p:nvPr/>
        </p:nvSpPr>
        <p:spPr>
          <a:xfrm>
            <a:off x="1472366" y="1859534"/>
            <a:ext cx="139039" cy="139039"/>
          </a:xfrm>
          <a:custGeom>
            <a:avLst/>
            <a:gdLst/>
            <a:ahLst/>
            <a:cxnLst/>
            <a:rect l="l" t="t" r="r" b="b"/>
            <a:pathLst>
              <a:path w="139039" h="139039" extrusionOk="0">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Google Shape;41;p22"/>
          <p:cNvSpPr/>
          <p:nvPr/>
        </p:nvSpPr>
        <p:spPr>
          <a:xfrm>
            <a:off x="2014523" y="3146867"/>
            <a:ext cx="127714" cy="127714"/>
          </a:xfrm>
          <a:custGeom>
            <a:avLst/>
            <a:gdLst/>
            <a:ahLst/>
            <a:cxnLst/>
            <a:rect l="l" t="t" r="r" b="b"/>
            <a:pathLst>
              <a:path w="127714" h="127714" extrusionOk="0">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Google Shape;42;p22"/>
          <p:cNvSpPr/>
          <p:nvPr/>
        </p:nvSpPr>
        <p:spPr>
          <a:xfrm>
            <a:off x="5404920" y="4508295"/>
            <a:ext cx="91138" cy="91138"/>
          </a:xfrm>
          <a:custGeom>
            <a:avLst/>
            <a:gdLst/>
            <a:ahLst/>
            <a:cxnLst/>
            <a:rect l="l" t="t" r="r" b="b"/>
            <a:pathLst>
              <a:path w="91138" h="91138" extrusionOk="0">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43" name="Google Shape;43;p22"/>
          <p:cNvCxnSpPr/>
          <p:nvPr/>
        </p:nvCxnSpPr>
        <p:spPr>
          <a:xfrm>
            <a:off x="856114" y="3503032"/>
            <a:ext cx="0" cy="3346090"/>
          </a:xfrm>
          <a:prstGeom prst="straightConnector1">
            <a:avLst/>
          </a:prstGeom>
          <a:noFill/>
          <a:ln w="25400" cap="sq" cmpd="sng">
            <a:solidFill>
              <a:schemeClr val="lt1"/>
            </a:solidFill>
            <a:prstDash val="solid"/>
            <a:bevel/>
            <a:headEnd type="none" w="sm" len="sm"/>
            <a:tailEnd type="none" w="sm" len="sm"/>
          </a:ln>
        </p:spPr>
      </p:cxnSp>
      <p:sp>
        <p:nvSpPr>
          <p:cNvPr id="44" name="Google Shape;44;p22"/>
          <p:cNvSpPr txBox="1">
            <a:spLocks noGrp="1"/>
          </p:cNvSpPr>
          <p:nvPr>
            <p:ph type="body" idx="1"/>
          </p:nvPr>
        </p:nvSpPr>
        <p:spPr>
          <a:xfrm>
            <a:off x="5760720" y="3127248"/>
            <a:ext cx="5276088" cy="1124712"/>
          </a:xfrm>
          <a:prstGeom prst="rect">
            <a:avLst/>
          </a:prstGeom>
          <a:noFill/>
          <a:ln>
            <a:noFill/>
          </a:ln>
        </p:spPr>
        <p:txBody>
          <a:bodyPr spcFirstLastPara="1" wrap="square" lIns="91425" tIns="45700" rIns="91425" bIns="45700" anchor="t" anchorCtr="0">
            <a:normAutofit/>
          </a:bodyPr>
          <a:lstStyle>
            <a:lvl1pPr marL="457200" lvl="0" indent="-228600" algn="r">
              <a:lnSpc>
                <a:spcPct val="85000"/>
              </a:lnSpc>
              <a:spcBef>
                <a:spcPts val="1300"/>
              </a:spcBef>
              <a:spcAft>
                <a:spcPts val="0"/>
              </a:spcAft>
              <a:buClr>
                <a:schemeClr val="lt1"/>
              </a:buClr>
              <a:buSzPts val="1800"/>
              <a:buNone/>
              <a:defRPr sz="1800">
                <a:solidFill>
                  <a:schemeClr val="lt1"/>
                </a:solidFill>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45"/>
        <p:cNvGrpSpPr/>
        <p:nvPr/>
      </p:nvGrpSpPr>
      <p:grpSpPr>
        <a:xfrm>
          <a:off x="0" y="0"/>
          <a:ext cx="0" cy="0"/>
          <a:chOff x="0" y="0"/>
          <a:chExt cx="0" cy="0"/>
        </a:xfrm>
      </p:grpSpPr>
      <p:sp>
        <p:nvSpPr>
          <p:cNvPr id="46" name="Google Shape;46;p23"/>
          <p:cNvSpPr txBox="1">
            <a:spLocks noGrp="1"/>
          </p:cNvSpPr>
          <p:nvPr>
            <p:ph type="ctrTitle"/>
          </p:nvPr>
        </p:nvSpPr>
        <p:spPr>
          <a:xfrm>
            <a:off x="6391656" y="804672"/>
            <a:ext cx="4434840" cy="8869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accent1"/>
              </a:buClr>
              <a:buSzPts val="5400"/>
              <a:buFont typeface="Calibri"/>
              <a:buNone/>
              <a:defRPr sz="5400" b="0" i="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3"/>
          <p:cNvSpPr txBox="1">
            <a:spLocks noGrp="1"/>
          </p:cNvSpPr>
          <p:nvPr>
            <p:ph type="subTitle" idx="1"/>
          </p:nvPr>
        </p:nvSpPr>
        <p:spPr>
          <a:xfrm>
            <a:off x="6412091" y="1801368"/>
            <a:ext cx="4434840" cy="475488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300"/>
              </a:spcBef>
              <a:spcAft>
                <a:spcPts val="0"/>
              </a:spcAft>
              <a:buClr>
                <a:srgbClr val="262626"/>
              </a:buClr>
              <a:buSzPts val="2000"/>
              <a:buNone/>
              <a:defRPr sz="2000"/>
            </a:lvl1pPr>
            <a:lvl2pPr lvl="1" algn="ctr">
              <a:lnSpc>
                <a:spcPct val="85000"/>
              </a:lnSpc>
              <a:spcBef>
                <a:spcPts val="600"/>
              </a:spcBef>
              <a:spcAft>
                <a:spcPts val="0"/>
              </a:spcAft>
              <a:buClr>
                <a:srgbClr val="262626"/>
              </a:buClr>
              <a:buSzPts val="2000"/>
              <a:buNone/>
              <a:defRPr sz="2000"/>
            </a:lvl2pPr>
            <a:lvl3pPr lvl="2" algn="ctr">
              <a:lnSpc>
                <a:spcPct val="85000"/>
              </a:lnSpc>
              <a:spcBef>
                <a:spcPts val="600"/>
              </a:spcBef>
              <a:spcAft>
                <a:spcPts val="0"/>
              </a:spcAft>
              <a:buClr>
                <a:srgbClr val="262626"/>
              </a:buClr>
              <a:buSzPts val="1800"/>
              <a:buNone/>
              <a:defRPr sz="1800"/>
            </a:lvl3pPr>
            <a:lvl4pPr lvl="3" algn="ctr">
              <a:lnSpc>
                <a:spcPct val="85000"/>
              </a:lnSpc>
              <a:spcBef>
                <a:spcPts val="600"/>
              </a:spcBef>
              <a:spcAft>
                <a:spcPts val="0"/>
              </a:spcAft>
              <a:buClr>
                <a:srgbClr val="262626"/>
              </a:buClr>
              <a:buSzPts val="1600"/>
              <a:buNone/>
              <a:defRPr sz="1600"/>
            </a:lvl4pPr>
            <a:lvl5pPr lvl="4" algn="ctr">
              <a:lnSpc>
                <a:spcPct val="85000"/>
              </a:lnSpc>
              <a:spcBef>
                <a:spcPts val="600"/>
              </a:spcBef>
              <a:spcAft>
                <a:spcPts val="0"/>
              </a:spcAft>
              <a:buClr>
                <a:srgbClr val="262626"/>
              </a:buClr>
              <a:buSzPts val="1600"/>
              <a:buNone/>
              <a:defRPr sz="1600"/>
            </a:lvl5pPr>
            <a:lvl6pPr lvl="5" algn="ctr">
              <a:lnSpc>
                <a:spcPct val="85000"/>
              </a:lnSpc>
              <a:spcBef>
                <a:spcPts val="600"/>
              </a:spcBef>
              <a:spcAft>
                <a:spcPts val="0"/>
              </a:spcAft>
              <a:buClr>
                <a:srgbClr val="262626"/>
              </a:buClr>
              <a:buSzPts val="1600"/>
              <a:buNone/>
              <a:defRPr sz="1600"/>
            </a:lvl6pPr>
            <a:lvl7pPr lvl="6" algn="ctr">
              <a:lnSpc>
                <a:spcPct val="85000"/>
              </a:lnSpc>
              <a:spcBef>
                <a:spcPts val="600"/>
              </a:spcBef>
              <a:spcAft>
                <a:spcPts val="0"/>
              </a:spcAft>
              <a:buClr>
                <a:srgbClr val="262626"/>
              </a:buClr>
              <a:buSzPts val="1600"/>
              <a:buNone/>
              <a:defRPr sz="1600"/>
            </a:lvl7pPr>
            <a:lvl8pPr lvl="7" algn="ctr">
              <a:lnSpc>
                <a:spcPct val="85000"/>
              </a:lnSpc>
              <a:spcBef>
                <a:spcPts val="600"/>
              </a:spcBef>
              <a:spcAft>
                <a:spcPts val="0"/>
              </a:spcAft>
              <a:buClr>
                <a:srgbClr val="262626"/>
              </a:buClr>
              <a:buSzPts val="1600"/>
              <a:buNone/>
              <a:defRPr sz="1600"/>
            </a:lvl8pPr>
            <a:lvl9pPr lvl="8" algn="ctr">
              <a:lnSpc>
                <a:spcPct val="85000"/>
              </a:lnSpc>
              <a:spcBef>
                <a:spcPts val="600"/>
              </a:spcBef>
              <a:spcAft>
                <a:spcPts val="0"/>
              </a:spcAft>
              <a:buClr>
                <a:srgbClr val="262626"/>
              </a:buClr>
              <a:buSzPts val="1600"/>
              <a:buNone/>
              <a:defRPr sz="1600"/>
            </a:lvl9pPr>
          </a:lstStyle>
          <a:p>
            <a:endParaRPr/>
          </a:p>
        </p:txBody>
      </p:sp>
      <p:sp>
        <p:nvSpPr>
          <p:cNvPr id="48" name="Google Shape;48;p23"/>
          <p:cNvSpPr txBox="1">
            <a:spLocks noGrp="1"/>
          </p:cNvSpPr>
          <p:nvPr>
            <p:ph type="sldNum" idx="12"/>
          </p:nvPr>
        </p:nvSpPr>
        <p:spPr>
          <a:xfrm>
            <a:off x="8629511" y="5460961"/>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cxnSp>
        <p:nvCxnSpPr>
          <p:cNvPr id="49" name="Google Shape;49;p23"/>
          <p:cNvCxnSpPr/>
          <p:nvPr/>
        </p:nvCxnSpPr>
        <p:spPr>
          <a:xfrm>
            <a:off x="11586162" y="3619272"/>
            <a:ext cx="0" cy="3238728"/>
          </a:xfrm>
          <a:prstGeom prst="straightConnector1">
            <a:avLst/>
          </a:prstGeom>
          <a:noFill/>
          <a:ln w="25400" cap="sq" cmpd="sng">
            <a:solidFill>
              <a:schemeClr val="accent2"/>
            </a:solidFill>
            <a:prstDash val="solid"/>
            <a:bevel/>
            <a:headEnd type="none" w="sm" len="sm"/>
            <a:tailEnd type="none" w="sm" len="sm"/>
          </a:ln>
        </p:spPr>
      </p:cxnSp>
      <p:sp>
        <p:nvSpPr>
          <p:cNvPr id="50" name="Google Shape;50;p23"/>
          <p:cNvSpPr/>
          <p:nvPr/>
        </p:nvSpPr>
        <p:spPr>
          <a:xfrm>
            <a:off x="0" y="0"/>
            <a:ext cx="5779911" cy="6858000"/>
          </a:xfrm>
          <a:prstGeom prst="rect">
            <a:avLst/>
          </a:prstGeom>
          <a:gradFill>
            <a:gsLst>
              <a:gs pos="0">
                <a:schemeClr val="accent2"/>
              </a:gs>
              <a:gs pos="100000">
                <a:schemeClr val="accent4"/>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 name="Google Shape;51;p23"/>
          <p:cNvSpPr>
            <a:spLocks noGrp="1"/>
          </p:cNvSpPr>
          <p:nvPr>
            <p:ph type="pic" idx="2"/>
          </p:nvPr>
        </p:nvSpPr>
        <p:spPr>
          <a:xfrm>
            <a:off x="283464" y="3108960"/>
            <a:ext cx="5221224" cy="3447288"/>
          </a:xfrm>
          <a:prstGeom prst="rect">
            <a:avLst/>
          </a:prstGeom>
          <a:noFill/>
          <a:ln>
            <a:noFill/>
          </a:ln>
        </p:spPr>
      </p:sp>
      <p:sp>
        <p:nvSpPr>
          <p:cNvPr id="52" name="Google Shape;52;p23"/>
          <p:cNvSpPr>
            <a:spLocks noGrp="1"/>
          </p:cNvSpPr>
          <p:nvPr>
            <p:ph type="pic" idx="3"/>
          </p:nvPr>
        </p:nvSpPr>
        <p:spPr>
          <a:xfrm>
            <a:off x="283464" y="301752"/>
            <a:ext cx="2459736" cy="2505456"/>
          </a:xfrm>
          <a:prstGeom prst="rect">
            <a:avLst/>
          </a:prstGeom>
          <a:noFill/>
          <a:ln>
            <a:noFill/>
          </a:ln>
        </p:spPr>
      </p:sp>
      <p:sp>
        <p:nvSpPr>
          <p:cNvPr id="53" name="Google Shape;53;p23"/>
          <p:cNvSpPr>
            <a:spLocks noGrp="1"/>
          </p:cNvSpPr>
          <p:nvPr>
            <p:ph type="pic" idx="4"/>
          </p:nvPr>
        </p:nvSpPr>
        <p:spPr>
          <a:xfrm>
            <a:off x="3044952" y="301752"/>
            <a:ext cx="2459736" cy="2505456"/>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p:nvPr/>
        </p:nvSpPr>
        <p:spPr>
          <a:xfrm>
            <a:off x="7620000" y="0"/>
            <a:ext cx="4572000"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4"/>
          <p:cNvSpPr txBox="1">
            <a:spLocks noGrp="1"/>
          </p:cNvSpPr>
          <p:nvPr>
            <p:ph type="title"/>
          </p:nvPr>
        </p:nvSpPr>
        <p:spPr>
          <a:xfrm>
            <a:off x="8261404" y="542282"/>
            <a:ext cx="3383280" cy="192024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4000"/>
              <a:buFont typeface="Calibri"/>
              <a:buNone/>
              <a:defRPr sz="4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4"/>
          <p:cNvSpPr txBox="1">
            <a:spLocks noGrp="1"/>
          </p:cNvSpPr>
          <p:nvPr>
            <p:ph type="body" idx="1"/>
          </p:nvPr>
        </p:nvSpPr>
        <p:spPr>
          <a:xfrm>
            <a:off x="762000" y="762000"/>
            <a:ext cx="6096000" cy="4572000"/>
          </a:xfrm>
          <a:prstGeom prst="rect">
            <a:avLst/>
          </a:prstGeom>
          <a:noFill/>
          <a:ln>
            <a:noFill/>
          </a:ln>
        </p:spPr>
        <p:txBody>
          <a:bodyPr spcFirstLastPara="1" wrap="square" lIns="91425" tIns="45700" rIns="91425" bIns="45700" anchor="t" anchorCtr="0">
            <a:normAutofit/>
          </a:bodyPr>
          <a:lstStyle>
            <a:lvl1pPr marL="457200" lvl="0" indent="-431800" algn="l">
              <a:lnSpc>
                <a:spcPct val="85000"/>
              </a:lnSpc>
              <a:spcBef>
                <a:spcPts val="1300"/>
              </a:spcBef>
              <a:spcAft>
                <a:spcPts val="0"/>
              </a:spcAft>
              <a:buClr>
                <a:srgbClr val="262626"/>
              </a:buClr>
              <a:buSzPts val="3200"/>
              <a:buChar char=" "/>
              <a:defRPr sz="3200"/>
            </a:lvl1pPr>
            <a:lvl2pPr marL="914400" lvl="1" indent="-406400" algn="l">
              <a:lnSpc>
                <a:spcPct val="85000"/>
              </a:lnSpc>
              <a:spcBef>
                <a:spcPts val="600"/>
              </a:spcBef>
              <a:spcAft>
                <a:spcPts val="0"/>
              </a:spcAft>
              <a:buClr>
                <a:srgbClr val="262626"/>
              </a:buClr>
              <a:buSzPts val="2800"/>
              <a:buChar char=" "/>
              <a:defRPr sz="2800"/>
            </a:lvl2pPr>
            <a:lvl3pPr marL="1371600" lvl="2" indent="-381000" algn="l">
              <a:lnSpc>
                <a:spcPct val="85000"/>
              </a:lnSpc>
              <a:spcBef>
                <a:spcPts val="600"/>
              </a:spcBef>
              <a:spcAft>
                <a:spcPts val="0"/>
              </a:spcAft>
              <a:buClr>
                <a:srgbClr val="262626"/>
              </a:buClr>
              <a:buSzPts val="2400"/>
              <a:buChar char=" "/>
              <a:defRPr sz="2400"/>
            </a:lvl3pPr>
            <a:lvl4pPr marL="1828800" lvl="3" indent="-355600" algn="l">
              <a:lnSpc>
                <a:spcPct val="85000"/>
              </a:lnSpc>
              <a:spcBef>
                <a:spcPts val="600"/>
              </a:spcBef>
              <a:spcAft>
                <a:spcPts val="0"/>
              </a:spcAft>
              <a:buClr>
                <a:srgbClr val="262626"/>
              </a:buClr>
              <a:buSzPts val="2000"/>
              <a:buChar char=" "/>
              <a:defRPr sz="2000"/>
            </a:lvl4pPr>
            <a:lvl5pPr marL="2286000" lvl="4" indent="-355600" algn="l">
              <a:lnSpc>
                <a:spcPct val="85000"/>
              </a:lnSpc>
              <a:spcBef>
                <a:spcPts val="600"/>
              </a:spcBef>
              <a:spcAft>
                <a:spcPts val="0"/>
              </a:spcAft>
              <a:buClr>
                <a:srgbClr val="262626"/>
              </a:buClr>
              <a:buSzPts val="2000"/>
              <a:buChar char=" "/>
              <a:defRPr sz="2000"/>
            </a:lvl5pPr>
            <a:lvl6pPr marL="2743200" lvl="5" indent="-355600" algn="l">
              <a:lnSpc>
                <a:spcPct val="85000"/>
              </a:lnSpc>
              <a:spcBef>
                <a:spcPts val="600"/>
              </a:spcBef>
              <a:spcAft>
                <a:spcPts val="0"/>
              </a:spcAft>
              <a:buClr>
                <a:srgbClr val="262626"/>
              </a:buClr>
              <a:buSzPts val="2000"/>
              <a:buChar char=" "/>
              <a:defRPr sz="2000"/>
            </a:lvl6pPr>
            <a:lvl7pPr marL="3200400" lvl="6" indent="-355600" algn="l">
              <a:lnSpc>
                <a:spcPct val="85000"/>
              </a:lnSpc>
              <a:spcBef>
                <a:spcPts val="600"/>
              </a:spcBef>
              <a:spcAft>
                <a:spcPts val="0"/>
              </a:spcAft>
              <a:buClr>
                <a:srgbClr val="262626"/>
              </a:buClr>
              <a:buSzPts val="2000"/>
              <a:buChar char=" "/>
              <a:defRPr sz="2000"/>
            </a:lvl7pPr>
            <a:lvl8pPr marL="3657600" lvl="7" indent="-355600" algn="l">
              <a:lnSpc>
                <a:spcPct val="85000"/>
              </a:lnSpc>
              <a:spcBef>
                <a:spcPts val="600"/>
              </a:spcBef>
              <a:spcAft>
                <a:spcPts val="0"/>
              </a:spcAft>
              <a:buClr>
                <a:srgbClr val="262626"/>
              </a:buClr>
              <a:buSzPts val="2000"/>
              <a:buChar char=" "/>
              <a:defRPr sz="2000"/>
            </a:lvl8pPr>
            <a:lvl9pPr marL="4114800" lvl="8" indent="-355600" algn="l">
              <a:lnSpc>
                <a:spcPct val="85000"/>
              </a:lnSpc>
              <a:spcBef>
                <a:spcPts val="600"/>
              </a:spcBef>
              <a:spcAft>
                <a:spcPts val="0"/>
              </a:spcAft>
              <a:buClr>
                <a:srgbClr val="262626"/>
              </a:buClr>
              <a:buSzPts val="2000"/>
              <a:buChar char=" "/>
              <a:defRPr sz="2000"/>
            </a:lvl9pPr>
          </a:lstStyle>
          <a:p>
            <a:endParaRPr/>
          </a:p>
        </p:txBody>
      </p:sp>
      <p:sp>
        <p:nvSpPr>
          <p:cNvPr id="58" name="Google Shape;58;p24"/>
          <p:cNvSpPr txBox="1">
            <a:spLocks noGrp="1"/>
          </p:cNvSpPr>
          <p:nvPr>
            <p:ph type="body" idx="2"/>
          </p:nvPr>
        </p:nvSpPr>
        <p:spPr>
          <a:xfrm>
            <a:off x="8275982" y="2511813"/>
            <a:ext cx="3398520" cy="3126987"/>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1200"/>
              </a:spcBef>
              <a:spcAft>
                <a:spcPts val="0"/>
              </a:spcAft>
              <a:buClr>
                <a:srgbClr val="262626"/>
              </a:buClr>
              <a:buSzPts val="1800"/>
              <a:buFont typeface="Calibri"/>
              <a:buNone/>
              <a:defRPr sz="1800">
                <a:solidFill>
                  <a:srgbClr val="262626"/>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59" name="Google Shape;59;p24"/>
          <p:cNvSpPr txBox="1">
            <a:spLocks noGrp="1"/>
          </p:cNvSpPr>
          <p:nvPr>
            <p:ph type="sldNum" idx="12"/>
          </p:nvPr>
        </p:nvSpPr>
        <p:spPr>
          <a:xfrm>
            <a:off x="9120918" y="5334000"/>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marR="0" lvl="0" algn="l" rtl="0">
              <a:lnSpc>
                <a:spcPct val="85000"/>
              </a:lnSpc>
              <a:spcBef>
                <a:spcPts val="0"/>
              </a:spcBef>
              <a:spcAft>
                <a:spcPts val="0"/>
              </a:spcAft>
              <a:buClr>
                <a:schemeClr val="accent1"/>
              </a:buClr>
              <a:buSzPts val="5400"/>
              <a:buFont typeface="Calibri"/>
              <a:buNone/>
              <a:defRPr sz="5400" b="0"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a:p>
        </p:txBody>
      </p:sp>
      <p:sp>
        <p:nvSpPr>
          <p:cNvPr id="12" name="Google Shape;12;p18"/>
          <p:cNvSpPr txBox="1">
            <a:spLocks noGrp="1"/>
          </p:cNvSpPr>
          <p:nvPr>
            <p:ph type="sldNum" idx="12"/>
          </p:nvPr>
        </p:nvSpPr>
        <p:spPr>
          <a:xfrm>
            <a:off x="8964343" y="5344056"/>
            <a:ext cx="2926080" cy="139703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worldpolicycenter.org/maps-data/data-download/gender-equality-in-the-economy-data-download" TargetMode="External"/><Relationship Id="rId7" Type="http://schemas.openxmlformats.org/officeDocument/2006/relationships/hyperlink" Target="https://trello.com/b/eebDfI0x/ironhack-weekproject1"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data-explorer.oecd.org/vis?tm=wage%20gaps&amp;pg=0&amp;snb=6&amp;df%5Bds%5D=dsDisseminateFinalDMZ&amp;df%5Bid%5D=DSD_EARNINGS%40GENDER_WAGE_GAP&amp;df%5Bag%5D=OECD.ELS.SAE&amp;df%5Bvs%5D=1.0&amp;dq=......&amp;pd=%2C&amp;to%5BTIME_PERIOD%5D=false&amp;vw=tl&amp;lb=bt" TargetMode="External"/><Relationship Id="rId5" Type="http://schemas.openxmlformats.org/officeDocument/2006/relationships/hyperlink" Target="https://www.kaggle.com/datasets/iamsouravbanerjee/labour-force-participation-rate" TargetMode="External"/><Relationship Id="rId4" Type="http://schemas.openxmlformats.org/officeDocument/2006/relationships/hyperlink" Target="https://data.worldbank.org/indicator/SG.TIM.UWRK.FE?_gl=1%2Avv92k0%2A_gcl_au%2AMTY0MDA2MzY5LjE3MjQwNjIwNjE.&amp;most_recent_year_desc=false&amp;year=2018"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
          <p:cNvSpPr txBox="1">
            <a:spLocks noGrp="1"/>
          </p:cNvSpPr>
          <p:nvPr>
            <p:ph type="ctrTitle"/>
          </p:nvPr>
        </p:nvSpPr>
        <p:spPr>
          <a:xfrm>
            <a:off x="-52040" y="1874999"/>
            <a:ext cx="12318300" cy="2295000"/>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lt1"/>
              </a:buClr>
              <a:buSzPts val="4800"/>
              <a:buFont typeface="Calibri"/>
              <a:buNone/>
            </a:pPr>
            <a:r>
              <a:rPr lang="en-GB" sz="4800" b="1">
                <a:solidFill>
                  <a:schemeClr val="lt1"/>
                </a:solidFill>
              </a:rPr>
              <a:t>GENPL </a:t>
            </a:r>
            <a:br>
              <a:rPr lang="en-GB" sz="4800" b="1">
                <a:solidFill>
                  <a:schemeClr val="lt1"/>
                </a:solidFill>
              </a:rPr>
            </a:br>
            <a:r>
              <a:rPr lang="en-GB" sz="4800">
                <a:solidFill>
                  <a:schemeClr val="lt1"/>
                </a:solidFill>
              </a:rPr>
              <a:t>(Gender Equality Network for Progress)</a:t>
            </a:r>
            <a:endParaRPr sz="8000"/>
          </a:p>
        </p:txBody>
      </p:sp>
      <p:sp>
        <p:nvSpPr>
          <p:cNvPr id="66" name="Google Shape;66;p1"/>
          <p:cNvSpPr txBox="1">
            <a:spLocks noGrp="1"/>
          </p:cNvSpPr>
          <p:nvPr>
            <p:ph type="subTitle" idx="1"/>
          </p:nvPr>
        </p:nvSpPr>
        <p:spPr>
          <a:xfrm>
            <a:off x="1678553" y="4437333"/>
            <a:ext cx="9228300" cy="1645800"/>
          </a:xfrm>
          <a:prstGeom prst="rect">
            <a:avLst/>
          </a:prstGeom>
          <a:noFill/>
          <a:ln>
            <a:noFill/>
          </a:ln>
        </p:spPr>
        <p:txBody>
          <a:bodyPr spcFirstLastPara="1" wrap="square" lIns="91425" tIns="45700" rIns="91425" bIns="45700" anchor="t" anchorCtr="0">
            <a:normAutofit/>
          </a:bodyPr>
          <a:lstStyle/>
          <a:p>
            <a:pPr marL="0" lvl="0" indent="0" algn="ctr" rtl="0">
              <a:lnSpc>
                <a:spcPct val="85000"/>
              </a:lnSpc>
              <a:spcBef>
                <a:spcPts val="0"/>
              </a:spcBef>
              <a:spcAft>
                <a:spcPts val="0"/>
              </a:spcAft>
              <a:buClr>
                <a:schemeClr val="lt1"/>
              </a:buClr>
              <a:buSzPts val="3200"/>
              <a:buNone/>
            </a:pPr>
            <a:r>
              <a:rPr lang="en-GB" b="1"/>
              <a:t>G</a:t>
            </a:r>
            <a:r>
              <a:rPr lang="en-GB"/>
              <a:t>arima, </a:t>
            </a:r>
            <a:r>
              <a:rPr lang="en-GB" b="1"/>
              <a:t>N</a:t>
            </a:r>
            <a:r>
              <a:rPr lang="en-GB"/>
              <a:t>icole, </a:t>
            </a:r>
            <a:r>
              <a:rPr lang="en-GB" b="1"/>
              <a:t>P</a:t>
            </a:r>
            <a:r>
              <a:rPr lang="en-GB"/>
              <a:t>aola, </a:t>
            </a:r>
            <a:r>
              <a:rPr lang="en-GB" b="1"/>
              <a:t>L</a:t>
            </a:r>
            <a:r>
              <a:rPr lang="en-GB"/>
              <a:t>ucie</a:t>
            </a:r>
            <a:endParaRPr/>
          </a:p>
          <a:p>
            <a:pPr marL="0" lvl="0" indent="0" algn="ctr" rtl="0">
              <a:lnSpc>
                <a:spcPct val="85000"/>
              </a:lnSpc>
              <a:spcBef>
                <a:spcPts val="1300"/>
              </a:spcBef>
              <a:spcAft>
                <a:spcPts val="0"/>
              </a:spcAft>
              <a:buClr>
                <a:schemeClr val="lt1"/>
              </a:buClr>
              <a:buSzPts val="2400"/>
              <a:buNone/>
            </a:pPr>
            <a:r>
              <a:rPr lang="en-GB" sz="2400"/>
              <a:t>Week3_Team_1</a:t>
            </a:r>
            <a:endParaRPr sz="2400"/>
          </a:p>
        </p:txBody>
      </p:sp>
      <p:pic>
        <p:nvPicPr>
          <p:cNvPr id="67" name="Google Shape;67;p1" descr="A symbol of gender equality&#10;&#10;Description automatically generated"/>
          <p:cNvPicPr preferRelativeResize="0"/>
          <p:nvPr/>
        </p:nvPicPr>
        <p:blipFill rotWithShape="1">
          <a:blip r:embed="rId3">
            <a:alphaModFix/>
          </a:blip>
          <a:srcRect l="11087" b="19133"/>
          <a:stretch/>
        </p:blipFill>
        <p:spPr>
          <a:xfrm>
            <a:off x="5322000" y="469608"/>
            <a:ext cx="1548000" cy="20170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body" idx="1"/>
          </p:nvPr>
        </p:nvSpPr>
        <p:spPr>
          <a:xfrm>
            <a:off x="6542376" y="2560163"/>
            <a:ext cx="4411200" cy="33468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None/>
            </a:pPr>
            <a:r>
              <a:rPr lang="en-GB"/>
              <a:t>For the year 2021, there is a strong exponential correlation (-0.87) between a country's GDP per capita and its HDI (Human Development Index) rank.</a:t>
            </a:r>
            <a:endParaRPr/>
          </a:p>
          <a:p>
            <a:pPr marL="0" lvl="0" indent="0" algn="just" rtl="0">
              <a:lnSpc>
                <a:spcPct val="115000"/>
              </a:lnSpc>
              <a:spcBef>
                <a:spcPts val="0"/>
              </a:spcBef>
              <a:spcAft>
                <a:spcPts val="0"/>
              </a:spcAft>
              <a:buClr>
                <a:schemeClr val="dk1"/>
              </a:buClr>
              <a:buSzPts val="1100"/>
              <a:buNone/>
            </a:pPr>
            <a:endParaRPr/>
          </a:p>
          <a:p>
            <a:pPr marL="0" lvl="0" indent="0" algn="just" rtl="0">
              <a:lnSpc>
                <a:spcPct val="115000"/>
              </a:lnSpc>
              <a:spcBef>
                <a:spcPts val="0"/>
              </a:spcBef>
              <a:spcAft>
                <a:spcPts val="0"/>
              </a:spcAft>
              <a:buClr>
                <a:schemeClr val="dk1"/>
              </a:buClr>
              <a:buSzPts val="1100"/>
              <a:buNone/>
            </a:pPr>
            <a:endParaRPr/>
          </a:p>
          <a:p>
            <a:pPr marL="0" lvl="0" indent="0" algn="just" rtl="0">
              <a:lnSpc>
                <a:spcPct val="115000"/>
              </a:lnSpc>
              <a:spcBef>
                <a:spcPts val="0"/>
              </a:spcBef>
              <a:spcAft>
                <a:spcPts val="0"/>
              </a:spcAft>
              <a:buClr>
                <a:schemeClr val="dk1"/>
              </a:buClr>
              <a:buSzPts val="1100"/>
              <a:buFont typeface="Arial"/>
              <a:buNone/>
            </a:pPr>
            <a:endParaRPr/>
          </a:p>
          <a:p>
            <a:pPr marL="0" lvl="0" indent="0" algn="just" rtl="0">
              <a:lnSpc>
                <a:spcPct val="115000"/>
              </a:lnSpc>
              <a:spcBef>
                <a:spcPts val="0"/>
              </a:spcBef>
              <a:spcAft>
                <a:spcPts val="0"/>
              </a:spcAft>
              <a:buClr>
                <a:schemeClr val="dk1"/>
              </a:buClr>
              <a:buSzPts val="1100"/>
              <a:buNone/>
            </a:pPr>
            <a:r>
              <a:rPr lang="en-GB"/>
              <a:t>The higher the HDI Rank, the lower the GDP per capita.</a:t>
            </a:r>
            <a:endParaRPr/>
          </a:p>
        </p:txBody>
      </p:sp>
      <p:sp>
        <p:nvSpPr>
          <p:cNvPr id="148" name="Google Shape;148;p10"/>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10</a:t>
            </a:fld>
            <a:endParaRPr/>
          </a:p>
        </p:txBody>
      </p:sp>
      <p:pic>
        <p:nvPicPr>
          <p:cNvPr id="149" name="Google Shape;149;p10"/>
          <p:cNvPicPr preferRelativeResize="0"/>
          <p:nvPr/>
        </p:nvPicPr>
        <p:blipFill rotWithShape="1">
          <a:blip r:embed="rId3">
            <a:alphaModFix/>
          </a:blip>
          <a:srcRect/>
          <a:stretch/>
        </p:blipFill>
        <p:spPr>
          <a:xfrm>
            <a:off x="365975" y="1917425"/>
            <a:ext cx="6176400" cy="4632300"/>
          </a:xfrm>
          <a:prstGeom prst="rect">
            <a:avLst/>
          </a:prstGeom>
          <a:noFill/>
          <a:ln>
            <a:noFill/>
          </a:ln>
        </p:spPr>
      </p:pic>
      <p:sp>
        <p:nvSpPr>
          <p:cNvPr id="150" name="Google Shape;150;p10"/>
          <p:cNvSpPr txBox="1">
            <a:spLocks noGrp="1"/>
          </p:cNvSpPr>
          <p:nvPr>
            <p:ph type="title"/>
          </p:nvPr>
        </p:nvSpPr>
        <p:spPr>
          <a:xfrm>
            <a:off x="850392" y="806470"/>
            <a:ext cx="9165900" cy="11796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a:t>Our Findings &amp;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11</a:t>
            </a:fld>
            <a:endParaRPr/>
          </a:p>
        </p:txBody>
      </p:sp>
      <p:sp>
        <p:nvSpPr>
          <p:cNvPr id="156" name="Google Shape;156;p11"/>
          <p:cNvSpPr txBox="1">
            <a:spLocks noGrp="1"/>
          </p:cNvSpPr>
          <p:nvPr>
            <p:ph type="title"/>
          </p:nvPr>
        </p:nvSpPr>
        <p:spPr>
          <a:xfrm>
            <a:off x="850392" y="806470"/>
            <a:ext cx="9165900" cy="11796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a:t>Our Findings &amp; Analysis</a:t>
            </a:r>
            <a:endParaRPr/>
          </a:p>
        </p:txBody>
      </p:sp>
      <p:pic>
        <p:nvPicPr>
          <p:cNvPr id="157" name="Google Shape;157;p11"/>
          <p:cNvPicPr preferRelativeResize="0"/>
          <p:nvPr/>
        </p:nvPicPr>
        <p:blipFill rotWithShape="1">
          <a:blip r:embed="rId3">
            <a:alphaModFix/>
          </a:blip>
          <a:srcRect/>
          <a:stretch/>
        </p:blipFill>
        <p:spPr>
          <a:xfrm>
            <a:off x="540950" y="2869591"/>
            <a:ext cx="5461574" cy="3937860"/>
          </a:xfrm>
          <a:prstGeom prst="rect">
            <a:avLst/>
          </a:prstGeom>
          <a:noFill/>
          <a:ln>
            <a:noFill/>
          </a:ln>
        </p:spPr>
      </p:pic>
      <p:pic>
        <p:nvPicPr>
          <p:cNvPr id="158" name="Google Shape;158;p11"/>
          <p:cNvPicPr preferRelativeResize="0"/>
          <p:nvPr/>
        </p:nvPicPr>
        <p:blipFill rotWithShape="1">
          <a:blip r:embed="rId4">
            <a:alphaModFix/>
          </a:blip>
          <a:srcRect/>
          <a:stretch/>
        </p:blipFill>
        <p:spPr>
          <a:xfrm>
            <a:off x="6181775" y="2869600"/>
            <a:ext cx="5461642" cy="3937849"/>
          </a:xfrm>
          <a:prstGeom prst="rect">
            <a:avLst/>
          </a:prstGeom>
          <a:noFill/>
          <a:ln>
            <a:noFill/>
          </a:ln>
        </p:spPr>
      </p:pic>
      <p:sp>
        <p:nvSpPr>
          <p:cNvPr id="159" name="Google Shape;159;p11"/>
          <p:cNvSpPr txBox="1"/>
          <p:nvPr/>
        </p:nvSpPr>
        <p:spPr>
          <a:xfrm>
            <a:off x="970625" y="2116275"/>
            <a:ext cx="10008600" cy="11796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700"/>
              <a:buFont typeface="Arial"/>
              <a:buNone/>
            </a:pPr>
            <a:r>
              <a:rPr lang="en-GB" sz="1700" b="0" i="0" u="none" strike="noStrike" cap="none">
                <a:solidFill>
                  <a:srgbClr val="262626"/>
                </a:solidFill>
                <a:latin typeface="Calibri"/>
                <a:ea typeface="Calibri"/>
                <a:cs typeface="Calibri"/>
                <a:sym typeface="Calibri"/>
              </a:rPr>
              <a:t>In our subset, there is a strong correlation between GDP per Capita and the presence of an independent body preventing workplace gender discrimination through education awareness and advocacy, as well as with the presence of an independent body proposing regulations to prevent workplace gender discrimination. It seems, however, that the countries with a low GDP per Capita are outliers.</a:t>
            </a:r>
            <a:endParaRPr sz="1700" b="0" i="0" u="none" strike="noStrike" cap="none">
              <a:solidFill>
                <a:srgbClr val="262626"/>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9"/>
          <p:cNvSpPr txBox="1">
            <a:spLocks noGrp="1"/>
          </p:cNvSpPr>
          <p:nvPr>
            <p:ph type="title"/>
          </p:nvPr>
        </p:nvSpPr>
        <p:spPr>
          <a:xfrm>
            <a:off x="850392" y="806470"/>
            <a:ext cx="9166046" cy="117957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a:t>Our Findings &amp; Analysis</a:t>
            </a:r>
            <a:endParaRPr/>
          </a:p>
        </p:txBody>
      </p:sp>
      <p:sp>
        <p:nvSpPr>
          <p:cNvPr id="165" name="Google Shape;165;p9"/>
          <p:cNvSpPr txBox="1">
            <a:spLocks noGrp="1"/>
          </p:cNvSpPr>
          <p:nvPr>
            <p:ph type="body" idx="1"/>
          </p:nvPr>
        </p:nvSpPr>
        <p:spPr>
          <a:xfrm>
            <a:off x="6509950" y="5230900"/>
            <a:ext cx="4691400" cy="9210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262626"/>
              </a:buClr>
              <a:buSzPts val="1850"/>
              <a:buNone/>
            </a:pPr>
            <a:r>
              <a:rPr lang="en-GB" sz="1800"/>
              <a:t>For countries with a GDP per capita higher than 3K USD, if the participation of women work force increases, then the GDP will increase.</a:t>
            </a:r>
            <a:endParaRPr sz="1800"/>
          </a:p>
        </p:txBody>
      </p:sp>
      <p:sp>
        <p:nvSpPr>
          <p:cNvPr id="166" name="Google Shape;166;p9"/>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12</a:t>
            </a:fld>
            <a:endParaRPr/>
          </a:p>
        </p:txBody>
      </p:sp>
      <p:pic>
        <p:nvPicPr>
          <p:cNvPr id="167" name="Google Shape;167;p9"/>
          <p:cNvPicPr preferRelativeResize="0"/>
          <p:nvPr/>
        </p:nvPicPr>
        <p:blipFill rotWithShape="1">
          <a:blip r:embed="rId3">
            <a:alphaModFix/>
          </a:blip>
          <a:srcRect t="10849"/>
          <a:stretch/>
        </p:blipFill>
        <p:spPr>
          <a:xfrm>
            <a:off x="288125" y="2492500"/>
            <a:ext cx="6221827" cy="4159901"/>
          </a:xfrm>
          <a:prstGeom prst="rect">
            <a:avLst/>
          </a:prstGeom>
          <a:noFill/>
          <a:ln>
            <a:noFill/>
          </a:ln>
        </p:spPr>
      </p:pic>
      <p:sp>
        <p:nvSpPr>
          <p:cNvPr id="168" name="Google Shape;168;p9"/>
          <p:cNvSpPr txBox="1"/>
          <p:nvPr/>
        </p:nvSpPr>
        <p:spPr>
          <a:xfrm>
            <a:off x="6425700" y="2305225"/>
            <a:ext cx="5080500" cy="821100"/>
          </a:xfrm>
          <a:prstGeom prst="rect">
            <a:avLst/>
          </a:prstGeom>
          <a:noFill/>
          <a:ln>
            <a:noFill/>
          </a:ln>
        </p:spPr>
        <p:txBody>
          <a:bodyPr spcFirstLastPara="1" wrap="square" lIns="91425" tIns="91425" rIns="91425" bIns="91425" anchor="t" anchorCtr="0">
            <a:noAutofit/>
          </a:bodyPr>
          <a:lstStyle/>
          <a:p>
            <a:pPr marL="0" marR="0" lvl="0" indent="0" algn="just" rtl="0">
              <a:lnSpc>
                <a:spcPct val="110000"/>
              </a:lnSpc>
              <a:spcBef>
                <a:spcPts val="0"/>
              </a:spcBef>
              <a:spcAft>
                <a:spcPts val="0"/>
              </a:spcAft>
              <a:buClr>
                <a:srgbClr val="262626"/>
              </a:buClr>
              <a:buSzPts val="2000"/>
              <a:buFont typeface="Arial"/>
              <a:buNone/>
            </a:pPr>
            <a:r>
              <a:rPr lang="en-GB" sz="1800" b="0" i="0" u="none" strike="noStrike" cap="none">
                <a:solidFill>
                  <a:srgbClr val="262626"/>
                </a:solidFill>
                <a:latin typeface="Calibri"/>
                <a:ea typeface="Calibri"/>
                <a:cs typeface="Calibri"/>
                <a:sym typeface="Calibri"/>
              </a:rPr>
              <a:t>In our subset, the correlation between GDP per capita and female labor force participation is 0.28.</a:t>
            </a:r>
            <a:endParaRPr sz="1800" b="0" i="0" u="none" strike="noStrike" cap="none">
              <a:solidFill>
                <a:srgbClr val="262626"/>
              </a:solidFill>
              <a:latin typeface="Calibri"/>
              <a:ea typeface="Calibri"/>
              <a:cs typeface="Calibri"/>
              <a:sym typeface="Calibri"/>
            </a:endParaRPr>
          </a:p>
          <a:p>
            <a:pPr marL="0" marR="0" lvl="0" indent="0" algn="just" rtl="0">
              <a:lnSpc>
                <a:spcPct val="110000"/>
              </a:lnSpc>
              <a:spcBef>
                <a:spcPts val="0"/>
              </a:spcBef>
              <a:spcAft>
                <a:spcPts val="0"/>
              </a:spcAft>
              <a:buClr>
                <a:srgbClr val="262626"/>
              </a:buClr>
              <a:buSzPts val="2000"/>
              <a:buFont typeface="Arial"/>
              <a:buNone/>
            </a:pPr>
            <a:r>
              <a:rPr lang="en-GB" sz="1800" b="0" i="0" u="none" strike="noStrike" cap="none">
                <a:solidFill>
                  <a:srgbClr val="262626"/>
                </a:solidFill>
                <a:latin typeface="Calibri"/>
                <a:ea typeface="Calibri"/>
                <a:cs typeface="Calibri"/>
                <a:sym typeface="Calibri"/>
              </a:rPr>
              <a:t>However, we can see that countries with low GDP are outliers.  When removing them, the correlation increases.</a:t>
            </a:r>
            <a:endParaRPr sz="1800" b="0" i="0" u="none" strike="noStrike" cap="none">
              <a:solidFill>
                <a:srgbClr val="262626"/>
              </a:solidFill>
              <a:latin typeface="Calibri"/>
              <a:ea typeface="Calibri"/>
              <a:cs typeface="Calibri"/>
              <a:sym typeface="Calibri"/>
            </a:endParaRPr>
          </a:p>
          <a:p>
            <a:pPr marL="0" marR="0" lvl="0" indent="0" algn="just" rtl="0">
              <a:lnSpc>
                <a:spcPct val="110000"/>
              </a:lnSpc>
              <a:spcBef>
                <a:spcPts val="0"/>
              </a:spcBef>
              <a:spcAft>
                <a:spcPts val="0"/>
              </a:spcAft>
              <a:buClr>
                <a:srgbClr val="262626"/>
              </a:buClr>
              <a:buSzPts val="2000"/>
              <a:buFont typeface="Arial"/>
              <a:buNone/>
            </a:pPr>
            <a:endParaRPr sz="2000" b="0" i="0" u="none" strike="noStrike" cap="none">
              <a:solidFill>
                <a:srgbClr val="262626"/>
              </a:solidFill>
              <a:latin typeface="Calibri"/>
              <a:ea typeface="Calibri"/>
              <a:cs typeface="Calibri"/>
              <a:sym typeface="Calibri"/>
            </a:endParaRPr>
          </a:p>
          <a:p>
            <a:pPr marL="0" marR="0" lvl="0" indent="0" algn="l" rtl="0">
              <a:lnSpc>
                <a:spcPct val="110000"/>
              </a:lnSpc>
              <a:spcBef>
                <a:spcPts val="0"/>
              </a:spcBef>
              <a:spcAft>
                <a:spcPts val="0"/>
              </a:spcAft>
              <a:buClr>
                <a:srgbClr val="262626"/>
              </a:buClr>
              <a:buSzPts val="2000"/>
              <a:buFont typeface="Arial"/>
              <a:buNone/>
            </a:pPr>
            <a:endParaRPr sz="2000" b="0" i="0" u="none" strike="noStrike" cap="none">
              <a:solidFill>
                <a:srgbClr val="262626"/>
              </a:solidFill>
              <a:latin typeface="Calibri"/>
              <a:ea typeface="Calibri"/>
              <a:cs typeface="Calibri"/>
              <a:sym typeface="Calibri"/>
            </a:endParaRPr>
          </a:p>
        </p:txBody>
      </p:sp>
      <p:pic>
        <p:nvPicPr>
          <p:cNvPr id="169" name="Google Shape;169;p9"/>
          <p:cNvPicPr preferRelativeResize="0"/>
          <p:nvPr/>
        </p:nvPicPr>
        <p:blipFill rotWithShape="1">
          <a:blip r:embed="rId4">
            <a:alphaModFix/>
          </a:blip>
          <a:srcRect/>
          <a:stretch/>
        </p:blipFill>
        <p:spPr>
          <a:xfrm>
            <a:off x="6993650" y="4049700"/>
            <a:ext cx="3653875" cy="979500"/>
          </a:xfrm>
          <a:prstGeom prst="rect">
            <a:avLst/>
          </a:prstGeom>
          <a:noFill/>
          <a:ln>
            <a:noFill/>
          </a:ln>
        </p:spPr>
      </p:pic>
      <p:sp>
        <p:nvSpPr>
          <p:cNvPr id="170" name="Google Shape;170;p9"/>
          <p:cNvSpPr txBox="1"/>
          <p:nvPr/>
        </p:nvSpPr>
        <p:spPr>
          <a:xfrm>
            <a:off x="850050" y="2002650"/>
            <a:ext cx="5215500" cy="48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262626"/>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2"/>
          <p:cNvSpPr txBox="1">
            <a:spLocks noGrp="1"/>
          </p:cNvSpPr>
          <p:nvPr>
            <p:ph type="title"/>
          </p:nvPr>
        </p:nvSpPr>
        <p:spPr>
          <a:xfrm>
            <a:off x="850392" y="806470"/>
            <a:ext cx="9166046" cy="117957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a:t>Challenges</a:t>
            </a:r>
            <a:endParaRPr/>
          </a:p>
        </p:txBody>
      </p:sp>
      <p:sp>
        <p:nvSpPr>
          <p:cNvPr id="176" name="Google Shape;176;p12"/>
          <p:cNvSpPr txBox="1">
            <a:spLocks noGrp="1"/>
          </p:cNvSpPr>
          <p:nvPr>
            <p:ph type="body" idx="1"/>
          </p:nvPr>
        </p:nvSpPr>
        <p:spPr>
          <a:xfrm>
            <a:off x="850391" y="2160105"/>
            <a:ext cx="10062773" cy="3273286"/>
          </a:xfrm>
          <a:prstGeom prst="rect">
            <a:avLst/>
          </a:prstGeom>
          <a:noFill/>
          <a:ln>
            <a:noFill/>
          </a:ln>
        </p:spPr>
        <p:txBody>
          <a:bodyPr spcFirstLastPara="1" wrap="square" lIns="91425" tIns="45700" rIns="91425" bIns="45700" anchor="t" anchorCtr="0">
            <a:normAutofit/>
          </a:bodyPr>
          <a:lstStyle/>
          <a:p>
            <a:pPr marL="285750" lvl="0" indent="-285750" algn="l" rtl="0">
              <a:lnSpc>
                <a:spcPct val="85000"/>
              </a:lnSpc>
              <a:spcBef>
                <a:spcPts val="1300"/>
              </a:spcBef>
              <a:spcAft>
                <a:spcPts val="0"/>
              </a:spcAft>
              <a:buSzPts val="1800"/>
              <a:buFont typeface="Noto Sans Symbols"/>
              <a:buChar char="⮚"/>
            </a:pPr>
            <a:r>
              <a:rPr lang="en-GB" sz="1800"/>
              <a:t>Raw datafile had metadata/explanations in the first 5 rows, which made the file irregular and caused an error (An error occurred: Error tokenizing data. C error: Expected 3 fields in line 5, saw 69) during the import.</a:t>
            </a:r>
            <a:endParaRPr sz="1800"/>
          </a:p>
          <a:p>
            <a:pPr marL="285750" lvl="0" indent="-285750" algn="l" rtl="0">
              <a:lnSpc>
                <a:spcPct val="85000"/>
              </a:lnSpc>
              <a:spcBef>
                <a:spcPts val="1300"/>
              </a:spcBef>
              <a:spcAft>
                <a:spcPts val="0"/>
              </a:spcAft>
              <a:buSzPts val="1800"/>
              <a:buFont typeface="Noto Sans Symbols"/>
              <a:buChar char="⮚"/>
            </a:pPr>
            <a:r>
              <a:rPr lang="en-GB" sz="1800"/>
              <a:t>Pandas couldn't read the excel format, so we had to download openpyxl library.</a:t>
            </a:r>
            <a:endParaRPr sz="1800"/>
          </a:p>
          <a:p>
            <a:pPr marL="285750" lvl="0" indent="-285750" algn="l" rtl="0">
              <a:lnSpc>
                <a:spcPct val="85000"/>
              </a:lnSpc>
              <a:spcBef>
                <a:spcPts val="1300"/>
              </a:spcBef>
              <a:spcAft>
                <a:spcPts val="0"/>
              </a:spcAft>
              <a:buSzPts val="1800"/>
              <a:buFont typeface="Noto Sans Symbols"/>
              <a:buChar char="⮚"/>
            </a:pPr>
            <a:r>
              <a:rPr lang="en-GB" sz="1800"/>
              <a:t>Inconsistency in the names of data frames and other variables in our different notebook’s branches so when we merged files, we had to redefine them.</a:t>
            </a:r>
            <a:endParaRPr sz="1800"/>
          </a:p>
          <a:p>
            <a:pPr marL="285750" lvl="0" indent="-285750" algn="l" rtl="0">
              <a:lnSpc>
                <a:spcPct val="85000"/>
              </a:lnSpc>
              <a:spcBef>
                <a:spcPts val="1300"/>
              </a:spcBef>
              <a:spcAft>
                <a:spcPts val="0"/>
              </a:spcAft>
              <a:buSzPts val="1800"/>
              <a:buFont typeface="Noto Sans Symbols"/>
              <a:buChar char="⮚"/>
            </a:pPr>
            <a:r>
              <a:rPr lang="en-GB" sz="1800"/>
              <a:t>GitHub technical challenges with the merges, especially when a collaborator imported an additional library for the purpose of their specific analysis.</a:t>
            </a:r>
            <a:endParaRPr sz="1800"/>
          </a:p>
        </p:txBody>
      </p:sp>
      <p:sp>
        <p:nvSpPr>
          <p:cNvPr id="177" name="Google Shape;177;p12"/>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28fab7a74f4_2_6"/>
          <p:cNvSpPr txBox="1">
            <a:spLocks noGrp="1"/>
          </p:cNvSpPr>
          <p:nvPr>
            <p:ph type="title"/>
          </p:nvPr>
        </p:nvSpPr>
        <p:spPr>
          <a:xfrm>
            <a:off x="850392" y="806470"/>
            <a:ext cx="9165900" cy="11796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4800"/>
              <a:buNone/>
            </a:pPr>
            <a:r>
              <a:rPr lang="en-GB"/>
              <a:t>Summary</a:t>
            </a:r>
            <a:endParaRPr/>
          </a:p>
        </p:txBody>
      </p:sp>
      <p:sp>
        <p:nvSpPr>
          <p:cNvPr id="184" name="Google Shape;184;g28fab7a74f4_2_6"/>
          <p:cNvSpPr txBox="1">
            <a:spLocks noGrp="1"/>
          </p:cNvSpPr>
          <p:nvPr>
            <p:ph type="body" idx="1"/>
          </p:nvPr>
        </p:nvSpPr>
        <p:spPr>
          <a:xfrm>
            <a:off x="896775" y="2140226"/>
            <a:ext cx="9165900" cy="369423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1300"/>
              </a:spcBef>
              <a:spcAft>
                <a:spcPts val="0"/>
              </a:spcAft>
              <a:buSzPts val="2000"/>
              <a:buNone/>
            </a:pPr>
            <a:r>
              <a:rPr lang="en-GB"/>
              <a:t>The analysis shows that enhancing gender equality can unlock significant economic potential, driving more sustainable and inclusive growth in countries.</a:t>
            </a:r>
            <a:endParaRPr/>
          </a:p>
          <a:p>
            <a:pPr marL="0" lvl="0" indent="0" algn="l" rtl="0">
              <a:lnSpc>
                <a:spcPct val="110000"/>
              </a:lnSpc>
              <a:spcBef>
                <a:spcPts val="1300"/>
              </a:spcBef>
              <a:spcAft>
                <a:spcPts val="0"/>
              </a:spcAft>
              <a:buSzPts val="2000"/>
              <a:buNone/>
            </a:pPr>
            <a:r>
              <a:rPr lang="en-GB" sz="2800">
                <a:solidFill>
                  <a:schemeClr val="accent1"/>
                </a:solidFill>
              </a:rPr>
              <a:t>Next Steps</a:t>
            </a:r>
            <a:endParaRPr/>
          </a:p>
          <a:p>
            <a:pPr marL="342900" lvl="0" indent="-342900" algn="l" rtl="0">
              <a:lnSpc>
                <a:spcPct val="110000"/>
              </a:lnSpc>
              <a:spcBef>
                <a:spcPts val="1300"/>
              </a:spcBef>
              <a:spcAft>
                <a:spcPts val="0"/>
              </a:spcAft>
              <a:buSzPts val="2000"/>
              <a:buFont typeface="Noto Sans Symbols"/>
              <a:buChar char="✔"/>
            </a:pPr>
            <a:r>
              <a:rPr lang="en-GB"/>
              <a:t>Expand Data Collection</a:t>
            </a:r>
            <a:endParaRPr/>
          </a:p>
          <a:p>
            <a:pPr marL="342900" lvl="0" indent="-342900" algn="l" rtl="0">
              <a:lnSpc>
                <a:spcPct val="110000"/>
              </a:lnSpc>
              <a:spcBef>
                <a:spcPts val="1300"/>
              </a:spcBef>
              <a:spcAft>
                <a:spcPts val="0"/>
              </a:spcAft>
              <a:buSzPts val="2000"/>
              <a:buFont typeface="Noto Sans Symbols"/>
              <a:buChar char="✔"/>
            </a:pPr>
            <a:r>
              <a:rPr lang="en-GB"/>
              <a:t>Develop Predictive Models</a:t>
            </a:r>
            <a:endParaRPr/>
          </a:p>
          <a:p>
            <a:pPr marL="342900" lvl="0" indent="-342900" algn="l" rtl="0">
              <a:lnSpc>
                <a:spcPct val="110000"/>
              </a:lnSpc>
              <a:spcBef>
                <a:spcPts val="1300"/>
              </a:spcBef>
              <a:spcAft>
                <a:spcPts val="0"/>
              </a:spcAft>
              <a:buSzPts val="2000"/>
              <a:buFont typeface="Noto Sans Symbols"/>
              <a:buChar char="✔"/>
            </a:pPr>
            <a:r>
              <a:rPr lang="en-GB"/>
              <a:t>Policy Impact Assessment</a:t>
            </a:r>
            <a:endParaRPr/>
          </a:p>
        </p:txBody>
      </p:sp>
      <p:sp>
        <p:nvSpPr>
          <p:cNvPr id="185" name="Google Shape;185;g28fab7a74f4_2_6"/>
          <p:cNvSpPr txBox="1">
            <a:spLocks noGrp="1"/>
          </p:cNvSpPr>
          <p:nvPr>
            <p:ph type="sldNum" idx="12"/>
          </p:nvPr>
        </p:nvSpPr>
        <p:spPr>
          <a:xfrm>
            <a:off x="11506200" y="6412447"/>
            <a:ext cx="573000" cy="2286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588814" y="831128"/>
            <a:ext cx="9166046" cy="117957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a:t>Links &amp; References </a:t>
            </a:r>
            <a:endParaRPr/>
          </a:p>
        </p:txBody>
      </p:sp>
      <p:sp>
        <p:nvSpPr>
          <p:cNvPr id="191" name="Google Shape;191;p16"/>
          <p:cNvSpPr txBox="1">
            <a:spLocks noGrp="1"/>
          </p:cNvSpPr>
          <p:nvPr>
            <p:ph type="body" idx="1"/>
          </p:nvPr>
        </p:nvSpPr>
        <p:spPr>
          <a:xfrm>
            <a:off x="707759" y="2010704"/>
            <a:ext cx="10442076" cy="3964258"/>
          </a:xfrm>
          <a:prstGeom prst="rect">
            <a:avLst/>
          </a:prstGeom>
          <a:noFill/>
          <a:ln>
            <a:noFill/>
          </a:ln>
        </p:spPr>
        <p:txBody>
          <a:bodyPr spcFirstLastPara="1" wrap="square" lIns="91425" tIns="45700" rIns="91425" bIns="45700" anchor="t" anchorCtr="0">
            <a:normAutofit fontScale="85000" lnSpcReduction="20000"/>
          </a:bodyPr>
          <a:lstStyle/>
          <a:p>
            <a:pPr marL="457200" lvl="0" indent="-440055" algn="l" rtl="0">
              <a:lnSpc>
                <a:spcPct val="110000"/>
              </a:lnSpc>
              <a:spcBef>
                <a:spcPts val="0"/>
              </a:spcBef>
              <a:spcAft>
                <a:spcPts val="0"/>
              </a:spcAft>
              <a:buClr>
                <a:srgbClr val="263C4A"/>
              </a:buClr>
              <a:buSzPct val="100000"/>
              <a:buFont typeface="Arial"/>
              <a:buAutoNum type="arabicParenR"/>
            </a:pPr>
            <a:r>
              <a:rPr lang="en-GB" sz="1800" b="0" i="0">
                <a:solidFill>
                  <a:srgbClr val="263C4A"/>
                </a:solidFill>
                <a:highlight>
                  <a:srgbClr val="FFFFFF"/>
                </a:highlight>
                <a:latin typeface="Lato"/>
                <a:ea typeface="Lato"/>
                <a:cs typeface="Lato"/>
                <a:sym typeface="Lato"/>
              </a:rPr>
              <a:t>Gender Equality in the Economy Data Download </a:t>
            </a:r>
            <a:r>
              <a:rPr lang="en-GB" sz="1800" u="sng">
                <a:solidFill>
                  <a:schemeClr val="hlink"/>
                </a:solidFill>
                <a:hlinkClick r:id="rId3"/>
              </a:rPr>
              <a:t>https://www.worldpolicycenter.org/maps-data/data-download/gender-equality-in-the-economy-data-download</a:t>
            </a:r>
            <a:endParaRPr sz="1800"/>
          </a:p>
          <a:p>
            <a:pPr marL="457200" lvl="0" indent="-440055" algn="l" rtl="0">
              <a:lnSpc>
                <a:spcPct val="110000"/>
              </a:lnSpc>
              <a:spcBef>
                <a:spcPts val="1300"/>
              </a:spcBef>
              <a:spcAft>
                <a:spcPts val="0"/>
              </a:spcAft>
              <a:buClr>
                <a:srgbClr val="263C4A"/>
              </a:buClr>
              <a:buSzPct val="100000"/>
              <a:buAutoNum type="arabicParenR"/>
            </a:pPr>
            <a:r>
              <a:rPr lang="en-GB" sz="1800">
                <a:solidFill>
                  <a:srgbClr val="263C4A"/>
                </a:solidFill>
                <a:highlight>
                  <a:srgbClr val="FFFFFF"/>
                </a:highlight>
                <a:latin typeface="Lato"/>
                <a:ea typeface="Lato"/>
                <a:cs typeface="Lato"/>
                <a:sym typeface="Lato"/>
              </a:rPr>
              <a:t>Proportion of time spent on unpaid domestic and care work, female (% of 24 hour day) </a:t>
            </a:r>
            <a:r>
              <a:rPr lang="en-GB" sz="1800" u="sng">
                <a:solidFill>
                  <a:schemeClr val="hlink"/>
                </a:solidFill>
                <a:hlinkClick r:id="rId4"/>
              </a:rPr>
              <a:t>https://data.worldbank.org/indicator/SG.TIM.UWRK.FE?_gl=1%2Avv92k0%2A_gcl_au%2AMTY0MDA2MzY5LjE3MjQwNjIwNjE.&amp;most_recent_year_desc=false&amp;year=2018</a:t>
            </a:r>
            <a:endParaRPr sz="1800"/>
          </a:p>
          <a:p>
            <a:pPr marL="457200" lvl="0" indent="-440055" algn="l" rtl="0">
              <a:lnSpc>
                <a:spcPct val="110000"/>
              </a:lnSpc>
              <a:spcBef>
                <a:spcPts val="1300"/>
              </a:spcBef>
              <a:spcAft>
                <a:spcPts val="0"/>
              </a:spcAft>
              <a:buClr>
                <a:srgbClr val="263C4A"/>
              </a:buClr>
              <a:buSzPct val="100000"/>
              <a:buAutoNum type="arabicParenR"/>
            </a:pPr>
            <a:r>
              <a:rPr lang="en-GB" sz="1800">
                <a:solidFill>
                  <a:srgbClr val="263C4A"/>
                </a:solidFill>
                <a:highlight>
                  <a:srgbClr val="FFFFFF"/>
                </a:highlight>
                <a:latin typeface="Lato"/>
                <a:ea typeface="Lato"/>
                <a:cs typeface="Lato"/>
                <a:sym typeface="Lato"/>
              </a:rPr>
              <a:t>Labour Force Participation Rate Global Perspectives: Contrasting LFPR Across Regions - Male and Female </a:t>
            </a:r>
            <a:r>
              <a:rPr lang="en-GB" sz="1800" u="sng">
                <a:solidFill>
                  <a:schemeClr val="hlink"/>
                </a:solidFill>
                <a:hlinkClick r:id="rId5"/>
              </a:rPr>
              <a:t>https://www.kaggle.com/datasets/iamsouravbanerjee/labour-force-participation-rate</a:t>
            </a:r>
            <a:endParaRPr sz="1800"/>
          </a:p>
          <a:p>
            <a:pPr marL="457200" lvl="0" indent="-440055" algn="l" rtl="0">
              <a:lnSpc>
                <a:spcPct val="110000"/>
              </a:lnSpc>
              <a:spcBef>
                <a:spcPts val="1300"/>
              </a:spcBef>
              <a:spcAft>
                <a:spcPts val="0"/>
              </a:spcAft>
              <a:buSzPct val="100000"/>
              <a:buAutoNum type="arabicParenR"/>
            </a:pPr>
            <a:r>
              <a:rPr lang="en-GB" sz="1800">
                <a:solidFill>
                  <a:srgbClr val="263C4A"/>
                </a:solidFill>
                <a:highlight>
                  <a:srgbClr val="FFFFFF"/>
                </a:highlight>
                <a:latin typeface="Lato"/>
                <a:ea typeface="Lato"/>
                <a:cs typeface="Lato"/>
                <a:sym typeface="Lato"/>
              </a:rPr>
              <a:t>Gender wage gap </a:t>
            </a:r>
            <a:r>
              <a:rPr lang="en-GB" sz="1800" u="sng">
                <a:solidFill>
                  <a:schemeClr val="hlink"/>
                </a:solidFill>
                <a:hlinkClick r:id="rId6"/>
              </a:rPr>
              <a:t>https://data-explorer.oecd.org/vis?tm=wage%20gaps&amp;pg=0&amp;snb=6&amp;df[ds]=dsDisseminateFinalDMZ&amp;df[id]=DSD_EARNINGS%40GENDER_WAGE_GAP&amp;df[ag]=OECD.ELS.SAE&amp;df[vs]=1.0&amp;dq=......&amp;pd=%2C&amp;to[TIME_PERIOD]=false&amp;vw=tl&amp;lb=bt</a:t>
            </a:r>
            <a:endParaRPr sz="1800"/>
          </a:p>
          <a:p>
            <a:pPr marL="457200" lvl="0" indent="-440055" algn="l" rtl="0">
              <a:lnSpc>
                <a:spcPct val="110000"/>
              </a:lnSpc>
              <a:spcBef>
                <a:spcPts val="1300"/>
              </a:spcBef>
              <a:spcAft>
                <a:spcPts val="0"/>
              </a:spcAft>
              <a:buSzPct val="100000"/>
              <a:buAutoNum type="arabicParenR"/>
            </a:pPr>
            <a:r>
              <a:rPr lang="en-GB" sz="1800"/>
              <a:t>Trello </a:t>
            </a:r>
            <a:r>
              <a:rPr lang="en-GB" sz="1800" u="sng">
                <a:solidFill>
                  <a:schemeClr val="hlink"/>
                </a:solidFill>
                <a:hlinkClick r:id="rId7"/>
              </a:rPr>
              <a:t>https://trello.com/b/eebDfI0x/ironhack-weekproject1</a:t>
            </a:r>
            <a:endParaRPr sz="1800"/>
          </a:p>
          <a:p>
            <a:pPr marL="0" lvl="0" indent="0" algn="l" rtl="0">
              <a:lnSpc>
                <a:spcPct val="110000"/>
              </a:lnSpc>
              <a:spcBef>
                <a:spcPts val="1300"/>
              </a:spcBef>
              <a:spcAft>
                <a:spcPts val="0"/>
              </a:spcAft>
              <a:buSzPct val="117647"/>
              <a:buNone/>
            </a:pPr>
            <a:endParaRPr/>
          </a:p>
          <a:p>
            <a:pPr marL="457200" lvl="0" indent="-330200" algn="l" rtl="0">
              <a:lnSpc>
                <a:spcPct val="110000"/>
              </a:lnSpc>
              <a:spcBef>
                <a:spcPts val="1300"/>
              </a:spcBef>
              <a:spcAft>
                <a:spcPts val="0"/>
              </a:spcAft>
              <a:buClr>
                <a:srgbClr val="262626"/>
              </a:buClr>
              <a:buSzPct val="100000"/>
              <a:buNone/>
            </a:pPr>
            <a:endParaRPr/>
          </a:p>
        </p:txBody>
      </p:sp>
      <p:sp>
        <p:nvSpPr>
          <p:cNvPr id="192" name="Google Shape;192;p16"/>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E97132"/>
              </a:buClr>
              <a:buSzPts val="1200"/>
              <a:buFont typeface="Calibri"/>
              <a:buNone/>
            </a:pPr>
            <a:fld id="{00000000-1234-1234-1234-123412341234}" type="slidenum">
              <a:rPr lang="en-GB" sz="1200" b="0" i="0" u="none" strike="noStrike" cap="none">
                <a:solidFill>
                  <a:srgbClr val="E97132"/>
                </a:solidFill>
                <a:latin typeface="Calibri"/>
                <a:ea typeface="Calibri"/>
                <a:cs typeface="Calibri"/>
                <a:sym typeface="Calibri"/>
              </a:rPr>
              <a:t>15</a:t>
            </a:fld>
            <a:endParaRPr sz="1200" b="0" i="0" u="none" strike="noStrike" cap="none">
              <a:solidFill>
                <a:srgbClr val="E9713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17" descr="mountains at sunset"/>
          <p:cNvPicPr preferRelativeResize="0">
            <a:picLocks noGrp="1"/>
          </p:cNvPicPr>
          <p:nvPr>
            <p:ph type="pic" idx="2"/>
          </p:nvPr>
        </p:nvPicPr>
        <p:blipFill rotWithShape="1">
          <a:blip r:embed="rId3">
            <a:alphaModFix/>
          </a:blip>
          <a:srcRect t="41" b="41"/>
          <a:stretch/>
        </p:blipFill>
        <p:spPr>
          <a:xfrm>
            <a:off x="1777111" y="407499"/>
            <a:ext cx="1952279" cy="1952279"/>
          </a:xfrm>
          <a:prstGeom prst="rect">
            <a:avLst/>
          </a:prstGeom>
          <a:noFill/>
          <a:ln>
            <a:noFill/>
          </a:ln>
        </p:spPr>
      </p:pic>
      <p:pic>
        <p:nvPicPr>
          <p:cNvPr id="199" name="Google Shape;199;p17" descr="mountains at sunset"/>
          <p:cNvPicPr preferRelativeResize="0">
            <a:picLocks noGrp="1"/>
          </p:cNvPicPr>
          <p:nvPr>
            <p:ph type="pic" idx="3"/>
          </p:nvPr>
        </p:nvPicPr>
        <p:blipFill rotWithShape="1">
          <a:blip r:embed="rId4">
            <a:alphaModFix/>
          </a:blip>
          <a:srcRect t="347" b="347"/>
          <a:stretch/>
        </p:blipFill>
        <p:spPr>
          <a:xfrm>
            <a:off x="3528345" y="1972581"/>
            <a:ext cx="2290065" cy="2273502"/>
          </a:xfrm>
          <a:prstGeom prst="rect">
            <a:avLst/>
          </a:prstGeom>
          <a:noFill/>
          <a:ln>
            <a:noFill/>
          </a:ln>
        </p:spPr>
      </p:pic>
      <p:pic>
        <p:nvPicPr>
          <p:cNvPr id="200" name="Google Shape;200;p17" descr="mountains under the night sky just before dawn"/>
          <p:cNvPicPr preferRelativeResize="0">
            <a:picLocks noGrp="1"/>
          </p:cNvPicPr>
          <p:nvPr>
            <p:ph type="pic" idx="4"/>
          </p:nvPr>
        </p:nvPicPr>
        <p:blipFill rotWithShape="1">
          <a:blip r:embed="rId5">
            <a:alphaModFix/>
          </a:blip>
          <a:srcRect t="108" b="106"/>
          <a:stretch/>
        </p:blipFill>
        <p:spPr>
          <a:xfrm>
            <a:off x="5579539" y="4386312"/>
            <a:ext cx="3119293" cy="2462810"/>
          </a:xfrm>
          <a:prstGeom prst="rect">
            <a:avLst/>
          </a:prstGeom>
          <a:noFill/>
          <a:ln>
            <a:noFill/>
          </a:ln>
        </p:spPr>
      </p:pic>
      <p:pic>
        <p:nvPicPr>
          <p:cNvPr id="201" name="Google Shape;201;p17" descr="mountains under near dusk sky"/>
          <p:cNvPicPr preferRelativeResize="0">
            <a:picLocks noGrp="1"/>
          </p:cNvPicPr>
          <p:nvPr>
            <p:ph type="pic" idx="5"/>
          </p:nvPr>
        </p:nvPicPr>
        <p:blipFill rotWithShape="1">
          <a:blip r:embed="rId6">
            <a:alphaModFix/>
          </a:blip>
          <a:srcRect l="16" r="14"/>
          <a:stretch/>
        </p:blipFill>
        <p:spPr>
          <a:xfrm>
            <a:off x="1092905" y="4018982"/>
            <a:ext cx="3854161" cy="2839018"/>
          </a:xfrm>
          <a:prstGeom prst="rect">
            <a:avLst/>
          </a:prstGeom>
          <a:noFill/>
          <a:ln>
            <a:noFill/>
          </a:ln>
        </p:spPr>
      </p:pic>
      <p:sp>
        <p:nvSpPr>
          <p:cNvPr id="202" name="Google Shape;202;p17"/>
          <p:cNvSpPr txBox="1">
            <a:spLocks noGrp="1"/>
          </p:cNvSpPr>
          <p:nvPr>
            <p:ph type="title"/>
          </p:nvPr>
        </p:nvSpPr>
        <p:spPr>
          <a:xfrm>
            <a:off x="5760720" y="585216"/>
            <a:ext cx="5276088" cy="2276856"/>
          </a:xfrm>
          <a:prstGeom prst="rect">
            <a:avLst/>
          </a:prstGeom>
          <a:noFill/>
          <a:ln>
            <a:noFill/>
          </a:ln>
        </p:spPr>
        <p:txBody>
          <a:bodyPr spcFirstLastPara="1" wrap="square" lIns="91425" tIns="45700" rIns="91425" bIns="45700" anchor="b" anchorCtr="0">
            <a:normAutofit/>
          </a:bodyPr>
          <a:lstStyle/>
          <a:p>
            <a:pPr marL="0" lvl="0" indent="0" algn="r" rtl="0">
              <a:lnSpc>
                <a:spcPct val="85000"/>
              </a:lnSpc>
              <a:spcBef>
                <a:spcPts val="0"/>
              </a:spcBef>
              <a:spcAft>
                <a:spcPts val="0"/>
              </a:spcAft>
              <a:buClr>
                <a:schemeClr val="lt1"/>
              </a:buClr>
              <a:buSzPts val="4800"/>
              <a:buFont typeface="Calibri"/>
              <a:buNone/>
            </a:pPr>
            <a:r>
              <a:rPr lang="en-GB"/>
              <a:t>THANK YOU</a:t>
            </a:r>
            <a:endParaRPr/>
          </a:p>
        </p:txBody>
      </p:sp>
      <p:sp>
        <p:nvSpPr>
          <p:cNvPr id="203" name="Google Shape;203;p17"/>
          <p:cNvSpPr txBox="1">
            <a:spLocks noGrp="1"/>
          </p:cNvSpPr>
          <p:nvPr>
            <p:ph type="sldNum" idx="12"/>
          </p:nvPr>
        </p:nvSpPr>
        <p:spPr>
          <a:xfrm>
            <a:off x="9161745" y="6163557"/>
            <a:ext cx="2743200" cy="36512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100"/>
              <a:buNone/>
            </a:pPr>
            <a:fld id="{00000000-1234-1234-1234-123412341234}" type="slidenum">
              <a:rPr lang="en-GB"/>
              <a:t>16</a:t>
            </a:fld>
            <a:endParaRPr/>
          </a:p>
        </p:txBody>
      </p:sp>
      <p:sp>
        <p:nvSpPr>
          <p:cNvPr id="204" name="Google Shape;204;p17"/>
          <p:cNvSpPr txBox="1">
            <a:spLocks noGrp="1"/>
          </p:cNvSpPr>
          <p:nvPr>
            <p:ph type="body" idx="1"/>
          </p:nvPr>
        </p:nvSpPr>
        <p:spPr>
          <a:xfrm>
            <a:off x="5760725" y="3127253"/>
            <a:ext cx="5276100" cy="2741700"/>
          </a:xfrm>
          <a:prstGeom prst="rect">
            <a:avLst/>
          </a:prstGeom>
          <a:noFill/>
          <a:ln>
            <a:noFill/>
          </a:ln>
        </p:spPr>
        <p:txBody>
          <a:bodyPr spcFirstLastPara="1" wrap="square" lIns="91425" tIns="45700" rIns="91425" bIns="45700" anchor="t" anchorCtr="0">
            <a:normAutofit/>
          </a:bodyPr>
          <a:lstStyle/>
          <a:p>
            <a:pPr marL="0" lvl="0" indent="0" algn="r" rtl="0">
              <a:lnSpc>
                <a:spcPct val="85000"/>
              </a:lnSpc>
              <a:spcBef>
                <a:spcPts val="0"/>
              </a:spcBef>
              <a:spcAft>
                <a:spcPts val="0"/>
              </a:spcAft>
              <a:buClr>
                <a:schemeClr val="lt1"/>
              </a:buClr>
              <a:buSzPts val="1800"/>
              <a:buNone/>
            </a:pPr>
            <a:r>
              <a:rPr lang="en-GB"/>
              <a:t>Nicole Pinto</a:t>
            </a:r>
            <a:endParaRPr/>
          </a:p>
          <a:p>
            <a:pPr marL="0" lvl="0" indent="0" algn="r" rtl="0">
              <a:lnSpc>
                <a:spcPct val="85000"/>
              </a:lnSpc>
              <a:spcBef>
                <a:spcPts val="1300"/>
              </a:spcBef>
              <a:spcAft>
                <a:spcPts val="0"/>
              </a:spcAft>
              <a:buClr>
                <a:schemeClr val="lt1"/>
              </a:buClr>
              <a:buSzPts val="1800"/>
              <a:buNone/>
            </a:pPr>
            <a:r>
              <a:rPr lang="en-GB"/>
              <a:t>Garima Sharma</a:t>
            </a:r>
            <a:endParaRPr/>
          </a:p>
          <a:p>
            <a:pPr marL="0" lvl="0" indent="0" algn="r" rtl="0">
              <a:lnSpc>
                <a:spcPct val="85000"/>
              </a:lnSpc>
              <a:spcBef>
                <a:spcPts val="1300"/>
              </a:spcBef>
              <a:spcAft>
                <a:spcPts val="0"/>
              </a:spcAft>
              <a:buClr>
                <a:schemeClr val="lt1"/>
              </a:buClr>
              <a:buSzPts val="1800"/>
              <a:buNone/>
            </a:pPr>
            <a:r>
              <a:rPr lang="en-GB"/>
              <a:t>Paola Garay</a:t>
            </a:r>
            <a:endParaRPr/>
          </a:p>
          <a:p>
            <a:pPr marL="0" lvl="0" indent="0" algn="r" rtl="0">
              <a:lnSpc>
                <a:spcPct val="85000"/>
              </a:lnSpc>
              <a:spcBef>
                <a:spcPts val="1300"/>
              </a:spcBef>
              <a:spcAft>
                <a:spcPts val="0"/>
              </a:spcAft>
              <a:buClr>
                <a:schemeClr val="lt1"/>
              </a:buClr>
              <a:buSzPts val="1800"/>
              <a:buNone/>
            </a:pPr>
            <a:r>
              <a:rPr lang="en-GB"/>
              <a:t>Lucie Stenger</a:t>
            </a:r>
            <a:endParaRPr/>
          </a:p>
          <a:p>
            <a:pPr marL="0" lvl="0" indent="0" algn="r" rtl="0">
              <a:lnSpc>
                <a:spcPct val="85000"/>
              </a:lnSpc>
              <a:spcBef>
                <a:spcPts val="1300"/>
              </a:spcBef>
              <a:spcAft>
                <a:spcPts val="0"/>
              </a:spcAft>
              <a:buClr>
                <a:schemeClr val="lt1"/>
              </a:buClr>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2"/>
          <p:cNvSpPr/>
          <p:nvPr/>
        </p:nvSpPr>
        <p:spPr>
          <a:xfrm>
            <a:off x="6720840" y="0"/>
            <a:ext cx="5471160" cy="6858000"/>
          </a:xfrm>
          <a:prstGeom prst="rect">
            <a:avLst/>
          </a:prstGeom>
          <a:solidFill>
            <a:srgbClr val="D8D8D8">
              <a:alpha val="7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 name="Google Shape;74;p2"/>
          <p:cNvSpPr txBox="1">
            <a:spLocks noGrp="1"/>
          </p:cNvSpPr>
          <p:nvPr>
            <p:ph type="title"/>
          </p:nvPr>
        </p:nvSpPr>
        <p:spPr>
          <a:xfrm>
            <a:off x="7197213" y="499533"/>
            <a:ext cx="4345858" cy="1658198"/>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800"/>
              <a:buFont typeface="Calibri"/>
              <a:buNone/>
            </a:pPr>
            <a:r>
              <a:rPr lang="en-GB" sz="4800"/>
              <a:t>Outline</a:t>
            </a:r>
            <a:endParaRPr/>
          </a:p>
        </p:txBody>
      </p:sp>
      <p:pic>
        <p:nvPicPr>
          <p:cNvPr id="75" name="Google Shape;75;p2" descr="Cartoon scene of a person and person&#10;&#10;Description automatically generated"/>
          <p:cNvPicPr preferRelativeResize="0">
            <a:picLocks noGrp="1"/>
          </p:cNvPicPr>
          <p:nvPr>
            <p:ph type="pic" idx="2"/>
          </p:nvPr>
        </p:nvPicPr>
        <p:blipFill rotWithShape="1">
          <a:blip r:embed="rId3">
            <a:alphaModFix/>
          </a:blip>
          <a:srcRect l="12582" r="12581"/>
          <a:stretch/>
        </p:blipFill>
        <p:spPr>
          <a:xfrm>
            <a:off x="742184" y="645106"/>
            <a:ext cx="5253643" cy="5247747"/>
          </a:xfrm>
          <a:prstGeom prst="rect">
            <a:avLst/>
          </a:prstGeom>
          <a:noFill/>
          <a:ln>
            <a:noFill/>
          </a:ln>
        </p:spPr>
      </p:pic>
      <p:sp>
        <p:nvSpPr>
          <p:cNvPr id="76" name="Google Shape;76;p2"/>
          <p:cNvSpPr txBox="1">
            <a:spLocks noGrp="1"/>
          </p:cNvSpPr>
          <p:nvPr>
            <p:ph type="body" idx="1"/>
          </p:nvPr>
        </p:nvSpPr>
        <p:spPr>
          <a:xfrm>
            <a:off x="7197213" y="2011680"/>
            <a:ext cx="4345858" cy="3864732"/>
          </a:xfrm>
          <a:prstGeom prst="rect">
            <a:avLst/>
          </a:prstGeom>
          <a:noFill/>
          <a:ln>
            <a:noFill/>
          </a:ln>
        </p:spPr>
        <p:txBody>
          <a:bodyPr spcFirstLastPara="1" wrap="square" lIns="91425" tIns="45700" rIns="91425" bIns="45700" anchor="t" anchorCtr="0">
            <a:normAutofit/>
          </a:bodyPr>
          <a:lstStyle/>
          <a:p>
            <a:pPr marL="285750" lvl="0" indent="-171450" algn="l" rtl="0">
              <a:lnSpc>
                <a:spcPct val="85000"/>
              </a:lnSpc>
              <a:spcBef>
                <a:spcPts val="0"/>
              </a:spcBef>
              <a:spcAft>
                <a:spcPts val="0"/>
              </a:spcAft>
              <a:buClr>
                <a:schemeClr val="lt1"/>
              </a:buClr>
              <a:buSzPts val="1800"/>
              <a:buFont typeface="Noto Sans Symbols"/>
              <a:buNone/>
            </a:pPr>
            <a:endParaRPr>
              <a:solidFill>
                <a:srgbClr val="262626"/>
              </a:solidFill>
            </a:endParaRPr>
          </a:p>
          <a:p>
            <a:pPr marL="285750" lvl="0" indent="-285750" algn="l" rtl="0">
              <a:lnSpc>
                <a:spcPct val="85000"/>
              </a:lnSpc>
              <a:spcBef>
                <a:spcPts val="1300"/>
              </a:spcBef>
              <a:spcAft>
                <a:spcPts val="0"/>
              </a:spcAft>
              <a:buClr>
                <a:srgbClr val="262626"/>
              </a:buClr>
              <a:buSzPts val="1800"/>
              <a:buFont typeface="Noto Sans Symbols"/>
              <a:buChar char="⮚"/>
            </a:pPr>
            <a:r>
              <a:rPr lang="en-GB">
                <a:solidFill>
                  <a:srgbClr val="262626"/>
                </a:solidFill>
              </a:rPr>
              <a:t>Project Overview</a:t>
            </a:r>
            <a:endParaRPr/>
          </a:p>
          <a:p>
            <a:pPr marL="285750" lvl="0" indent="-285750" algn="l" rtl="0">
              <a:lnSpc>
                <a:spcPct val="85000"/>
              </a:lnSpc>
              <a:spcBef>
                <a:spcPts val="1300"/>
              </a:spcBef>
              <a:spcAft>
                <a:spcPts val="0"/>
              </a:spcAft>
              <a:buClr>
                <a:srgbClr val="262626"/>
              </a:buClr>
              <a:buSzPts val="1800"/>
              <a:buFont typeface="Noto Sans Symbols"/>
              <a:buChar char="⮚"/>
            </a:pPr>
            <a:r>
              <a:rPr lang="en-GB">
                <a:solidFill>
                  <a:srgbClr val="262626"/>
                </a:solidFill>
              </a:rPr>
              <a:t>Data Wrangling and Cleaning</a:t>
            </a:r>
            <a:endParaRPr/>
          </a:p>
          <a:p>
            <a:pPr marL="285750" lvl="0" indent="-285750" algn="l" rtl="0">
              <a:lnSpc>
                <a:spcPct val="85000"/>
              </a:lnSpc>
              <a:spcBef>
                <a:spcPts val="1300"/>
              </a:spcBef>
              <a:spcAft>
                <a:spcPts val="0"/>
              </a:spcAft>
              <a:buClr>
                <a:srgbClr val="262626"/>
              </a:buClr>
              <a:buSzPts val="1800"/>
              <a:buFont typeface="Noto Sans Symbols"/>
              <a:buChar char="⮚"/>
            </a:pPr>
            <a:r>
              <a:rPr lang="en-GB">
                <a:solidFill>
                  <a:srgbClr val="262626"/>
                </a:solidFill>
              </a:rPr>
              <a:t>Exploratory Data Analysis</a:t>
            </a:r>
            <a:endParaRPr/>
          </a:p>
          <a:p>
            <a:pPr marL="285750" lvl="0" indent="-285750" algn="l" rtl="0">
              <a:lnSpc>
                <a:spcPct val="85000"/>
              </a:lnSpc>
              <a:spcBef>
                <a:spcPts val="1300"/>
              </a:spcBef>
              <a:spcAft>
                <a:spcPts val="0"/>
              </a:spcAft>
              <a:buClr>
                <a:srgbClr val="262626"/>
              </a:buClr>
              <a:buSzPts val="1800"/>
              <a:buFont typeface="Noto Sans Symbols"/>
              <a:buChar char="⮚"/>
            </a:pPr>
            <a:r>
              <a:rPr lang="en-GB">
                <a:solidFill>
                  <a:srgbClr val="262626"/>
                </a:solidFill>
              </a:rPr>
              <a:t>Teamwork &amp; Project Management</a:t>
            </a:r>
            <a:endParaRPr/>
          </a:p>
          <a:p>
            <a:pPr marL="285750" lvl="0" indent="-285750" algn="l" rtl="0">
              <a:lnSpc>
                <a:spcPct val="85000"/>
              </a:lnSpc>
              <a:spcBef>
                <a:spcPts val="1300"/>
              </a:spcBef>
              <a:spcAft>
                <a:spcPts val="0"/>
              </a:spcAft>
              <a:buClr>
                <a:srgbClr val="262626"/>
              </a:buClr>
              <a:buSzPts val="1800"/>
              <a:buFont typeface="Noto Sans Symbols"/>
              <a:buChar char="⮚"/>
            </a:pPr>
            <a:r>
              <a:rPr lang="en-GB">
                <a:solidFill>
                  <a:srgbClr val="262626"/>
                </a:solidFill>
              </a:rPr>
              <a:t>Challenges</a:t>
            </a:r>
            <a:endParaRPr/>
          </a:p>
          <a:p>
            <a:pPr marL="285750" lvl="0" indent="-285750" algn="l" rtl="0">
              <a:lnSpc>
                <a:spcPct val="85000"/>
              </a:lnSpc>
              <a:spcBef>
                <a:spcPts val="1300"/>
              </a:spcBef>
              <a:spcAft>
                <a:spcPts val="0"/>
              </a:spcAft>
              <a:buClr>
                <a:srgbClr val="262626"/>
              </a:buClr>
              <a:buSzPts val="1800"/>
              <a:buFont typeface="Noto Sans Symbols"/>
              <a:buChar char="⮚"/>
            </a:pPr>
            <a:r>
              <a:rPr lang="en-GB">
                <a:solidFill>
                  <a:srgbClr val="262626"/>
                </a:solidFill>
              </a:rPr>
              <a:t>Conclusion</a:t>
            </a:r>
            <a:endParaRPr/>
          </a:p>
          <a:p>
            <a:pPr marL="285750" lvl="0" indent="-285750" algn="l" rtl="0">
              <a:lnSpc>
                <a:spcPct val="85000"/>
              </a:lnSpc>
              <a:spcBef>
                <a:spcPts val="1300"/>
              </a:spcBef>
              <a:spcAft>
                <a:spcPts val="0"/>
              </a:spcAft>
              <a:buClr>
                <a:srgbClr val="262626"/>
              </a:buClr>
              <a:buSzPts val="1800"/>
              <a:buFont typeface="Noto Sans Symbols"/>
              <a:buChar char="⮚"/>
            </a:pPr>
            <a:r>
              <a:rPr lang="en-GB">
                <a:solidFill>
                  <a:srgbClr val="262626"/>
                </a:solidFill>
              </a:rPr>
              <a:t>Links &amp; References </a:t>
            </a:r>
            <a:endParaRPr/>
          </a:p>
        </p:txBody>
      </p:sp>
      <p:sp>
        <p:nvSpPr>
          <p:cNvPr id="77" name="Google Shape;77;p2"/>
          <p:cNvSpPr txBox="1">
            <a:spLocks noGrp="1"/>
          </p:cNvSpPr>
          <p:nvPr>
            <p:ph type="sldNum" idx="12"/>
          </p:nvPr>
        </p:nvSpPr>
        <p:spPr>
          <a:xfrm>
            <a:off x="9265920" y="5460961"/>
            <a:ext cx="2926080" cy="1397039"/>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SzPts val="1200"/>
              <a:buNone/>
            </a:pPr>
            <a:fld id="{00000000-1234-1234-1234-123412341234}" type="slidenum">
              <a:rPr lang="en-GB" sz="1200">
                <a:solidFill>
                  <a:schemeClr val="accent2"/>
                </a:solidFill>
              </a:rPr>
              <a:t>2</a:t>
            </a:fld>
            <a:endParaRPr sz="12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title"/>
          </p:nvPr>
        </p:nvSpPr>
        <p:spPr>
          <a:xfrm>
            <a:off x="819272" y="823698"/>
            <a:ext cx="9166046" cy="117957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sz="4800"/>
              <a:t>Business Idea</a:t>
            </a:r>
            <a:endParaRPr/>
          </a:p>
        </p:txBody>
      </p:sp>
      <p:sp>
        <p:nvSpPr>
          <p:cNvPr id="84" name="Google Shape;84;p3"/>
          <p:cNvSpPr txBox="1">
            <a:spLocks noGrp="1"/>
          </p:cNvSpPr>
          <p:nvPr>
            <p:ph type="body" idx="1"/>
          </p:nvPr>
        </p:nvSpPr>
        <p:spPr>
          <a:xfrm>
            <a:off x="947035" y="2483004"/>
            <a:ext cx="9166046" cy="3674327"/>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Clr>
                <a:schemeClr val="accent1"/>
              </a:buClr>
              <a:buSzPts val="2800"/>
              <a:buNone/>
            </a:pPr>
            <a:r>
              <a:rPr lang="en-GB" sz="2800" b="1">
                <a:solidFill>
                  <a:schemeClr val="accent1"/>
                </a:solidFill>
              </a:rPr>
              <a:t>"Driving GDP Growth Through Gender Equality"</a:t>
            </a:r>
            <a:endParaRPr/>
          </a:p>
          <a:p>
            <a:pPr marL="0" lvl="0" indent="0" algn="just" rtl="0">
              <a:lnSpc>
                <a:spcPct val="110000"/>
              </a:lnSpc>
              <a:spcBef>
                <a:spcPts val="1300"/>
              </a:spcBef>
              <a:spcAft>
                <a:spcPts val="0"/>
              </a:spcAft>
              <a:buClr>
                <a:schemeClr val="accent1"/>
              </a:buClr>
              <a:buSzPts val="2800"/>
              <a:buNone/>
            </a:pPr>
            <a:r>
              <a:rPr lang="en-GB" sz="2800">
                <a:solidFill>
                  <a:schemeClr val="accent1"/>
                </a:solidFill>
              </a:rPr>
              <a:t>Our services:</a:t>
            </a:r>
            <a:endParaRPr/>
          </a:p>
          <a:p>
            <a:pPr marL="342900" lvl="0" indent="-342900" algn="just" rtl="0">
              <a:lnSpc>
                <a:spcPct val="110000"/>
              </a:lnSpc>
              <a:spcBef>
                <a:spcPts val="1300"/>
              </a:spcBef>
              <a:spcAft>
                <a:spcPts val="0"/>
              </a:spcAft>
              <a:buClr>
                <a:srgbClr val="262626"/>
              </a:buClr>
              <a:buSzPts val="2000"/>
              <a:buFont typeface="Noto Sans Symbols"/>
              <a:buChar char="✔"/>
            </a:pPr>
            <a:r>
              <a:rPr lang="en-GB" b="1"/>
              <a:t>Workforce Analysis</a:t>
            </a:r>
            <a:r>
              <a:rPr lang="en-GB"/>
              <a:t>: Identify and address gender disparities in organizations.</a:t>
            </a:r>
            <a:endParaRPr/>
          </a:p>
          <a:p>
            <a:pPr marL="342900" lvl="0" indent="-342900" algn="just" rtl="0">
              <a:lnSpc>
                <a:spcPct val="110000"/>
              </a:lnSpc>
              <a:spcBef>
                <a:spcPts val="1300"/>
              </a:spcBef>
              <a:spcAft>
                <a:spcPts val="0"/>
              </a:spcAft>
              <a:buClr>
                <a:srgbClr val="262626"/>
              </a:buClr>
              <a:buSzPts val="2000"/>
              <a:buFont typeface="Noto Sans Symbols"/>
              <a:buChar char="✔"/>
            </a:pPr>
            <a:r>
              <a:rPr lang="en-GB" b="1"/>
              <a:t>Policy Development</a:t>
            </a:r>
            <a:r>
              <a:rPr lang="en-GB"/>
              <a:t>: Create policies that enhance gender equality.</a:t>
            </a:r>
            <a:endParaRPr/>
          </a:p>
          <a:p>
            <a:pPr marL="342900" lvl="0" indent="-342900" algn="just" rtl="0">
              <a:lnSpc>
                <a:spcPct val="110000"/>
              </a:lnSpc>
              <a:spcBef>
                <a:spcPts val="1300"/>
              </a:spcBef>
              <a:spcAft>
                <a:spcPts val="0"/>
              </a:spcAft>
              <a:buClr>
                <a:srgbClr val="262626"/>
              </a:buClr>
              <a:buSzPts val="2000"/>
              <a:buFont typeface="Noto Sans Symbols"/>
              <a:buChar char="✔"/>
            </a:pPr>
            <a:r>
              <a:rPr lang="en-GB" b="1"/>
              <a:t>Economic Impact Studies</a:t>
            </a:r>
            <a:r>
              <a:rPr lang="en-GB"/>
              <a:t>: Showcase the economic benefits of gender equality.</a:t>
            </a:r>
            <a:endParaRPr/>
          </a:p>
          <a:p>
            <a:pPr marL="342900" lvl="0" indent="-342900" algn="just" rtl="0">
              <a:lnSpc>
                <a:spcPct val="110000"/>
              </a:lnSpc>
              <a:spcBef>
                <a:spcPts val="1300"/>
              </a:spcBef>
              <a:spcAft>
                <a:spcPts val="0"/>
              </a:spcAft>
              <a:buClr>
                <a:srgbClr val="262626"/>
              </a:buClr>
              <a:buSzPts val="2000"/>
              <a:buFont typeface="Noto Sans Symbols"/>
              <a:buChar char="✔"/>
            </a:pPr>
            <a:r>
              <a:rPr lang="en-GB" b="1"/>
              <a:t>Advocacy Campaigns</a:t>
            </a:r>
            <a:r>
              <a:rPr lang="en-GB"/>
              <a:t>: Drive awareness and influence policy for gender equality.</a:t>
            </a:r>
            <a:endParaRPr/>
          </a:p>
          <a:p>
            <a:pPr marL="0" lvl="0" indent="0" algn="l" rtl="0">
              <a:lnSpc>
                <a:spcPct val="110000"/>
              </a:lnSpc>
              <a:spcBef>
                <a:spcPts val="1300"/>
              </a:spcBef>
              <a:spcAft>
                <a:spcPts val="0"/>
              </a:spcAft>
              <a:buClr>
                <a:srgbClr val="262626"/>
              </a:buClr>
              <a:buSzPts val="2000"/>
              <a:buNone/>
            </a:pPr>
            <a:endParaRPr/>
          </a:p>
        </p:txBody>
      </p:sp>
      <p:sp>
        <p:nvSpPr>
          <p:cNvPr id="85" name="Google Shape;85;p3"/>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a:spLocks noGrp="1"/>
          </p:cNvSpPr>
          <p:nvPr>
            <p:ph type="title"/>
          </p:nvPr>
        </p:nvSpPr>
        <p:spPr>
          <a:xfrm>
            <a:off x="678023" y="831128"/>
            <a:ext cx="9166046" cy="117957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a:t>Project Overview – The Process</a:t>
            </a:r>
            <a:endParaRPr/>
          </a:p>
        </p:txBody>
      </p:sp>
      <p:sp>
        <p:nvSpPr>
          <p:cNvPr id="92" name="Google Shape;92;p4"/>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4</a:t>
            </a:fld>
            <a:endParaRPr/>
          </a:p>
        </p:txBody>
      </p:sp>
      <p:pic>
        <p:nvPicPr>
          <p:cNvPr id="93" name="Google Shape;93;p4"/>
          <p:cNvPicPr preferRelativeResize="0"/>
          <p:nvPr/>
        </p:nvPicPr>
        <p:blipFill rotWithShape="1">
          <a:blip r:embed="rId3">
            <a:alphaModFix/>
          </a:blip>
          <a:srcRect/>
          <a:stretch/>
        </p:blipFill>
        <p:spPr>
          <a:xfrm>
            <a:off x="785000" y="2151991"/>
            <a:ext cx="9900000" cy="42467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6" descr="A cartoon of a person making pancakes&#10;&#10;Description automatically generated"/>
          <p:cNvPicPr preferRelativeResize="0">
            <a:picLocks noGrp="1"/>
          </p:cNvPicPr>
          <p:nvPr>
            <p:ph type="pic" idx="2"/>
          </p:nvPr>
        </p:nvPicPr>
        <p:blipFill rotWithShape="1">
          <a:blip r:embed="rId3">
            <a:alphaModFix/>
          </a:blip>
          <a:srcRect l="7197" r="9882" b="8711"/>
          <a:stretch/>
        </p:blipFill>
        <p:spPr>
          <a:xfrm>
            <a:off x="7344938" y="1374186"/>
            <a:ext cx="3240000" cy="2787757"/>
          </a:xfrm>
          <a:prstGeom prst="rect">
            <a:avLst/>
          </a:prstGeom>
          <a:noFill/>
          <a:ln>
            <a:noFill/>
          </a:ln>
        </p:spPr>
      </p:pic>
      <p:sp>
        <p:nvSpPr>
          <p:cNvPr id="99" name="Google Shape;99;p6"/>
          <p:cNvSpPr txBox="1">
            <a:spLocks noGrp="1"/>
          </p:cNvSpPr>
          <p:nvPr>
            <p:ph type="title"/>
          </p:nvPr>
        </p:nvSpPr>
        <p:spPr>
          <a:xfrm>
            <a:off x="568967" y="828985"/>
            <a:ext cx="9166046" cy="117957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a:t>Hypothesis - Primary</a:t>
            </a:r>
            <a:endParaRPr/>
          </a:p>
        </p:txBody>
      </p:sp>
      <p:sp>
        <p:nvSpPr>
          <p:cNvPr id="100" name="Google Shape;100;p6"/>
          <p:cNvSpPr txBox="1">
            <a:spLocks noGrp="1"/>
          </p:cNvSpPr>
          <p:nvPr>
            <p:ph type="body" idx="1"/>
          </p:nvPr>
        </p:nvSpPr>
        <p:spPr>
          <a:xfrm>
            <a:off x="568967" y="2240018"/>
            <a:ext cx="6478604" cy="3346704"/>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Clr>
                <a:srgbClr val="262626"/>
              </a:buClr>
              <a:buSzPts val="2800"/>
              <a:buNone/>
            </a:pPr>
            <a:endParaRPr sz="2800" b="1">
              <a:solidFill>
                <a:schemeClr val="dk1"/>
              </a:solidFill>
            </a:endParaRPr>
          </a:p>
          <a:p>
            <a:pPr marL="0" lvl="0" indent="0" algn="ctr" rtl="0">
              <a:lnSpc>
                <a:spcPct val="110000"/>
              </a:lnSpc>
              <a:spcBef>
                <a:spcPts val="1300"/>
              </a:spcBef>
              <a:spcAft>
                <a:spcPts val="0"/>
              </a:spcAft>
              <a:buClr>
                <a:schemeClr val="accent1"/>
              </a:buClr>
              <a:buSzPts val="2800"/>
              <a:buNone/>
            </a:pPr>
            <a:r>
              <a:rPr lang="en-GB" sz="2800">
                <a:solidFill>
                  <a:schemeClr val="accent1"/>
                </a:solidFill>
              </a:rPr>
              <a:t>“If women shift time from unpaid domestic work to paid employment, GDP will rise.”</a:t>
            </a:r>
            <a:endParaRPr/>
          </a:p>
          <a:p>
            <a:pPr marL="0" lvl="0" indent="0" algn="l" rtl="0">
              <a:lnSpc>
                <a:spcPct val="110000"/>
              </a:lnSpc>
              <a:spcBef>
                <a:spcPts val="1300"/>
              </a:spcBef>
              <a:spcAft>
                <a:spcPts val="0"/>
              </a:spcAft>
              <a:buClr>
                <a:srgbClr val="262626"/>
              </a:buClr>
              <a:buSzPts val="2800"/>
              <a:buNone/>
            </a:pPr>
            <a:endParaRPr sz="2800" b="1">
              <a:solidFill>
                <a:schemeClr val="accent1"/>
              </a:solidFill>
            </a:endParaRPr>
          </a:p>
          <a:p>
            <a:pPr marL="0" lvl="0" indent="0" algn="l" rtl="0">
              <a:lnSpc>
                <a:spcPct val="110000"/>
              </a:lnSpc>
              <a:spcBef>
                <a:spcPts val="1300"/>
              </a:spcBef>
              <a:spcAft>
                <a:spcPts val="0"/>
              </a:spcAft>
              <a:buClr>
                <a:schemeClr val="accent1"/>
              </a:buClr>
              <a:buSzPts val="2400"/>
              <a:buNone/>
            </a:pPr>
            <a:r>
              <a:rPr lang="en-GB" sz="2400" b="1">
                <a:solidFill>
                  <a:schemeClr val="accent1"/>
                </a:solidFill>
              </a:rPr>
              <a:t>Data Sets to Support:</a:t>
            </a:r>
            <a:endParaRPr/>
          </a:p>
          <a:p>
            <a:pPr marL="0" lvl="0" indent="0" algn="l" rtl="0">
              <a:lnSpc>
                <a:spcPct val="110000"/>
              </a:lnSpc>
              <a:spcBef>
                <a:spcPts val="1300"/>
              </a:spcBef>
              <a:spcAft>
                <a:spcPts val="0"/>
              </a:spcAft>
              <a:buClr>
                <a:srgbClr val="262626"/>
              </a:buClr>
              <a:buSzPts val="2800"/>
              <a:buNone/>
            </a:pPr>
            <a:endParaRPr sz="2800" b="1">
              <a:solidFill>
                <a:schemeClr val="accent1"/>
              </a:solidFill>
            </a:endParaRPr>
          </a:p>
        </p:txBody>
      </p:sp>
      <p:sp>
        <p:nvSpPr>
          <p:cNvPr id="101" name="Google Shape;101;p6"/>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5</a:t>
            </a:fld>
            <a:endParaRPr/>
          </a:p>
        </p:txBody>
      </p:sp>
      <p:pic>
        <p:nvPicPr>
          <p:cNvPr id="102" name="Google Shape;102;p6"/>
          <p:cNvPicPr preferRelativeResize="0"/>
          <p:nvPr/>
        </p:nvPicPr>
        <p:blipFill rotWithShape="1">
          <a:blip r:embed="rId4">
            <a:alphaModFix/>
          </a:blip>
          <a:srcRect/>
          <a:stretch/>
        </p:blipFill>
        <p:spPr>
          <a:xfrm>
            <a:off x="784333" y="5189342"/>
            <a:ext cx="2225233" cy="632515"/>
          </a:xfrm>
          <a:prstGeom prst="rect">
            <a:avLst/>
          </a:prstGeom>
          <a:noFill/>
          <a:ln>
            <a:noFill/>
          </a:ln>
        </p:spPr>
      </p:pic>
      <p:pic>
        <p:nvPicPr>
          <p:cNvPr id="103" name="Google Shape;103;p6"/>
          <p:cNvPicPr preferRelativeResize="0"/>
          <p:nvPr/>
        </p:nvPicPr>
        <p:blipFill rotWithShape="1">
          <a:blip r:embed="rId5">
            <a:alphaModFix/>
          </a:blip>
          <a:srcRect/>
          <a:stretch/>
        </p:blipFill>
        <p:spPr>
          <a:xfrm>
            <a:off x="4077550" y="5068157"/>
            <a:ext cx="1318374" cy="815411"/>
          </a:xfrm>
          <a:prstGeom prst="rect">
            <a:avLst/>
          </a:prstGeom>
          <a:noFill/>
          <a:ln>
            <a:noFill/>
          </a:ln>
        </p:spPr>
      </p:pic>
      <p:sp>
        <p:nvSpPr>
          <p:cNvPr id="104" name="Google Shape;104;p6"/>
          <p:cNvSpPr txBox="1"/>
          <p:nvPr/>
        </p:nvSpPr>
        <p:spPr>
          <a:xfrm>
            <a:off x="981306" y="5872901"/>
            <a:ext cx="222523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.csv format	</a:t>
            </a:r>
            <a:endParaRPr sz="1400" b="0" i="0" u="none" strike="noStrike" cap="none">
              <a:solidFill>
                <a:srgbClr val="000000"/>
              </a:solidFill>
              <a:latin typeface="Arial"/>
              <a:ea typeface="Arial"/>
              <a:cs typeface="Arial"/>
              <a:sym typeface="Arial"/>
            </a:endParaRPr>
          </a:p>
        </p:txBody>
      </p:sp>
      <p:sp>
        <p:nvSpPr>
          <p:cNvPr id="105" name="Google Shape;105;p6"/>
          <p:cNvSpPr txBox="1"/>
          <p:nvPr/>
        </p:nvSpPr>
        <p:spPr>
          <a:xfrm>
            <a:off x="4076543" y="5908806"/>
            <a:ext cx="222523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.xlsx format	</a:t>
            </a:r>
            <a:endParaRPr sz="1400" b="0" i="0" u="none" strike="noStrike" cap="none">
              <a:solidFill>
                <a:srgbClr val="000000"/>
              </a:solidFill>
              <a:latin typeface="Arial"/>
              <a:ea typeface="Arial"/>
              <a:cs typeface="Arial"/>
              <a:sym typeface="Arial"/>
            </a:endParaRPr>
          </a:p>
        </p:txBody>
      </p:sp>
      <p:sp>
        <p:nvSpPr>
          <p:cNvPr id="106" name="Google Shape;106;p6"/>
          <p:cNvSpPr txBox="1"/>
          <p:nvPr/>
        </p:nvSpPr>
        <p:spPr>
          <a:xfrm>
            <a:off x="9317138" y="5886436"/>
            <a:ext cx="247557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Website - API	</a:t>
            </a:r>
            <a:endParaRPr sz="1400" b="0" i="0" u="none" strike="noStrike" cap="none">
              <a:solidFill>
                <a:srgbClr val="000000"/>
              </a:solidFill>
              <a:latin typeface="Arial"/>
              <a:ea typeface="Arial"/>
              <a:cs typeface="Arial"/>
              <a:sym typeface="Arial"/>
            </a:endParaRPr>
          </a:p>
        </p:txBody>
      </p:sp>
      <p:pic>
        <p:nvPicPr>
          <p:cNvPr id="107" name="Google Shape;107;p6"/>
          <p:cNvPicPr preferRelativeResize="0"/>
          <p:nvPr/>
        </p:nvPicPr>
        <p:blipFill rotWithShape="1">
          <a:blip r:embed="rId6">
            <a:alphaModFix/>
          </a:blip>
          <a:srcRect/>
          <a:stretch/>
        </p:blipFill>
        <p:spPr>
          <a:xfrm>
            <a:off x="7047571" y="5285153"/>
            <a:ext cx="929721" cy="464860"/>
          </a:xfrm>
          <a:prstGeom prst="rect">
            <a:avLst/>
          </a:prstGeom>
          <a:noFill/>
          <a:ln>
            <a:noFill/>
          </a:ln>
        </p:spPr>
      </p:pic>
      <p:sp>
        <p:nvSpPr>
          <p:cNvPr id="108" name="Google Shape;108;p6"/>
          <p:cNvSpPr txBox="1"/>
          <p:nvPr/>
        </p:nvSpPr>
        <p:spPr>
          <a:xfrm>
            <a:off x="7029743" y="5913304"/>
            <a:ext cx="222523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.csv format	</a:t>
            </a:r>
            <a:endParaRPr sz="1400" b="0" i="0" u="none" strike="noStrike" cap="none">
              <a:solidFill>
                <a:srgbClr val="000000"/>
              </a:solidFill>
              <a:latin typeface="Arial"/>
              <a:ea typeface="Arial"/>
              <a:cs typeface="Arial"/>
              <a:sym typeface="Arial"/>
            </a:endParaRPr>
          </a:p>
        </p:txBody>
      </p:sp>
      <p:pic>
        <p:nvPicPr>
          <p:cNvPr id="109" name="Google Shape;109;p6"/>
          <p:cNvPicPr preferRelativeResize="0"/>
          <p:nvPr/>
        </p:nvPicPr>
        <p:blipFill rotWithShape="1">
          <a:blip r:embed="rId7">
            <a:alphaModFix/>
          </a:blip>
          <a:srcRect/>
          <a:stretch/>
        </p:blipFill>
        <p:spPr>
          <a:xfrm>
            <a:off x="9254975" y="5068150"/>
            <a:ext cx="1373217" cy="5241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7" descr="Cartoon images of a person carrying a bag full of groceries&#10;&#10;Description automatically generated"/>
          <p:cNvPicPr preferRelativeResize="0"/>
          <p:nvPr/>
        </p:nvPicPr>
        <p:blipFill rotWithShape="1">
          <a:blip r:embed="rId3">
            <a:alphaModFix/>
          </a:blip>
          <a:srcRect/>
          <a:stretch/>
        </p:blipFill>
        <p:spPr>
          <a:xfrm>
            <a:off x="7220712" y="1993693"/>
            <a:ext cx="4572000" cy="3084116"/>
          </a:xfrm>
          <a:prstGeom prst="rect">
            <a:avLst/>
          </a:prstGeom>
          <a:noFill/>
          <a:ln>
            <a:noFill/>
          </a:ln>
        </p:spPr>
      </p:pic>
      <p:sp>
        <p:nvSpPr>
          <p:cNvPr id="115" name="Google Shape;115;p7"/>
          <p:cNvSpPr txBox="1">
            <a:spLocks noGrp="1"/>
          </p:cNvSpPr>
          <p:nvPr>
            <p:ph type="title"/>
          </p:nvPr>
        </p:nvSpPr>
        <p:spPr>
          <a:xfrm>
            <a:off x="568967" y="814117"/>
            <a:ext cx="9166046" cy="117957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a:t>Hypothesis - Secondary</a:t>
            </a:r>
            <a:endParaRPr/>
          </a:p>
        </p:txBody>
      </p:sp>
      <p:sp>
        <p:nvSpPr>
          <p:cNvPr id="116" name="Google Shape;116;p7"/>
          <p:cNvSpPr txBox="1">
            <a:spLocks noGrp="1"/>
          </p:cNvSpPr>
          <p:nvPr>
            <p:ph type="body" idx="1"/>
          </p:nvPr>
        </p:nvSpPr>
        <p:spPr>
          <a:xfrm>
            <a:off x="546665" y="2111260"/>
            <a:ext cx="6813140" cy="3895453"/>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Clr>
                <a:schemeClr val="accent1"/>
              </a:buClr>
              <a:buSzPts val="2800"/>
              <a:buNone/>
            </a:pPr>
            <a:r>
              <a:rPr lang="en-GB" sz="2800">
                <a:solidFill>
                  <a:schemeClr val="accent1"/>
                </a:solidFill>
              </a:rPr>
              <a:t>“Implementing and enforcing equal pay policies will reduce the gender pay gap.”</a:t>
            </a:r>
            <a:endParaRPr/>
          </a:p>
          <a:p>
            <a:pPr marL="342900" lvl="0" indent="-342900" algn="just" rtl="0">
              <a:lnSpc>
                <a:spcPct val="130000"/>
              </a:lnSpc>
              <a:spcBef>
                <a:spcPts val="1300"/>
              </a:spcBef>
              <a:spcAft>
                <a:spcPts val="0"/>
              </a:spcAft>
              <a:buClr>
                <a:srgbClr val="262626"/>
              </a:buClr>
              <a:buSzPts val="2600"/>
              <a:buFont typeface="Noto Sans Symbols"/>
              <a:buChar char="✔"/>
            </a:pPr>
            <a:r>
              <a:rPr lang="en-GB" sz="2600"/>
              <a:t>Increased household income</a:t>
            </a:r>
            <a:endParaRPr/>
          </a:p>
          <a:p>
            <a:pPr marL="342900" lvl="0" indent="-342900" algn="just" rtl="0">
              <a:lnSpc>
                <a:spcPct val="130000"/>
              </a:lnSpc>
              <a:spcBef>
                <a:spcPts val="1300"/>
              </a:spcBef>
              <a:spcAft>
                <a:spcPts val="0"/>
              </a:spcAft>
              <a:buClr>
                <a:srgbClr val="262626"/>
              </a:buClr>
              <a:buSzPts val="2600"/>
              <a:buFont typeface="Noto Sans Symbols"/>
              <a:buChar char="✔"/>
            </a:pPr>
            <a:r>
              <a:rPr lang="en-GB" sz="2600"/>
              <a:t>Boost consumption</a:t>
            </a:r>
            <a:endParaRPr/>
          </a:p>
          <a:p>
            <a:pPr marL="342900" lvl="0" indent="-342900" algn="just" rtl="0">
              <a:lnSpc>
                <a:spcPct val="130000"/>
              </a:lnSpc>
              <a:spcBef>
                <a:spcPts val="1300"/>
              </a:spcBef>
              <a:spcAft>
                <a:spcPts val="0"/>
              </a:spcAft>
              <a:buClr>
                <a:srgbClr val="262626"/>
              </a:buClr>
              <a:buSzPts val="2600"/>
              <a:buFont typeface="Noto Sans Symbols"/>
              <a:buChar char="✔"/>
            </a:pPr>
            <a:r>
              <a:rPr lang="en-GB" sz="2600"/>
              <a:t>Greater investment in education and health</a:t>
            </a:r>
            <a:endParaRPr/>
          </a:p>
        </p:txBody>
      </p:sp>
      <p:sp>
        <p:nvSpPr>
          <p:cNvPr id="117" name="Google Shape;117;p7"/>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678023" y="831128"/>
            <a:ext cx="9166046" cy="117957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a:t>Data Cleaning - The Process</a:t>
            </a:r>
            <a:endParaRPr/>
          </a:p>
        </p:txBody>
      </p:sp>
      <p:sp>
        <p:nvSpPr>
          <p:cNvPr id="123" name="Google Shape;123;p5"/>
          <p:cNvSpPr txBox="1">
            <a:spLocks noGrp="1"/>
          </p:cNvSpPr>
          <p:nvPr>
            <p:ph type="body" idx="1"/>
          </p:nvPr>
        </p:nvSpPr>
        <p:spPr>
          <a:xfrm>
            <a:off x="820656" y="2102424"/>
            <a:ext cx="9166046" cy="3748668"/>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rgbClr val="262626"/>
              </a:buClr>
              <a:buSzPts val="2000"/>
              <a:buNone/>
            </a:pPr>
            <a:r>
              <a:rPr lang="en-GB"/>
              <a:t>       We randomly picked 12 countries with a mix of GDP’s covering these regions:</a:t>
            </a:r>
            <a:endParaRPr/>
          </a:p>
          <a:p>
            <a:pPr marL="0" lvl="0" indent="0" algn="l" rtl="0">
              <a:lnSpc>
                <a:spcPct val="110000"/>
              </a:lnSpc>
              <a:spcBef>
                <a:spcPts val="1300"/>
              </a:spcBef>
              <a:spcAft>
                <a:spcPts val="0"/>
              </a:spcAft>
              <a:buClr>
                <a:srgbClr val="262626"/>
              </a:buClr>
              <a:buSzPts val="2000"/>
              <a:buNone/>
            </a:pPr>
            <a:endParaRPr/>
          </a:p>
          <a:p>
            <a:pPr marL="0" lvl="0" indent="0" algn="l" rtl="0">
              <a:lnSpc>
                <a:spcPct val="110000"/>
              </a:lnSpc>
              <a:spcBef>
                <a:spcPts val="1300"/>
              </a:spcBef>
              <a:spcAft>
                <a:spcPts val="0"/>
              </a:spcAft>
              <a:buClr>
                <a:srgbClr val="262626"/>
              </a:buClr>
              <a:buSzPts val="2000"/>
              <a:buNone/>
            </a:pPr>
            <a:endParaRPr/>
          </a:p>
          <a:p>
            <a:pPr marL="0" lvl="0" indent="0" algn="l" rtl="0">
              <a:lnSpc>
                <a:spcPct val="110000"/>
              </a:lnSpc>
              <a:spcBef>
                <a:spcPts val="1300"/>
              </a:spcBef>
              <a:spcAft>
                <a:spcPts val="0"/>
              </a:spcAft>
              <a:buClr>
                <a:srgbClr val="262626"/>
              </a:buClr>
              <a:buSzPts val="2000"/>
              <a:buNone/>
            </a:pPr>
            <a:endParaRPr/>
          </a:p>
        </p:txBody>
      </p:sp>
      <p:sp>
        <p:nvSpPr>
          <p:cNvPr id="124" name="Google Shape;124;p5"/>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7</a:t>
            </a:fld>
            <a:endParaRPr/>
          </a:p>
        </p:txBody>
      </p:sp>
      <p:graphicFrame>
        <p:nvGraphicFramePr>
          <p:cNvPr id="125" name="Google Shape;125;p5"/>
          <p:cNvGraphicFramePr/>
          <p:nvPr/>
        </p:nvGraphicFramePr>
        <p:xfrm>
          <a:off x="1851103" y="3054924"/>
          <a:ext cx="6575100" cy="2392730"/>
        </p:xfrm>
        <a:graphic>
          <a:graphicData uri="http://schemas.openxmlformats.org/drawingml/2006/table">
            <a:tbl>
              <a:tblPr firstRow="1" bandRow="1">
                <a:noFill/>
                <a:tableStyleId>{F4959B97-A4FF-4326-9EFB-7EE29217D59E}</a:tableStyleId>
              </a:tblPr>
              <a:tblGrid>
                <a:gridCol w="1226625">
                  <a:extLst>
                    <a:ext uri="{9D8B030D-6E8A-4147-A177-3AD203B41FA5}">
                      <a16:colId xmlns:a16="http://schemas.microsoft.com/office/drawing/2014/main" val="20000"/>
                    </a:ext>
                  </a:extLst>
                </a:gridCol>
                <a:gridCol w="1284450">
                  <a:extLst>
                    <a:ext uri="{9D8B030D-6E8A-4147-A177-3AD203B41FA5}">
                      <a16:colId xmlns:a16="http://schemas.microsoft.com/office/drawing/2014/main" val="20001"/>
                    </a:ext>
                  </a:extLst>
                </a:gridCol>
                <a:gridCol w="1354675">
                  <a:extLst>
                    <a:ext uri="{9D8B030D-6E8A-4147-A177-3AD203B41FA5}">
                      <a16:colId xmlns:a16="http://schemas.microsoft.com/office/drawing/2014/main" val="20002"/>
                    </a:ext>
                  </a:extLst>
                </a:gridCol>
                <a:gridCol w="1354675">
                  <a:extLst>
                    <a:ext uri="{9D8B030D-6E8A-4147-A177-3AD203B41FA5}">
                      <a16:colId xmlns:a16="http://schemas.microsoft.com/office/drawing/2014/main" val="20003"/>
                    </a:ext>
                  </a:extLst>
                </a:gridCol>
                <a:gridCol w="1354675">
                  <a:extLst>
                    <a:ext uri="{9D8B030D-6E8A-4147-A177-3AD203B41FA5}">
                      <a16:colId xmlns:a16="http://schemas.microsoft.com/office/drawing/2014/main" val="20004"/>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Region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Europe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Americas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Asia Pacific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Africa</a:t>
                      </a:r>
                      <a:endParaRPr sz="1400" u="none" strike="noStrike" cap="none"/>
                    </a:p>
                  </a:txBody>
                  <a:tcPr marL="91450" marR="91450" marT="45725" marB="45725"/>
                </a:tc>
                <a:extLst>
                  <a:ext uri="{0D108BD9-81ED-4DB2-BD59-A6C34878D82A}">
                    <a16:rowId xmlns:a16="http://schemas.microsoft.com/office/drawing/2014/main" val="10000"/>
                  </a:ext>
                </a:extLst>
              </a:tr>
              <a:tr h="370850">
                <a:tc rowSpan="4">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Countries</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Norway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United States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Japan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Ghana</a:t>
                      </a:r>
                      <a:endParaRPr sz="1400" u="none" strike="noStrike" cap="none"/>
                    </a:p>
                  </a:txBody>
                  <a:tcPr marL="91450" marR="91450" marT="45725" marB="45725"/>
                </a:tc>
                <a:extLst>
                  <a:ext uri="{0D108BD9-81ED-4DB2-BD59-A6C34878D82A}">
                    <a16:rowId xmlns:a16="http://schemas.microsoft.com/office/drawing/2014/main" val="10001"/>
                  </a:ext>
                </a:extLst>
              </a:tr>
              <a:tr h="37085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Greece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Brazil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New Zealand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Cameroon</a:t>
                      </a:r>
                      <a:endParaRPr sz="1400" u="none" strike="noStrike" cap="none"/>
                    </a:p>
                  </a:txBody>
                  <a:tcPr marL="91450" marR="91450" marT="45725" marB="45725"/>
                </a:tc>
                <a:extLst>
                  <a:ext uri="{0D108BD9-81ED-4DB2-BD59-A6C34878D82A}">
                    <a16:rowId xmlns:a16="http://schemas.microsoft.com/office/drawing/2014/main" val="10002"/>
                  </a:ext>
                </a:extLst>
              </a:tr>
              <a:tr h="37085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France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Colombia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Pakistan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3"/>
                  </a:ext>
                </a:extLst>
              </a:tr>
              <a:tr h="37085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Germany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8"/>
          <p:cNvSpPr txBox="1">
            <a:spLocks noGrp="1"/>
          </p:cNvSpPr>
          <p:nvPr>
            <p:ph type="title"/>
          </p:nvPr>
        </p:nvSpPr>
        <p:spPr>
          <a:xfrm>
            <a:off x="211530" y="783502"/>
            <a:ext cx="9165900" cy="11796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a:t>Our Findings - Current Status</a:t>
            </a:r>
            <a:endParaRPr/>
          </a:p>
        </p:txBody>
      </p:sp>
      <p:sp>
        <p:nvSpPr>
          <p:cNvPr id="131" name="Google Shape;131;p8"/>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8</a:t>
            </a:fld>
            <a:endParaRPr/>
          </a:p>
        </p:txBody>
      </p:sp>
      <p:pic>
        <p:nvPicPr>
          <p:cNvPr id="132" name="Google Shape;132;p8"/>
          <p:cNvPicPr preferRelativeResize="0"/>
          <p:nvPr/>
        </p:nvPicPr>
        <p:blipFill rotWithShape="1">
          <a:blip r:embed="rId3">
            <a:alphaModFix/>
          </a:blip>
          <a:srcRect/>
          <a:stretch/>
        </p:blipFill>
        <p:spPr>
          <a:xfrm>
            <a:off x="493798" y="2010700"/>
            <a:ext cx="6202503" cy="4477950"/>
          </a:xfrm>
          <a:prstGeom prst="rect">
            <a:avLst/>
          </a:prstGeom>
          <a:noFill/>
          <a:ln>
            <a:noFill/>
          </a:ln>
        </p:spPr>
      </p:pic>
      <p:pic>
        <p:nvPicPr>
          <p:cNvPr id="133" name="Google Shape;133;p8"/>
          <p:cNvPicPr preferRelativeResize="0"/>
          <p:nvPr/>
        </p:nvPicPr>
        <p:blipFill>
          <a:blip r:embed="rId4">
            <a:alphaModFix/>
          </a:blip>
          <a:stretch>
            <a:fillRect/>
          </a:stretch>
        </p:blipFill>
        <p:spPr>
          <a:xfrm>
            <a:off x="7743825" y="871150"/>
            <a:ext cx="4382325" cy="2729300"/>
          </a:xfrm>
          <a:prstGeom prst="rect">
            <a:avLst/>
          </a:prstGeom>
          <a:noFill/>
          <a:ln>
            <a:noFill/>
          </a:ln>
        </p:spPr>
      </p:pic>
      <p:pic>
        <p:nvPicPr>
          <p:cNvPr id="134" name="Google Shape;134;p8"/>
          <p:cNvPicPr preferRelativeResize="0"/>
          <p:nvPr/>
        </p:nvPicPr>
        <p:blipFill>
          <a:blip r:embed="rId5">
            <a:alphaModFix/>
          </a:blip>
          <a:stretch>
            <a:fillRect/>
          </a:stretch>
        </p:blipFill>
        <p:spPr>
          <a:xfrm>
            <a:off x="7260675" y="3723900"/>
            <a:ext cx="4151605" cy="26105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8fab7a74f4_3_0"/>
          <p:cNvSpPr txBox="1">
            <a:spLocks noGrp="1"/>
          </p:cNvSpPr>
          <p:nvPr>
            <p:ph type="title"/>
          </p:nvPr>
        </p:nvSpPr>
        <p:spPr>
          <a:xfrm>
            <a:off x="850392" y="806470"/>
            <a:ext cx="9165900" cy="11796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a:t>Our Findings &amp; Analysis</a:t>
            </a:r>
            <a:endParaRPr/>
          </a:p>
        </p:txBody>
      </p:sp>
      <p:sp>
        <p:nvSpPr>
          <p:cNvPr id="140" name="Google Shape;140;g28fab7a74f4_3_0"/>
          <p:cNvSpPr txBox="1">
            <a:spLocks noGrp="1"/>
          </p:cNvSpPr>
          <p:nvPr>
            <p:ph type="body" idx="1"/>
          </p:nvPr>
        </p:nvSpPr>
        <p:spPr>
          <a:xfrm>
            <a:off x="7585500" y="2492725"/>
            <a:ext cx="3920700" cy="3346800"/>
          </a:xfrm>
          <a:prstGeom prst="rect">
            <a:avLst/>
          </a:prstGeom>
          <a:noFill/>
          <a:ln>
            <a:noFill/>
          </a:ln>
        </p:spPr>
        <p:txBody>
          <a:bodyPr spcFirstLastPara="1" wrap="square" lIns="91425" tIns="45700" rIns="91425" bIns="45700" anchor="t" anchorCtr="0">
            <a:normAutofit/>
          </a:bodyPr>
          <a:lstStyle/>
          <a:p>
            <a:pPr marL="0" lvl="0" indent="0" algn="just" rtl="0">
              <a:lnSpc>
                <a:spcPct val="110000"/>
              </a:lnSpc>
              <a:spcBef>
                <a:spcPts val="0"/>
              </a:spcBef>
              <a:spcAft>
                <a:spcPts val="0"/>
              </a:spcAft>
              <a:buClr>
                <a:srgbClr val="262626"/>
              </a:buClr>
              <a:buSzPts val="2000"/>
              <a:buNone/>
            </a:pPr>
            <a:r>
              <a:rPr lang="en-GB"/>
              <a:t>The correlation between GDP per capita and wage-gap is -0.41.</a:t>
            </a:r>
            <a:br>
              <a:rPr lang="en-GB"/>
            </a:br>
            <a:r>
              <a:rPr lang="en-GB"/>
              <a:t>However, we can see that countries with highest GDP have lower wage-gap.</a:t>
            </a:r>
            <a:endParaRPr/>
          </a:p>
          <a:p>
            <a:pPr marL="0" lvl="0" indent="0" algn="l" rtl="0">
              <a:lnSpc>
                <a:spcPct val="110000"/>
              </a:lnSpc>
              <a:spcBef>
                <a:spcPts val="0"/>
              </a:spcBef>
              <a:spcAft>
                <a:spcPts val="0"/>
              </a:spcAft>
              <a:buClr>
                <a:srgbClr val="262626"/>
              </a:buClr>
              <a:buSzPts val="2000"/>
              <a:buNone/>
            </a:pPr>
            <a:br>
              <a:rPr lang="en-GB"/>
            </a:br>
            <a:endParaRPr/>
          </a:p>
        </p:txBody>
      </p:sp>
      <p:sp>
        <p:nvSpPr>
          <p:cNvPr id="141" name="Google Shape;141;g28fab7a74f4_3_0"/>
          <p:cNvSpPr txBox="1">
            <a:spLocks noGrp="1"/>
          </p:cNvSpPr>
          <p:nvPr>
            <p:ph type="sldNum" idx="12"/>
          </p:nvPr>
        </p:nvSpPr>
        <p:spPr>
          <a:xfrm>
            <a:off x="11506200" y="6412447"/>
            <a:ext cx="573000" cy="2286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9</a:t>
            </a:fld>
            <a:endParaRPr/>
          </a:p>
        </p:txBody>
      </p:sp>
      <p:pic>
        <p:nvPicPr>
          <p:cNvPr id="142" name="Google Shape;142;g28fab7a74f4_3_0"/>
          <p:cNvPicPr preferRelativeResize="0"/>
          <p:nvPr/>
        </p:nvPicPr>
        <p:blipFill rotWithShape="1">
          <a:blip r:embed="rId3">
            <a:alphaModFix/>
          </a:blip>
          <a:srcRect/>
          <a:stretch/>
        </p:blipFill>
        <p:spPr>
          <a:xfrm>
            <a:off x="850400" y="2138470"/>
            <a:ext cx="6583000" cy="4055317"/>
          </a:xfrm>
          <a:prstGeom prst="rect">
            <a:avLst/>
          </a:prstGeom>
          <a:noFill/>
          <a:ln>
            <a:noFill/>
          </a:ln>
        </p:spPr>
      </p:pic>
    </p:spTree>
  </p:cSld>
  <p:clrMapOvr>
    <a:masterClrMapping/>
  </p:clrMapOvr>
</p:sld>
</file>

<file path=ppt/theme/theme1.xml><?xml version="1.0" encoding="utf-8"?>
<a:theme xmlns:a="http://schemas.openxmlformats.org/drawingml/2006/main" name="Metropolita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1049</Words>
  <Application>Microsoft Office PowerPoint</Application>
  <PresentationFormat>Widescreen</PresentationFormat>
  <Paragraphs>127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Noto Sans Symbols</vt:lpstr>
      <vt:lpstr>Calibri</vt:lpstr>
      <vt:lpstr>Lato</vt:lpstr>
      <vt:lpstr>Metropolitan</vt:lpstr>
      <vt:lpstr>GENPL  (Gender Equality Network for Progress)</vt:lpstr>
      <vt:lpstr>Outline</vt:lpstr>
      <vt:lpstr>Business Idea</vt:lpstr>
      <vt:lpstr>Project Overview – The Process</vt:lpstr>
      <vt:lpstr>Hypothesis - Primary</vt:lpstr>
      <vt:lpstr>Hypothesis - Secondary</vt:lpstr>
      <vt:lpstr>Data Cleaning - The Process</vt:lpstr>
      <vt:lpstr>Our Findings - Current Status</vt:lpstr>
      <vt:lpstr>Our Findings &amp; Analysis</vt:lpstr>
      <vt:lpstr>Our Findings &amp; Analysis</vt:lpstr>
      <vt:lpstr>Our Findings &amp; Analysis</vt:lpstr>
      <vt:lpstr>Our Findings &amp; Analysis</vt:lpstr>
      <vt:lpstr>Challenges</vt:lpstr>
      <vt:lpstr>Summary</vt:lpstr>
      <vt:lpstr>Links &amp; 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Nicole Maria Pinto</dc:creator>
  <cp:lastModifiedBy>Nicole Maria Pinto</cp:lastModifiedBy>
  <cp:revision>1</cp:revision>
  <dcterms:created xsi:type="dcterms:W3CDTF">2024-08-21T13:38:34Z</dcterms:created>
  <dcterms:modified xsi:type="dcterms:W3CDTF">2024-08-23T09:31:18Z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