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07C3C3-D9FA-460C-8499-D5C67887B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4101D5-284C-47AB-AD3D-15C16458B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D0A547-C53A-4314-B42A-8A96264F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13CD95-CF87-44EA-A456-468F82B1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F89B35-4410-48CC-B7CA-4F18B433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0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031FF3-62CA-4B9A-A4D0-F0F897B3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5C03CAE-5B64-44C0-8DB6-652C7AB67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333074-6088-407E-BB3F-C807F6D3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4072F2-F956-4F00-86CB-FC529CC4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726A9F-729A-4BEF-AAC7-8BEBB91A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5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F77D1ED-AE5D-4B9E-A666-B9B266E95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EC1CF3-F6E9-43C7-8429-3D2796049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5F8D97-3B41-45C3-8C0D-2C5B9168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FE21E4-1904-4DB2-8B4F-500AF19F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5391E6-411B-4BC0-B686-016681F6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6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8BFA1F-3970-452D-B94B-BC18A7B9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B1417C-8437-44F5-BA7F-4B8DD811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BD4013-2AEB-4939-ABA8-3379CBE7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646910-7717-4FFD-AE78-0FEC0013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9346E4-5E80-4C45-8749-D92C62BE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1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DE2AB0-5C24-4F44-94C5-A107B2A3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2177E6-163B-49C0-B84F-13D79B568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794411-6CF5-4CD7-AD7B-F3A73964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8C2227-8562-4C67-A496-CEE1CA3E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A4258B-EA10-41A2-91E3-7E44DB35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DF293A-9BF6-4685-A988-87B63BBB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DC7D04-0316-48A8-8D93-1C0BA940F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CD2DF5-7785-4E7F-B026-2CF754F2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4F68E-46B7-450F-986C-DBA7C7CE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0E9B15-D202-4F5F-9863-60ECFBF1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F0509C0-22D3-4E20-B08D-FA4FC49D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2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20991A-D40F-4391-BC00-81611156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5392B5-F815-4796-BBD4-5BF3D6C7A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425628-17B0-40BB-B774-854F97072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797636A-1BA3-4E15-9657-98BF5AF77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70A4DD-86A3-4D38-8EED-A8AE06B42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80D5A5D-3FCA-416A-BAF9-FB574C2A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102625A-FE4E-4FB5-80BF-74974B5C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99919E3-493C-4B36-91EF-1487F604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1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AF8A33-EEB5-47BB-BDDE-B1BE46BC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9A0A61-3D0A-4475-8430-41F33502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0DC613-C19B-4C4C-9ECA-92267ED6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982A79-1C2E-4342-881C-F88527AC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4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5D1C6A8-FCFC-46AF-AFF8-1B01E08C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3C8D90-C2ED-4CA4-A828-A731D63C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CC21D1-B325-47D3-BFA4-2EB03A8A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0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2AB8E-BA40-4AD8-820A-92CCD200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C738FC-BB62-473D-A5FF-1BE35794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E72ED19-B871-4934-A44D-014143F37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AFD0C9-1345-47C9-AC2C-18211778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803EDA0-E2EC-407B-AF78-DB3FBB0C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099DF4-FEA6-416E-B26C-0ABE5F72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5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D79-89CD-4814-A393-B3DFB668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9EB0964-4200-4FFE-8F31-AD735581B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41FA6C-142F-4ACC-8AE0-F92A8F76D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4AE98C-C60A-4C8C-A113-7B4484EB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D5F22D-8661-4EAA-AFB9-C49593B4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034625-55C8-4337-8C79-4368FB70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0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135F10C-88B6-4942-AA3B-6AF8597C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2F2886-7EED-4B94-B9CA-A3823128D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EBDED5-9008-4D8E-AC55-0E2B7DF6B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412E7A-745C-465F-B6DB-073ADB484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B81E9D-2ED4-4010-BD16-F36B2074D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1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Districts_of_Mila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EAB62F-0D89-40FA-AF3C-A269E47E2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14375"/>
            <a:ext cx="5753100" cy="2009775"/>
          </a:xfrm>
          <a:noFill/>
        </p:spPr>
        <p:txBody>
          <a:bodyPr>
            <a:normAutofit/>
          </a:bodyPr>
          <a:lstStyle/>
          <a:p>
            <a:pPr algn="l"/>
            <a:r>
              <a:rPr lang="it-IT" sz="4400" dirty="0">
                <a:latin typeface="Castellar" panose="020A0402060406010301" pitchFamily="18" charset="0"/>
              </a:rPr>
              <a:t>Opening </a:t>
            </a:r>
            <a:r>
              <a:rPr lang="it-IT" sz="4400" dirty="0" err="1">
                <a:latin typeface="Castellar" panose="020A0402060406010301" pitchFamily="18" charset="0"/>
              </a:rPr>
              <a:t>ethnic</a:t>
            </a:r>
            <a:r>
              <a:rPr lang="it-IT" sz="4400" dirty="0">
                <a:latin typeface="Castellar" panose="020A0402060406010301" pitchFamily="18" charset="0"/>
              </a:rPr>
              <a:t> </a:t>
            </a:r>
            <a:r>
              <a:rPr lang="it-IT" sz="4400" dirty="0" err="1">
                <a:latin typeface="Castellar" panose="020A0402060406010301" pitchFamily="18" charset="0"/>
              </a:rPr>
              <a:t>restaurant</a:t>
            </a:r>
            <a:r>
              <a:rPr lang="it-IT" sz="4400" dirty="0">
                <a:latin typeface="Castellar" panose="020A0402060406010301" pitchFamily="18" charset="0"/>
              </a:rPr>
              <a:t> in Milan</a:t>
            </a:r>
          </a:p>
        </p:txBody>
      </p:sp>
    </p:spTree>
    <p:extLst>
      <p:ext uri="{BB962C8B-B14F-4D97-AF65-F5344CB8AC3E}">
        <p14:creationId xmlns:p14="http://schemas.microsoft.com/office/powerpoint/2010/main" val="4109774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9CA08-6019-4FDC-A409-DF3FB789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470640" cy="132556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it-IT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    </a:t>
            </a:r>
            <a:r>
              <a:rPr lang="it-IT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Possible</a:t>
            </a:r>
            <a:r>
              <a:rPr lang="it-IT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locations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080EB24-6FD4-45F9-AAB1-A55F7096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2194560"/>
            <a:ext cx="3139440" cy="343408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Figino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Cluster 1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endParaRPr lang="it-IT" sz="18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Has few restaurants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endParaRPr lang="it-IT" sz="18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Almost no ethnic restaurant</a:t>
            </a:r>
            <a:endParaRPr lang="it-IT" sz="18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18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51DC367-0D8D-4844-82FD-BA81F18D98C0}"/>
              </a:ext>
            </a:extLst>
          </p:cNvPr>
          <p:cNvSpPr txBox="1"/>
          <p:nvPr/>
        </p:nvSpPr>
        <p:spPr>
          <a:xfrm>
            <a:off x="4287520" y="2194560"/>
            <a:ext cx="2265680" cy="364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Bicocca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Cluster 2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endParaRPr lang="it-IT" sz="18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Has ethnic restaurants with low rating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endParaRPr lang="it-IT" sz="18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University </a:t>
            </a:r>
            <a:r>
              <a:rPr lang="en-GB" sz="1800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neighborhood</a:t>
            </a:r>
            <a:endParaRPr lang="it-IT" sz="18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D9A860-916B-4112-9D6B-8F60CB293D02}"/>
              </a:ext>
            </a:extLst>
          </p:cNvPr>
          <p:cNvSpPr txBox="1"/>
          <p:nvPr/>
        </p:nvSpPr>
        <p:spPr>
          <a:xfrm>
            <a:off x="8138160" y="2194560"/>
            <a:ext cx="1910080" cy="393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Forlanini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Cluster 2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endParaRPr lang="it-IT" sz="18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Has few ethnic restaurant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endParaRPr lang="it-IT" sz="18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6 km from the historic </a:t>
            </a:r>
            <a:r>
              <a:rPr lang="en-GB" sz="1800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center</a:t>
            </a:r>
            <a:endParaRPr lang="it-IT" sz="18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005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9CA08-6019-4FDC-A409-DF3FB789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470640" cy="132556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it-IT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    </a:t>
            </a:r>
            <a:r>
              <a:rPr lang="it-IT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Business </a:t>
            </a:r>
            <a:r>
              <a:rPr lang="it-IT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problem</a:t>
            </a:r>
            <a:endParaRPr lang="it-IT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5C68B6-88E6-4101-946C-E332CBC6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2199"/>
            <a:ext cx="10515600" cy="3814763"/>
          </a:xfrm>
        </p:spPr>
        <p:txBody>
          <a:bodyPr/>
          <a:lstStyle/>
          <a:p>
            <a:pPr marL="0" indent="0">
              <a:buNone/>
            </a:pPr>
            <a:r>
              <a:rPr lang="en-GB" sz="1800" spc="-5" dirty="0">
                <a:solidFill>
                  <a:srgbClr val="292929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The success of establishing a new restaurant depends on several factors: demand, brand loyalty, quality of food, competition, and so on. </a:t>
            </a:r>
          </a:p>
          <a:p>
            <a:pPr marL="0" indent="0">
              <a:buNone/>
            </a:pPr>
            <a:r>
              <a:rPr lang="en-GB" sz="1800" spc="-5" dirty="0">
                <a:solidFill>
                  <a:srgbClr val="292929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In most cases, a restaurant’s location plays an essential determinant for its success.</a:t>
            </a:r>
            <a:r>
              <a:rPr lang="en-GB" sz="1800" spc="-5" dirty="0">
                <a:solidFill>
                  <a:srgbClr val="292929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444444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In this project we will try to find an optimal location for an ethnic restaurant in Milan.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444444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 We will </a:t>
            </a:r>
            <a:r>
              <a:rPr lang="en-GB" sz="1800" dirty="0" err="1">
                <a:solidFill>
                  <a:srgbClr val="444444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analyze</a:t>
            </a:r>
            <a:r>
              <a:rPr lang="en-GB" sz="1800" dirty="0">
                <a:solidFill>
                  <a:srgbClr val="444444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 the distribution of restaurants and </a:t>
            </a:r>
            <a:r>
              <a:rPr lang="en-GB" sz="1800" dirty="0" err="1">
                <a:solidFill>
                  <a:srgbClr val="444444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sorrounding</a:t>
            </a:r>
            <a:r>
              <a:rPr lang="en-GB" sz="1800" dirty="0">
                <a:solidFill>
                  <a:srgbClr val="444444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 businesses, in particular </a:t>
            </a: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ratings and likes of potential competitors in the areas.</a:t>
            </a:r>
            <a:endParaRPr lang="it-IT" sz="18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772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9CA08-6019-4FDC-A409-DF3FB789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470640" cy="132556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it-IT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    </a:t>
            </a:r>
            <a:r>
              <a:rPr lang="it-IT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5C68B6-88E6-4101-946C-E332CBC6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2199"/>
            <a:ext cx="10515600" cy="3814763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Neighborhood</a:t>
            </a: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 data from Wikipedia: </a:t>
            </a:r>
            <a:r>
              <a:rPr lang="en-GB" sz="1800" u="sng" dirty="0">
                <a:solidFill>
                  <a:srgbClr val="0563C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  <a:hlinkClick r:id="rId2"/>
              </a:rPr>
              <a:t>https://en.wikipedia.org/wiki/Category:Districts_of_Milan</a:t>
            </a:r>
            <a:endParaRPr lang="it-IT" sz="18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GB" sz="1800" dirty="0">
              <a:solidFill>
                <a:srgbClr val="000000"/>
              </a:solidFill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rgbClr val="000000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Geographical coordinates of </a:t>
            </a:r>
            <a:r>
              <a:rPr lang="en-GB" sz="1800" dirty="0" err="1">
                <a:solidFill>
                  <a:srgbClr val="000000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neighborhoods</a:t>
            </a:r>
            <a:r>
              <a:rPr lang="en-GB" sz="1800" dirty="0">
                <a:solidFill>
                  <a:srgbClr val="000000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 from python geocoder library</a:t>
            </a:r>
            <a:endParaRPr lang="it-IT" sz="18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GB" sz="18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Venues of given </a:t>
            </a:r>
            <a:r>
              <a:rPr lang="en-GB" sz="1800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neighborhoods</a:t>
            </a: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 from </a:t>
            </a:r>
            <a:r>
              <a:rPr lang="en-GB" sz="1800" b="1" dirty="0">
                <a:solidFill>
                  <a:srgbClr val="ED7D3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Foursquare API</a:t>
            </a: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 </a:t>
            </a:r>
            <a:r>
              <a:rPr lang="en-GB" sz="1800" b="1" dirty="0">
                <a:solidFill>
                  <a:srgbClr val="ED7D3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venues explore</a:t>
            </a: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 </a:t>
            </a:r>
            <a:endParaRPr lang="it-IT" sz="18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8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Ranks and likes of restaurants from </a:t>
            </a:r>
            <a:r>
              <a:rPr lang="en-GB" sz="1800" b="1" dirty="0">
                <a:solidFill>
                  <a:srgbClr val="ED7D3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Foursquare API venues method</a:t>
            </a:r>
            <a:endParaRPr lang="it-IT" sz="18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611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9CA08-6019-4FDC-A409-DF3FB789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470640" cy="132556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it-IT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    </a:t>
            </a:r>
            <a:r>
              <a:rPr lang="it-IT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Neighborhoods</a:t>
            </a:r>
            <a:r>
              <a:rPr lang="it-IT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in Milan</a:t>
            </a:r>
          </a:p>
        </p:txBody>
      </p:sp>
      <p:pic>
        <p:nvPicPr>
          <p:cNvPr id="4" name="Segnaposto contenuto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D08674D4-DDAA-479D-834D-C5733FCBE8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1991360"/>
            <a:ext cx="1061720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9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9CA08-6019-4FDC-A409-DF3FB789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814389"/>
            <a:ext cx="4087306" cy="18716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      Main categories of restaurants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DB83BCD-3C91-40C4-8A56-D18938A5FF4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" r="9508" b="-2"/>
          <a:stretch/>
        </p:blipFill>
        <p:spPr>
          <a:xfrm>
            <a:off x="0" y="0"/>
            <a:ext cx="7188050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5E78B6A-799D-43B1-8CED-E5B35F2578DA}"/>
              </a:ext>
            </a:extLst>
          </p:cNvPr>
          <p:cNvSpPr txBox="1"/>
          <p:nvPr/>
        </p:nvSpPr>
        <p:spPr>
          <a:xfrm>
            <a:off x="7572376" y="3729037"/>
            <a:ext cx="3979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812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italian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restaurants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340 ethnic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174 fast food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2537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9CA08-6019-4FDC-A409-DF3FB789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470640" cy="132556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it-IT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    </a:t>
            </a:r>
            <a:r>
              <a:rPr lang="it-IT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Restaurants</a:t>
            </a:r>
            <a:r>
              <a:rPr lang="it-IT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in </a:t>
            </a:r>
            <a:r>
              <a:rPr lang="it-IT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each</a:t>
            </a:r>
            <a:r>
              <a:rPr lang="it-IT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neighborhood</a:t>
            </a:r>
            <a:endParaRPr lang="it-IT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61F4493-7D54-4D16-8BD4-0016170B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2137AA9-6D69-46C0-B2D0-4D9A550AFD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1708150"/>
            <a:ext cx="11775440" cy="51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8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9CA08-6019-4FDC-A409-DF3FB789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      Neighborhoods without ethnic restaurants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EDA03F4-24F7-49A3-BAEF-6A86608293A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r="7089" b="-2"/>
          <a:stretch/>
        </p:blipFill>
        <p:spPr>
          <a:xfrm>
            <a:off x="5857312" y="544775"/>
            <a:ext cx="6409602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329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9CA08-6019-4FDC-A409-DF3FB789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470640" cy="132556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it-IT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    </a:t>
            </a:r>
            <a:r>
              <a:rPr lang="it-IT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Clustering</a:t>
            </a:r>
          </a:p>
        </p:txBody>
      </p:sp>
      <p:pic>
        <p:nvPicPr>
          <p:cNvPr id="7" name="Segnaposto contenuto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C5486392-9C32-447C-ACB1-5750D14D9E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" y="1825624"/>
            <a:ext cx="6746241" cy="492061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92A3981-6721-4441-8245-B170F524C125}"/>
              </a:ext>
            </a:extLst>
          </p:cNvPr>
          <p:cNvSpPr txBox="1"/>
          <p:nvPr/>
        </p:nvSpPr>
        <p:spPr>
          <a:xfrm>
            <a:off x="7660640" y="1888037"/>
            <a:ext cx="3149600" cy="489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6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Cluster 0: </a:t>
            </a:r>
            <a:r>
              <a:rPr lang="en-GB" sz="1600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neighborhoods</a:t>
            </a:r>
            <a:r>
              <a:rPr lang="en-GB" sz="16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 in suburb area without ethnic restaurants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it-IT" sz="16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6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Cluster 1: </a:t>
            </a:r>
            <a:r>
              <a:rPr lang="en-GB" sz="1600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neighborhoods</a:t>
            </a:r>
            <a:r>
              <a:rPr lang="en-GB" sz="16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 between 4 and 6 km from the </a:t>
            </a:r>
            <a:r>
              <a:rPr lang="en-GB" sz="1600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center</a:t>
            </a:r>
            <a:r>
              <a:rPr lang="en-GB" sz="16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 where there are mainly bar and </a:t>
            </a:r>
            <a:r>
              <a:rPr lang="en-GB" sz="1600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italian</a:t>
            </a:r>
            <a:r>
              <a:rPr lang="en-GB" sz="16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 restaurants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it-IT" sz="16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Cluster 2: </a:t>
            </a:r>
            <a:r>
              <a:rPr lang="en-GB" sz="1600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neighborhoods</a:t>
            </a:r>
            <a:r>
              <a:rPr lang="en-GB" sz="16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 in the heart of the city, full of restaurants of all kinds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6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Cluster 3: </a:t>
            </a:r>
            <a:r>
              <a:rPr lang="en-GB" sz="1600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neighborhoods</a:t>
            </a:r>
            <a:r>
              <a:rPr lang="en-GB" sz="16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with few ethnic restaurants</a:t>
            </a:r>
            <a:endParaRPr lang="it-IT" sz="16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5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9CA08-6019-4FDC-A409-DF3FB789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470640" cy="132556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it-IT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    </a:t>
            </a:r>
            <a:r>
              <a:rPr lang="it-IT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Conclusion</a:t>
            </a:r>
            <a:endParaRPr lang="it-IT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080EB24-6FD4-45F9-AAB1-A55F7096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2316480"/>
            <a:ext cx="10988040" cy="3434080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The majority of restaurants are situated at the </a:t>
            </a:r>
            <a:r>
              <a:rPr lang="en-GB" sz="1800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center</a:t>
            </a: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 of the city as expected.</a:t>
            </a:r>
          </a:p>
          <a:p>
            <a:pPr marL="0" indent="0">
              <a:buNone/>
            </a:pP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 The most promising </a:t>
            </a:r>
            <a:r>
              <a:rPr lang="en-GB" sz="1800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neighborhoods</a:t>
            </a: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 for opening an ethnic restaurant are in cluster 1. In these </a:t>
            </a:r>
            <a:r>
              <a:rPr lang="en-GB" sz="1800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neighborhoods</a:t>
            </a: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 the number of competitors is not as high as in the case of cluster 2, moreover these areas are more populated than the </a:t>
            </a:r>
            <a:r>
              <a:rPr lang="en-GB" sz="1800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neighborhoods</a:t>
            </a: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 of cluster 0 and 3. </a:t>
            </a:r>
          </a:p>
          <a:p>
            <a:pPr marL="0" indent="0">
              <a:buNone/>
            </a:pP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There are also interesting location in few </a:t>
            </a:r>
            <a:r>
              <a:rPr lang="en-GB" sz="1800" dirty="0" err="1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neighborhoods</a:t>
            </a:r>
            <a:r>
              <a:rPr lang="en-GB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 of cluster 2 that lack in ethnic restaurants</a:t>
            </a:r>
            <a:r>
              <a:rPr lang="it-IT" sz="180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it-IT" sz="18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sz="18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03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348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Adobe Fan Heiti Std B</vt:lpstr>
      <vt:lpstr>Arial</vt:lpstr>
      <vt:lpstr>Calibri</vt:lpstr>
      <vt:lpstr>Calibri Light</vt:lpstr>
      <vt:lpstr>Castellar</vt:lpstr>
      <vt:lpstr>Symbol</vt:lpstr>
      <vt:lpstr>Wingdings</vt:lpstr>
      <vt:lpstr>Tema di Office</vt:lpstr>
      <vt:lpstr>Opening ethnic restaurant in Milan</vt:lpstr>
      <vt:lpstr>      Business problem</vt:lpstr>
      <vt:lpstr>      Data</vt:lpstr>
      <vt:lpstr>      Neighborhoods in Milan</vt:lpstr>
      <vt:lpstr>      Main categories of restaurants</vt:lpstr>
      <vt:lpstr>      Restaurants in each neighborhood</vt:lpstr>
      <vt:lpstr>      Neighborhoods without ethnic restaurants</vt:lpstr>
      <vt:lpstr>      Clustering</vt:lpstr>
      <vt:lpstr>      Conclusion</vt:lpstr>
      <vt:lpstr>      Possible locations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ethnic restaurant in Milan</dc:title>
  <dc:creator>paola impiccichè</dc:creator>
  <cp:lastModifiedBy>paola impiccichè</cp:lastModifiedBy>
  <cp:revision>5</cp:revision>
  <dcterms:created xsi:type="dcterms:W3CDTF">2020-11-12T15:01:18Z</dcterms:created>
  <dcterms:modified xsi:type="dcterms:W3CDTF">2020-11-12T15:34:01Z</dcterms:modified>
</cp:coreProperties>
</file>