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7"/>
  </p:notesMasterIdLst>
  <p:handoutMasterIdLst>
    <p:handoutMasterId r:id="rId28"/>
  </p:handoutMasterIdLst>
  <p:sldIdLst>
    <p:sldId id="256" r:id="rId2"/>
    <p:sldId id="257" r:id="rId3"/>
    <p:sldId id="259" r:id="rId4"/>
    <p:sldId id="258" r:id="rId5"/>
    <p:sldId id="303" r:id="rId6"/>
    <p:sldId id="260" r:id="rId7"/>
    <p:sldId id="286" r:id="rId8"/>
    <p:sldId id="304" r:id="rId9"/>
    <p:sldId id="302" r:id="rId10"/>
    <p:sldId id="295" r:id="rId11"/>
    <p:sldId id="287" r:id="rId12"/>
    <p:sldId id="296" r:id="rId13"/>
    <p:sldId id="292" r:id="rId14"/>
    <p:sldId id="283" r:id="rId15"/>
    <p:sldId id="278" r:id="rId16"/>
    <p:sldId id="285" r:id="rId17"/>
    <p:sldId id="298" r:id="rId18"/>
    <p:sldId id="291" r:id="rId19"/>
    <p:sldId id="288" r:id="rId20"/>
    <p:sldId id="290" r:id="rId21"/>
    <p:sldId id="300" r:id="rId22"/>
    <p:sldId id="276" r:id="rId23"/>
    <p:sldId id="294" r:id="rId24"/>
    <p:sldId id="289" r:id="rId25"/>
    <p:sldId id="282" r:id="rId26"/>
  </p:sldIdLst>
  <p:sldSz cx="12192000" cy="6858000"/>
  <p:notesSz cx="12192000" cy="6858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DB0A43-EE5D-595A-98C0-3DD3805BA0A8}" name="Sencenbaugh, Quinn" initials="SQ" userId="S::qsencenbaugh@deloitte.com::7fe60ba3-7158-47ec-b86b-f83c571a1581" providerId="AD"/>
  <p188:author id="{81E3E6C6-DB13-A9D4-E536-4DC7BDC26FD0}" name="Surowiec, Aidan" initials="SA" userId="S::asurowiec@deloitte.com::5361d330-0a83-4311-bfb4-880b9881c5a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5787B"/>
    <a:srgbClr val="86BC25"/>
    <a:srgbClr val="92D050"/>
    <a:srgbClr val="F8F8F8"/>
    <a:srgbClr val="FD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8CD4F-04DD-4A96-BA25-24C431571944}" v="22" dt="2023-08-04T13:55:52.905"/>
    <p1510:client id="{98F0477D-CF6C-4848-AB4A-9404BA40C385}" v="239" dt="2023-08-03T21:03:06.490"/>
    <p1510:client id="{A3AED460-6143-4EA7-97CC-388A09C72606}" v="9278" dt="2023-08-04T01:51:50.099"/>
    <p1510:client id="{C1BEC6A2-A84E-4C59-B020-B1B63EBC6FD5}" v="2868" dt="2023-08-04T14:57:40.4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1"/>
          <c:tx>
            <c:strRef>
              <c:f>Sheet1!$C$1</c:f>
              <c:strCache>
                <c:ptCount val="1"/>
                <c:pt idx="0">
                  <c:v>Percentage of Customers</c:v>
                </c:pt>
              </c:strCache>
            </c:strRef>
          </c:tx>
          <c:spPr>
            <a:solidFill>
              <a:schemeClr val="accent2"/>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4-7C9D-4713-A66E-3535AE900600}"/>
              </c:ext>
            </c:extLst>
          </c:dPt>
          <c:dLbls>
            <c:dLbl>
              <c:idx val="1"/>
              <c:numFmt formatCode="0%" sourceLinked="0"/>
              <c:spPr>
                <a:noFill/>
                <a:ln>
                  <a:noFill/>
                </a:ln>
                <a:effectLst/>
              </c:spPr>
              <c:txPr>
                <a:bodyPr rot="0" spcFirstLastPara="1" vertOverflow="ellipsis" vert="horz" wrap="square" lIns="0" tIns="19050" rIns="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C9D-4713-A66E-3535AE900600}"/>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Churned Customers</c:v>
                </c:pt>
                <c:pt idx="1">
                  <c:v>Existing Customers</c:v>
                </c:pt>
              </c:strCache>
            </c:strRef>
          </c:cat>
          <c:val>
            <c:numRef>
              <c:f>Sheet1!$C$2:$C$3</c:f>
              <c:numCache>
                <c:formatCode>General</c:formatCode>
                <c:ptCount val="2"/>
                <c:pt idx="0">
                  <c:v>0.1606596227905599</c:v>
                </c:pt>
                <c:pt idx="1">
                  <c:v>0.8393403772094401</c:v>
                </c:pt>
              </c:numCache>
            </c:numRef>
          </c:val>
          <c:extLst>
            <c:ext xmlns:c16="http://schemas.microsoft.com/office/drawing/2014/chart" uri="{C3380CC4-5D6E-409C-BE32-E72D297353CC}">
              <c16:uniqueId val="{00000003-7C9D-4713-A66E-3535AE900600}"/>
            </c:ext>
          </c:extLst>
        </c:ser>
        <c:dLbls>
          <c:dLblPos val="outEnd"/>
          <c:showLegendKey val="0"/>
          <c:showVal val="1"/>
          <c:showCatName val="0"/>
          <c:showSerName val="0"/>
          <c:showPercent val="0"/>
          <c:showBubbleSize val="0"/>
        </c:dLbls>
        <c:gapWidth val="0"/>
        <c:overlap val="-10"/>
        <c:axId val="2071987280"/>
        <c:axId val="207199560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Number of Customers</c:v>
                      </c:pt>
                    </c:strCache>
                  </c:strRef>
                </c:tx>
                <c:spPr>
                  <a:solidFill>
                    <a:schemeClr val="accent1"/>
                  </a:solidFill>
                  <a:ln>
                    <a:noFill/>
                  </a:ln>
                  <a:effectLst/>
                </c:spPr>
                <c:invertIfNegative val="0"/>
                <c:dPt>
                  <c:idx val="1"/>
                  <c:invertIfNegative val="0"/>
                  <c:bubble3D val="0"/>
                  <c:spPr>
                    <a:solidFill>
                      <a:srgbClr val="C00000"/>
                    </a:solidFill>
                    <a:ln>
                      <a:noFill/>
                    </a:ln>
                    <a:effectLst/>
                  </c:spPr>
                  <c:extLst>
                    <c:ext xmlns:c16="http://schemas.microsoft.com/office/drawing/2014/chart" uri="{C3380CC4-5D6E-409C-BE32-E72D297353CC}">
                      <c16:uniqueId val="{00000001-7C9D-4713-A66E-3535AE90060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Sheet1!$A$2:$A$3</c15:sqref>
                        </c15:formulaRef>
                      </c:ext>
                    </c:extLst>
                    <c:strCache>
                      <c:ptCount val="2"/>
                      <c:pt idx="0">
                        <c:v>Churned Customers</c:v>
                      </c:pt>
                      <c:pt idx="1">
                        <c:v>Existing Customers</c:v>
                      </c:pt>
                    </c:strCache>
                  </c:strRef>
                </c:cat>
                <c:val>
                  <c:numRef>
                    <c:extLst>
                      <c:ext uri="{02D57815-91ED-43cb-92C2-25804820EDAC}">
                        <c15:formulaRef>
                          <c15:sqref>Sheet1!$B$2:$B$3</c15:sqref>
                        </c15:formulaRef>
                      </c:ext>
                    </c:extLst>
                    <c:numCache>
                      <c:formatCode>General</c:formatCode>
                      <c:ptCount val="2"/>
                      <c:pt idx="0">
                        <c:v>1627</c:v>
                      </c:pt>
                      <c:pt idx="1">
                        <c:v>8500</c:v>
                      </c:pt>
                    </c:numCache>
                  </c:numRef>
                </c:val>
                <c:extLst>
                  <c:ext xmlns:c16="http://schemas.microsoft.com/office/drawing/2014/chart" uri="{C3380CC4-5D6E-409C-BE32-E72D297353CC}">
                    <c16:uniqueId val="{00000002-7C9D-4713-A66E-3535AE900600}"/>
                  </c:ext>
                </c:extLst>
              </c15:ser>
            </c15:filteredBarSeries>
          </c:ext>
        </c:extLst>
      </c:barChart>
      <c:catAx>
        <c:axId val="2071987280"/>
        <c:scaling>
          <c:orientation val="minMax"/>
        </c:scaling>
        <c:delete val="0"/>
        <c:axPos val="l"/>
        <c:numFmt formatCode="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71995600"/>
        <c:crosses val="autoZero"/>
        <c:auto val="1"/>
        <c:lblAlgn val="ctr"/>
        <c:lblOffset val="100"/>
        <c:noMultiLvlLbl val="0"/>
      </c:catAx>
      <c:valAx>
        <c:axId val="2071995600"/>
        <c:scaling>
          <c:orientation val="minMax"/>
        </c:scaling>
        <c:delete val="1"/>
        <c:axPos val="b"/>
        <c:numFmt formatCode="General" sourceLinked="1"/>
        <c:majorTickMark val="none"/>
        <c:minorTickMark val="none"/>
        <c:tickLblPos val="nextTo"/>
        <c:crossAx val="207198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i="0" baseline="0">
                <a:effectLst/>
              </a:rPr>
              <a:t>Logistic Regression Top 10 Features</a:t>
            </a:r>
            <a:endParaRPr lang="en-US" sz="1200" b="1">
              <a:effectLst/>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dLbls>
          <c:showLegendKey val="0"/>
          <c:showVal val="0"/>
          <c:showCatName val="0"/>
          <c:showSerName val="0"/>
          <c:showPercent val="0"/>
          <c:showBubbleSize val="0"/>
        </c:dLbls>
        <c:gapWidth val="182"/>
        <c:axId val="673052927"/>
        <c:axId val="673049183"/>
      </c:barChart>
      <c:catAx>
        <c:axId val="673052927"/>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800"/>
                  <a:t>Feature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673049183"/>
        <c:crosses val="autoZero"/>
        <c:auto val="1"/>
        <c:lblAlgn val="ctr"/>
        <c:lblOffset val="100"/>
        <c:noMultiLvlLbl val="0"/>
      </c:catAx>
      <c:valAx>
        <c:axId val="6730491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800"/>
                  <a:t>Feature Importance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673052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a:t>Decisions Tree Top 10 Features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dLbls>
          <c:showLegendKey val="0"/>
          <c:showVal val="0"/>
          <c:showCatName val="0"/>
          <c:showSerName val="0"/>
          <c:showPercent val="0"/>
          <c:showBubbleSize val="0"/>
        </c:dLbls>
        <c:gapWidth val="182"/>
        <c:axId val="664290175"/>
        <c:axId val="664274367"/>
      </c:barChart>
      <c:catAx>
        <c:axId val="664290175"/>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800"/>
                  <a:t>Features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4274367"/>
        <c:crosses val="autoZero"/>
        <c:auto val="1"/>
        <c:lblAlgn val="ctr"/>
        <c:lblOffset val="100"/>
        <c:noMultiLvlLbl val="0"/>
      </c:catAx>
      <c:valAx>
        <c:axId val="66427436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800"/>
                  <a:t>Feature Importance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4290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6.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7.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5" name="Picture 4" descr="A graph of a number of green bars&#10;&#10;Description automatically generated with medium confidence">
          <a:extLst xmlns:a="http://schemas.openxmlformats.org/drawingml/2006/main">
            <a:ext uri="{FF2B5EF4-FFF2-40B4-BE49-F238E27FC236}">
              <a16:creationId xmlns:a16="http://schemas.microsoft.com/office/drawing/2014/main" id="{2CAEEB4C-4955-14EA-217E-0FF93CCDC51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11128270" cy="661112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5" name="Picture 4" descr="A graph with green bars&#10;&#10;Description automatically generated">
          <a:extLst xmlns:a="http://schemas.openxmlformats.org/drawingml/2006/main">
            <a:ext uri="{FF2B5EF4-FFF2-40B4-BE49-F238E27FC236}">
              <a16:creationId xmlns:a16="http://schemas.microsoft.com/office/drawing/2014/main" id="{8FD08ECF-630F-7799-7715-BFD2A686794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11128270" cy="661112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11999E-AF09-008E-3662-FA7B1DE06089}"/>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B4CC50A-4B06-9BE0-97C7-346336BAFCF0}"/>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132F812F-8AD1-495F-957B-7EDA619487F6}" type="datetimeFigureOut">
              <a:rPr lang="en-US" smtClean="0"/>
              <a:t>7/31/2023</a:t>
            </a:fld>
            <a:endParaRPr lang="en-US"/>
          </a:p>
        </p:txBody>
      </p:sp>
      <p:sp>
        <p:nvSpPr>
          <p:cNvPr id="4" name="Footer Placeholder 3">
            <a:extLst>
              <a:ext uri="{FF2B5EF4-FFF2-40B4-BE49-F238E27FC236}">
                <a16:creationId xmlns:a16="http://schemas.microsoft.com/office/drawing/2014/main" id="{2515E43C-8492-3929-2A02-F3EC760427A6}"/>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96C700-269F-BAB2-D658-5C41BA51CEE1}"/>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91AF94E4-09FD-484F-BABB-681ADEA64F89}" type="slidenum">
              <a:rPr lang="en-US" smtClean="0"/>
              <a:t>‹#›</a:t>
            </a:fld>
            <a:endParaRPr lang="en-US"/>
          </a:p>
        </p:txBody>
      </p:sp>
    </p:spTree>
    <p:extLst>
      <p:ext uri="{BB962C8B-B14F-4D97-AF65-F5344CB8AC3E}">
        <p14:creationId xmlns:p14="http://schemas.microsoft.com/office/powerpoint/2010/main" val="134195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23B79B6-2DBD-4730-ABF0-76A4A2CD2031}" type="datetimeFigureOut">
              <a:rPr lang="en-US" smtClean="0"/>
              <a:t>7/31/2023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EE8C6DA-16F7-4EC9-9544-C833B81B4BD0}" type="slidenum">
              <a:rPr lang="en-US" smtClean="0"/>
              <a:t>‹#›</a:t>
            </a:fld>
            <a:endParaRPr lang="en-US"/>
          </a:p>
        </p:txBody>
      </p:sp>
    </p:spTree>
    <p:extLst>
      <p:ext uri="{BB962C8B-B14F-4D97-AF65-F5344CB8AC3E}">
        <p14:creationId xmlns:p14="http://schemas.microsoft.com/office/powerpoint/2010/main" val="125283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Paniz</a:t>
            </a:r>
          </a:p>
          <a:p>
            <a:endParaRPr lang="en-US"/>
          </a:p>
        </p:txBody>
      </p:sp>
      <p:sp>
        <p:nvSpPr>
          <p:cNvPr id="4" name="Slide Number Placeholder 3"/>
          <p:cNvSpPr>
            <a:spLocks noGrp="1"/>
          </p:cNvSpPr>
          <p:nvPr>
            <p:ph type="sldNum" sz="quarter" idx="5"/>
          </p:nvPr>
        </p:nvSpPr>
        <p:spPr/>
        <p:txBody>
          <a:bodyPr/>
          <a:lstStyle/>
          <a:p>
            <a:fld id="{BEE8C6DA-16F7-4EC9-9544-C833B81B4BD0}" type="slidenum">
              <a:rPr lang="en-US" smtClean="0"/>
              <a:t>2</a:t>
            </a:fld>
            <a:endParaRPr lang="en-US"/>
          </a:p>
        </p:txBody>
      </p:sp>
    </p:spTree>
    <p:extLst>
      <p:ext uri="{BB962C8B-B14F-4D97-AF65-F5344CB8AC3E}">
        <p14:creationId xmlns:p14="http://schemas.microsoft.com/office/powerpoint/2010/main" val="377783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Max</a:t>
            </a:r>
          </a:p>
          <a:p>
            <a:endParaRPr lang="en-US"/>
          </a:p>
        </p:txBody>
      </p:sp>
      <p:sp>
        <p:nvSpPr>
          <p:cNvPr id="4" name="Slide Number Placeholder 3"/>
          <p:cNvSpPr>
            <a:spLocks noGrp="1"/>
          </p:cNvSpPr>
          <p:nvPr>
            <p:ph type="sldNum" sz="quarter" idx="5"/>
          </p:nvPr>
        </p:nvSpPr>
        <p:spPr/>
        <p:txBody>
          <a:bodyPr/>
          <a:lstStyle/>
          <a:p>
            <a:fld id="{BEE8C6DA-16F7-4EC9-9544-C833B81B4BD0}" type="slidenum">
              <a:rPr lang="en-US" smtClean="0"/>
              <a:t>14</a:t>
            </a:fld>
            <a:endParaRPr lang="en-US"/>
          </a:p>
        </p:txBody>
      </p:sp>
    </p:spTree>
    <p:extLst>
      <p:ext uri="{BB962C8B-B14F-4D97-AF65-F5344CB8AC3E}">
        <p14:creationId xmlns:p14="http://schemas.microsoft.com/office/powerpoint/2010/main" val="32389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Max</a:t>
            </a:r>
          </a:p>
        </p:txBody>
      </p:sp>
      <p:sp>
        <p:nvSpPr>
          <p:cNvPr id="4" name="Slide Number Placeholder 3"/>
          <p:cNvSpPr>
            <a:spLocks noGrp="1"/>
          </p:cNvSpPr>
          <p:nvPr>
            <p:ph type="sldNum" sz="quarter" idx="5"/>
          </p:nvPr>
        </p:nvSpPr>
        <p:spPr/>
        <p:txBody>
          <a:bodyPr/>
          <a:lstStyle/>
          <a:p>
            <a:fld id="{BEE8C6DA-16F7-4EC9-9544-C833B81B4BD0}" type="slidenum">
              <a:rPr lang="en-US" smtClean="0"/>
              <a:t>15</a:t>
            </a:fld>
            <a:endParaRPr lang="en-US"/>
          </a:p>
        </p:txBody>
      </p:sp>
    </p:spTree>
    <p:extLst>
      <p:ext uri="{BB962C8B-B14F-4D97-AF65-F5344CB8AC3E}">
        <p14:creationId xmlns:p14="http://schemas.microsoft.com/office/powerpoint/2010/main" val="146984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Quinn</a:t>
            </a:r>
          </a:p>
        </p:txBody>
      </p:sp>
      <p:sp>
        <p:nvSpPr>
          <p:cNvPr id="4" name="Slide Number Placeholder 3"/>
          <p:cNvSpPr>
            <a:spLocks noGrp="1"/>
          </p:cNvSpPr>
          <p:nvPr>
            <p:ph type="sldNum" sz="quarter" idx="5"/>
          </p:nvPr>
        </p:nvSpPr>
        <p:spPr/>
        <p:txBody>
          <a:bodyPr/>
          <a:lstStyle/>
          <a:p>
            <a:fld id="{BEE8C6DA-16F7-4EC9-9544-C833B81B4BD0}" type="slidenum">
              <a:rPr lang="en-US" smtClean="0"/>
              <a:t>16</a:t>
            </a:fld>
            <a:endParaRPr lang="en-US"/>
          </a:p>
        </p:txBody>
      </p:sp>
    </p:spTree>
    <p:extLst>
      <p:ext uri="{BB962C8B-B14F-4D97-AF65-F5344CB8AC3E}">
        <p14:creationId xmlns:p14="http://schemas.microsoft.com/office/powerpoint/2010/main" val="2442571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Quinn</a:t>
            </a:r>
          </a:p>
        </p:txBody>
      </p:sp>
      <p:sp>
        <p:nvSpPr>
          <p:cNvPr id="4" name="Slide Number Placeholder 3"/>
          <p:cNvSpPr>
            <a:spLocks noGrp="1"/>
          </p:cNvSpPr>
          <p:nvPr>
            <p:ph type="sldNum" sz="quarter" idx="5"/>
          </p:nvPr>
        </p:nvSpPr>
        <p:spPr/>
        <p:txBody>
          <a:bodyPr/>
          <a:lstStyle/>
          <a:p>
            <a:fld id="{BEE8C6DA-16F7-4EC9-9544-C833B81B4BD0}" type="slidenum">
              <a:rPr lang="en-US" smtClean="0"/>
              <a:t>17</a:t>
            </a:fld>
            <a:endParaRPr lang="en-US"/>
          </a:p>
        </p:txBody>
      </p:sp>
    </p:spTree>
    <p:extLst>
      <p:ext uri="{BB962C8B-B14F-4D97-AF65-F5344CB8AC3E}">
        <p14:creationId xmlns:p14="http://schemas.microsoft.com/office/powerpoint/2010/main" val="1893359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Quinn</a:t>
            </a:r>
          </a:p>
        </p:txBody>
      </p:sp>
      <p:sp>
        <p:nvSpPr>
          <p:cNvPr id="4" name="Slide Number Placeholder 3"/>
          <p:cNvSpPr>
            <a:spLocks noGrp="1"/>
          </p:cNvSpPr>
          <p:nvPr>
            <p:ph type="sldNum" sz="quarter" idx="5"/>
          </p:nvPr>
        </p:nvSpPr>
        <p:spPr/>
        <p:txBody>
          <a:bodyPr/>
          <a:lstStyle/>
          <a:p>
            <a:fld id="{BEE8C6DA-16F7-4EC9-9544-C833B81B4BD0}" type="slidenum">
              <a:rPr lang="en-US" smtClean="0"/>
              <a:t>18</a:t>
            </a:fld>
            <a:endParaRPr lang="en-US"/>
          </a:p>
        </p:txBody>
      </p:sp>
    </p:spTree>
    <p:extLst>
      <p:ext uri="{BB962C8B-B14F-4D97-AF65-F5344CB8AC3E}">
        <p14:creationId xmlns:p14="http://schemas.microsoft.com/office/powerpoint/2010/main" val="2710642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BEE8C6DA-16F7-4EC9-9544-C833B81B4BD0}" type="slidenum">
              <a:rPr lang="en-US" smtClean="0"/>
              <a:t>20</a:t>
            </a:fld>
            <a:endParaRPr lang="en-US"/>
          </a:p>
        </p:txBody>
      </p:sp>
    </p:spTree>
    <p:extLst>
      <p:ext uri="{BB962C8B-B14F-4D97-AF65-F5344CB8AC3E}">
        <p14:creationId xmlns:p14="http://schemas.microsoft.com/office/powerpoint/2010/main" val="3524033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BEE8C6DA-16F7-4EC9-9544-C833B81B4BD0}" type="slidenum">
              <a:rPr lang="en-US" smtClean="0"/>
              <a:t>21</a:t>
            </a:fld>
            <a:endParaRPr lang="en-US"/>
          </a:p>
        </p:txBody>
      </p:sp>
    </p:spTree>
    <p:extLst>
      <p:ext uri="{BB962C8B-B14F-4D97-AF65-F5344CB8AC3E}">
        <p14:creationId xmlns:p14="http://schemas.microsoft.com/office/powerpoint/2010/main" val="305687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Paniz</a:t>
            </a:r>
          </a:p>
          <a:p>
            <a:endParaRPr lang="en-US"/>
          </a:p>
        </p:txBody>
      </p:sp>
      <p:sp>
        <p:nvSpPr>
          <p:cNvPr id="4" name="Slide Number Placeholder 3"/>
          <p:cNvSpPr>
            <a:spLocks noGrp="1"/>
          </p:cNvSpPr>
          <p:nvPr>
            <p:ph type="sldNum" sz="quarter" idx="5"/>
          </p:nvPr>
        </p:nvSpPr>
        <p:spPr/>
        <p:txBody>
          <a:bodyPr/>
          <a:lstStyle/>
          <a:p>
            <a:fld id="{BEE8C6DA-16F7-4EC9-9544-C833B81B4BD0}" type="slidenum">
              <a:rPr lang="en-US" smtClean="0"/>
              <a:t>3</a:t>
            </a:fld>
            <a:endParaRPr lang="en-US"/>
          </a:p>
        </p:txBody>
      </p:sp>
    </p:spTree>
    <p:extLst>
      <p:ext uri="{BB962C8B-B14F-4D97-AF65-F5344CB8AC3E}">
        <p14:creationId xmlns:p14="http://schemas.microsoft.com/office/powerpoint/2010/main" val="302028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Paniz</a:t>
            </a:r>
          </a:p>
          <a:p>
            <a:endParaRPr lang="en-US"/>
          </a:p>
        </p:txBody>
      </p:sp>
      <p:sp>
        <p:nvSpPr>
          <p:cNvPr id="4" name="Slide Number Placeholder 3"/>
          <p:cNvSpPr>
            <a:spLocks noGrp="1"/>
          </p:cNvSpPr>
          <p:nvPr>
            <p:ph type="sldNum" sz="quarter" idx="5"/>
          </p:nvPr>
        </p:nvSpPr>
        <p:spPr/>
        <p:txBody>
          <a:bodyPr/>
          <a:lstStyle/>
          <a:p>
            <a:fld id="{BEE8C6DA-16F7-4EC9-9544-C833B81B4BD0}" type="slidenum">
              <a:rPr lang="en-US" smtClean="0"/>
              <a:t>5</a:t>
            </a:fld>
            <a:endParaRPr lang="en-US"/>
          </a:p>
        </p:txBody>
      </p:sp>
    </p:spTree>
    <p:extLst>
      <p:ext uri="{BB962C8B-B14F-4D97-AF65-F5344CB8AC3E}">
        <p14:creationId xmlns:p14="http://schemas.microsoft.com/office/powerpoint/2010/main" val="1706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Paniz</a:t>
            </a:r>
          </a:p>
        </p:txBody>
      </p:sp>
      <p:sp>
        <p:nvSpPr>
          <p:cNvPr id="4" name="Slide Number Placeholder 3"/>
          <p:cNvSpPr>
            <a:spLocks noGrp="1"/>
          </p:cNvSpPr>
          <p:nvPr>
            <p:ph type="sldNum" sz="quarter" idx="5"/>
          </p:nvPr>
        </p:nvSpPr>
        <p:spPr/>
        <p:txBody>
          <a:bodyPr/>
          <a:lstStyle/>
          <a:p>
            <a:fld id="{BEE8C6DA-16F7-4EC9-9544-C833B81B4BD0}" type="slidenum">
              <a:rPr lang="en-US" smtClean="0"/>
              <a:t>6</a:t>
            </a:fld>
            <a:endParaRPr lang="en-US"/>
          </a:p>
        </p:txBody>
      </p:sp>
    </p:spTree>
    <p:extLst>
      <p:ext uri="{BB962C8B-B14F-4D97-AF65-F5344CB8AC3E}">
        <p14:creationId xmlns:p14="http://schemas.microsoft.com/office/powerpoint/2010/main" val="334116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Juan Jose</a:t>
            </a:r>
          </a:p>
          <a:p>
            <a:endParaRPr lang="en-US" dirty="0"/>
          </a:p>
        </p:txBody>
      </p:sp>
      <p:sp>
        <p:nvSpPr>
          <p:cNvPr id="4" name="Slide Number Placeholder 3"/>
          <p:cNvSpPr>
            <a:spLocks noGrp="1"/>
          </p:cNvSpPr>
          <p:nvPr>
            <p:ph type="sldNum" sz="quarter" idx="5"/>
          </p:nvPr>
        </p:nvSpPr>
        <p:spPr/>
        <p:txBody>
          <a:bodyPr/>
          <a:lstStyle/>
          <a:p>
            <a:fld id="{BEE8C6DA-16F7-4EC9-9544-C833B81B4BD0}" type="slidenum">
              <a:rPr lang="en-US" smtClean="0"/>
              <a:t>8</a:t>
            </a:fld>
            <a:endParaRPr lang="en-US"/>
          </a:p>
        </p:txBody>
      </p:sp>
    </p:spTree>
    <p:extLst>
      <p:ext uri="{BB962C8B-B14F-4D97-AF65-F5344CB8AC3E}">
        <p14:creationId xmlns:p14="http://schemas.microsoft.com/office/powerpoint/2010/main" val="1091484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Juan Jose</a:t>
            </a:r>
          </a:p>
        </p:txBody>
      </p:sp>
      <p:sp>
        <p:nvSpPr>
          <p:cNvPr id="4" name="Slide Number Placeholder 3"/>
          <p:cNvSpPr>
            <a:spLocks noGrp="1"/>
          </p:cNvSpPr>
          <p:nvPr>
            <p:ph type="sldNum" sz="quarter" idx="5"/>
          </p:nvPr>
        </p:nvSpPr>
        <p:spPr/>
        <p:txBody>
          <a:bodyPr/>
          <a:lstStyle/>
          <a:p>
            <a:fld id="{BEE8C6DA-16F7-4EC9-9544-C833B81B4BD0}" type="slidenum">
              <a:rPr lang="en-US" smtClean="0"/>
              <a:t>9</a:t>
            </a:fld>
            <a:endParaRPr lang="en-US"/>
          </a:p>
        </p:txBody>
      </p:sp>
    </p:spTree>
    <p:extLst>
      <p:ext uri="{BB962C8B-B14F-4D97-AF65-F5344CB8AC3E}">
        <p14:creationId xmlns:p14="http://schemas.microsoft.com/office/powerpoint/2010/main" val="335280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Paola</a:t>
            </a:r>
          </a:p>
          <a:p>
            <a:endParaRPr lang="en-US"/>
          </a:p>
        </p:txBody>
      </p:sp>
      <p:sp>
        <p:nvSpPr>
          <p:cNvPr id="4" name="Slide Number Placeholder 3"/>
          <p:cNvSpPr>
            <a:spLocks noGrp="1"/>
          </p:cNvSpPr>
          <p:nvPr>
            <p:ph type="sldNum" sz="quarter" idx="5"/>
          </p:nvPr>
        </p:nvSpPr>
        <p:spPr/>
        <p:txBody>
          <a:bodyPr/>
          <a:lstStyle/>
          <a:p>
            <a:fld id="{BEE8C6DA-16F7-4EC9-9544-C833B81B4BD0}" type="slidenum">
              <a:rPr lang="en-US" smtClean="0"/>
              <a:t>10</a:t>
            </a:fld>
            <a:endParaRPr lang="en-US"/>
          </a:p>
        </p:txBody>
      </p:sp>
    </p:spTree>
    <p:extLst>
      <p:ext uri="{BB962C8B-B14F-4D97-AF65-F5344CB8AC3E}">
        <p14:creationId xmlns:p14="http://schemas.microsoft.com/office/powerpoint/2010/main" val="1473369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Paola</a:t>
            </a:r>
          </a:p>
        </p:txBody>
      </p:sp>
      <p:sp>
        <p:nvSpPr>
          <p:cNvPr id="4" name="Slide Number Placeholder 3"/>
          <p:cNvSpPr>
            <a:spLocks noGrp="1"/>
          </p:cNvSpPr>
          <p:nvPr>
            <p:ph type="sldNum" sz="quarter" idx="5"/>
          </p:nvPr>
        </p:nvSpPr>
        <p:spPr/>
        <p:txBody>
          <a:bodyPr/>
          <a:lstStyle/>
          <a:p>
            <a:fld id="{BEE8C6DA-16F7-4EC9-9544-C833B81B4BD0}" type="slidenum">
              <a:rPr lang="en-US" smtClean="0"/>
              <a:t>12</a:t>
            </a:fld>
            <a:endParaRPr lang="en-US"/>
          </a:p>
        </p:txBody>
      </p:sp>
    </p:spTree>
    <p:extLst>
      <p:ext uri="{BB962C8B-B14F-4D97-AF65-F5344CB8AC3E}">
        <p14:creationId xmlns:p14="http://schemas.microsoft.com/office/powerpoint/2010/main" val="214916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Max</a:t>
            </a:r>
          </a:p>
          <a:p>
            <a:endParaRPr lang="en-US"/>
          </a:p>
        </p:txBody>
      </p:sp>
      <p:sp>
        <p:nvSpPr>
          <p:cNvPr id="4" name="Slide Number Placeholder 3"/>
          <p:cNvSpPr>
            <a:spLocks noGrp="1"/>
          </p:cNvSpPr>
          <p:nvPr>
            <p:ph type="sldNum" sz="quarter" idx="5"/>
          </p:nvPr>
        </p:nvSpPr>
        <p:spPr/>
        <p:txBody>
          <a:bodyPr/>
          <a:lstStyle/>
          <a:p>
            <a:fld id="{BEE8C6DA-16F7-4EC9-9544-C833B81B4BD0}" type="slidenum">
              <a:rPr lang="en-US" smtClean="0"/>
              <a:t>13</a:t>
            </a:fld>
            <a:endParaRPr lang="en-US"/>
          </a:p>
        </p:txBody>
      </p:sp>
    </p:spTree>
    <p:extLst>
      <p:ext uri="{BB962C8B-B14F-4D97-AF65-F5344CB8AC3E}">
        <p14:creationId xmlns:p14="http://schemas.microsoft.com/office/powerpoint/2010/main" val="453467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p:nvGrpSpPr>
        <p:grpSpPr>
          <a:xfrm>
            <a:off x="469900" y="457761"/>
            <a:ext cx="1998000" cy="374400"/>
            <a:chOff x="398463" y="404813"/>
            <a:chExt cx="1627187" cy="307976"/>
          </a:xfrm>
          <a:solidFill>
            <a:schemeClr val="tx1"/>
          </a:solidFill>
        </p:grpSpPr>
        <p:sp>
          <p:nvSpPr>
            <p:cNvPr id="23"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994148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4330403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3" name="TextBox 12"/>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4" name="TextBox 13"/>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333503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6" name="TextBox 15"/>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1314149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9" name="TextBox 18"/>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0" name="TextBox 19"/>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72069582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6" name="TextBox 15"/>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95165527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rm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26538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238825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500601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2357708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620990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325" y="553039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4028787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2597051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36656"/>
            <a:ext cx="11252200" cy="3946134"/>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84868"/>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755908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87629746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935180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7737523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54862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47485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1887787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611357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003560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469900" y="457761"/>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7319246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78434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3155686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443919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9748759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387418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4177284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3956961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p:nvSpPr>
        <p:spPr>
          <a:xfrm>
            <a:off x="6335184" y="6477001"/>
            <a:ext cx="4896560" cy="266868"/>
          </a:xfrm>
          <a:prstGeom prst="rect">
            <a:avLst/>
          </a:prstGeom>
          <a:noFill/>
        </p:spPr>
        <p:txBody>
          <a:bodyPr wrap="square" lIns="0" tIns="0" rIns="0" bIns="0" rtlCol="0">
            <a:spAutoFit/>
          </a:bodyPr>
          <a:lstStyle/>
          <a:p>
            <a:pPr marL="0" indent="0" algn="r">
              <a:spcBef>
                <a:spcPts val="0"/>
              </a:spcBef>
              <a:buSzPct val="100000"/>
              <a:buFont typeface="Arial"/>
              <a:buNone/>
            </a:pPr>
            <a:r>
              <a:rPr lang="en-US" sz="867" noProof="0">
                <a:solidFill>
                  <a:schemeClr val="bg1"/>
                </a:solidFill>
              </a:rPr>
              <a:t>Presentation title</a:t>
            </a:r>
            <a:br>
              <a:rPr lang="en-US" sz="867" noProof="0">
                <a:solidFill>
                  <a:schemeClr val="bg1"/>
                </a:solidFill>
              </a:rPr>
            </a:br>
            <a:r>
              <a:rPr lang="en-US" sz="867" noProof="0">
                <a:solidFill>
                  <a:schemeClr val="bg1"/>
                </a:solidFill>
              </a:rPr>
              <a:t>[To edit, click View &gt; Slide Master &gt; Slide Master]</a:t>
            </a:r>
          </a:p>
        </p:txBody>
      </p:sp>
      <p:sp>
        <p:nvSpPr>
          <p:cNvPr id="14" name="TextBox 13"/>
          <p:cNvSpPr txBox="1"/>
          <p:nvPr/>
        </p:nvSpPr>
        <p:spPr>
          <a:xfrm>
            <a:off x="501653" y="6477000"/>
            <a:ext cx="5355167" cy="266868"/>
          </a:xfrm>
          <a:prstGeom prst="rect">
            <a:avLst/>
          </a:prstGeom>
          <a:noFill/>
        </p:spPr>
        <p:txBody>
          <a:bodyPr wrap="square" lIns="0" tIns="0" rIns="0" bIns="0" rtlCol="0">
            <a:spAutoFit/>
          </a:bodyPr>
          <a:lstStyle/>
          <a:p>
            <a:pPr marL="0" indent="0">
              <a:spcBef>
                <a:spcPts val="800"/>
              </a:spcBef>
              <a:buSzPct val="100000"/>
              <a:buFont typeface="Arial"/>
              <a:buNone/>
            </a:pPr>
            <a:r>
              <a:rPr lang="en-US" sz="867" noProof="0">
                <a:solidFill>
                  <a:schemeClr val="bg1"/>
                </a:solidFill>
              </a:rPr>
              <a:t>Member firms and DTTL: Insert appropriate copyright</a:t>
            </a:r>
            <a:br>
              <a:rPr lang="en-US" sz="867" noProof="0">
                <a:solidFill>
                  <a:schemeClr val="bg1"/>
                </a:solidFill>
              </a:rPr>
            </a:br>
            <a:r>
              <a:rPr lang="en-US" sz="867" noProof="0">
                <a:solidFill>
                  <a:schemeClr val="bg1"/>
                </a:solidFill>
              </a:rPr>
              <a:t>[To edit, click View &gt; Slide Master &gt; Slide Master]</a:t>
            </a:r>
          </a:p>
        </p:txBody>
      </p:sp>
      <p:sp>
        <p:nvSpPr>
          <p:cNvPr id="15" name="TextBox 14"/>
          <p:cNvSpPr txBox="1"/>
          <p:nvPr/>
        </p:nvSpPr>
        <p:spPr>
          <a:xfrm>
            <a:off x="11382378" y="6477001"/>
            <a:ext cx="307975" cy="133434"/>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867" noProof="0" smtClean="0">
                <a:solidFill>
                  <a:schemeClr val="bg1"/>
                </a:solidFill>
              </a:rPr>
              <a:pPr marL="0" indent="0" algn="r">
                <a:spcBef>
                  <a:spcPts val="800"/>
                </a:spcBef>
                <a:buSzPct val="100000"/>
                <a:buFont typeface="Arial"/>
                <a:buNone/>
              </a:pPr>
              <a:t>‹#›</a:t>
            </a:fld>
            <a:endParaRPr lang="en-US" sz="867"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47196362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235700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99326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475325" y="457200"/>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8149957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01937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p:nvGrpSpPr>
        <p:grpSpPr>
          <a:xfrm>
            <a:off x="475325" y="457200"/>
            <a:ext cx="1998000" cy="374400"/>
            <a:chOff x="398463" y="404813"/>
            <a:chExt cx="1627187" cy="307976"/>
          </a:xfrm>
          <a:solidFill>
            <a:schemeClr val="tx1"/>
          </a:solidFill>
        </p:grpSpPr>
        <p:sp>
          <p:nvSpPr>
            <p:cNvPr id="21"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4561809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Open Sans"/>
                <a:cs typeface="Open San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Tree>
    <p:extLst>
      <p:ext uri="{BB962C8B-B14F-4D97-AF65-F5344CB8AC3E}">
        <p14:creationId xmlns:p14="http://schemas.microsoft.com/office/powerpoint/2010/main" val="87856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3" name="TextBox 12"/>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4" name="TextBox 13"/>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0898025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7673615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8" name="TextBox 7"/>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9" name="TextBox 8"/>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17814026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0463876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58240358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Box 9"/>
          <p:cNvSpPr txBox="1"/>
          <p:nvPr/>
        </p:nvSpPr>
        <p:spPr>
          <a:xfrm>
            <a:off x="5825067"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latin typeface="+mj-lt"/>
              </a:rPr>
              <a:t>Capstone Group 2 Credit Card Churn</a:t>
            </a:r>
          </a:p>
        </p:txBody>
      </p:sp>
      <p:sp>
        <p:nvSpPr>
          <p:cNvPr id="11" name="TextBox 10"/>
          <p:cNvSpPr txBox="1"/>
          <p:nvPr/>
        </p:nvSpPr>
        <p:spPr>
          <a:xfrm>
            <a:off x="469900" y="6477000"/>
            <a:ext cx="5355167" cy="100027"/>
          </a:xfrm>
          <a:prstGeom prst="rect">
            <a:avLst/>
          </a:prstGeom>
          <a:noFill/>
        </p:spPr>
        <p:txBody>
          <a:bodyPr wrap="square" lIns="0" tIns="0" rIns="0" bIns="0" rtlCol="0">
            <a:spAutoFit/>
          </a:bodyPr>
          <a:lstStyle/>
          <a:p>
            <a:pPr marL="0" indent="0" algn="l" defTabSz="1219170" rtl="0" eaLnBrk="1" latinLnBrk="0" hangingPunct="1">
              <a:spcBef>
                <a:spcPts val="800"/>
              </a:spcBef>
              <a:buSzPct val="100000"/>
              <a:buFont typeface="Arial"/>
              <a:buNone/>
            </a:pPr>
            <a:r>
              <a:rPr lang="en-US" sz="650" b="0" noProof="0">
                <a:solidFill>
                  <a:schemeClr val="tx1"/>
                </a:solidFill>
                <a:latin typeface="+mj-lt"/>
                <a:ea typeface="Open Sans" panose="020B0606030504020204" pitchFamily="34" charset="0"/>
                <a:cs typeface="Open Sans" panose="020B0606030504020204" pitchFamily="34" charset="0"/>
              </a:rPr>
              <a:t>Copyright © 2023 Deloitte Development LLC. All rights reserved.</a:t>
            </a:r>
          </a:p>
        </p:txBody>
      </p:sp>
      <p:sp>
        <p:nvSpPr>
          <p:cNvPr id="12" name="TextBox 11"/>
          <p:cNvSpPr txBox="1"/>
          <p:nvPr/>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mj-lt"/>
              </a:rPr>
              <a:pPr marL="0" indent="0" algn="r">
                <a:spcBef>
                  <a:spcPts val="800"/>
                </a:spcBef>
                <a:buSzPct val="100000"/>
                <a:buFont typeface="Arial"/>
                <a:buNone/>
              </a:pPr>
              <a:t>‹#›</a:t>
            </a:fld>
            <a:endParaRPr lang="en-US" sz="650" noProof="0">
              <a:solidFill>
                <a:schemeClr val="tx1"/>
              </a:solidFill>
              <a:latin typeface="+mj-lt"/>
            </a:endParaRPr>
          </a:p>
        </p:txBody>
      </p:sp>
    </p:spTree>
    <p:extLst>
      <p:ext uri="{BB962C8B-B14F-4D97-AF65-F5344CB8AC3E}">
        <p14:creationId xmlns:p14="http://schemas.microsoft.com/office/powerpoint/2010/main" val="262091833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 id="2147483708" r:id="rId42"/>
  </p:sldLayoutIdLst>
  <p:transition>
    <p:fade/>
  </p:transition>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2.xml"/><Relationship Id="rId6" Type="http://schemas.microsoft.com/office/2007/relationships/hdphoto" Target="../media/hdphoto1.wdp"/><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anwarsan/credit-card-bank-churn" TargetMode="External"/><Relationship Id="rId2" Type="http://schemas.openxmlformats.org/officeDocument/2006/relationships/notesSlide" Target="../notesSlides/notesSlide5.xml"/><Relationship Id="rId1" Type="http://schemas.openxmlformats.org/officeDocument/2006/relationships/slideLayout" Target="../slideLayouts/slideLayout42.xml"/><Relationship Id="rId6" Type="http://schemas.openxmlformats.org/officeDocument/2006/relationships/chart" Target="../charts/char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0594" y="5087262"/>
            <a:ext cx="5340606" cy="1008738"/>
          </a:xfrm>
          <a:prstGeom prst="rect">
            <a:avLst/>
          </a:prstGeom>
        </p:spPr>
        <p:txBody>
          <a:bodyPr vert="horz" wrap="square" lIns="0" tIns="93980" rIns="0" bIns="0" rtlCol="0">
            <a:spAutoFit/>
          </a:bodyPr>
          <a:lstStyle/>
          <a:p>
            <a:pPr marL="12700" marR="5080">
              <a:lnSpc>
                <a:spcPts val="3200"/>
              </a:lnSpc>
              <a:spcBef>
                <a:spcPts val="740"/>
              </a:spcBef>
            </a:pPr>
            <a:r>
              <a:rPr lang="en-US" sz="3200">
                <a:solidFill>
                  <a:srgbClr val="85BB24"/>
                </a:solidFill>
                <a:latin typeface="Open Sans"/>
                <a:cs typeface="Open Sans"/>
              </a:rPr>
              <a:t>Capstone Group 2</a:t>
            </a:r>
          </a:p>
          <a:p>
            <a:pPr marL="12700" marR="5080">
              <a:lnSpc>
                <a:spcPts val="3200"/>
              </a:lnSpc>
              <a:spcBef>
                <a:spcPts val="740"/>
              </a:spcBef>
            </a:pPr>
            <a:r>
              <a:rPr lang="en-US" sz="3200">
                <a:solidFill>
                  <a:srgbClr val="85BB24"/>
                </a:solidFill>
                <a:latin typeface="Open Sans"/>
                <a:cs typeface="Open Sans"/>
              </a:rPr>
              <a:t>Credit Card Churn Analysis</a:t>
            </a:r>
            <a:endParaRPr sz="3200">
              <a:latin typeface="Open Sans"/>
              <a:cs typeface="Open Sans"/>
            </a:endParaRPr>
          </a:p>
        </p:txBody>
      </p:sp>
      <p:pic>
        <p:nvPicPr>
          <p:cNvPr id="3" name="object 3"/>
          <p:cNvPicPr/>
          <p:nvPr/>
        </p:nvPicPr>
        <p:blipFill>
          <a:blip r:embed="rId2" cstate="print"/>
          <a:stretch>
            <a:fillRect/>
          </a:stretch>
        </p:blipFill>
        <p:spPr>
          <a:xfrm>
            <a:off x="10695431" y="5658611"/>
            <a:ext cx="1197861" cy="1199387"/>
          </a:xfrm>
          <a:prstGeom prst="rect">
            <a:avLst/>
          </a:prstGeom>
        </p:spPr>
      </p:pic>
      <p:sp>
        <p:nvSpPr>
          <p:cNvPr id="4" name="object 4"/>
          <p:cNvSpPr txBox="1"/>
          <p:nvPr/>
        </p:nvSpPr>
        <p:spPr>
          <a:xfrm>
            <a:off x="754985" y="6039625"/>
            <a:ext cx="1139825" cy="299720"/>
          </a:xfrm>
          <a:prstGeom prst="rect">
            <a:avLst/>
          </a:prstGeom>
        </p:spPr>
        <p:txBody>
          <a:bodyPr vert="horz" wrap="square" lIns="0" tIns="12700" rIns="0" bIns="0" rtlCol="0">
            <a:spAutoFit/>
          </a:bodyPr>
          <a:lstStyle/>
          <a:p>
            <a:pPr marL="12700">
              <a:lnSpc>
                <a:spcPct val="100000"/>
              </a:lnSpc>
              <a:spcBef>
                <a:spcPts val="100"/>
              </a:spcBef>
            </a:pPr>
            <a:r>
              <a:rPr lang="en-US" sz="1800">
                <a:solidFill>
                  <a:srgbClr val="FFFFFF"/>
                </a:solidFill>
                <a:latin typeface="Calibri"/>
                <a:cs typeface="Calibri"/>
              </a:rPr>
              <a:t>July</a:t>
            </a:r>
            <a:r>
              <a:rPr sz="1800" spc="-35">
                <a:solidFill>
                  <a:srgbClr val="FFFFFF"/>
                </a:solidFill>
                <a:latin typeface="Calibri"/>
                <a:cs typeface="Calibri"/>
              </a:rPr>
              <a:t> </a:t>
            </a:r>
            <a:r>
              <a:rPr sz="1800" spc="-20">
                <a:solidFill>
                  <a:srgbClr val="FFFFFF"/>
                </a:solidFill>
                <a:latin typeface="Calibri"/>
                <a:cs typeface="Calibri"/>
              </a:rPr>
              <a:t>2023</a:t>
            </a:r>
            <a:endParaRPr sz="1800">
              <a:latin typeface="Calibri"/>
              <a:cs typeface="Calibri"/>
            </a:endParaRPr>
          </a:p>
        </p:txBody>
      </p:sp>
      <p:pic>
        <p:nvPicPr>
          <p:cNvPr id="10" name="Picture 9" descr="A green and blue circle&#10;&#10;Description automatically generated">
            <a:extLst>
              <a:ext uri="{FF2B5EF4-FFF2-40B4-BE49-F238E27FC236}">
                <a16:creationId xmlns:a16="http://schemas.microsoft.com/office/drawing/2014/main" id="{005DA898-7B22-699D-10E0-C42D0062F6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4977" y="762000"/>
            <a:ext cx="6162047" cy="4401462"/>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B6BBBA3-0261-8A51-2A22-DA094C5A6516}"/>
              </a:ext>
            </a:extLst>
          </p:cNvPr>
          <p:cNvSpPr/>
          <p:nvPr/>
        </p:nvSpPr>
        <p:spPr bwMode="gray">
          <a:xfrm>
            <a:off x="0" y="4467225"/>
            <a:ext cx="12192000" cy="1905000"/>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mj-lt"/>
            </a:endParaRPr>
          </a:p>
        </p:txBody>
      </p:sp>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443711"/>
          </a:xfrm>
        </p:spPr>
        <p:txBody>
          <a:bodyPr/>
          <a:lstStyle/>
          <a:p>
            <a:pPr algn="l"/>
            <a:r>
              <a:rPr lang="en-US" dirty="0">
                <a:latin typeface="+mj-lt"/>
              </a:rPr>
              <a:t>Solving the Problem</a:t>
            </a:r>
            <a:endParaRPr lang="en-US" sz="1600" dirty="0">
              <a:solidFill>
                <a:srgbClr val="52555A"/>
              </a:solidFill>
              <a:latin typeface="+mj-lt"/>
            </a:endParaRPr>
          </a:p>
        </p:txBody>
      </p:sp>
      <p:sp>
        <p:nvSpPr>
          <p:cNvPr id="3" name="object 2">
            <a:extLst>
              <a:ext uri="{FF2B5EF4-FFF2-40B4-BE49-F238E27FC236}">
                <a16:creationId xmlns:a16="http://schemas.microsoft.com/office/drawing/2014/main" id="{E26BBFE1-8E4E-1B05-D322-CC0E2669A96C}"/>
              </a:ext>
            </a:extLst>
          </p:cNvPr>
          <p:cNvSpPr txBox="1"/>
          <p:nvPr/>
        </p:nvSpPr>
        <p:spPr>
          <a:xfrm>
            <a:off x="450594" y="659573"/>
            <a:ext cx="10426065" cy="228268"/>
          </a:xfrm>
          <a:prstGeom prst="rect">
            <a:avLst/>
          </a:prstGeom>
        </p:spPr>
        <p:txBody>
          <a:bodyPr vert="horz" wrap="square" lIns="0" tIns="12700" rIns="0" bIns="0" rtlCol="0">
            <a:spAutoFit/>
          </a:bodyPr>
          <a:lstStyle/>
          <a:p>
            <a:pPr marL="12700" marR="5080">
              <a:spcBef>
                <a:spcPts val="100"/>
              </a:spcBef>
              <a:buSzPct val="100000"/>
            </a:pPr>
            <a:r>
              <a:rPr lang="en-US" sz="1400" dirty="0">
                <a:solidFill>
                  <a:srgbClr val="52555A"/>
                </a:solidFill>
                <a:latin typeface="+mj-lt"/>
              </a:rPr>
              <a:t>Based on the data, how can we approach the customer attrition issue?</a:t>
            </a:r>
          </a:p>
        </p:txBody>
      </p:sp>
      <p:sp>
        <p:nvSpPr>
          <p:cNvPr id="6" name="TextBox 5">
            <a:extLst>
              <a:ext uri="{FF2B5EF4-FFF2-40B4-BE49-F238E27FC236}">
                <a16:creationId xmlns:a16="http://schemas.microsoft.com/office/drawing/2014/main" id="{291AAD47-1FF4-3617-DE7F-E466827EB64C}"/>
              </a:ext>
            </a:extLst>
          </p:cNvPr>
          <p:cNvSpPr txBox="1"/>
          <p:nvPr/>
        </p:nvSpPr>
        <p:spPr>
          <a:xfrm>
            <a:off x="1625357" y="4834294"/>
            <a:ext cx="9979281" cy="907941"/>
          </a:xfrm>
          <a:prstGeom prst="rect">
            <a:avLst/>
          </a:prstGeom>
          <a:noFill/>
        </p:spPr>
        <p:txBody>
          <a:bodyPr wrap="square" lIns="0" tIns="0" rIns="0" bIns="0" rtlCol="0">
            <a:spAutoFit/>
          </a:bodyPr>
          <a:lstStyle/>
          <a:p>
            <a:pPr>
              <a:spcBef>
                <a:spcPts val="600"/>
              </a:spcBef>
              <a:buSzPct val="100000"/>
            </a:pPr>
            <a:r>
              <a:rPr lang="en-US" sz="1800" dirty="0">
                <a:solidFill>
                  <a:srgbClr val="313131"/>
                </a:solidFill>
                <a:latin typeface="+mj-lt"/>
              </a:rPr>
              <a:t>To solve the </a:t>
            </a:r>
            <a:r>
              <a:rPr lang="en-US" sz="1800" b="1" i="1" dirty="0">
                <a:solidFill>
                  <a:srgbClr val="313131"/>
                </a:solidFill>
                <a:latin typeface="+mj-lt"/>
              </a:rPr>
              <a:t>binary classification</a:t>
            </a:r>
            <a:r>
              <a:rPr lang="en-US" sz="1800" dirty="0">
                <a:solidFill>
                  <a:srgbClr val="313131"/>
                </a:solidFill>
                <a:latin typeface="+mj-lt"/>
              </a:rPr>
              <a:t> task, </a:t>
            </a:r>
            <a:r>
              <a:rPr lang="en-US" sz="1800" b="1" dirty="0">
                <a:solidFill>
                  <a:schemeClr val="accent1"/>
                </a:solidFill>
                <a:latin typeface="+mj-lt"/>
              </a:rPr>
              <a:t>four models </a:t>
            </a:r>
            <a:r>
              <a:rPr lang="en-US" sz="1800" dirty="0">
                <a:solidFill>
                  <a:srgbClr val="313131"/>
                </a:solidFill>
                <a:latin typeface="+mj-lt"/>
              </a:rPr>
              <a:t>were tested and developed. </a:t>
            </a:r>
          </a:p>
          <a:p>
            <a:pPr>
              <a:spcBef>
                <a:spcPts val="600"/>
              </a:spcBef>
              <a:buSzPct val="100000"/>
            </a:pPr>
            <a:r>
              <a:rPr lang="en-US" sz="1800" dirty="0">
                <a:solidFill>
                  <a:srgbClr val="313131"/>
                </a:solidFill>
                <a:latin typeface="+mj-lt"/>
              </a:rPr>
              <a:t>A </a:t>
            </a:r>
            <a:r>
              <a:rPr lang="en-US" sz="1800" b="1" dirty="0">
                <a:solidFill>
                  <a:schemeClr val="accent1"/>
                </a:solidFill>
                <a:latin typeface="+mj-lt"/>
              </a:rPr>
              <a:t>prediction model </a:t>
            </a:r>
            <a:r>
              <a:rPr lang="en-US" sz="1800" dirty="0">
                <a:solidFill>
                  <a:srgbClr val="313131"/>
                </a:solidFill>
                <a:latin typeface="+mj-lt"/>
              </a:rPr>
              <a:t>enables CCI to identify at-risk groups, understand key factors for customers who churn, and make necessary strategic recommendation</a:t>
            </a:r>
            <a:r>
              <a:rPr lang="en-US" sz="1800">
                <a:solidFill>
                  <a:srgbClr val="313131"/>
                </a:solidFill>
                <a:latin typeface="+mj-lt"/>
              </a:rPr>
              <a:t>.</a:t>
            </a:r>
            <a:endParaRPr lang="en-US" sz="1800" dirty="0">
              <a:solidFill>
                <a:srgbClr val="313131"/>
              </a:solidFill>
              <a:latin typeface="+mj-lt"/>
            </a:endParaRPr>
          </a:p>
        </p:txBody>
      </p:sp>
      <p:pic>
        <p:nvPicPr>
          <p:cNvPr id="14" name="Picture 13" descr="A black background with a black square&#10;&#10;Description automatically generated">
            <a:extLst>
              <a:ext uri="{FF2B5EF4-FFF2-40B4-BE49-F238E27FC236}">
                <a16:creationId xmlns:a16="http://schemas.microsoft.com/office/drawing/2014/main" id="{1BAABE3F-3C03-F3A3-6B1A-D7A465881465}"/>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31338" y="4638870"/>
            <a:ext cx="1159956" cy="1159956"/>
          </a:xfrm>
          <a:prstGeom prst="rect">
            <a:avLst/>
          </a:prstGeom>
        </p:spPr>
      </p:pic>
      <p:grpSp>
        <p:nvGrpSpPr>
          <p:cNvPr id="8" name="Group 7">
            <a:extLst>
              <a:ext uri="{FF2B5EF4-FFF2-40B4-BE49-F238E27FC236}">
                <a16:creationId xmlns:a16="http://schemas.microsoft.com/office/drawing/2014/main" id="{C8F67463-E7C5-3DF9-79DC-34FB41D2DE14}"/>
              </a:ext>
            </a:extLst>
          </p:cNvPr>
          <p:cNvGrpSpPr/>
          <p:nvPr/>
        </p:nvGrpSpPr>
        <p:grpSpPr>
          <a:xfrm>
            <a:off x="450594" y="1444647"/>
            <a:ext cx="11154044" cy="966779"/>
            <a:chOff x="789680" y="1614581"/>
            <a:chExt cx="10146370" cy="838200"/>
          </a:xfrm>
        </p:grpSpPr>
        <p:sp>
          <p:nvSpPr>
            <p:cNvPr id="4" name="TextBox 3">
              <a:extLst>
                <a:ext uri="{FF2B5EF4-FFF2-40B4-BE49-F238E27FC236}">
                  <a16:creationId xmlns:a16="http://schemas.microsoft.com/office/drawing/2014/main" id="{51488644-77BB-485B-99E3-7B21553DAA8D}"/>
                </a:ext>
              </a:extLst>
            </p:cNvPr>
            <p:cNvSpPr txBox="1"/>
            <p:nvPr/>
          </p:nvSpPr>
          <p:spPr>
            <a:xfrm>
              <a:off x="1964443" y="1906397"/>
              <a:ext cx="8971607" cy="492443"/>
            </a:xfrm>
            <a:prstGeom prst="rect">
              <a:avLst/>
            </a:prstGeom>
            <a:noFill/>
          </p:spPr>
          <p:txBody>
            <a:bodyPr wrap="square" lIns="0" tIns="0" rIns="0" bIns="0" rtlCol="0">
              <a:spAutoFit/>
            </a:bodyPr>
            <a:lstStyle/>
            <a:p>
              <a:pPr>
                <a:spcBef>
                  <a:spcPts val="600"/>
                </a:spcBef>
                <a:buSzPct val="100000"/>
              </a:pPr>
              <a:r>
                <a:rPr lang="en-US" sz="1600">
                  <a:solidFill>
                    <a:srgbClr val="313131"/>
                  </a:solidFill>
                  <a:latin typeface="+mj-lt"/>
                </a:rPr>
                <a:t>The goal is to predict the </a:t>
              </a:r>
              <a:r>
                <a:rPr lang="en-US" sz="1600" b="1">
                  <a:solidFill>
                    <a:srgbClr val="313131"/>
                  </a:solidFill>
                  <a:latin typeface="+mj-lt"/>
                </a:rPr>
                <a:t>attrition flag</a:t>
              </a:r>
              <a:r>
                <a:rPr lang="en-US" sz="1600">
                  <a:solidFill>
                    <a:srgbClr val="313131"/>
                  </a:solidFill>
                  <a:latin typeface="+mj-lt"/>
                </a:rPr>
                <a:t> of any given customer based on the input data.</a:t>
              </a:r>
            </a:p>
          </p:txBody>
        </p:sp>
        <p:sp>
          <p:nvSpPr>
            <p:cNvPr id="7" name="General_Fill_59">
              <a:extLst>
                <a:ext uri="{FF2B5EF4-FFF2-40B4-BE49-F238E27FC236}">
                  <a16:creationId xmlns:a16="http://schemas.microsoft.com/office/drawing/2014/main" id="{8B6FB214-DA05-0E11-38A3-EC3630DE0371}"/>
                </a:ext>
              </a:extLst>
            </p:cNvPr>
            <p:cNvSpPr>
              <a:spLocks noChangeAspect="1" noEditPoints="1"/>
            </p:cNvSpPr>
            <p:nvPr/>
          </p:nvSpPr>
          <p:spPr bwMode="auto">
            <a:xfrm>
              <a:off x="789680" y="1614581"/>
              <a:ext cx="838200" cy="838200"/>
            </a:xfrm>
            <a:custGeom>
              <a:avLst/>
              <a:gdLst>
                <a:gd name="T0" fmla="*/ 248 w 512"/>
                <a:gd name="T1" fmla="*/ 263 h 512"/>
                <a:gd name="T2" fmla="*/ 263 w 512"/>
                <a:gd name="T3" fmla="*/ 263 h 512"/>
                <a:gd name="T4" fmla="*/ 288 w 512"/>
                <a:gd name="T5" fmla="*/ 256 h 512"/>
                <a:gd name="T6" fmla="*/ 224 w 512"/>
                <a:gd name="T7" fmla="*/ 256 h 512"/>
                <a:gd name="T8" fmla="*/ 269 w 512"/>
                <a:gd name="T9" fmla="*/ 227 h 512"/>
                <a:gd name="T10" fmla="*/ 331 w 512"/>
                <a:gd name="T11" fmla="*/ 196 h 512"/>
                <a:gd name="T12" fmla="*/ 256 w 512"/>
                <a:gd name="T13" fmla="*/ 352 h 512"/>
                <a:gd name="T14" fmla="*/ 256 w 512"/>
                <a:gd name="T15" fmla="*/ 160 h 512"/>
                <a:gd name="T16" fmla="*/ 331 w 512"/>
                <a:gd name="T17" fmla="*/ 166 h 512"/>
                <a:gd name="T18" fmla="*/ 138 w 512"/>
                <a:gd name="T19" fmla="*/ 256 h 512"/>
                <a:gd name="T20" fmla="*/ 373 w 512"/>
                <a:gd name="T21" fmla="*/ 256 h 512"/>
                <a:gd name="T22" fmla="*/ 331 w 512"/>
                <a:gd name="T23" fmla="*/ 196 h 512"/>
                <a:gd name="T24" fmla="*/ 181 w 512"/>
                <a:gd name="T25" fmla="*/ 256 h 512"/>
                <a:gd name="T26" fmla="*/ 330 w 512"/>
                <a:gd name="T27" fmla="*/ 256 h 512"/>
                <a:gd name="T28" fmla="*/ 300 w 512"/>
                <a:gd name="T29" fmla="*/ 226 h 512"/>
                <a:gd name="T30" fmla="*/ 256 w 512"/>
                <a:gd name="T31" fmla="*/ 309 h 512"/>
                <a:gd name="T32" fmla="*/ 256 w 512"/>
                <a:gd name="T33" fmla="*/ 202 h 512"/>
                <a:gd name="T34" fmla="*/ 300 w 512"/>
                <a:gd name="T35" fmla="*/ 196 h 512"/>
                <a:gd name="T36" fmla="*/ 512 w 512"/>
                <a:gd name="T37" fmla="*/ 256 h 512"/>
                <a:gd name="T38" fmla="*/ 0 w 512"/>
                <a:gd name="T39" fmla="*/ 256 h 512"/>
                <a:gd name="T40" fmla="*/ 512 w 512"/>
                <a:gd name="T41" fmla="*/ 256 h 512"/>
                <a:gd name="T42" fmla="*/ 394 w 512"/>
                <a:gd name="T43" fmla="*/ 138 h 512"/>
                <a:gd name="T44" fmla="*/ 373 w 512"/>
                <a:gd name="T45" fmla="*/ 117 h 512"/>
                <a:gd name="T46" fmla="*/ 352 w 512"/>
                <a:gd name="T47" fmla="*/ 117 h 512"/>
                <a:gd name="T48" fmla="*/ 346 w 512"/>
                <a:gd name="T49" fmla="*/ 150 h 512"/>
                <a:gd name="T50" fmla="*/ 117 w 512"/>
                <a:gd name="T51" fmla="*/ 256 h 512"/>
                <a:gd name="T52" fmla="*/ 141 w 512"/>
                <a:gd name="T53" fmla="*/ 376 h 512"/>
                <a:gd name="T54" fmla="*/ 149 w 512"/>
                <a:gd name="T55" fmla="*/ 394 h 512"/>
                <a:gd name="T56" fmla="*/ 178 w 512"/>
                <a:gd name="T57" fmla="*/ 370 h 512"/>
                <a:gd name="T58" fmla="*/ 334 w 512"/>
                <a:gd name="T59" fmla="*/ 370 h 512"/>
                <a:gd name="T60" fmla="*/ 362 w 512"/>
                <a:gd name="T61" fmla="*/ 394 h 512"/>
                <a:gd name="T62" fmla="*/ 370 w 512"/>
                <a:gd name="T63" fmla="*/ 376 h 512"/>
                <a:gd name="T64" fmla="*/ 394 w 512"/>
                <a:gd name="T65" fmla="*/ 256 h 512"/>
                <a:gd name="T66" fmla="*/ 367 w 512"/>
                <a:gd name="T67" fmla="*/ 160 h 512"/>
                <a:gd name="T68" fmla="*/ 405 w 512"/>
                <a:gd name="T69" fmla="*/ 14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48" y="248"/>
                  </a:moveTo>
                  <a:cubicBezTo>
                    <a:pt x="244" y="252"/>
                    <a:pt x="244" y="259"/>
                    <a:pt x="248" y="263"/>
                  </a:cubicBezTo>
                  <a:cubicBezTo>
                    <a:pt x="250" y="265"/>
                    <a:pt x="253" y="266"/>
                    <a:pt x="256" y="266"/>
                  </a:cubicBezTo>
                  <a:cubicBezTo>
                    <a:pt x="258" y="266"/>
                    <a:pt x="261" y="265"/>
                    <a:pt x="263" y="263"/>
                  </a:cubicBezTo>
                  <a:cubicBezTo>
                    <a:pt x="284" y="242"/>
                    <a:pt x="284" y="242"/>
                    <a:pt x="284" y="242"/>
                  </a:cubicBezTo>
                  <a:cubicBezTo>
                    <a:pt x="286" y="246"/>
                    <a:pt x="288" y="251"/>
                    <a:pt x="288" y="256"/>
                  </a:cubicBezTo>
                  <a:cubicBezTo>
                    <a:pt x="288" y="273"/>
                    <a:pt x="273" y="288"/>
                    <a:pt x="256" y="288"/>
                  </a:cubicBezTo>
                  <a:cubicBezTo>
                    <a:pt x="238" y="288"/>
                    <a:pt x="224" y="273"/>
                    <a:pt x="224" y="256"/>
                  </a:cubicBezTo>
                  <a:cubicBezTo>
                    <a:pt x="224" y="238"/>
                    <a:pt x="238" y="224"/>
                    <a:pt x="256" y="224"/>
                  </a:cubicBezTo>
                  <a:cubicBezTo>
                    <a:pt x="261" y="224"/>
                    <a:pt x="265" y="225"/>
                    <a:pt x="269" y="227"/>
                  </a:cubicBezTo>
                  <a:lnTo>
                    <a:pt x="248" y="248"/>
                  </a:lnTo>
                  <a:close/>
                  <a:moveTo>
                    <a:pt x="331" y="196"/>
                  </a:moveTo>
                  <a:cubicBezTo>
                    <a:pt x="344" y="212"/>
                    <a:pt x="352" y="233"/>
                    <a:pt x="352" y="256"/>
                  </a:cubicBezTo>
                  <a:cubicBezTo>
                    <a:pt x="352" y="309"/>
                    <a:pt x="309" y="352"/>
                    <a:pt x="256" y="352"/>
                  </a:cubicBezTo>
                  <a:cubicBezTo>
                    <a:pt x="203" y="352"/>
                    <a:pt x="160" y="309"/>
                    <a:pt x="160" y="256"/>
                  </a:cubicBezTo>
                  <a:cubicBezTo>
                    <a:pt x="160" y="203"/>
                    <a:pt x="203" y="160"/>
                    <a:pt x="256" y="160"/>
                  </a:cubicBezTo>
                  <a:cubicBezTo>
                    <a:pt x="278" y="160"/>
                    <a:pt x="299" y="168"/>
                    <a:pt x="316" y="181"/>
                  </a:cubicBezTo>
                  <a:cubicBezTo>
                    <a:pt x="331" y="166"/>
                    <a:pt x="331" y="166"/>
                    <a:pt x="331" y="166"/>
                  </a:cubicBezTo>
                  <a:cubicBezTo>
                    <a:pt x="310" y="149"/>
                    <a:pt x="284" y="138"/>
                    <a:pt x="256" y="138"/>
                  </a:cubicBezTo>
                  <a:cubicBezTo>
                    <a:pt x="191" y="138"/>
                    <a:pt x="138" y="191"/>
                    <a:pt x="138" y="256"/>
                  </a:cubicBezTo>
                  <a:cubicBezTo>
                    <a:pt x="138" y="320"/>
                    <a:pt x="191" y="373"/>
                    <a:pt x="256" y="373"/>
                  </a:cubicBezTo>
                  <a:cubicBezTo>
                    <a:pt x="320" y="373"/>
                    <a:pt x="373" y="320"/>
                    <a:pt x="373" y="256"/>
                  </a:cubicBezTo>
                  <a:cubicBezTo>
                    <a:pt x="373" y="227"/>
                    <a:pt x="363" y="201"/>
                    <a:pt x="346" y="181"/>
                  </a:cubicBezTo>
                  <a:lnTo>
                    <a:pt x="331" y="196"/>
                  </a:lnTo>
                  <a:close/>
                  <a:moveTo>
                    <a:pt x="256" y="181"/>
                  </a:moveTo>
                  <a:cubicBezTo>
                    <a:pt x="214" y="181"/>
                    <a:pt x="181" y="214"/>
                    <a:pt x="181" y="256"/>
                  </a:cubicBezTo>
                  <a:cubicBezTo>
                    <a:pt x="181" y="297"/>
                    <a:pt x="214" y="330"/>
                    <a:pt x="256" y="330"/>
                  </a:cubicBezTo>
                  <a:cubicBezTo>
                    <a:pt x="297" y="330"/>
                    <a:pt x="330" y="297"/>
                    <a:pt x="330" y="256"/>
                  </a:cubicBezTo>
                  <a:cubicBezTo>
                    <a:pt x="330" y="239"/>
                    <a:pt x="325" y="224"/>
                    <a:pt x="315" y="211"/>
                  </a:cubicBezTo>
                  <a:cubicBezTo>
                    <a:pt x="300" y="226"/>
                    <a:pt x="300" y="226"/>
                    <a:pt x="300" y="226"/>
                  </a:cubicBezTo>
                  <a:cubicBezTo>
                    <a:pt x="306" y="235"/>
                    <a:pt x="309" y="245"/>
                    <a:pt x="309" y="256"/>
                  </a:cubicBezTo>
                  <a:cubicBezTo>
                    <a:pt x="309" y="285"/>
                    <a:pt x="285" y="309"/>
                    <a:pt x="256" y="309"/>
                  </a:cubicBezTo>
                  <a:cubicBezTo>
                    <a:pt x="226" y="309"/>
                    <a:pt x="202" y="285"/>
                    <a:pt x="202" y="256"/>
                  </a:cubicBezTo>
                  <a:cubicBezTo>
                    <a:pt x="202" y="226"/>
                    <a:pt x="226" y="202"/>
                    <a:pt x="256" y="202"/>
                  </a:cubicBezTo>
                  <a:cubicBezTo>
                    <a:pt x="267" y="202"/>
                    <a:pt x="277" y="206"/>
                    <a:pt x="285" y="211"/>
                  </a:cubicBezTo>
                  <a:cubicBezTo>
                    <a:pt x="300" y="196"/>
                    <a:pt x="300" y="196"/>
                    <a:pt x="300" y="196"/>
                  </a:cubicBezTo>
                  <a:cubicBezTo>
                    <a:pt x="288" y="187"/>
                    <a:pt x="272" y="181"/>
                    <a:pt x="256" y="181"/>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3"/>
                    <a:pt x="400" y="138"/>
                    <a:pt x="394" y="138"/>
                  </a:cubicBezTo>
                  <a:cubicBezTo>
                    <a:pt x="373" y="138"/>
                    <a:pt x="373" y="138"/>
                    <a:pt x="373" y="138"/>
                  </a:cubicBezTo>
                  <a:cubicBezTo>
                    <a:pt x="373" y="117"/>
                    <a:pt x="373" y="117"/>
                    <a:pt x="373" y="117"/>
                  </a:cubicBezTo>
                  <a:cubicBezTo>
                    <a:pt x="373" y="111"/>
                    <a:pt x="368" y="106"/>
                    <a:pt x="362" y="106"/>
                  </a:cubicBezTo>
                  <a:cubicBezTo>
                    <a:pt x="356" y="106"/>
                    <a:pt x="352" y="111"/>
                    <a:pt x="352" y="117"/>
                  </a:cubicBezTo>
                  <a:cubicBezTo>
                    <a:pt x="352" y="145"/>
                    <a:pt x="352" y="145"/>
                    <a:pt x="352" y="145"/>
                  </a:cubicBezTo>
                  <a:cubicBezTo>
                    <a:pt x="346" y="150"/>
                    <a:pt x="346" y="150"/>
                    <a:pt x="346" y="150"/>
                  </a:cubicBezTo>
                  <a:cubicBezTo>
                    <a:pt x="322" y="130"/>
                    <a:pt x="290" y="117"/>
                    <a:pt x="256" y="117"/>
                  </a:cubicBezTo>
                  <a:cubicBezTo>
                    <a:pt x="179" y="117"/>
                    <a:pt x="117" y="179"/>
                    <a:pt x="117" y="256"/>
                  </a:cubicBezTo>
                  <a:cubicBezTo>
                    <a:pt x="117" y="295"/>
                    <a:pt x="134" y="331"/>
                    <a:pt x="161" y="357"/>
                  </a:cubicBezTo>
                  <a:cubicBezTo>
                    <a:pt x="141" y="376"/>
                    <a:pt x="141" y="376"/>
                    <a:pt x="141" y="376"/>
                  </a:cubicBezTo>
                  <a:cubicBezTo>
                    <a:pt x="137" y="380"/>
                    <a:pt x="137" y="387"/>
                    <a:pt x="141" y="391"/>
                  </a:cubicBezTo>
                  <a:cubicBezTo>
                    <a:pt x="144" y="393"/>
                    <a:pt x="146" y="394"/>
                    <a:pt x="149" y="394"/>
                  </a:cubicBezTo>
                  <a:cubicBezTo>
                    <a:pt x="152" y="394"/>
                    <a:pt x="154" y="393"/>
                    <a:pt x="157" y="391"/>
                  </a:cubicBezTo>
                  <a:cubicBezTo>
                    <a:pt x="178" y="370"/>
                    <a:pt x="178" y="370"/>
                    <a:pt x="178" y="370"/>
                  </a:cubicBezTo>
                  <a:cubicBezTo>
                    <a:pt x="200" y="385"/>
                    <a:pt x="227" y="394"/>
                    <a:pt x="256" y="394"/>
                  </a:cubicBezTo>
                  <a:cubicBezTo>
                    <a:pt x="285" y="394"/>
                    <a:pt x="311" y="385"/>
                    <a:pt x="334" y="370"/>
                  </a:cubicBezTo>
                  <a:cubicBezTo>
                    <a:pt x="355" y="391"/>
                    <a:pt x="355" y="391"/>
                    <a:pt x="355" y="391"/>
                  </a:cubicBezTo>
                  <a:cubicBezTo>
                    <a:pt x="357" y="393"/>
                    <a:pt x="360" y="394"/>
                    <a:pt x="362" y="394"/>
                  </a:cubicBezTo>
                  <a:cubicBezTo>
                    <a:pt x="365" y="394"/>
                    <a:pt x="368" y="393"/>
                    <a:pt x="370" y="391"/>
                  </a:cubicBezTo>
                  <a:cubicBezTo>
                    <a:pt x="374" y="387"/>
                    <a:pt x="374" y="380"/>
                    <a:pt x="370" y="376"/>
                  </a:cubicBezTo>
                  <a:cubicBezTo>
                    <a:pt x="350" y="357"/>
                    <a:pt x="350" y="357"/>
                    <a:pt x="350" y="357"/>
                  </a:cubicBezTo>
                  <a:cubicBezTo>
                    <a:pt x="377" y="331"/>
                    <a:pt x="394" y="295"/>
                    <a:pt x="394" y="256"/>
                  </a:cubicBezTo>
                  <a:cubicBezTo>
                    <a:pt x="394" y="221"/>
                    <a:pt x="382" y="190"/>
                    <a:pt x="361" y="166"/>
                  </a:cubicBezTo>
                  <a:cubicBezTo>
                    <a:pt x="367" y="160"/>
                    <a:pt x="367" y="160"/>
                    <a:pt x="367" y="160"/>
                  </a:cubicBezTo>
                  <a:cubicBezTo>
                    <a:pt x="394" y="160"/>
                    <a:pt x="394" y="160"/>
                    <a:pt x="394" y="160"/>
                  </a:cubicBezTo>
                  <a:cubicBezTo>
                    <a:pt x="400" y="160"/>
                    <a:pt x="405" y="155"/>
                    <a:pt x="405" y="149"/>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sz="1200"/>
            </a:p>
          </p:txBody>
        </p:sp>
      </p:grpSp>
      <p:grpSp>
        <p:nvGrpSpPr>
          <p:cNvPr id="11" name="Group 10">
            <a:extLst>
              <a:ext uri="{FF2B5EF4-FFF2-40B4-BE49-F238E27FC236}">
                <a16:creationId xmlns:a16="http://schemas.microsoft.com/office/drawing/2014/main" id="{665107A0-BFCE-4971-6F05-2AD3BDEE0096}"/>
              </a:ext>
            </a:extLst>
          </p:cNvPr>
          <p:cNvGrpSpPr/>
          <p:nvPr/>
        </p:nvGrpSpPr>
        <p:grpSpPr>
          <a:xfrm>
            <a:off x="450594" y="2772876"/>
            <a:ext cx="11154044" cy="827947"/>
            <a:chOff x="789680" y="2942809"/>
            <a:chExt cx="11039744" cy="841248"/>
          </a:xfrm>
        </p:grpSpPr>
        <p:sp>
          <p:nvSpPr>
            <p:cNvPr id="5" name="TextBox 4">
              <a:extLst>
                <a:ext uri="{FF2B5EF4-FFF2-40B4-BE49-F238E27FC236}">
                  <a16:creationId xmlns:a16="http://schemas.microsoft.com/office/drawing/2014/main" id="{997DB9CE-E209-15BD-6F1A-869FCC197C3E}"/>
                </a:ext>
              </a:extLst>
            </p:cNvPr>
            <p:cNvSpPr txBox="1"/>
            <p:nvPr/>
          </p:nvSpPr>
          <p:spPr>
            <a:xfrm>
              <a:off x="1964443" y="3117211"/>
              <a:ext cx="9864981" cy="492443"/>
            </a:xfrm>
            <a:prstGeom prst="rect">
              <a:avLst/>
            </a:prstGeom>
            <a:noFill/>
          </p:spPr>
          <p:txBody>
            <a:bodyPr wrap="square" lIns="0" tIns="0" rIns="0" bIns="0" rtlCol="0">
              <a:spAutoFit/>
            </a:bodyPr>
            <a:lstStyle/>
            <a:p>
              <a:pPr>
                <a:spcBef>
                  <a:spcPts val="600"/>
                </a:spcBef>
                <a:buSzPct val="100000"/>
              </a:pPr>
              <a:r>
                <a:rPr lang="en-US" sz="1600">
                  <a:solidFill>
                    <a:srgbClr val="313131"/>
                  </a:solidFill>
                  <a:latin typeface="+mj-lt"/>
                </a:rPr>
                <a:t>The </a:t>
              </a:r>
              <a:r>
                <a:rPr lang="en-US" sz="1600" b="1">
                  <a:solidFill>
                    <a:srgbClr val="313131"/>
                  </a:solidFill>
                  <a:latin typeface="+mj-lt"/>
                </a:rPr>
                <a:t>attrition flag </a:t>
              </a:r>
              <a:r>
                <a:rPr lang="en-US" sz="1600">
                  <a:solidFill>
                    <a:srgbClr val="313131"/>
                  </a:solidFill>
                  <a:latin typeface="+mj-lt"/>
                </a:rPr>
                <a:t>is an identifier for whether a customer cancelled their credit card or not, since the outcome is either yes (1) or no (0), this is a </a:t>
              </a:r>
              <a:r>
                <a:rPr lang="en-US" sz="1600" b="1" i="1">
                  <a:solidFill>
                    <a:srgbClr val="313131"/>
                  </a:solidFill>
                  <a:latin typeface="+mj-lt"/>
                </a:rPr>
                <a:t>binary classification</a:t>
              </a:r>
              <a:r>
                <a:rPr lang="en-US" sz="1600">
                  <a:solidFill>
                    <a:srgbClr val="313131"/>
                  </a:solidFill>
                  <a:latin typeface="+mj-lt"/>
                </a:rPr>
                <a:t> problem.</a:t>
              </a:r>
            </a:p>
          </p:txBody>
        </p:sp>
        <p:sp>
          <p:nvSpPr>
            <p:cNvPr id="10" name="General_Fill_18">
              <a:extLst>
                <a:ext uri="{FF2B5EF4-FFF2-40B4-BE49-F238E27FC236}">
                  <a16:creationId xmlns:a16="http://schemas.microsoft.com/office/drawing/2014/main" id="{2CCA03DE-E150-0094-EDFC-35D38EF2EFDF}"/>
                </a:ext>
              </a:extLst>
            </p:cNvPr>
            <p:cNvSpPr>
              <a:spLocks noChangeAspect="1" noEditPoints="1"/>
            </p:cNvSpPr>
            <p:nvPr/>
          </p:nvSpPr>
          <p:spPr bwMode="auto">
            <a:xfrm>
              <a:off x="789680" y="2942809"/>
              <a:ext cx="841248" cy="841248"/>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82962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85BB24"/>
          </a:solidFill>
        </p:spPr>
        <p:txBody>
          <a:bodyPr wrap="square" lIns="0" tIns="0" rIns="0" bIns="0" rtlCol="0"/>
          <a:lstStyle/>
          <a:p>
            <a:endParaRPr/>
          </a:p>
        </p:txBody>
      </p:sp>
      <p:sp>
        <p:nvSpPr>
          <p:cNvPr id="3" name="object 3"/>
          <p:cNvSpPr txBox="1"/>
          <p:nvPr/>
        </p:nvSpPr>
        <p:spPr>
          <a:xfrm>
            <a:off x="488948" y="6502400"/>
            <a:ext cx="2673985"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Copyright</a:t>
            </a:r>
            <a:r>
              <a:rPr sz="700" spc="-15">
                <a:solidFill>
                  <a:srgbClr val="FFFFFF"/>
                </a:solidFill>
                <a:latin typeface="Open Sans"/>
                <a:cs typeface="Open Sans"/>
              </a:rPr>
              <a:t> </a:t>
            </a:r>
            <a:r>
              <a:rPr sz="700">
                <a:solidFill>
                  <a:srgbClr val="FFFFFF"/>
                </a:solidFill>
                <a:latin typeface="Open Sans"/>
                <a:cs typeface="Open Sans"/>
              </a:rPr>
              <a:t>©</a:t>
            </a:r>
            <a:r>
              <a:rPr sz="700" spc="15">
                <a:solidFill>
                  <a:srgbClr val="FFFFFF"/>
                </a:solidFill>
                <a:latin typeface="Open Sans"/>
                <a:cs typeface="Open Sans"/>
              </a:rPr>
              <a:t> </a:t>
            </a:r>
            <a:r>
              <a:rPr sz="700">
                <a:solidFill>
                  <a:srgbClr val="FFFFFF"/>
                </a:solidFill>
                <a:latin typeface="Open Sans"/>
                <a:cs typeface="Open Sans"/>
              </a:rPr>
              <a:t>2023</a:t>
            </a:r>
            <a:r>
              <a:rPr sz="700" spc="15">
                <a:solidFill>
                  <a:srgbClr val="FFFFFF"/>
                </a:solidFill>
                <a:latin typeface="Open Sans"/>
                <a:cs typeface="Open Sans"/>
              </a:rPr>
              <a:t> </a:t>
            </a:r>
            <a:r>
              <a:rPr sz="700">
                <a:solidFill>
                  <a:srgbClr val="FFFFFF"/>
                </a:solidFill>
                <a:latin typeface="Open Sans"/>
                <a:cs typeface="Open Sans"/>
              </a:rPr>
              <a:t>Deloitte</a:t>
            </a:r>
            <a:r>
              <a:rPr sz="700" spc="15">
                <a:solidFill>
                  <a:srgbClr val="FFFFFF"/>
                </a:solidFill>
                <a:latin typeface="Open Sans"/>
                <a:cs typeface="Open Sans"/>
              </a:rPr>
              <a:t> </a:t>
            </a:r>
            <a:r>
              <a:rPr sz="700" spc="-10">
                <a:solidFill>
                  <a:srgbClr val="FFFFFF"/>
                </a:solidFill>
                <a:latin typeface="Open Sans"/>
                <a:cs typeface="Open Sans"/>
              </a:rPr>
              <a:t>Development</a:t>
            </a:r>
            <a:r>
              <a:rPr sz="700" spc="-25">
                <a:solidFill>
                  <a:srgbClr val="FFFFFF"/>
                </a:solidFill>
                <a:latin typeface="Open Sans"/>
                <a:cs typeface="Open Sans"/>
              </a:rPr>
              <a:t> </a:t>
            </a:r>
            <a:r>
              <a:rPr sz="700">
                <a:solidFill>
                  <a:srgbClr val="FFFFFF"/>
                </a:solidFill>
                <a:latin typeface="Open Sans"/>
                <a:cs typeface="Open Sans"/>
              </a:rPr>
              <a:t>LLC.</a:t>
            </a:r>
            <a:r>
              <a:rPr sz="700" spc="5">
                <a:solidFill>
                  <a:srgbClr val="FFFFFF"/>
                </a:solidFill>
                <a:latin typeface="Open Sans"/>
                <a:cs typeface="Open Sans"/>
              </a:rPr>
              <a:t> </a:t>
            </a:r>
            <a:r>
              <a:rPr sz="700">
                <a:solidFill>
                  <a:srgbClr val="FFFFFF"/>
                </a:solidFill>
                <a:latin typeface="Open Sans"/>
                <a:cs typeface="Open Sans"/>
              </a:rPr>
              <a:t>All</a:t>
            </a:r>
            <a:r>
              <a:rPr sz="700" spc="-15">
                <a:solidFill>
                  <a:srgbClr val="FFFFFF"/>
                </a:solidFill>
                <a:latin typeface="Open Sans"/>
                <a:cs typeface="Open Sans"/>
              </a:rPr>
              <a:t> </a:t>
            </a:r>
            <a:r>
              <a:rPr sz="700">
                <a:solidFill>
                  <a:srgbClr val="FFFFFF"/>
                </a:solidFill>
                <a:latin typeface="Open Sans"/>
                <a:cs typeface="Open Sans"/>
              </a:rPr>
              <a:t>rights</a:t>
            </a:r>
            <a:r>
              <a:rPr sz="700" spc="10">
                <a:solidFill>
                  <a:srgbClr val="FFFFFF"/>
                </a:solidFill>
                <a:latin typeface="Open Sans"/>
                <a:cs typeface="Open Sans"/>
              </a:rPr>
              <a:t> </a:t>
            </a:r>
            <a:r>
              <a:rPr sz="700" spc="-10">
                <a:solidFill>
                  <a:srgbClr val="FFFFFF"/>
                </a:solidFill>
                <a:latin typeface="Open Sans"/>
                <a:cs typeface="Open Sans"/>
              </a:rPr>
              <a:t>reserved.</a:t>
            </a:r>
            <a:endParaRPr sz="700">
              <a:latin typeface="Open Sans"/>
              <a:cs typeface="Open Sans"/>
            </a:endParaRPr>
          </a:p>
        </p:txBody>
      </p:sp>
      <p:sp>
        <p:nvSpPr>
          <p:cNvPr id="4" name="object 4"/>
          <p:cNvSpPr txBox="1"/>
          <p:nvPr/>
        </p:nvSpPr>
        <p:spPr>
          <a:xfrm>
            <a:off x="10207118" y="6502400"/>
            <a:ext cx="1037590"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Git-</a:t>
            </a:r>
            <a:r>
              <a:rPr sz="700">
                <a:solidFill>
                  <a:srgbClr val="FFFFFF"/>
                </a:solidFill>
                <a:latin typeface="Open Sans"/>
                <a:cs typeface="Open Sans"/>
              </a:rPr>
              <a:t>ing it</a:t>
            </a:r>
            <a:r>
              <a:rPr sz="700" spc="-10">
                <a:solidFill>
                  <a:srgbClr val="FFFFFF"/>
                </a:solidFill>
                <a:latin typeface="Open Sans"/>
                <a:cs typeface="Open Sans"/>
              </a:rPr>
              <a:t> </a:t>
            </a:r>
            <a:r>
              <a:rPr sz="700">
                <a:solidFill>
                  <a:srgbClr val="FFFFFF"/>
                </a:solidFill>
                <a:latin typeface="Open Sans"/>
                <a:cs typeface="Open Sans"/>
              </a:rPr>
              <a:t>Done</a:t>
            </a:r>
            <a:r>
              <a:rPr sz="700" spc="-10">
                <a:solidFill>
                  <a:srgbClr val="FFFFFF"/>
                </a:solidFill>
                <a:latin typeface="Open Sans"/>
                <a:cs typeface="Open Sans"/>
              </a:rPr>
              <a:t> Capstone</a:t>
            </a:r>
            <a:endParaRPr sz="700">
              <a:latin typeface="Open Sans"/>
              <a:cs typeface="Open Sans"/>
            </a:endParaRPr>
          </a:p>
        </p:txBody>
      </p:sp>
      <p:sp>
        <p:nvSpPr>
          <p:cNvPr id="5" name="object 5"/>
          <p:cNvSpPr txBox="1"/>
          <p:nvPr/>
        </p:nvSpPr>
        <p:spPr>
          <a:xfrm>
            <a:off x="11679302" y="6502400"/>
            <a:ext cx="69215" cy="128270"/>
          </a:xfrm>
          <a:prstGeom prst="rect">
            <a:avLst/>
          </a:prstGeom>
        </p:spPr>
        <p:txBody>
          <a:bodyPr vert="horz" wrap="square" lIns="0" tIns="15240" rIns="0" bIns="0" rtlCol="0">
            <a:spAutoFit/>
          </a:bodyPr>
          <a:lstStyle/>
          <a:p>
            <a:pPr marL="12700">
              <a:lnSpc>
                <a:spcPct val="100000"/>
              </a:lnSpc>
              <a:spcBef>
                <a:spcPts val="120"/>
              </a:spcBef>
            </a:pPr>
            <a:r>
              <a:rPr sz="650" spc="10">
                <a:solidFill>
                  <a:srgbClr val="FFFFFF"/>
                </a:solidFill>
                <a:latin typeface="Calibri"/>
                <a:cs typeface="Calibri"/>
              </a:rPr>
              <a:t>3</a:t>
            </a:r>
            <a:endParaRPr sz="650">
              <a:latin typeface="Calibri"/>
              <a:cs typeface="Calibri"/>
            </a:endParaRPr>
          </a:p>
        </p:txBody>
      </p:sp>
      <p:sp>
        <p:nvSpPr>
          <p:cNvPr id="6" name="object 6"/>
          <p:cNvSpPr txBox="1">
            <a:spLocks noGrp="1"/>
          </p:cNvSpPr>
          <p:nvPr>
            <p:ph type="title"/>
          </p:nvPr>
        </p:nvSpPr>
        <p:spPr>
          <a:xfrm>
            <a:off x="304800" y="3052935"/>
            <a:ext cx="3912085" cy="752129"/>
          </a:xfrm>
          <a:prstGeom prst="rect">
            <a:avLst/>
          </a:prstGeom>
        </p:spPr>
        <p:txBody>
          <a:bodyPr vert="horz" wrap="square" lIns="0" tIns="13335" rIns="0" bIns="0" rtlCol="0">
            <a:spAutoFit/>
          </a:bodyPr>
          <a:lstStyle/>
          <a:p>
            <a:pPr marL="12700">
              <a:lnSpc>
                <a:spcPct val="100000"/>
              </a:lnSpc>
              <a:spcBef>
                <a:spcPts val="105"/>
              </a:spcBef>
            </a:pPr>
            <a:r>
              <a:rPr lang="en-US" sz="4800" b="1" spc="-10" dirty="0">
                <a:solidFill>
                  <a:srgbClr val="FFFFFF"/>
                </a:solidFill>
                <a:latin typeface="+mj-lt"/>
              </a:rPr>
              <a:t>Modeling</a:t>
            </a:r>
            <a:endParaRPr lang="en-US" sz="4800" dirty="0">
              <a:latin typeface="+mj-lt"/>
              <a:cs typeface="Open Sans"/>
            </a:endParaRPr>
          </a:p>
        </p:txBody>
      </p:sp>
    </p:spTree>
    <p:extLst>
      <p:ext uri="{BB962C8B-B14F-4D97-AF65-F5344CB8AC3E}">
        <p14:creationId xmlns:p14="http://schemas.microsoft.com/office/powerpoint/2010/main" val="28478140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443711"/>
          </a:xfrm>
        </p:spPr>
        <p:txBody>
          <a:bodyPr/>
          <a:lstStyle/>
          <a:p>
            <a:pPr algn="l"/>
            <a:r>
              <a:rPr lang="en-US" dirty="0">
                <a:latin typeface="+mj-lt"/>
              </a:rPr>
              <a:t>Modeling Approach</a:t>
            </a:r>
            <a:endParaRPr lang="en-US" sz="1600" dirty="0">
              <a:solidFill>
                <a:srgbClr val="52555A"/>
              </a:solidFill>
              <a:latin typeface="+mj-lt"/>
            </a:endParaRPr>
          </a:p>
        </p:txBody>
      </p:sp>
      <p:sp>
        <p:nvSpPr>
          <p:cNvPr id="3" name="object 2">
            <a:extLst>
              <a:ext uri="{FF2B5EF4-FFF2-40B4-BE49-F238E27FC236}">
                <a16:creationId xmlns:a16="http://schemas.microsoft.com/office/drawing/2014/main" id="{E26BBFE1-8E4E-1B05-D322-CC0E2669A96C}"/>
              </a:ext>
            </a:extLst>
          </p:cNvPr>
          <p:cNvSpPr txBox="1"/>
          <p:nvPr/>
        </p:nvSpPr>
        <p:spPr>
          <a:xfrm>
            <a:off x="450594" y="659573"/>
            <a:ext cx="11663183" cy="443711"/>
          </a:xfrm>
          <a:prstGeom prst="rect">
            <a:avLst/>
          </a:prstGeom>
        </p:spPr>
        <p:txBody>
          <a:bodyPr vert="horz" wrap="square" lIns="0" tIns="12700" rIns="0" bIns="0" rtlCol="0">
            <a:spAutoFit/>
          </a:bodyPr>
          <a:lstStyle/>
          <a:p>
            <a:pPr marL="12700" marR="5080">
              <a:spcBef>
                <a:spcPts val="100"/>
              </a:spcBef>
              <a:buSzPct val="100000"/>
            </a:pPr>
            <a:r>
              <a:rPr lang="en-US" sz="1400" dirty="0">
                <a:solidFill>
                  <a:srgbClr val="52555A"/>
                </a:solidFill>
                <a:latin typeface="+mj-lt"/>
              </a:rPr>
              <a:t>The binary classification task can be approached in many ways, multiple models were tested in efforts to offer the optimal solution for this case. </a:t>
            </a:r>
          </a:p>
        </p:txBody>
      </p:sp>
      <p:sp>
        <p:nvSpPr>
          <p:cNvPr id="5" name="TextBox 4">
            <a:extLst>
              <a:ext uri="{FF2B5EF4-FFF2-40B4-BE49-F238E27FC236}">
                <a16:creationId xmlns:a16="http://schemas.microsoft.com/office/drawing/2014/main" id="{997DB9CE-E209-15BD-6F1A-869FCC197C3E}"/>
              </a:ext>
            </a:extLst>
          </p:cNvPr>
          <p:cNvSpPr txBox="1"/>
          <p:nvPr/>
        </p:nvSpPr>
        <p:spPr>
          <a:xfrm>
            <a:off x="450594" y="1376889"/>
            <a:ext cx="5257479" cy="276999"/>
          </a:xfrm>
          <a:prstGeom prst="rect">
            <a:avLst/>
          </a:prstGeom>
          <a:noFill/>
        </p:spPr>
        <p:txBody>
          <a:bodyPr wrap="square" lIns="0" tIns="0" rIns="0" bIns="0" rtlCol="0">
            <a:spAutoFit/>
          </a:bodyPr>
          <a:lstStyle/>
          <a:p>
            <a:pPr>
              <a:spcBef>
                <a:spcPts val="600"/>
              </a:spcBef>
              <a:buSzPct val="100000"/>
            </a:pPr>
            <a:r>
              <a:rPr lang="en-US" sz="1800" b="1" dirty="0">
                <a:solidFill>
                  <a:srgbClr val="313131"/>
                </a:solidFill>
                <a:latin typeface="+mj-lt"/>
              </a:rPr>
              <a:t>Which models were tested and why?</a:t>
            </a:r>
          </a:p>
        </p:txBody>
      </p:sp>
      <p:sp>
        <p:nvSpPr>
          <p:cNvPr id="8" name="TextBox 7">
            <a:extLst>
              <a:ext uri="{FF2B5EF4-FFF2-40B4-BE49-F238E27FC236}">
                <a16:creationId xmlns:a16="http://schemas.microsoft.com/office/drawing/2014/main" id="{3E845E71-F082-8B7A-CAF4-9512579F8F65}"/>
              </a:ext>
            </a:extLst>
          </p:cNvPr>
          <p:cNvSpPr txBox="1"/>
          <p:nvPr/>
        </p:nvSpPr>
        <p:spPr>
          <a:xfrm>
            <a:off x="1645869" y="1952088"/>
            <a:ext cx="7028996" cy="411908"/>
          </a:xfrm>
          <a:prstGeom prst="rect">
            <a:avLst/>
          </a:prstGeom>
          <a:noFill/>
        </p:spPr>
        <p:txBody>
          <a:bodyPr wrap="square" lIns="0" tIns="0" rIns="0" bIns="0" rtlCol="0">
            <a:spAutoFit/>
          </a:bodyPr>
          <a:lstStyle/>
          <a:p>
            <a:pPr>
              <a:lnSpc>
                <a:spcPct val="200000"/>
              </a:lnSpc>
              <a:spcBef>
                <a:spcPts val="600"/>
              </a:spcBef>
              <a:buSzPct val="100000"/>
            </a:pPr>
            <a:r>
              <a:rPr lang="en-US" sz="1600" b="1" dirty="0">
                <a:solidFill>
                  <a:srgbClr val="313131"/>
                </a:solidFill>
                <a:latin typeface="+mj-lt"/>
              </a:rPr>
              <a:t>Logistic Regression: </a:t>
            </a:r>
            <a:r>
              <a:rPr lang="en-US" sz="1600" dirty="0">
                <a:solidFill>
                  <a:srgbClr val="313131"/>
                </a:solidFill>
                <a:latin typeface="+mj-lt"/>
              </a:rPr>
              <a:t>Simple but effective approach</a:t>
            </a:r>
            <a:r>
              <a:rPr lang="en-US" sz="1600">
                <a:solidFill>
                  <a:srgbClr val="313131"/>
                </a:solidFill>
                <a:latin typeface="+mj-lt"/>
              </a:rPr>
              <a:t>.</a:t>
            </a:r>
            <a:endParaRPr lang="en-US" sz="1600" dirty="0">
              <a:solidFill>
                <a:srgbClr val="313131"/>
              </a:solidFill>
              <a:latin typeface="+mj-lt"/>
            </a:endParaRPr>
          </a:p>
        </p:txBody>
      </p:sp>
      <p:sp>
        <p:nvSpPr>
          <p:cNvPr id="10" name="TextBox 9">
            <a:extLst>
              <a:ext uri="{FF2B5EF4-FFF2-40B4-BE49-F238E27FC236}">
                <a16:creationId xmlns:a16="http://schemas.microsoft.com/office/drawing/2014/main" id="{68E55645-E73D-5E88-868F-AF67D6E3D68D}"/>
              </a:ext>
            </a:extLst>
          </p:cNvPr>
          <p:cNvSpPr txBox="1"/>
          <p:nvPr/>
        </p:nvSpPr>
        <p:spPr>
          <a:xfrm>
            <a:off x="1645869" y="2785369"/>
            <a:ext cx="7660565" cy="411908"/>
          </a:xfrm>
          <a:prstGeom prst="rect">
            <a:avLst/>
          </a:prstGeom>
          <a:noFill/>
        </p:spPr>
        <p:txBody>
          <a:bodyPr wrap="square" lIns="0" tIns="0" rIns="0" bIns="0" rtlCol="0">
            <a:spAutoFit/>
          </a:bodyPr>
          <a:lstStyle/>
          <a:p>
            <a:pPr>
              <a:lnSpc>
                <a:spcPct val="200000"/>
              </a:lnSpc>
              <a:spcBef>
                <a:spcPts val="600"/>
              </a:spcBef>
              <a:buSzPct val="100000"/>
            </a:pPr>
            <a:r>
              <a:rPr lang="en-US" sz="1600" b="1" dirty="0">
                <a:solidFill>
                  <a:srgbClr val="313131"/>
                </a:solidFill>
                <a:latin typeface="+mj-lt"/>
              </a:rPr>
              <a:t>Decision Tree: </a:t>
            </a:r>
            <a:r>
              <a:rPr lang="en-US" sz="1600" dirty="0">
                <a:solidFill>
                  <a:srgbClr val="313131"/>
                </a:solidFill>
                <a:latin typeface="+mj-lt"/>
              </a:rPr>
              <a:t>Alternative, highly interpretable classification model</a:t>
            </a:r>
            <a:r>
              <a:rPr lang="en-US" sz="1600">
                <a:solidFill>
                  <a:srgbClr val="313131"/>
                </a:solidFill>
                <a:latin typeface="+mj-lt"/>
              </a:rPr>
              <a:t>.</a:t>
            </a:r>
            <a:endParaRPr lang="en-US" sz="1600" dirty="0">
              <a:solidFill>
                <a:srgbClr val="313131"/>
              </a:solidFill>
              <a:latin typeface="+mj-lt"/>
            </a:endParaRPr>
          </a:p>
        </p:txBody>
      </p:sp>
      <p:sp>
        <p:nvSpPr>
          <p:cNvPr id="11" name="TextBox 10">
            <a:extLst>
              <a:ext uri="{FF2B5EF4-FFF2-40B4-BE49-F238E27FC236}">
                <a16:creationId xmlns:a16="http://schemas.microsoft.com/office/drawing/2014/main" id="{D4B3858C-1C18-C416-AAF4-BBE659189DA4}"/>
              </a:ext>
            </a:extLst>
          </p:cNvPr>
          <p:cNvSpPr txBox="1"/>
          <p:nvPr/>
        </p:nvSpPr>
        <p:spPr>
          <a:xfrm>
            <a:off x="1645869" y="3618650"/>
            <a:ext cx="7952921" cy="411908"/>
          </a:xfrm>
          <a:prstGeom prst="rect">
            <a:avLst/>
          </a:prstGeom>
          <a:noFill/>
        </p:spPr>
        <p:txBody>
          <a:bodyPr wrap="square" lIns="0" tIns="0" rIns="0" bIns="0" rtlCol="0">
            <a:spAutoFit/>
          </a:bodyPr>
          <a:lstStyle/>
          <a:p>
            <a:pPr>
              <a:lnSpc>
                <a:spcPct val="200000"/>
              </a:lnSpc>
              <a:spcBef>
                <a:spcPts val="600"/>
              </a:spcBef>
              <a:buSzPct val="100000"/>
            </a:pPr>
            <a:r>
              <a:rPr lang="en-US" sz="1600" b="1" dirty="0">
                <a:solidFill>
                  <a:srgbClr val="313131"/>
                </a:solidFill>
                <a:latin typeface="+mj-lt"/>
              </a:rPr>
              <a:t>Random Forest: </a:t>
            </a:r>
            <a:r>
              <a:rPr lang="en-US" sz="1600" dirty="0">
                <a:solidFill>
                  <a:srgbClr val="313131"/>
                </a:solidFill>
                <a:latin typeface="+mj-lt"/>
              </a:rPr>
              <a:t>Complex model that typically give more accurate results</a:t>
            </a:r>
            <a:r>
              <a:rPr lang="en-US" sz="1600">
                <a:solidFill>
                  <a:srgbClr val="313131"/>
                </a:solidFill>
                <a:latin typeface="+mj-lt"/>
              </a:rPr>
              <a:t>.</a:t>
            </a:r>
            <a:r>
              <a:rPr lang="en-US" sz="1600" dirty="0">
                <a:solidFill>
                  <a:srgbClr val="313131"/>
                </a:solidFill>
                <a:latin typeface="+mj-lt"/>
              </a:rPr>
              <a:t> </a:t>
            </a:r>
          </a:p>
        </p:txBody>
      </p:sp>
      <p:sp>
        <p:nvSpPr>
          <p:cNvPr id="13" name="TextBox 12">
            <a:extLst>
              <a:ext uri="{FF2B5EF4-FFF2-40B4-BE49-F238E27FC236}">
                <a16:creationId xmlns:a16="http://schemas.microsoft.com/office/drawing/2014/main" id="{57D35E50-C57E-0A32-76D6-5FA68ED2D62B}"/>
              </a:ext>
            </a:extLst>
          </p:cNvPr>
          <p:cNvSpPr txBox="1"/>
          <p:nvPr/>
        </p:nvSpPr>
        <p:spPr>
          <a:xfrm>
            <a:off x="1645869" y="4451931"/>
            <a:ext cx="7952921" cy="411908"/>
          </a:xfrm>
          <a:prstGeom prst="rect">
            <a:avLst/>
          </a:prstGeom>
          <a:noFill/>
        </p:spPr>
        <p:txBody>
          <a:bodyPr wrap="square" lIns="0" tIns="0" rIns="0" bIns="0">
            <a:spAutoFit/>
          </a:bodyPr>
          <a:lstStyle/>
          <a:p>
            <a:pPr>
              <a:lnSpc>
                <a:spcPct val="200000"/>
              </a:lnSpc>
              <a:spcBef>
                <a:spcPts val="600"/>
              </a:spcBef>
              <a:buSzPct val="100000"/>
            </a:pPr>
            <a:r>
              <a:rPr lang="en-US" sz="1600" b="1" dirty="0" err="1">
                <a:solidFill>
                  <a:srgbClr val="313131"/>
                </a:solidFill>
                <a:latin typeface="+mj-lt"/>
              </a:rPr>
              <a:t>XGBoost</a:t>
            </a:r>
            <a:r>
              <a:rPr lang="en-US" sz="1600" b="1" dirty="0">
                <a:solidFill>
                  <a:srgbClr val="313131"/>
                </a:solidFill>
                <a:latin typeface="+mj-lt"/>
              </a:rPr>
              <a:t>:</a:t>
            </a:r>
            <a:r>
              <a:rPr lang="en-US" sz="1600" dirty="0">
                <a:solidFill>
                  <a:srgbClr val="313131"/>
                </a:solidFill>
                <a:latin typeface="+mj-lt"/>
              </a:rPr>
              <a:t> Highly complex model that works well with unbalanced data</a:t>
            </a:r>
            <a:r>
              <a:rPr lang="en-US" sz="1600">
                <a:solidFill>
                  <a:srgbClr val="313131"/>
                </a:solidFill>
                <a:latin typeface="+mj-lt"/>
              </a:rPr>
              <a:t>.</a:t>
            </a:r>
            <a:endParaRPr lang="en-US" sz="1600" dirty="0">
              <a:solidFill>
                <a:srgbClr val="313131"/>
              </a:solidFill>
              <a:latin typeface="+mj-lt"/>
            </a:endParaRPr>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9A7FF97C-4F75-BDC3-5AD0-0A60E43A6390}"/>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82004" y="4390835"/>
            <a:ext cx="573495" cy="573495"/>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E9882702-5D04-FC63-87A2-3514FE366EA4}"/>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4713" y="1990356"/>
            <a:ext cx="468077" cy="468077"/>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43F4915D-8082-7AC0-495D-C51D4897EB14}"/>
              </a:ext>
            </a:extLst>
          </p:cNvPr>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6685"/>
                    </a14:imgEffect>
                    <a14:imgEffect>
                      <a14:saturation sat="180000"/>
                    </a14:imgEffect>
                  </a14:imgLayer>
                </a14:imgProps>
              </a:ext>
              <a:ext uri="{28A0092B-C50C-407E-A947-70E740481C1C}">
                <a14:useLocalDpi xmlns:a14="http://schemas.microsoft.com/office/drawing/2010/main" val="0"/>
              </a:ext>
            </a:extLst>
          </a:blip>
          <a:stretch>
            <a:fillRect/>
          </a:stretch>
        </p:blipFill>
        <p:spPr>
          <a:xfrm>
            <a:off x="699549" y="2699533"/>
            <a:ext cx="555950" cy="555950"/>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363971A8-C0B5-ECD0-630C-D8B22E8A00E4}"/>
              </a:ext>
            </a:extLst>
          </p:cNvPr>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8099" y="3497553"/>
            <a:ext cx="761305" cy="761305"/>
          </a:xfrm>
          <a:prstGeom prst="rect">
            <a:avLst/>
          </a:prstGeom>
        </p:spPr>
      </p:pic>
      <p:cxnSp>
        <p:nvCxnSpPr>
          <p:cNvPr id="25" name="Straight Connector 24">
            <a:extLst>
              <a:ext uri="{FF2B5EF4-FFF2-40B4-BE49-F238E27FC236}">
                <a16:creationId xmlns:a16="http://schemas.microsoft.com/office/drawing/2014/main" id="{E208C92C-AD68-FEC0-6FAB-A968649890F3}"/>
              </a:ext>
            </a:extLst>
          </p:cNvPr>
          <p:cNvCxnSpPr/>
          <p:nvPr/>
        </p:nvCxnSpPr>
        <p:spPr>
          <a:xfrm>
            <a:off x="461609" y="1675922"/>
            <a:ext cx="4663440" cy="0"/>
          </a:xfrm>
          <a:prstGeom prst="line">
            <a:avLst/>
          </a:prstGeom>
          <a:ln w="57150">
            <a:solidFill>
              <a:srgbClr val="86BC25"/>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36A8E06-5BC8-6204-1C33-7C9ACC05DB09}"/>
              </a:ext>
            </a:extLst>
          </p:cNvPr>
          <p:cNvSpPr/>
          <p:nvPr/>
        </p:nvSpPr>
        <p:spPr bwMode="gray">
          <a:xfrm>
            <a:off x="0" y="5124490"/>
            <a:ext cx="12192000" cy="1220552"/>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pPr>
            <a:r>
              <a:rPr lang="en-US" sz="1600" dirty="0">
                <a:solidFill>
                  <a:srgbClr val="313131"/>
                </a:solidFill>
                <a:latin typeface="+mj-lt"/>
              </a:rPr>
              <a:t>The final model will ideally have high </a:t>
            </a:r>
            <a:r>
              <a:rPr lang="en-US" sz="1600" b="1" i="1" dirty="0">
                <a:solidFill>
                  <a:srgbClr val="313131"/>
                </a:solidFill>
                <a:latin typeface="+mj-lt"/>
              </a:rPr>
              <a:t>recall</a:t>
            </a:r>
            <a:r>
              <a:rPr lang="en-US" sz="1600" dirty="0">
                <a:solidFill>
                  <a:srgbClr val="313131"/>
                </a:solidFill>
                <a:latin typeface="+mj-lt"/>
              </a:rPr>
              <a:t> – we would like to detect as many exiting customers as possible</a:t>
            </a:r>
            <a:r>
              <a:rPr lang="en-US" sz="1600">
                <a:solidFill>
                  <a:srgbClr val="313131"/>
                </a:solidFill>
                <a:latin typeface="+mj-lt"/>
              </a:rPr>
              <a:t>.</a:t>
            </a:r>
            <a:endParaRPr lang="en-US" sz="1600" dirty="0">
              <a:solidFill>
                <a:srgbClr val="313131"/>
              </a:solidFill>
              <a:latin typeface="+mj-lt"/>
            </a:endParaRPr>
          </a:p>
          <a:p>
            <a:pPr algn="ctr">
              <a:lnSpc>
                <a:spcPct val="106000"/>
              </a:lnSpc>
            </a:pPr>
            <a:endParaRPr lang="en-US" sz="1600" dirty="0">
              <a:solidFill>
                <a:srgbClr val="313131"/>
              </a:solidFill>
              <a:latin typeface="+mj-lt"/>
            </a:endParaRPr>
          </a:p>
          <a:p>
            <a:pPr algn="ctr">
              <a:lnSpc>
                <a:spcPct val="106000"/>
              </a:lnSpc>
            </a:pPr>
            <a:r>
              <a:rPr lang="en-US" sz="1600" dirty="0">
                <a:solidFill>
                  <a:srgbClr val="313131"/>
                </a:solidFill>
                <a:latin typeface="+mj-lt"/>
              </a:rPr>
              <a:t>It will be better for the model to predict incorrectly that a customer will leave (</a:t>
            </a:r>
            <a:r>
              <a:rPr lang="en-US" sz="1600" i="1" dirty="0">
                <a:solidFill>
                  <a:srgbClr val="313131"/>
                </a:solidFill>
                <a:latin typeface="+mj-lt"/>
              </a:rPr>
              <a:t>False Positive</a:t>
            </a:r>
            <a:r>
              <a:rPr lang="en-US" sz="1600" dirty="0">
                <a:solidFill>
                  <a:srgbClr val="313131"/>
                </a:solidFill>
                <a:latin typeface="+mj-lt"/>
              </a:rPr>
              <a:t>), rather than predicting incorrectly they will stay (</a:t>
            </a:r>
            <a:r>
              <a:rPr lang="en-US" sz="1600" i="1" dirty="0">
                <a:solidFill>
                  <a:srgbClr val="313131"/>
                </a:solidFill>
                <a:latin typeface="+mj-lt"/>
              </a:rPr>
              <a:t>False Negative</a:t>
            </a:r>
            <a:r>
              <a:rPr lang="en-US" sz="1600" dirty="0">
                <a:solidFill>
                  <a:srgbClr val="313131"/>
                </a:solidFill>
                <a:latin typeface="+mj-lt"/>
              </a:rPr>
              <a:t>).</a:t>
            </a:r>
          </a:p>
        </p:txBody>
      </p:sp>
      <p:grpSp>
        <p:nvGrpSpPr>
          <p:cNvPr id="4" name="Group 3">
            <a:extLst>
              <a:ext uri="{FF2B5EF4-FFF2-40B4-BE49-F238E27FC236}">
                <a16:creationId xmlns:a16="http://schemas.microsoft.com/office/drawing/2014/main" id="{0D39EA06-9167-A0DC-0B58-E1ED0A2F4DB9}"/>
              </a:ext>
            </a:extLst>
          </p:cNvPr>
          <p:cNvGrpSpPr/>
          <p:nvPr/>
        </p:nvGrpSpPr>
        <p:grpSpPr>
          <a:xfrm>
            <a:off x="9696804" y="1716933"/>
            <a:ext cx="1268795" cy="3053404"/>
            <a:chOff x="352105" y="1819275"/>
            <a:chExt cx="1268795" cy="3053404"/>
          </a:xfrm>
        </p:grpSpPr>
        <p:sp>
          <p:nvSpPr>
            <p:cNvPr id="29" name="Arrow: Down 28">
              <a:extLst>
                <a:ext uri="{FF2B5EF4-FFF2-40B4-BE49-F238E27FC236}">
                  <a16:creationId xmlns:a16="http://schemas.microsoft.com/office/drawing/2014/main" id="{09F86ACA-1C5B-C40C-EE78-15E7F9FA3894}"/>
                </a:ext>
              </a:extLst>
            </p:cNvPr>
            <p:cNvSpPr/>
            <p:nvPr/>
          </p:nvSpPr>
          <p:spPr bwMode="gray">
            <a:xfrm>
              <a:off x="352105" y="1819275"/>
              <a:ext cx="1268795" cy="3053404"/>
            </a:xfrm>
            <a:prstGeom prst="downArrow">
              <a:avLst/>
            </a:prstGeom>
            <a:gradFill>
              <a:gsLst>
                <a:gs pos="12000">
                  <a:schemeClr val="bg1"/>
                </a:gs>
                <a:gs pos="74000">
                  <a:schemeClr val="accent1"/>
                </a:gs>
                <a:gs pos="93000">
                  <a:schemeClr val="accent1"/>
                </a:gs>
                <a:gs pos="100000">
                  <a:schemeClr val="accent1"/>
                </a:gs>
              </a:gsLst>
              <a:lin ang="5400000" scaled="1"/>
            </a:gra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mj-lt"/>
              </a:endParaRPr>
            </a:p>
          </p:txBody>
        </p:sp>
        <p:sp>
          <p:nvSpPr>
            <p:cNvPr id="30" name="TextBox 29">
              <a:extLst>
                <a:ext uri="{FF2B5EF4-FFF2-40B4-BE49-F238E27FC236}">
                  <a16:creationId xmlns:a16="http://schemas.microsoft.com/office/drawing/2014/main" id="{2FBA2DB0-75FD-5151-E8F5-4FB26F1C21E0}"/>
                </a:ext>
              </a:extLst>
            </p:cNvPr>
            <p:cNvSpPr txBox="1"/>
            <p:nvPr/>
          </p:nvSpPr>
          <p:spPr>
            <a:xfrm rot="16200000">
              <a:off x="-176271" y="3242029"/>
              <a:ext cx="2303516" cy="169277"/>
            </a:xfrm>
            <a:prstGeom prst="rect">
              <a:avLst/>
            </a:prstGeom>
            <a:noFill/>
          </p:spPr>
          <p:txBody>
            <a:bodyPr wrap="none" lIns="0" tIns="0" rIns="0" bIns="0" rtlCol="0">
              <a:spAutoFit/>
            </a:bodyPr>
            <a:lstStyle/>
            <a:p>
              <a:pPr>
                <a:spcBef>
                  <a:spcPts val="600"/>
                </a:spcBef>
                <a:buSzPct val="100000"/>
              </a:pPr>
              <a:r>
                <a:rPr lang="en-US" sz="1100" b="1" dirty="0">
                  <a:solidFill>
                    <a:srgbClr val="313131"/>
                  </a:solidFill>
                  <a:latin typeface="+mj-lt"/>
                </a:rPr>
                <a:t>Increasing Model Complexity</a:t>
              </a:r>
            </a:p>
          </p:txBody>
        </p:sp>
      </p:grpSp>
    </p:spTree>
    <p:extLst>
      <p:ext uri="{BB962C8B-B14F-4D97-AF65-F5344CB8AC3E}">
        <p14:creationId xmlns:p14="http://schemas.microsoft.com/office/powerpoint/2010/main" val="151675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443711"/>
          </a:xfrm>
        </p:spPr>
        <p:txBody>
          <a:bodyPr/>
          <a:lstStyle/>
          <a:p>
            <a:pPr algn="l"/>
            <a:r>
              <a:rPr lang="en-US">
                <a:latin typeface="+mj-lt"/>
              </a:rPr>
              <a:t>Logistic Regression</a:t>
            </a:r>
            <a:br>
              <a:rPr lang="en-US">
                <a:latin typeface="+mj-lt"/>
              </a:rPr>
            </a:br>
            <a:br>
              <a:rPr lang="en-US">
                <a:latin typeface="+mj-lt"/>
              </a:rPr>
            </a:br>
            <a:endParaRPr lang="en-US" sz="1600">
              <a:solidFill>
                <a:srgbClr val="52555A"/>
              </a:solidFill>
              <a:latin typeface="+mj-lt"/>
            </a:endParaRPr>
          </a:p>
        </p:txBody>
      </p:sp>
      <p:sp>
        <p:nvSpPr>
          <p:cNvPr id="3" name="object 2">
            <a:extLst>
              <a:ext uri="{FF2B5EF4-FFF2-40B4-BE49-F238E27FC236}">
                <a16:creationId xmlns:a16="http://schemas.microsoft.com/office/drawing/2014/main" id="{E26BBFE1-8E4E-1B05-D322-CC0E2669A96C}"/>
              </a:ext>
            </a:extLst>
          </p:cNvPr>
          <p:cNvSpPr txBox="1"/>
          <p:nvPr/>
        </p:nvSpPr>
        <p:spPr>
          <a:xfrm>
            <a:off x="450594" y="659573"/>
            <a:ext cx="10426065" cy="228268"/>
          </a:xfrm>
          <a:prstGeom prst="rect">
            <a:avLst/>
          </a:prstGeom>
        </p:spPr>
        <p:txBody>
          <a:bodyPr vert="horz" wrap="square" lIns="0" tIns="12700" rIns="0" bIns="0" rtlCol="0">
            <a:spAutoFit/>
          </a:bodyPr>
          <a:lstStyle/>
          <a:p>
            <a:pPr marL="12700" marR="5080">
              <a:spcBef>
                <a:spcPts val="100"/>
              </a:spcBef>
              <a:buSzPct val="100000"/>
            </a:pPr>
            <a:r>
              <a:rPr lang="en-US" sz="1400" dirty="0">
                <a:solidFill>
                  <a:srgbClr val="52555A"/>
                </a:solidFill>
                <a:latin typeface="+mj-lt"/>
              </a:rPr>
              <a:t>Logistic regression is a statistical model that is often used for classification and predictive analytics</a:t>
            </a:r>
            <a:r>
              <a:rPr lang="en-US" sz="1400">
                <a:solidFill>
                  <a:srgbClr val="52555A"/>
                </a:solidFill>
                <a:latin typeface="+mj-lt"/>
              </a:rPr>
              <a:t>.</a:t>
            </a:r>
            <a:r>
              <a:rPr lang="en-US" sz="1400" dirty="0">
                <a:solidFill>
                  <a:srgbClr val="52555A"/>
                </a:solidFill>
                <a:latin typeface="+mj-lt"/>
              </a:rPr>
              <a:t> </a:t>
            </a:r>
          </a:p>
        </p:txBody>
      </p:sp>
      <p:sp>
        <p:nvSpPr>
          <p:cNvPr id="4" name="Rectangle 3">
            <a:extLst>
              <a:ext uri="{FF2B5EF4-FFF2-40B4-BE49-F238E27FC236}">
                <a16:creationId xmlns:a16="http://schemas.microsoft.com/office/drawing/2014/main" id="{18AE6D19-390F-1B9F-B051-0CA06F3E5F6D}"/>
              </a:ext>
            </a:extLst>
          </p:cNvPr>
          <p:cNvSpPr/>
          <p:nvPr/>
        </p:nvSpPr>
        <p:spPr bwMode="gray">
          <a:xfrm>
            <a:off x="581025" y="5582005"/>
            <a:ext cx="11029950" cy="862811"/>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The logistic model performed well with the best model reaching 74% recall and .77 f-1 score.</a:t>
            </a:r>
          </a:p>
          <a:p>
            <a:pPr algn="ctr">
              <a:lnSpc>
                <a:spcPct val="106000"/>
              </a:lnSpc>
              <a:buFont typeface="Wingdings 2" pitchFamily="18" charset="2"/>
              <a:buNone/>
            </a:pPr>
            <a:r>
              <a:rPr lang="en-US" sz="1400" dirty="0"/>
              <a:t>Because this is such a simple model, we are confident that increasing model complexity will allow us to develop a model better suited for production</a:t>
            </a:r>
            <a:r>
              <a:rPr lang="en-US" sz="1400"/>
              <a:t>.</a:t>
            </a:r>
            <a:endParaRPr lang="en-US" sz="1400" dirty="0"/>
          </a:p>
        </p:txBody>
      </p:sp>
      <p:sp>
        <p:nvSpPr>
          <p:cNvPr id="5" name="object 2">
            <a:extLst>
              <a:ext uri="{FF2B5EF4-FFF2-40B4-BE49-F238E27FC236}">
                <a16:creationId xmlns:a16="http://schemas.microsoft.com/office/drawing/2014/main" id="{85C43898-C1AA-D3D8-6450-0379EEEAF654}"/>
              </a:ext>
            </a:extLst>
          </p:cNvPr>
          <p:cNvSpPr txBox="1"/>
          <p:nvPr/>
        </p:nvSpPr>
        <p:spPr>
          <a:xfrm>
            <a:off x="449859" y="1192342"/>
            <a:ext cx="4426941" cy="3999813"/>
          </a:xfrm>
          <a:prstGeom prst="rect">
            <a:avLst/>
          </a:prstGeom>
        </p:spPr>
        <p:txBody>
          <a:bodyPr vert="horz" wrap="square" lIns="0" tIns="113030" rIns="0" bIns="0" rtlCol="0">
            <a:spAutoFit/>
          </a:bodyPr>
          <a:lstStyle/>
          <a:p>
            <a:pPr marL="12700">
              <a:lnSpc>
                <a:spcPct val="100000"/>
              </a:lnSpc>
              <a:spcBef>
                <a:spcPts val="890"/>
              </a:spcBef>
            </a:pPr>
            <a:r>
              <a:rPr lang="en-US" sz="1600" b="1" dirty="0">
                <a:latin typeface="+mj-lt"/>
                <a:cs typeface="Open Sans"/>
              </a:rPr>
              <a:t>Modeling Logistic Regression</a:t>
            </a:r>
            <a:endParaRPr lang="en-US" sz="1600" dirty="0">
              <a:latin typeface="+mj-lt"/>
              <a:cs typeface="Open Sans"/>
            </a:endParaRPr>
          </a:p>
          <a:p>
            <a:pPr marL="12700">
              <a:lnSpc>
                <a:spcPct val="100000"/>
              </a:lnSpc>
              <a:spcBef>
                <a:spcPts val="890"/>
              </a:spcBef>
            </a:pPr>
            <a:r>
              <a:rPr lang="en-US" sz="1400" b="1" spc="-20" dirty="0">
                <a:latin typeface="+mj-lt"/>
                <a:cs typeface="Open Sans"/>
              </a:rPr>
              <a:t>Feature Importance</a:t>
            </a:r>
          </a:p>
          <a:p>
            <a:pPr marL="298450" indent="-285750">
              <a:lnSpc>
                <a:spcPct val="100000"/>
              </a:lnSpc>
              <a:spcBef>
                <a:spcPts val="890"/>
              </a:spcBef>
              <a:buFont typeface="Arial" panose="020B0604020202020204" pitchFamily="34" charset="0"/>
              <a:buChar char="•"/>
            </a:pPr>
            <a:r>
              <a:rPr lang="en-US" sz="1200" spc="-20" dirty="0">
                <a:latin typeface="+mj-lt"/>
                <a:cs typeface="Open Sans"/>
              </a:rPr>
              <a:t>Feature Importance is an indicator of what variables are the strongest predictors for customer Attrition</a:t>
            </a:r>
            <a:r>
              <a:rPr lang="en-US" sz="1200" spc="-20">
                <a:latin typeface="+mj-lt"/>
                <a:cs typeface="Open Sans"/>
              </a:rPr>
              <a:t>.</a:t>
            </a:r>
          </a:p>
          <a:p>
            <a:pPr marL="298450" lvl="5" indent="-285750">
              <a:spcBef>
                <a:spcPts val="890"/>
              </a:spcBef>
              <a:buFont typeface="Arial" panose="020B0604020202020204" pitchFamily="34" charset="0"/>
              <a:buChar char="•"/>
            </a:pPr>
            <a:r>
              <a:rPr lang="en-US" sz="1200" spc="-20" dirty="0">
                <a:latin typeface="+mj-lt"/>
                <a:cs typeface="Open Sans"/>
              </a:rPr>
              <a:t>The feature with the highest correlation is the number of contacts over the past year</a:t>
            </a:r>
            <a:r>
              <a:rPr lang="en-US" sz="1200" spc="-20">
                <a:latin typeface="+mj-lt"/>
                <a:cs typeface="Open Sans"/>
              </a:rPr>
              <a:t>.</a:t>
            </a:r>
            <a:endParaRPr lang="en-US" sz="1200" spc="-20" dirty="0">
              <a:latin typeface="+mj-lt"/>
              <a:cs typeface="Open Sans"/>
            </a:endParaRPr>
          </a:p>
          <a:p>
            <a:pPr marL="298450" lvl="5" indent="-285750">
              <a:spcBef>
                <a:spcPts val="890"/>
              </a:spcBef>
              <a:buFont typeface="Arial" panose="020B0604020202020204" pitchFamily="34" charset="0"/>
              <a:buChar char="•"/>
            </a:pPr>
            <a:r>
              <a:rPr lang="en-US" sz="1200" spc="-20" dirty="0">
                <a:latin typeface="+mj-lt"/>
                <a:cs typeface="Open Sans"/>
              </a:rPr>
              <a:t>The number of months inactive over the past year, and the total relationship count are also features that are highly correlated</a:t>
            </a:r>
            <a:r>
              <a:rPr lang="en-US" sz="1200" spc="-20">
                <a:latin typeface="+mj-lt"/>
                <a:cs typeface="Open Sans"/>
              </a:rPr>
              <a:t>.</a:t>
            </a:r>
            <a:endParaRPr lang="en-US" sz="1200" spc="-20" dirty="0">
              <a:latin typeface="+mj-lt"/>
              <a:cs typeface="Open Sans"/>
            </a:endParaRPr>
          </a:p>
          <a:p>
            <a:pPr marL="12700" lvl="5">
              <a:spcBef>
                <a:spcPts val="890"/>
              </a:spcBef>
            </a:pPr>
            <a:r>
              <a:rPr lang="en-US" sz="1400" b="1" spc="-20" dirty="0">
                <a:latin typeface="+mj-lt"/>
                <a:cs typeface="Open Sans"/>
              </a:rPr>
              <a:t>Performance Metrics</a:t>
            </a:r>
          </a:p>
          <a:p>
            <a:pPr marL="184150" lvl="5" indent="-171450">
              <a:spcBef>
                <a:spcPts val="890"/>
              </a:spcBef>
              <a:buFont typeface="Arial" panose="020B0604020202020204" pitchFamily="34" charset="0"/>
              <a:buChar char="•"/>
            </a:pPr>
            <a:r>
              <a:rPr lang="en-US" sz="1200" spc="-20" dirty="0">
                <a:latin typeface="+mj-lt"/>
                <a:cs typeface="Open Sans"/>
              </a:rPr>
              <a:t>The accuracy of the logistic regression was able to reach 89</a:t>
            </a:r>
            <a:r>
              <a:rPr lang="en-US" sz="1200" spc="-20">
                <a:latin typeface="+mj-lt"/>
                <a:cs typeface="Open Sans"/>
              </a:rPr>
              <a:t>%.</a:t>
            </a:r>
            <a:endParaRPr lang="en-US" sz="1200" spc="-20" dirty="0">
              <a:latin typeface="+mj-lt"/>
              <a:cs typeface="Open Sans"/>
            </a:endParaRPr>
          </a:p>
          <a:p>
            <a:pPr marL="184150" lvl="5" indent="-171450">
              <a:spcBef>
                <a:spcPts val="890"/>
              </a:spcBef>
              <a:buFont typeface="Arial" panose="020B0604020202020204" pitchFamily="34" charset="0"/>
              <a:buChar char="•"/>
            </a:pPr>
            <a:r>
              <a:rPr lang="en-US" sz="1200" spc="-20" dirty="0">
                <a:latin typeface="+mj-lt"/>
                <a:cs typeface="Open Sans"/>
              </a:rPr>
              <a:t>Recall and F-1 score are going to give a better sense of the performance for our situation. Recall was 74% and the f-1 had a .77. This is significantly lower performance than the accuracy would indicate</a:t>
            </a:r>
            <a:r>
              <a:rPr lang="en-US" sz="1200" spc="-20">
                <a:latin typeface="+mj-lt"/>
                <a:cs typeface="Open Sans"/>
              </a:rPr>
              <a:t>.</a:t>
            </a:r>
            <a:endParaRPr lang="en-US" sz="1200" spc="-20" dirty="0">
              <a:latin typeface="+mj-lt"/>
              <a:cs typeface="Open Sans"/>
            </a:endParaRPr>
          </a:p>
        </p:txBody>
      </p:sp>
      <p:graphicFrame>
        <p:nvGraphicFramePr>
          <p:cNvPr id="8" name="Chart 7">
            <a:extLst>
              <a:ext uri="{FF2B5EF4-FFF2-40B4-BE49-F238E27FC236}">
                <a16:creationId xmlns:a16="http://schemas.microsoft.com/office/drawing/2014/main" id="{F3C33B8B-18CC-4715-F17A-68A3AAA82BF4}"/>
              </a:ext>
            </a:extLst>
          </p:cNvPr>
          <p:cNvGraphicFramePr/>
          <p:nvPr>
            <p:extLst>
              <p:ext uri="{D42A27DB-BD31-4B8C-83A1-F6EECF244321}">
                <p14:modId xmlns:p14="http://schemas.microsoft.com/office/powerpoint/2010/main" val="4279651850"/>
              </p:ext>
            </p:extLst>
          </p:nvPr>
        </p:nvGraphicFramePr>
        <p:xfrm>
          <a:off x="4962486" y="1133118"/>
          <a:ext cx="6648489" cy="4253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914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443711"/>
          </a:xfrm>
        </p:spPr>
        <p:txBody>
          <a:bodyPr/>
          <a:lstStyle/>
          <a:p>
            <a:pPr algn="l"/>
            <a:r>
              <a:rPr lang="en-US">
                <a:latin typeface="+mj-lt"/>
              </a:rPr>
              <a:t>Decision Tree</a:t>
            </a:r>
            <a:br>
              <a:rPr lang="en-US">
                <a:latin typeface="+mj-lt"/>
              </a:rPr>
            </a:br>
            <a:br>
              <a:rPr lang="en-US">
                <a:latin typeface="+mj-lt"/>
              </a:rPr>
            </a:br>
            <a:endParaRPr lang="en-US" sz="1600">
              <a:solidFill>
                <a:srgbClr val="52555A"/>
              </a:solidFill>
              <a:latin typeface="+mj-lt"/>
            </a:endParaRPr>
          </a:p>
        </p:txBody>
      </p:sp>
      <p:sp>
        <p:nvSpPr>
          <p:cNvPr id="3" name="object 2">
            <a:extLst>
              <a:ext uri="{FF2B5EF4-FFF2-40B4-BE49-F238E27FC236}">
                <a16:creationId xmlns:a16="http://schemas.microsoft.com/office/drawing/2014/main" id="{E26BBFE1-8E4E-1B05-D322-CC0E2669A96C}"/>
              </a:ext>
            </a:extLst>
          </p:cNvPr>
          <p:cNvSpPr txBox="1"/>
          <p:nvPr/>
        </p:nvSpPr>
        <p:spPr>
          <a:xfrm>
            <a:off x="450594" y="659573"/>
            <a:ext cx="11160381" cy="443711"/>
          </a:xfrm>
          <a:prstGeom prst="rect">
            <a:avLst/>
          </a:prstGeom>
        </p:spPr>
        <p:txBody>
          <a:bodyPr vert="horz" wrap="square" lIns="0" tIns="12700" rIns="0" bIns="0" rtlCol="0">
            <a:spAutoFit/>
          </a:bodyPr>
          <a:lstStyle/>
          <a:p>
            <a:pPr marL="12700" marR="5080">
              <a:lnSpc>
                <a:spcPct val="100000"/>
              </a:lnSpc>
              <a:spcBef>
                <a:spcPts val="100"/>
              </a:spcBef>
              <a:buSzPct val="100000"/>
            </a:pPr>
            <a:r>
              <a:rPr lang="en-US" sz="1400" dirty="0">
                <a:solidFill>
                  <a:srgbClr val="52555A"/>
                </a:solidFill>
                <a:latin typeface="+mj-lt"/>
              </a:rPr>
              <a:t>Decision Tree is a supervised machine learning model, are used to classify by partitioning recursively the sample space until we get a discrete class</a:t>
            </a:r>
            <a:r>
              <a:rPr lang="en-US" sz="1400">
                <a:solidFill>
                  <a:srgbClr val="52555A"/>
                </a:solidFill>
                <a:latin typeface="+mj-lt"/>
              </a:rPr>
              <a:t>.</a:t>
            </a:r>
            <a:endParaRPr lang="en-US" sz="1400" dirty="0">
              <a:solidFill>
                <a:srgbClr val="52555A"/>
              </a:solidFill>
              <a:latin typeface="+mj-lt"/>
            </a:endParaRPr>
          </a:p>
        </p:txBody>
      </p:sp>
      <p:sp>
        <p:nvSpPr>
          <p:cNvPr id="4" name="object 2">
            <a:extLst>
              <a:ext uri="{FF2B5EF4-FFF2-40B4-BE49-F238E27FC236}">
                <a16:creationId xmlns:a16="http://schemas.microsoft.com/office/drawing/2014/main" id="{5E9E3D6C-D35A-38A7-7874-D7CA6939DC18}"/>
              </a:ext>
            </a:extLst>
          </p:cNvPr>
          <p:cNvSpPr txBox="1"/>
          <p:nvPr/>
        </p:nvSpPr>
        <p:spPr>
          <a:xfrm>
            <a:off x="449859" y="1192342"/>
            <a:ext cx="3803486" cy="3330399"/>
          </a:xfrm>
          <a:prstGeom prst="rect">
            <a:avLst/>
          </a:prstGeom>
        </p:spPr>
        <p:txBody>
          <a:bodyPr vert="horz" wrap="square" lIns="0" tIns="113030" rIns="0" bIns="0" rtlCol="0" anchor="t">
            <a:spAutoFit/>
          </a:bodyPr>
          <a:lstStyle/>
          <a:p>
            <a:pPr marL="12700">
              <a:lnSpc>
                <a:spcPct val="100000"/>
              </a:lnSpc>
              <a:spcBef>
                <a:spcPts val="890"/>
              </a:spcBef>
            </a:pPr>
            <a:r>
              <a:rPr lang="en-US" sz="1600" b="1" dirty="0">
                <a:latin typeface="+mj-lt"/>
                <a:cs typeface="Open Sans"/>
              </a:rPr>
              <a:t>Modeling Decision Tree</a:t>
            </a:r>
            <a:endParaRPr lang="en-US" sz="1400" b="1" spc="-20" dirty="0">
              <a:latin typeface="+mj-lt"/>
              <a:cs typeface="Open Sans"/>
            </a:endParaRPr>
          </a:p>
          <a:p>
            <a:pPr marL="12700">
              <a:lnSpc>
                <a:spcPct val="100000"/>
              </a:lnSpc>
              <a:spcBef>
                <a:spcPts val="890"/>
              </a:spcBef>
            </a:pPr>
            <a:r>
              <a:rPr lang="en-US" sz="1400" b="1" spc="-20" dirty="0">
                <a:latin typeface="+mj-lt"/>
                <a:cs typeface="Open Sans"/>
              </a:rPr>
              <a:t>Feature Importance</a:t>
            </a:r>
            <a:endParaRPr lang="en-US" sz="1400" b="1" spc="-20" dirty="0">
              <a:latin typeface="+mj-lt"/>
              <a:ea typeface="Verdana"/>
              <a:cs typeface="Open Sans"/>
            </a:endParaRPr>
          </a:p>
          <a:p>
            <a:pPr marL="298450" lvl="5" indent="-285750">
              <a:spcBef>
                <a:spcPts val="890"/>
              </a:spcBef>
              <a:buFont typeface="Arial" panose="020B0604020202020204" pitchFamily="34" charset="0"/>
              <a:buChar char="•"/>
            </a:pPr>
            <a:r>
              <a:rPr lang="en-US" sz="1200" spc="-20" dirty="0">
                <a:latin typeface="+mj-lt"/>
                <a:cs typeface="Open Sans"/>
              </a:rPr>
              <a:t>The feature with the highest performance is </a:t>
            </a:r>
            <a:r>
              <a:rPr lang="en-US" sz="1200" spc="-20">
                <a:latin typeface="+mj-lt"/>
                <a:cs typeface="Open Sans"/>
              </a:rPr>
              <a:t>the </a:t>
            </a:r>
            <a:r>
              <a:rPr lang="en-US" sz="1200" spc="-20" dirty="0">
                <a:latin typeface="+mj-lt"/>
                <a:cs typeface="Open Sans"/>
              </a:rPr>
              <a:t>amount of times that a customer uses their card.</a:t>
            </a:r>
            <a:endParaRPr lang="en-US" sz="1200" spc="-20">
              <a:latin typeface="+mj-lt"/>
              <a:ea typeface="Verdana"/>
              <a:cs typeface="Open Sans"/>
            </a:endParaRPr>
          </a:p>
          <a:p>
            <a:pPr marL="298450" lvl="5" indent="-285750">
              <a:spcBef>
                <a:spcPts val="890"/>
              </a:spcBef>
              <a:buFont typeface="Arial" panose="020B0604020202020204" pitchFamily="34" charset="0"/>
              <a:buChar char="•"/>
            </a:pPr>
            <a:r>
              <a:rPr lang="en-US" sz="1200" spc="-20" dirty="0">
                <a:latin typeface="+mj-lt"/>
                <a:cs typeface="Open Sans"/>
              </a:rPr>
              <a:t>The amount of transactions and the revolving balance a customer has on their card are also very strong predictors.</a:t>
            </a:r>
            <a:r>
              <a:rPr lang="en-US" sz="1200" spc="-20">
                <a:latin typeface="+mj-lt"/>
                <a:cs typeface="Open Sans"/>
              </a:rPr>
              <a:t> </a:t>
            </a:r>
            <a:endParaRPr lang="en-US" sz="1200" spc="-20" dirty="0">
              <a:latin typeface="+mj-lt"/>
              <a:ea typeface="Verdana"/>
              <a:cs typeface="Open Sans"/>
            </a:endParaRPr>
          </a:p>
          <a:p>
            <a:pPr marL="12700" lvl="5">
              <a:spcBef>
                <a:spcPts val="890"/>
              </a:spcBef>
            </a:pPr>
            <a:r>
              <a:rPr lang="en-US" sz="1400" b="1" spc="-20" dirty="0">
                <a:latin typeface="+mj-lt"/>
                <a:cs typeface="Open Sans"/>
              </a:rPr>
              <a:t>Performance Metrics</a:t>
            </a:r>
            <a:endParaRPr lang="en-US" sz="1400" b="1" spc="-20" dirty="0">
              <a:latin typeface="+mj-lt"/>
              <a:ea typeface="Verdana"/>
              <a:cs typeface="Open Sans"/>
            </a:endParaRPr>
          </a:p>
          <a:p>
            <a:pPr marL="184150" lvl="5" indent="-171450">
              <a:spcBef>
                <a:spcPts val="890"/>
              </a:spcBef>
              <a:buFont typeface="Arial" panose="020B0604020202020204" pitchFamily="34" charset="0"/>
              <a:buChar char="•"/>
            </a:pPr>
            <a:r>
              <a:rPr lang="en-US" sz="1200" spc="-20" dirty="0">
                <a:latin typeface="+mj-lt"/>
                <a:cs typeface="Open Sans"/>
              </a:rPr>
              <a:t>Decision tree reached an accuracy of 94</a:t>
            </a:r>
            <a:r>
              <a:rPr lang="en-US" sz="1200" spc="-20">
                <a:latin typeface="+mj-lt"/>
                <a:cs typeface="Open Sans"/>
              </a:rPr>
              <a:t>%.</a:t>
            </a:r>
            <a:endParaRPr lang="en-US" sz="1200" spc="-20">
              <a:latin typeface="+mj-lt"/>
              <a:ea typeface="Verdana"/>
              <a:cs typeface="Open Sans"/>
            </a:endParaRPr>
          </a:p>
          <a:p>
            <a:pPr marL="184150" lvl="5" indent="-171450">
              <a:spcBef>
                <a:spcPts val="890"/>
              </a:spcBef>
              <a:buFont typeface="Arial" panose="020B0604020202020204" pitchFamily="34" charset="0"/>
              <a:buChar char="•"/>
            </a:pPr>
            <a:r>
              <a:rPr lang="en-US" sz="1200" spc="-20" dirty="0">
                <a:latin typeface="+mj-lt"/>
                <a:ea typeface="Verdana"/>
                <a:cs typeface="Open Sans"/>
              </a:rPr>
              <a:t>The recall score was an 89% and the f-1 score was .90. This is a significant improvement over the logistic regression model</a:t>
            </a:r>
            <a:r>
              <a:rPr lang="en-US" sz="1200" spc="-20">
                <a:latin typeface="+mj-lt"/>
                <a:ea typeface="Verdana"/>
                <a:cs typeface="Open Sans"/>
              </a:rPr>
              <a:t>.</a:t>
            </a:r>
            <a:endParaRPr lang="en-US" sz="1200" spc="-20" dirty="0">
              <a:latin typeface="+mj-lt"/>
              <a:ea typeface="Verdana"/>
              <a:cs typeface="Open Sans"/>
            </a:endParaRPr>
          </a:p>
        </p:txBody>
      </p:sp>
      <p:sp>
        <p:nvSpPr>
          <p:cNvPr id="6" name="Rectangle 5">
            <a:extLst>
              <a:ext uri="{FF2B5EF4-FFF2-40B4-BE49-F238E27FC236}">
                <a16:creationId xmlns:a16="http://schemas.microsoft.com/office/drawing/2014/main" id="{ECAD0DCE-7CBC-1830-1743-5524A14464FC}"/>
              </a:ext>
            </a:extLst>
          </p:cNvPr>
          <p:cNvSpPr/>
          <p:nvPr/>
        </p:nvSpPr>
        <p:spPr bwMode="gray">
          <a:xfrm>
            <a:off x="581025" y="5582005"/>
            <a:ext cx="11029950" cy="733425"/>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The decision tree achieved a better recall than the logistic regression with a 15% increase in score. The problem with this model is a relatively high number of false negatives. Our team wants to reduce the false negative even further</a:t>
            </a:r>
            <a:r>
              <a:rPr lang="en-US" sz="1400"/>
              <a:t>.</a:t>
            </a:r>
            <a:endParaRPr lang="en-US" sz="1400" dirty="0"/>
          </a:p>
        </p:txBody>
      </p:sp>
      <p:graphicFrame>
        <p:nvGraphicFramePr>
          <p:cNvPr id="11" name="Chart 10">
            <a:extLst>
              <a:ext uri="{FF2B5EF4-FFF2-40B4-BE49-F238E27FC236}">
                <a16:creationId xmlns:a16="http://schemas.microsoft.com/office/drawing/2014/main" id="{19CCB1BC-90E8-672B-631C-ECF0F07BFA28}"/>
              </a:ext>
            </a:extLst>
          </p:cNvPr>
          <p:cNvGraphicFramePr/>
          <p:nvPr>
            <p:extLst>
              <p:ext uri="{D42A27DB-BD31-4B8C-83A1-F6EECF244321}">
                <p14:modId xmlns:p14="http://schemas.microsoft.com/office/powerpoint/2010/main" val="275676797"/>
              </p:ext>
            </p:extLst>
          </p:nvPr>
        </p:nvGraphicFramePr>
        <p:xfrm>
          <a:off x="4538949" y="1103284"/>
          <a:ext cx="7072026" cy="42949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241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443711"/>
          </a:xfrm>
        </p:spPr>
        <p:txBody>
          <a:bodyPr/>
          <a:lstStyle/>
          <a:p>
            <a:pPr algn="l"/>
            <a:r>
              <a:rPr lang="en-US" dirty="0">
                <a:latin typeface="+mj-lt"/>
              </a:rPr>
              <a:t>Random Forest</a:t>
            </a:r>
            <a:endParaRPr lang="en-US" sz="1600" dirty="0">
              <a:solidFill>
                <a:srgbClr val="52555A"/>
              </a:solidFill>
              <a:latin typeface="+mj-lt"/>
            </a:endParaRPr>
          </a:p>
        </p:txBody>
      </p:sp>
      <p:sp>
        <p:nvSpPr>
          <p:cNvPr id="7" name="object 2">
            <a:extLst>
              <a:ext uri="{FF2B5EF4-FFF2-40B4-BE49-F238E27FC236}">
                <a16:creationId xmlns:a16="http://schemas.microsoft.com/office/drawing/2014/main" id="{FEF19E2D-87E2-67FB-789F-CFAF645C8AD9}"/>
              </a:ext>
            </a:extLst>
          </p:cNvPr>
          <p:cNvSpPr txBox="1"/>
          <p:nvPr/>
        </p:nvSpPr>
        <p:spPr>
          <a:xfrm>
            <a:off x="449859" y="1192342"/>
            <a:ext cx="4426941" cy="3999813"/>
          </a:xfrm>
          <a:prstGeom prst="rect">
            <a:avLst/>
          </a:prstGeom>
        </p:spPr>
        <p:txBody>
          <a:bodyPr vert="horz" wrap="square" lIns="0" tIns="113030" rIns="0" bIns="0" rtlCol="0">
            <a:spAutoFit/>
          </a:bodyPr>
          <a:lstStyle/>
          <a:p>
            <a:pPr marL="12700">
              <a:lnSpc>
                <a:spcPct val="100000"/>
              </a:lnSpc>
              <a:spcBef>
                <a:spcPts val="890"/>
              </a:spcBef>
            </a:pPr>
            <a:r>
              <a:rPr lang="en-US" sz="1600" b="1" dirty="0">
                <a:latin typeface="+mj-lt"/>
                <a:cs typeface="Open Sans"/>
              </a:rPr>
              <a:t>Modeling Random Forest</a:t>
            </a:r>
            <a:endParaRPr lang="en-US" sz="1600" dirty="0">
              <a:latin typeface="+mj-lt"/>
              <a:cs typeface="Open Sans"/>
            </a:endParaRPr>
          </a:p>
          <a:p>
            <a:pPr marL="12700">
              <a:lnSpc>
                <a:spcPct val="100000"/>
              </a:lnSpc>
              <a:spcBef>
                <a:spcPts val="890"/>
              </a:spcBef>
            </a:pPr>
            <a:r>
              <a:rPr lang="en-US" sz="1400" b="1" spc="-20" dirty="0">
                <a:latin typeface="+mj-lt"/>
                <a:cs typeface="Open Sans"/>
              </a:rPr>
              <a:t>Feature Importance</a:t>
            </a:r>
          </a:p>
          <a:p>
            <a:pPr marL="298450" indent="-285750">
              <a:lnSpc>
                <a:spcPct val="100000"/>
              </a:lnSpc>
              <a:spcBef>
                <a:spcPts val="890"/>
              </a:spcBef>
              <a:buFont typeface="Arial" panose="020B0604020202020204" pitchFamily="34" charset="0"/>
              <a:buChar char="•"/>
            </a:pPr>
            <a:r>
              <a:rPr lang="en-US" sz="1200" spc="-20" dirty="0">
                <a:latin typeface="+mj-lt"/>
                <a:cs typeface="Open Sans"/>
              </a:rPr>
              <a:t>Feature Importance is an indicator of what variables are the strongest predictors for customer Attrition</a:t>
            </a:r>
            <a:r>
              <a:rPr lang="en-US" sz="1200" spc="-20">
                <a:latin typeface="+mj-lt"/>
                <a:cs typeface="Open Sans"/>
              </a:rPr>
              <a:t>.</a:t>
            </a:r>
          </a:p>
          <a:p>
            <a:pPr marL="298450" lvl="5" indent="-285750">
              <a:spcBef>
                <a:spcPts val="890"/>
              </a:spcBef>
              <a:buFont typeface="Arial" panose="020B0604020202020204" pitchFamily="34" charset="0"/>
              <a:buChar char="•"/>
            </a:pPr>
            <a:r>
              <a:rPr lang="en-US" sz="1200" spc="-20" dirty="0">
                <a:latin typeface="+mj-lt"/>
                <a:cs typeface="Open Sans"/>
              </a:rPr>
              <a:t>The feature with the highest performance is the amount of times that a customer uses their card</a:t>
            </a:r>
            <a:r>
              <a:rPr lang="en-US" sz="1200" spc="-20">
                <a:latin typeface="+mj-lt"/>
                <a:cs typeface="Open Sans"/>
              </a:rPr>
              <a:t>.</a:t>
            </a:r>
            <a:endParaRPr lang="en-US" sz="1200" spc="-20" dirty="0">
              <a:latin typeface="+mj-lt"/>
              <a:cs typeface="Open Sans"/>
            </a:endParaRPr>
          </a:p>
          <a:p>
            <a:pPr marL="298450" lvl="5" indent="-285750">
              <a:spcBef>
                <a:spcPts val="890"/>
              </a:spcBef>
              <a:buFont typeface="Arial" panose="020B0604020202020204" pitchFamily="34" charset="0"/>
              <a:buChar char="•"/>
            </a:pPr>
            <a:r>
              <a:rPr lang="en-US" sz="1200" spc="-20" dirty="0">
                <a:latin typeface="+mj-lt"/>
                <a:cs typeface="Open Sans"/>
              </a:rPr>
              <a:t>The total revolving balance and the total amount of transactions are also important predictors of attrition</a:t>
            </a:r>
            <a:r>
              <a:rPr lang="en-US" sz="1200" spc="-20">
                <a:latin typeface="+mj-lt"/>
                <a:cs typeface="Open Sans"/>
              </a:rPr>
              <a:t>.</a:t>
            </a:r>
            <a:r>
              <a:rPr lang="en-US" sz="1200" spc="-20" dirty="0">
                <a:latin typeface="+mj-lt"/>
                <a:cs typeface="Open Sans"/>
              </a:rPr>
              <a:t> </a:t>
            </a:r>
          </a:p>
          <a:p>
            <a:pPr marL="12700" lvl="5">
              <a:spcBef>
                <a:spcPts val="890"/>
              </a:spcBef>
            </a:pPr>
            <a:r>
              <a:rPr lang="en-US" sz="1400" b="1" spc="-20" dirty="0">
                <a:latin typeface="+mj-lt"/>
                <a:cs typeface="Open Sans"/>
              </a:rPr>
              <a:t>Performance Metrics</a:t>
            </a:r>
          </a:p>
          <a:p>
            <a:pPr marL="184150" lvl="5" indent="-171450">
              <a:spcBef>
                <a:spcPts val="890"/>
              </a:spcBef>
              <a:buFont typeface="Arial" panose="020B0604020202020204" pitchFamily="34" charset="0"/>
              <a:buChar char="•"/>
            </a:pPr>
            <a:r>
              <a:rPr lang="en-US" sz="1200" spc="-20" dirty="0">
                <a:latin typeface="+mj-lt"/>
                <a:cs typeface="Open Sans"/>
              </a:rPr>
              <a:t>The default setting for a random forest reached an accuracy of 90.6%, after tuning the hyperparameter an accuracy of 96% was achieved</a:t>
            </a:r>
            <a:r>
              <a:rPr lang="en-US" sz="1200" spc="-20">
                <a:latin typeface="+mj-lt"/>
                <a:cs typeface="Open Sans"/>
              </a:rPr>
              <a:t>.</a:t>
            </a:r>
            <a:endParaRPr lang="en-US" sz="1200" spc="-20" dirty="0">
              <a:latin typeface="+mj-lt"/>
              <a:cs typeface="Open Sans"/>
            </a:endParaRPr>
          </a:p>
          <a:p>
            <a:pPr marL="184150" lvl="5" indent="-171450">
              <a:spcBef>
                <a:spcPts val="890"/>
              </a:spcBef>
              <a:buFont typeface="Arial" panose="020B0604020202020204" pitchFamily="34" charset="0"/>
              <a:buChar char="•"/>
            </a:pPr>
            <a:r>
              <a:rPr lang="en-US" sz="1200" spc="-20" dirty="0">
                <a:latin typeface="+mj-lt"/>
                <a:cs typeface="Open Sans"/>
              </a:rPr>
              <a:t>Accuracy is a crude metric, so for a better idea of performance we can use an f-1 score and recall. The random forest had a macro f-1 score of .93 and a recall of 91</a:t>
            </a:r>
            <a:r>
              <a:rPr lang="en-US" sz="1200" spc="-20">
                <a:latin typeface="+mj-lt"/>
                <a:cs typeface="Open Sans"/>
              </a:rPr>
              <a:t>%.</a:t>
            </a:r>
            <a:endParaRPr lang="en-US" sz="1200" spc="-20" dirty="0">
              <a:latin typeface="+mj-lt"/>
              <a:cs typeface="Open Sans"/>
            </a:endParaRPr>
          </a:p>
        </p:txBody>
      </p:sp>
      <p:sp>
        <p:nvSpPr>
          <p:cNvPr id="9" name="object 2">
            <a:extLst>
              <a:ext uri="{FF2B5EF4-FFF2-40B4-BE49-F238E27FC236}">
                <a16:creationId xmlns:a16="http://schemas.microsoft.com/office/drawing/2014/main" id="{4C332A76-C45C-C84A-262C-60126C463C41}"/>
              </a:ext>
            </a:extLst>
          </p:cNvPr>
          <p:cNvSpPr txBox="1"/>
          <p:nvPr/>
        </p:nvSpPr>
        <p:spPr>
          <a:xfrm>
            <a:off x="450594" y="659573"/>
            <a:ext cx="11160381" cy="443711"/>
          </a:xfrm>
          <a:prstGeom prst="rect">
            <a:avLst/>
          </a:prstGeom>
        </p:spPr>
        <p:txBody>
          <a:bodyPr vert="horz" wrap="square" lIns="0" tIns="12700" rIns="0" bIns="0" rtlCol="0">
            <a:spAutoFit/>
          </a:bodyPr>
          <a:lstStyle/>
          <a:p>
            <a:pPr marL="12700" marR="5080">
              <a:spcBef>
                <a:spcPts val="100"/>
              </a:spcBef>
              <a:buSzPct val="100000"/>
            </a:pPr>
            <a:r>
              <a:rPr lang="en-US" sz="1400" dirty="0">
                <a:solidFill>
                  <a:srgbClr val="52555A"/>
                </a:solidFill>
                <a:latin typeface="+mj-lt"/>
              </a:rPr>
              <a:t>Random Forest is a supervised learning algorithm that makes use of decisions trees and can be used for classification and regression tasks.</a:t>
            </a:r>
          </a:p>
        </p:txBody>
      </p:sp>
      <p:sp>
        <p:nvSpPr>
          <p:cNvPr id="3" name="Rectangle 2">
            <a:extLst>
              <a:ext uri="{FF2B5EF4-FFF2-40B4-BE49-F238E27FC236}">
                <a16:creationId xmlns:a16="http://schemas.microsoft.com/office/drawing/2014/main" id="{01E5AF86-6B7A-6EC1-6193-C6F7C4239867}"/>
              </a:ext>
            </a:extLst>
          </p:cNvPr>
          <p:cNvSpPr/>
          <p:nvPr/>
        </p:nvSpPr>
        <p:spPr bwMode="gray">
          <a:xfrm>
            <a:off x="581025" y="5582005"/>
            <a:ext cx="11029950" cy="733425"/>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The random forest performed the best so far, however, the recall rate on the test data still has room for improvement. By using a complex model that better handles unbalanced data, we may be able to predict less false negatives.</a:t>
            </a:r>
          </a:p>
        </p:txBody>
      </p:sp>
      <p:pic>
        <p:nvPicPr>
          <p:cNvPr id="8" name="Picture 7" descr="A graph with green bars&#10;&#10;Description automatically generated">
            <a:extLst>
              <a:ext uri="{FF2B5EF4-FFF2-40B4-BE49-F238E27FC236}">
                <a16:creationId xmlns:a16="http://schemas.microsoft.com/office/drawing/2014/main" id="{76CC5561-77FE-418E-6F0D-7ACC7B0DB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978" y="1240670"/>
            <a:ext cx="6633163" cy="3999814"/>
          </a:xfrm>
          <a:prstGeom prst="rect">
            <a:avLst/>
          </a:prstGeom>
        </p:spPr>
      </p:pic>
    </p:spTree>
    <p:extLst>
      <p:ext uri="{BB962C8B-B14F-4D97-AF65-F5344CB8AC3E}">
        <p14:creationId xmlns:p14="http://schemas.microsoft.com/office/powerpoint/2010/main" val="256491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319876"/>
          </a:xfrm>
        </p:spPr>
        <p:txBody>
          <a:bodyPr/>
          <a:lstStyle/>
          <a:p>
            <a:pPr algn="l"/>
            <a:r>
              <a:rPr lang="en-US" err="1">
                <a:latin typeface="+mj-lt"/>
              </a:rPr>
              <a:t>XGBoost</a:t>
            </a:r>
            <a:br>
              <a:rPr lang="en-US">
                <a:latin typeface="+mj-lt"/>
              </a:rPr>
            </a:br>
            <a:endParaRPr lang="en-US" sz="1600">
              <a:solidFill>
                <a:srgbClr val="52555A"/>
              </a:solidFill>
              <a:latin typeface="+mj-lt"/>
            </a:endParaRPr>
          </a:p>
        </p:txBody>
      </p:sp>
      <p:sp>
        <p:nvSpPr>
          <p:cNvPr id="7" name="object 2">
            <a:extLst>
              <a:ext uri="{FF2B5EF4-FFF2-40B4-BE49-F238E27FC236}">
                <a16:creationId xmlns:a16="http://schemas.microsoft.com/office/drawing/2014/main" id="{FEF19E2D-87E2-67FB-789F-CFAF645C8AD9}"/>
              </a:ext>
            </a:extLst>
          </p:cNvPr>
          <p:cNvSpPr txBox="1"/>
          <p:nvPr/>
        </p:nvSpPr>
        <p:spPr>
          <a:xfrm>
            <a:off x="449859" y="1192342"/>
            <a:ext cx="4426941" cy="4861587"/>
          </a:xfrm>
          <a:prstGeom prst="rect">
            <a:avLst/>
          </a:prstGeom>
        </p:spPr>
        <p:txBody>
          <a:bodyPr vert="horz" wrap="square" lIns="0" tIns="113030" rIns="0" bIns="0" rtlCol="0">
            <a:spAutoFit/>
          </a:bodyPr>
          <a:lstStyle/>
          <a:p>
            <a:pPr marL="12700">
              <a:lnSpc>
                <a:spcPct val="100000"/>
              </a:lnSpc>
              <a:spcBef>
                <a:spcPts val="890"/>
              </a:spcBef>
            </a:pPr>
            <a:r>
              <a:rPr lang="en-US" sz="1600" b="1" dirty="0">
                <a:latin typeface="+mj-lt"/>
                <a:cs typeface="Open Sans"/>
              </a:rPr>
              <a:t>Modeling </a:t>
            </a:r>
            <a:r>
              <a:rPr lang="en-US" sz="1600" b="1" dirty="0" err="1">
                <a:latin typeface="+mj-lt"/>
                <a:cs typeface="Open Sans"/>
              </a:rPr>
              <a:t>XGBoost</a:t>
            </a:r>
            <a:endParaRPr lang="en-US" sz="1600" dirty="0">
              <a:latin typeface="+mj-lt"/>
              <a:cs typeface="Open Sans"/>
            </a:endParaRPr>
          </a:p>
          <a:p>
            <a:pPr marL="12700">
              <a:lnSpc>
                <a:spcPct val="100000"/>
              </a:lnSpc>
              <a:spcBef>
                <a:spcPts val="890"/>
              </a:spcBef>
            </a:pPr>
            <a:r>
              <a:rPr lang="en-US" sz="1400" b="1" spc="-20" dirty="0">
                <a:latin typeface="+mj-lt"/>
                <a:cs typeface="Open Sans"/>
              </a:rPr>
              <a:t>Feature Importance</a:t>
            </a:r>
          </a:p>
          <a:p>
            <a:pPr marL="298450" indent="-285750">
              <a:lnSpc>
                <a:spcPct val="100000"/>
              </a:lnSpc>
              <a:spcBef>
                <a:spcPts val="890"/>
              </a:spcBef>
              <a:buFont typeface="Arial" panose="020B0604020202020204" pitchFamily="34" charset="0"/>
              <a:buChar char="•"/>
            </a:pPr>
            <a:r>
              <a:rPr lang="en-US" sz="1200" spc="-20" dirty="0">
                <a:latin typeface="+mj-lt"/>
                <a:cs typeface="Open Sans"/>
              </a:rPr>
              <a:t>Feature Importance is an indicator of what predictors are the strongest for customer </a:t>
            </a:r>
            <a:r>
              <a:rPr lang="en-US" sz="1200" spc="-20">
                <a:latin typeface="+mj-lt"/>
                <a:cs typeface="Open Sans"/>
              </a:rPr>
              <a:t>attrition </a:t>
            </a:r>
            <a:endParaRPr lang="en-US" sz="1200" spc="-20" dirty="0">
              <a:latin typeface="+mj-lt"/>
              <a:cs typeface="Open Sans"/>
            </a:endParaRPr>
          </a:p>
          <a:p>
            <a:pPr marL="298450" lvl="5" indent="-285750">
              <a:spcBef>
                <a:spcPts val="890"/>
              </a:spcBef>
              <a:buFont typeface="Arial" panose="020B0604020202020204" pitchFamily="34" charset="0"/>
              <a:buChar char="•"/>
            </a:pPr>
            <a:r>
              <a:rPr lang="en-US" sz="1200" spc="-20" dirty="0">
                <a:latin typeface="+mj-lt"/>
                <a:cs typeface="Open Sans"/>
              </a:rPr>
              <a:t>The </a:t>
            </a:r>
            <a:r>
              <a:rPr lang="en-US" sz="1200" spc="-20">
                <a:latin typeface="+mj-lt"/>
                <a:cs typeface="Open Sans"/>
              </a:rPr>
              <a:t>variable</a:t>
            </a:r>
            <a:r>
              <a:rPr lang="en-US" sz="1200" spc="-20" dirty="0">
                <a:latin typeface="+mj-lt"/>
                <a:cs typeface="Open Sans"/>
              </a:rPr>
              <a:t> with the highest </a:t>
            </a:r>
            <a:r>
              <a:rPr lang="en-US" sz="1200" spc="-20">
                <a:latin typeface="+mj-lt"/>
                <a:cs typeface="Open Sans"/>
              </a:rPr>
              <a:t>feature importance </a:t>
            </a:r>
            <a:r>
              <a:rPr lang="en-US" sz="1200" spc="-20" dirty="0">
                <a:latin typeface="+mj-lt"/>
                <a:cs typeface="Open Sans"/>
              </a:rPr>
              <a:t>is </a:t>
            </a:r>
            <a:r>
              <a:rPr lang="en-US" sz="1200" spc="-20">
                <a:latin typeface="+mj-lt"/>
                <a:cs typeface="Open Sans"/>
              </a:rPr>
              <a:t>Total Transaction Count</a:t>
            </a:r>
            <a:endParaRPr lang="en-US" sz="1200" spc="-20" dirty="0">
              <a:latin typeface="+mj-lt"/>
              <a:cs typeface="Open Sans"/>
            </a:endParaRPr>
          </a:p>
          <a:p>
            <a:pPr marL="298450" lvl="5" indent="-285750">
              <a:spcBef>
                <a:spcPts val="890"/>
              </a:spcBef>
              <a:buFont typeface="Arial" panose="020B0604020202020204" pitchFamily="34" charset="0"/>
              <a:buChar char="•"/>
            </a:pPr>
            <a:r>
              <a:rPr lang="en-US" sz="1200" spc="-20">
                <a:latin typeface="+mj-lt"/>
                <a:cs typeface="Open Sans"/>
              </a:rPr>
              <a:t>9 out </a:t>
            </a:r>
            <a:r>
              <a:rPr lang="en-US" sz="1200" spc="-20" dirty="0">
                <a:latin typeface="+mj-lt"/>
                <a:cs typeface="Open Sans"/>
              </a:rPr>
              <a:t>of </a:t>
            </a:r>
            <a:r>
              <a:rPr lang="en-US" sz="1200" spc="-20">
                <a:latin typeface="+mj-lt"/>
                <a:cs typeface="Open Sans"/>
              </a:rPr>
              <a:t>10 </a:t>
            </a:r>
            <a:r>
              <a:rPr lang="en-US" sz="1200" spc="-20" dirty="0">
                <a:latin typeface="+mj-lt"/>
                <a:cs typeface="Open Sans"/>
              </a:rPr>
              <a:t>of </a:t>
            </a:r>
            <a:r>
              <a:rPr lang="en-US" sz="1200" spc="-20">
                <a:latin typeface="+mj-lt"/>
                <a:cs typeface="Open Sans"/>
              </a:rPr>
              <a:t>the most important features are financial variables, demographic variables do not appear to impact customer </a:t>
            </a:r>
            <a:r>
              <a:rPr lang="en-US" sz="1200" spc="-20" dirty="0">
                <a:latin typeface="+mj-lt"/>
                <a:cs typeface="Open Sans"/>
              </a:rPr>
              <a:t>attrition</a:t>
            </a:r>
            <a:r>
              <a:rPr lang="en-US" sz="1200" spc="-20">
                <a:latin typeface="+mj-lt"/>
                <a:cs typeface="Open Sans"/>
              </a:rPr>
              <a:t> as much</a:t>
            </a:r>
            <a:endParaRPr lang="en-US" sz="1200" spc="-20" dirty="0">
              <a:latin typeface="+mj-lt"/>
              <a:cs typeface="Open Sans"/>
            </a:endParaRPr>
          </a:p>
          <a:p>
            <a:pPr marL="12700" lvl="5">
              <a:spcBef>
                <a:spcPts val="890"/>
              </a:spcBef>
            </a:pPr>
            <a:r>
              <a:rPr lang="en-US" sz="1400" b="1" spc="-20" dirty="0">
                <a:latin typeface="+mj-lt"/>
                <a:cs typeface="Open Sans"/>
              </a:rPr>
              <a:t>Performance Metrics</a:t>
            </a:r>
          </a:p>
          <a:p>
            <a:pPr marL="298450" lvl="5" indent="-285750">
              <a:spcBef>
                <a:spcPts val="890"/>
              </a:spcBef>
              <a:buFont typeface="Arial" panose="020B0604020202020204" pitchFamily="34" charset="0"/>
              <a:buChar char="•"/>
            </a:pPr>
            <a:r>
              <a:rPr lang="en-US" sz="1200" spc="-20">
                <a:latin typeface="+mj-lt"/>
                <a:cs typeface="Open Sans"/>
              </a:rPr>
              <a:t>After hyperparameter tuning, the model scored a high </a:t>
            </a:r>
            <a:r>
              <a:rPr lang="en-US" sz="1200" spc="-20" dirty="0">
                <a:latin typeface="+mj-lt"/>
                <a:cs typeface="Open Sans"/>
              </a:rPr>
              <a:t>accuracy of </a:t>
            </a:r>
            <a:r>
              <a:rPr lang="en-US" sz="1200" spc="-20">
                <a:latin typeface="+mj-lt"/>
                <a:cs typeface="Open Sans"/>
              </a:rPr>
              <a:t>94.9</a:t>
            </a:r>
            <a:r>
              <a:rPr lang="en-US" sz="1200" spc="-20" dirty="0">
                <a:latin typeface="+mj-lt"/>
                <a:cs typeface="Open Sans"/>
              </a:rPr>
              <a:t>%</a:t>
            </a:r>
            <a:endParaRPr lang="en-US" sz="1200" spc="-20">
              <a:latin typeface="+mj-lt"/>
              <a:cs typeface="Open Sans"/>
            </a:endParaRPr>
          </a:p>
          <a:p>
            <a:pPr marL="298450" lvl="5" indent="-285750">
              <a:spcBef>
                <a:spcPts val="890"/>
              </a:spcBef>
              <a:buFont typeface="Arial" panose="020B0604020202020204" pitchFamily="34" charset="0"/>
              <a:buChar char="•"/>
            </a:pPr>
            <a:r>
              <a:rPr lang="en-US" sz="1200" spc="-20">
                <a:latin typeface="+mj-lt"/>
                <a:cs typeface="Open Sans"/>
              </a:rPr>
              <a:t>Class imbalance was addressed in hyperparameters </a:t>
            </a:r>
          </a:p>
          <a:p>
            <a:pPr marL="298450" lvl="5" indent="-285750">
              <a:spcBef>
                <a:spcPts val="890"/>
              </a:spcBef>
              <a:buFont typeface="Arial" panose="020B0604020202020204" pitchFamily="34" charset="0"/>
              <a:buChar char="•"/>
            </a:pPr>
            <a:r>
              <a:rPr lang="en-US" sz="1200" spc="-20">
                <a:latin typeface="+mj-lt"/>
                <a:cs typeface="Open Sans"/>
              </a:rPr>
              <a:t>The recall and F1 scores on the test data were 0.96 and 0.86 respectively </a:t>
            </a:r>
          </a:p>
          <a:p>
            <a:pPr marL="298450" lvl="5" indent="-285750">
              <a:spcBef>
                <a:spcPts val="890"/>
              </a:spcBef>
              <a:buFont typeface="Arial" panose="020B0604020202020204" pitchFamily="34" charset="0"/>
              <a:buChar char="•"/>
            </a:pPr>
            <a:r>
              <a:rPr lang="en-US" sz="1200" spc="-20">
                <a:latin typeface="+mj-lt"/>
                <a:cs typeface="Open Sans"/>
              </a:rPr>
              <a:t>The optimal model predicted 21 false negatives</a:t>
            </a:r>
          </a:p>
          <a:p>
            <a:pPr marL="298450" lvl="5" indent="-285750">
              <a:spcBef>
                <a:spcPts val="890"/>
              </a:spcBef>
              <a:buFont typeface="Arial" panose="020B0604020202020204" pitchFamily="34" charset="0"/>
              <a:buChar char="•"/>
            </a:pPr>
            <a:endParaRPr lang="en-US" sz="1200" spc="-20" dirty="0">
              <a:latin typeface="+mj-lt"/>
              <a:cs typeface="Open Sans"/>
            </a:endParaRPr>
          </a:p>
          <a:p>
            <a:pPr marL="298450" lvl="5" indent="-285750">
              <a:spcBef>
                <a:spcPts val="890"/>
              </a:spcBef>
              <a:buFont typeface="Arial" panose="020B0604020202020204" pitchFamily="34" charset="0"/>
              <a:buChar char="•"/>
            </a:pPr>
            <a:endParaRPr lang="en-US" sz="1400" b="1" spc="-20" dirty="0">
              <a:latin typeface="+mj-lt"/>
              <a:cs typeface="Open Sans"/>
            </a:endParaRPr>
          </a:p>
        </p:txBody>
      </p:sp>
      <p:sp>
        <p:nvSpPr>
          <p:cNvPr id="3" name="object 2">
            <a:extLst>
              <a:ext uri="{FF2B5EF4-FFF2-40B4-BE49-F238E27FC236}">
                <a16:creationId xmlns:a16="http://schemas.microsoft.com/office/drawing/2014/main" id="{7B7D95BE-73BE-1ADD-1D89-04632D9AFF1D}"/>
              </a:ext>
            </a:extLst>
          </p:cNvPr>
          <p:cNvSpPr txBox="1"/>
          <p:nvPr/>
        </p:nvSpPr>
        <p:spPr>
          <a:xfrm>
            <a:off x="450594" y="659573"/>
            <a:ext cx="11160381" cy="443711"/>
          </a:xfrm>
          <a:prstGeom prst="rect">
            <a:avLst/>
          </a:prstGeom>
        </p:spPr>
        <p:txBody>
          <a:bodyPr vert="horz" wrap="square" lIns="0" tIns="12700" rIns="0" bIns="0" rtlCol="0">
            <a:spAutoFit/>
          </a:bodyPr>
          <a:lstStyle/>
          <a:p>
            <a:pPr marL="12700" marR="5080">
              <a:spcBef>
                <a:spcPts val="100"/>
              </a:spcBef>
              <a:buSzPct val="100000"/>
            </a:pPr>
            <a:r>
              <a:rPr lang="en-US" sz="1400" err="1">
                <a:solidFill>
                  <a:srgbClr val="52555A"/>
                </a:solidFill>
                <a:latin typeface="+mj-lt"/>
              </a:rPr>
              <a:t>XGBoost</a:t>
            </a:r>
            <a:r>
              <a:rPr lang="en-US" sz="1400">
                <a:solidFill>
                  <a:srgbClr val="52555A"/>
                </a:solidFill>
                <a:latin typeface="+mj-lt"/>
              </a:rPr>
              <a:t> is a machine learning algorithm which combines the predictions of multiple other models to create strong predictive models.</a:t>
            </a:r>
          </a:p>
        </p:txBody>
      </p:sp>
      <p:sp>
        <p:nvSpPr>
          <p:cNvPr id="4" name="Rectangle 3">
            <a:extLst>
              <a:ext uri="{FF2B5EF4-FFF2-40B4-BE49-F238E27FC236}">
                <a16:creationId xmlns:a16="http://schemas.microsoft.com/office/drawing/2014/main" id="{AAD00483-8B46-6004-F653-C283EEBDE29E}"/>
              </a:ext>
            </a:extLst>
          </p:cNvPr>
          <p:cNvSpPr/>
          <p:nvPr/>
        </p:nvSpPr>
        <p:spPr bwMode="gray">
          <a:xfrm>
            <a:off x="581025" y="5582005"/>
            <a:ext cx="11029950" cy="733425"/>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a:t>The </a:t>
            </a:r>
            <a:r>
              <a:rPr lang="en-US" sz="1400" err="1"/>
              <a:t>XGBoost</a:t>
            </a:r>
            <a:r>
              <a:rPr lang="en-US" sz="1400"/>
              <a:t> model resulted in the highest recall score and lowest false negatives out </a:t>
            </a:r>
            <a:r>
              <a:rPr lang="en-US" sz="1400" dirty="0"/>
              <a:t>of </a:t>
            </a:r>
            <a:r>
              <a:rPr lang="en-US" sz="1400"/>
              <a:t>all the models. The precision and F1 scores suffered but this model was great at achieving optimization in the metrics we deemed most necessary.</a:t>
            </a:r>
            <a:endParaRPr lang="en-US" sz="1400" dirty="0"/>
          </a:p>
        </p:txBody>
      </p:sp>
      <p:pic>
        <p:nvPicPr>
          <p:cNvPr id="8" name="Picture 7" descr="A graph with green bars&#10;&#10;Description automatically generated">
            <a:extLst>
              <a:ext uri="{FF2B5EF4-FFF2-40B4-BE49-F238E27FC236}">
                <a16:creationId xmlns:a16="http://schemas.microsoft.com/office/drawing/2014/main" id="{145B4FD7-B59B-5B44-9F47-B5579A912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587" y="1228147"/>
            <a:ext cx="6755554" cy="4013365"/>
          </a:xfrm>
          <a:prstGeom prst="rect">
            <a:avLst/>
          </a:prstGeom>
        </p:spPr>
      </p:pic>
    </p:spTree>
    <p:extLst>
      <p:ext uri="{BB962C8B-B14F-4D97-AF65-F5344CB8AC3E}">
        <p14:creationId xmlns:p14="http://schemas.microsoft.com/office/powerpoint/2010/main" val="224090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1D481205-1C53-81F2-07E7-AD872F4BB47D}"/>
              </a:ext>
            </a:extLst>
          </p:cNvPr>
          <p:cNvSpPr/>
          <p:nvPr/>
        </p:nvSpPr>
        <p:spPr>
          <a:xfrm>
            <a:off x="257195" y="1354539"/>
            <a:ext cx="2962262" cy="5090327"/>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361910"/>
          </a:xfrm>
        </p:spPr>
        <p:txBody>
          <a:bodyPr/>
          <a:lstStyle/>
          <a:p>
            <a:pPr algn="l"/>
            <a:r>
              <a:rPr lang="en-US">
                <a:latin typeface="+mj-lt"/>
              </a:rPr>
              <a:t>Model Evaluation</a:t>
            </a:r>
            <a:endParaRPr lang="en-US" sz="1600">
              <a:solidFill>
                <a:srgbClr val="52555A"/>
              </a:solidFill>
              <a:latin typeface="+mj-lt"/>
            </a:endParaRPr>
          </a:p>
        </p:txBody>
      </p:sp>
      <p:sp>
        <p:nvSpPr>
          <p:cNvPr id="11" name="object 2">
            <a:extLst>
              <a:ext uri="{FF2B5EF4-FFF2-40B4-BE49-F238E27FC236}">
                <a16:creationId xmlns:a16="http://schemas.microsoft.com/office/drawing/2014/main" id="{F23A7329-68D9-8BD1-D527-4C4622B576E0}"/>
              </a:ext>
            </a:extLst>
          </p:cNvPr>
          <p:cNvSpPr txBox="1"/>
          <p:nvPr/>
        </p:nvSpPr>
        <p:spPr>
          <a:xfrm>
            <a:off x="450594" y="659573"/>
            <a:ext cx="10426065" cy="228268"/>
          </a:xfrm>
          <a:prstGeom prst="rect">
            <a:avLst/>
          </a:prstGeom>
        </p:spPr>
        <p:txBody>
          <a:bodyPr vert="horz" wrap="square" lIns="0" tIns="12700" rIns="0" bIns="0" rtlCol="0">
            <a:spAutoFit/>
          </a:bodyPr>
          <a:lstStyle/>
          <a:p>
            <a:pPr marL="12700" marR="5080">
              <a:spcBef>
                <a:spcPts val="100"/>
              </a:spcBef>
              <a:buSzPct val="100000"/>
            </a:pPr>
            <a:r>
              <a:rPr lang="en-US" sz="1400" dirty="0">
                <a:solidFill>
                  <a:srgbClr val="52555A"/>
                </a:solidFill>
                <a:latin typeface="+mj-lt"/>
              </a:rPr>
              <a:t>Comparison of each model's performance across various metrics on the testing data</a:t>
            </a:r>
            <a:r>
              <a:rPr lang="en-US" sz="1400">
                <a:solidFill>
                  <a:srgbClr val="52555A"/>
                </a:solidFill>
                <a:latin typeface="+mj-lt"/>
              </a:rPr>
              <a:t>.</a:t>
            </a:r>
            <a:endParaRPr lang="en-US" sz="1400" dirty="0">
              <a:solidFill>
                <a:srgbClr val="52555A"/>
              </a:solidFill>
              <a:latin typeface="+mj-lt"/>
            </a:endParaRPr>
          </a:p>
        </p:txBody>
      </p:sp>
      <p:graphicFrame>
        <p:nvGraphicFramePr>
          <p:cNvPr id="9" name="Table 13">
            <a:extLst>
              <a:ext uri="{FF2B5EF4-FFF2-40B4-BE49-F238E27FC236}">
                <a16:creationId xmlns:a16="http://schemas.microsoft.com/office/drawing/2014/main" id="{02292455-DD2A-4C46-146C-565F581E9D42}"/>
              </a:ext>
            </a:extLst>
          </p:cNvPr>
          <p:cNvGraphicFramePr>
            <a:graphicFrameLocks noGrp="1"/>
          </p:cNvGraphicFramePr>
          <p:nvPr>
            <p:extLst>
              <p:ext uri="{D42A27DB-BD31-4B8C-83A1-F6EECF244321}">
                <p14:modId xmlns:p14="http://schemas.microsoft.com/office/powerpoint/2010/main" val="4207858245"/>
              </p:ext>
            </p:extLst>
          </p:nvPr>
        </p:nvGraphicFramePr>
        <p:xfrm>
          <a:off x="3381374" y="1354540"/>
          <a:ext cx="8553429" cy="5090325"/>
        </p:xfrm>
        <a:graphic>
          <a:graphicData uri="http://schemas.openxmlformats.org/drawingml/2006/table">
            <a:tbl>
              <a:tblPr firstRow="1" bandRow="1">
                <a:tableStyleId>{5C22544A-7EE6-4342-B048-85BDC9FD1C3A}</a:tableStyleId>
              </a:tblPr>
              <a:tblGrid>
                <a:gridCol w="950381">
                  <a:extLst>
                    <a:ext uri="{9D8B030D-6E8A-4147-A177-3AD203B41FA5}">
                      <a16:colId xmlns:a16="http://schemas.microsoft.com/office/drawing/2014/main" val="1598056638"/>
                    </a:ext>
                  </a:extLst>
                </a:gridCol>
                <a:gridCol w="950381">
                  <a:extLst>
                    <a:ext uri="{9D8B030D-6E8A-4147-A177-3AD203B41FA5}">
                      <a16:colId xmlns:a16="http://schemas.microsoft.com/office/drawing/2014/main" val="935030627"/>
                    </a:ext>
                  </a:extLst>
                </a:gridCol>
                <a:gridCol w="950381">
                  <a:extLst>
                    <a:ext uri="{9D8B030D-6E8A-4147-A177-3AD203B41FA5}">
                      <a16:colId xmlns:a16="http://schemas.microsoft.com/office/drawing/2014/main" val="3270601254"/>
                    </a:ext>
                  </a:extLst>
                </a:gridCol>
                <a:gridCol w="950381">
                  <a:extLst>
                    <a:ext uri="{9D8B030D-6E8A-4147-A177-3AD203B41FA5}">
                      <a16:colId xmlns:a16="http://schemas.microsoft.com/office/drawing/2014/main" val="2122078068"/>
                    </a:ext>
                  </a:extLst>
                </a:gridCol>
                <a:gridCol w="627602">
                  <a:extLst>
                    <a:ext uri="{9D8B030D-6E8A-4147-A177-3AD203B41FA5}">
                      <a16:colId xmlns:a16="http://schemas.microsoft.com/office/drawing/2014/main" val="2688312998"/>
                    </a:ext>
                  </a:extLst>
                </a:gridCol>
                <a:gridCol w="981075">
                  <a:extLst>
                    <a:ext uri="{9D8B030D-6E8A-4147-A177-3AD203B41FA5}">
                      <a16:colId xmlns:a16="http://schemas.microsoft.com/office/drawing/2014/main" val="988097042"/>
                    </a:ext>
                  </a:extLst>
                </a:gridCol>
                <a:gridCol w="981075">
                  <a:extLst>
                    <a:ext uri="{9D8B030D-6E8A-4147-A177-3AD203B41FA5}">
                      <a16:colId xmlns:a16="http://schemas.microsoft.com/office/drawing/2014/main" val="1072930619"/>
                    </a:ext>
                  </a:extLst>
                </a:gridCol>
                <a:gridCol w="1019175">
                  <a:extLst>
                    <a:ext uri="{9D8B030D-6E8A-4147-A177-3AD203B41FA5}">
                      <a16:colId xmlns:a16="http://schemas.microsoft.com/office/drawing/2014/main" val="1409168702"/>
                    </a:ext>
                  </a:extLst>
                </a:gridCol>
                <a:gridCol w="1142978">
                  <a:extLst>
                    <a:ext uri="{9D8B030D-6E8A-4147-A177-3AD203B41FA5}">
                      <a16:colId xmlns:a16="http://schemas.microsoft.com/office/drawing/2014/main" val="1116763528"/>
                    </a:ext>
                  </a:extLst>
                </a:gridCol>
              </a:tblGrid>
              <a:tr h="683265">
                <a:tc gridSpan="9">
                  <a:txBody>
                    <a:bodyPr/>
                    <a:lstStyle/>
                    <a:p>
                      <a:pPr algn="ctr"/>
                      <a:r>
                        <a:rPr lang="en-US" sz="1600" i="1" dirty="0"/>
                        <a:t>Model Scores</a:t>
                      </a:r>
                    </a:p>
                  </a:txBody>
                  <a:tcPr anchor="ctr"/>
                </a:tc>
                <a:tc hMerge="1">
                  <a:txBody>
                    <a:bodyPr/>
                    <a:lstStyle/>
                    <a:p>
                      <a:endParaRPr lang="en-US" sz="1200"/>
                    </a:p>
                  </a:txBody>
                  <a:tcPr/>
                </a:tc>
                <a:tc hMerge="1">
                  <a:txBody>
                    <a:bodyPr/>
                    <a:lstStyle/>
                    <a:p>
                      <a:endParaRPr lang="en-US" sz="1200"/>
                    </a:p>
                  </a:txBody>
                  <a:tcPr/>
                </a:tc>
                <a:tc hMerge="1">
                  <a:txBody>
                    <a:bodyPr/>
                    <a:lstStyle/>
                    <a:p>
                      <a:endParaRPr lang="en-US" sz="1200"/>
                    </a:p>
                  </a:txBody>
                  <a:tcPr/>
                </a:tc>
                <a:tc hMerge="1">
                  <a:txBody>
                    <a:bodyPr/>
                    <a:lstStyle/>
                    <a:p>
                      <a:endParaRPr lang="en-US" sz="1200"/>
                    </a:p>
                  </a:txBody>
                  <a:tcPr/>
                </a:tc>
                <a:tc hMerge="1">
                  <a:txBody>
                    <a:bodyPr/>
                    <a:lstStyle/>
                    <a:p>
                      <a:endParaRPr lang="en-US" sz="1200"/>
                    </a:p>
                  </a:txBody>
                  <a:tcPr/>
                </a:tc>
                <a:tc hMerge="1">
                  <a:txBody>
                    <a:bodyPr/>
                    <a:lstStyle/>
                    <a:p>
                      <a:endParaRPr lang="en-US" sz="1200"/>
                    </a:p>
                  </a:txBody>
                  <a:tcPr/>
                </a:tc>
                <a:tc hMerge="1">
                  <a:txBody>
                    <a:bodyPr/>
                    <a:lstStyle/>
                    <a:p>
                      <a:endParaRPr lang="en-US" sz="1200"/>
                    </a:p>
                  </a:txBody>
                  <a:tcPr/>
                </a:tc>
                <a:tc hMerge="1">
                  <a:txBody>
                    <a:bodyPr/>
                    <a:lstStyle/>
                    <a:p>
                      <a:endParaRPr lang="en-US" sz="1200"/>
                    </a:p>
                  </a:txBody>
                  <a:tcPr/>
                </a:tc>
                <a:extLst>
                  <a:ext uri="{0D108BD9-81ED-4DB2-BD59-A6C34878D82A}">
                    <a16:rowId xmlns:a16="http://schemas.microsoft.com/office/drawing/2014/main" val="692655673"/>
                  </a:ext>
                </a:extLst>
              </a:tr>
              <a:tr h="881412">
                <a:tc>
                  <a:txBody>
                    <a:bodyPr/>
                    <a:lstStyle/>
                    <a:p>
                      <a:r>
                        <a:rPr lang="en-US" sz="1200" b="1" dirty="0">
                          <a:solidFill>
                            <a:schemeClr val="bg1"/>
                          </a:solidFill>
                        </a:rPr>
                        <a:t>Model</a:t>
                      </a:r>
                    </a:p>
                  </a:txBody>
                  <a:tcPr>
                    <a:solidFill>
                      <a:schemeClr val="accent1"/>
                    </a:solidFill>
                  </a:tcPr>
                </a:tc>
                <a:tc>
                  <a:txBody>
                    <a:bodyPr/>
                    <a:lstStyle/>
                    <a:p>
                      <a:r>
                        <a:rPr lang="en-US" sz="1100" b="1">
                          <a:solidFill>
                            <a:schemeClr val="bg1"/>
                          </a:solidFill>
                        </a:rPr>
                        <a:t>Accuracy</a:t>
                      </a:r>
                    </a:p>
                  </a:txBody>
                  <a:tcPr>
                    <a:solidFill>
                      <a:schemeClr val="accent1"/>
                    </a:solidFill>
                  </a:tcPr>
                </a:tc>
                <a:tc>
                  <a:txBody>
                    <a:bodyPr/>
                    <a:lstStyle/>
                    <a:p>
                      <a:r>
                        <a:rPr lang="en-US" sz="1100" b="1">
                          <a:solidFill>
                            <a:schemeClr val="bg1"/>
                          </a:solidFill>
                        </a:rPr>
                        <a:t>Precision</a:t>
                      </a:r>
                    </a:p>
                  </a:txBody>
                  <a:tcPr>
                    <a:solidFill>
                      <a:schemeClr val="accent1"/>
                    </a:solidFill>
                  </a:tcPr>
                </a:tc>
                <a:tc>
                  <a:txBody>
                    <a:bodyPr/>
                    <a:lstStyle/>
                    <a:p>
                      <a:r>
                        <a:rPr lang="en-US" sz="1100" b="1">
                          <a:solidFill>
                            <a:schemeClr val="bg1"/>
                          </a:solidFill>
                        </a:rPr>
                        <a:t>Recall</a:t>
                      </a:r>
                    </a:p>
                  </a:txBody>
                  <a:tcPr>
                    <a:solidFill>
                      <a:schemeClr val="accent1"/>
                    </a:solidFill>
                  </a:tcPr>
                </a:tc>
                <a:tc>
                  <a:txBody>
                    <a:bodyPr/>
                    <a:lstStyle/>
                    <a:p>
                      <a:r>
                        <a:rPr lang="en-US" sz="1100" b="1">
                          <a:solidFill>
                            <a:schemeClr val="bg1"/>
                          </a:solidFill>
                        </a:rPr>
                        <a:t>F1</a:t>
                      </a:r>
                    </a:p>
                  </a:txBody>
                  <a:tcPr>
                    <a:solidFill>
                      <a:schemeClr val="accent1"/>
                    </a:solidFill>
                  </a:tcPr>
                </a:tc>
                <a:tc>
                  <a:txBody>
                    <a:bodyPr/>
                    <a:lstStyle/>
                    <a:p>
                      <a:r>
                        <a:rPr lang="en-US" sz="1100" b="1">
                          <a:solidFill>
                            <a:schemeClr val="bg1"/>
                          </a:solidFill>
                        </a:rPr>
                        <a:t>False Positives</a:t>
                      </a:r>
                    </a:p>
                  </a:txBody>
                  <a:tcPr>
                    <a:solidFill>
                      <a:schemeClr val="accent1"/>
                    </a:solidFill>
                  </a:tcPr>
                </a:tc>
                <a:tc>
                  <a:txBody>
                    <a:bodyPr/>
                    <a:lstStyle/>
                    <a:p>
                      <a:r>
                        <a:rPr lang="en-US" sz="1100" b="1">
                          <a:solidFill>
                            <a:schemeClr val="bg1"/>
                          </a:solidFill>
                        </a:rPr>
                        <a:t>False Negatives</a:t>
                      </a:r>
                    </a:p>
                  </a:txBody>
                  <a:tcPr>
                    <a:solidFill>
                      <a:schemeClr val="accent1"/>
                    </a:solidFill>
                  </a:tcPr>
                </a:tc>
                <a:tc>
                  <a:txBody>
                    <a:bodyPr/>
                    <a:lstStyle/>
                    <a:p>
                      <a:r>
                        <a:rPr lang="en-US" sz="1100" b="1">
                          <a:solidFill>
                            <a:schemeClr val="bg1"/>
                          </a:solidFill>
                        </a:rPr>
                        <a:t>True Positives</a:t>
                      </a:r>
                    </a:p>
                  </a:txBody>
                  <a:tcPr>
                    <a:solidFill>
                      <a:schemeClr val="accent1"/>
                    </a:solidFill>
                  </a:tcPr>
                </a:tc>
                <a:tc>
                  <a:txBody>
                    <a:bodyPr/>
                    <a:lstStyle/>
                    <a:p>
                      <a:r>
                        <a:rPr lang="en-US" sz="1100" b="1" dirty="0">
                          <a:solidFill>
                            <a:schemeClr val="bg1"/>
                          </a:solidFill>
                        </a:rPr>
                        <a:t>True Negatives</a:t>
                      </a:r>
                    </a:p>
                  </a:txBody>
                  <a:tcPr>
                    <a:solidFill>
                      <a:schemeClr val="accent1"/>
                    </a:solidFill>
                  </a:tcPr>
                </a:tc>
                <a:extLst>
                  <a:ext uri="{0D108BD9-81ED-4DB2-BD59-A6C34878D82A}">
                    <a16:rowId xmlns:a16="http://schemas.microsoft.com/office/drawing/2014/main" val="455603352"/>
                  </a:ext>
                </a:extLst>
              </a:tr>
              <a:tr h="881412">
                <a:tc>
                  <a:txBody>
                    <a:bodyPr/>
                    <a:lstStyle/>
                    <a:p>
                      <a:r>
                        <a:rPr lang="en-US" sz="1100"/>
                        <a:t>Logistic Regression</a:t>
                      </a:r>
                    </a:p>
                  </a:txBody>
                  <a:tcPr/>
                </a:tc>
                <a:tc>
                  <a:txBody>
                    <a:bodyPr/>
                    <a:lstStyle/>
                    <a:p>
                      <a:pPr algn="ctr"/>
                      <a:r>
                        <a:rPr lang="en-US" sz="1100" dirty="0"/>
                        <a:t>89%</a:t>
                      </a:r>
                    </a:p>
                  </a:txBody>
                  <a:tcPr/>
                </a:tc>
                <a:tc>
                  <a:txBody>
                    <a:bodyPr/>
                    <a:lstStyle/>
                    <a:p>
                      <a:pPr algn="ctr"/>
                      <a:r>
                        <a:rPr lang="en-US" sz="1100" dirty="0"/>
                        <a:t>81%</a:t>
                      </a:r>
                    </a:p>
                  </a:txBody>
                  <a:tcPr/>
                </a:tc>
                <a:tc>
                  <a:txBody>
                    <a:bodyPr/>
                    <a:lstStyle/>
                    <a:p>
                      <a:pPr algn="ctr"/>
                      <a:r>
                        <a:rPr lang="en-US" sz="1100" dirty="0"/>
                        <a:t>74%</a:t>
                      </a:r>
                    </a:p>
                  </a:txBody>
                  <a:tcPr/>
                </a:tc>
                <a:tc>
                  <a:txBody>
                    <a:bodyPr/>
                    <a:lstStyle/>
                    <a:p>
                      <a:pPr algn="ctr"/>
                      <a:r>
                        <a:rPr lang="en-US" sz="1100" dirty="0"/>
                        <a:t>.77</a:t>
                      </a:r>
                    </a:p>
                  </a:txBody>
                  <a:tcPr/>
                </a:tc>
                <a:tc>
                  <a:txBody>
                    <a:bodyPr/>
                    <a:lstStyle/>
                    <a:p>
                      <a:pPr algn="ctr"/>
                      <a:r>
                        <a:rPr lang="en-US" sz="1100" dirty="0"/>
                        <a:t>81</a:t>
                      </a:r>
                    </a:p>
                  </a:txBody>
                  <a:tcPr/>
                </a:tc>
                <a:tc>
                  <a:txBody>
                    <a:bodyPr/>
                    <a:lstStyle/>
                    <a:p>
                      <a:pPr algn="ctr"/>
                      <a:r>
                        <a:rPr lang="en-US" sz="1100" dirty="0"/>
                        <a:t>186</a:t>
                      </a:r>
                    </a:p>
                  </a:txBody>
                  <a:tcPr/>
                </a:tc>
                <a:tc>
                  <a:txBody>
                    <a:bodyPr/>
                    <a:lstStyle/>
                    <a:p>
                      <a:pPr algn="ctr"/>
                      <a:r>
                        <a:rPr lang="en-US" sz="1100" dirty="0"/>
                        <a:t>198</a:t>
                      </a:r>
                    </a:p>
                  </a:txBody>
                  <a:tcPr/>
                </a:tc>
                <a:tc>
                  <a:txBody>
                    <a:bodyPr/>
                    <a:lstStyle/>
                    <a:p>
                      <a:pPr algn="ctr"/>
                      <a:r>
                        <a:rPr lang="en-US" sz="1100" dirty="0"/>
                        <a:t>2067</a:t>
                      </a:r>
                    </a:p>
                  </a:txBody>
                  <a:tcPr/>
                </a:tc>
                <a:extLst>
                  <a:ext uri="{0D108BD9-81ED-4DB2-BD59-A6C34878D82A}">
                    <a16:rowId xmlns:a16="http://schemas.microsoft.com/office/drawing/2014/main" val="3304499365"/>
                  </a:ext>
                </a:extLst>
              </a:tr>
              <a:tr h="881412">
                <a:tc>
                  <a:txBody>
                    <a:bodyPr/>
                    <a:lstStyle/>
                    <a:p>
                      <a:r>
                        <a:rPr lang="en-US" sz="1100"/>
                        <a:t>Decision Tree</a:t>
                      </a:r>
                    </a:p>
                  </a:txBody>
                  <a:tcPr/>
                </a:tc>
                <a:tc>
                  <a:txBody>
                    <a:bodyPr/>
                    <a:lstStyle/>
                    <a:p>
                      <a:pPr algn="ctr"/>
                      <a:r>
                        <a:rPr lang="en-US" sz="1100"/>
                        <a:t>94%</a:t>
                      </a:r>
                    </a:p>
                  </a:txBody>
                  <a:tcPr/>
                </a:tc>
                <a:tc>
                  <a:txBody>
                    <a:bodyPr/>
                    <a:lstStyle/>
                    <a:p>
                      <a:pPr algn="ctr"/>
                      <a:r>
                        <a:rPr lang="en-US" sz="1100" dirty="0"/>
                        <a:t>90%</a:t>
                      </a:r>
                    </a:p>
                  </a:txBody>
                  <a:tcPr/>
                </a:tc>
                <a:tc>
                  <a:txBody>
                    <a:bodyPr/>
                    <a:lstStyle/>
                    <a:p>
                      <a:pPr algn="ctr"/>
                      <a:r>
                        <a:rPr lang="en-US" sz="1100" dirty="0"/>
                        <a:t>89%</a:t>
                      </a:r>
                    </a:p>
                  </a:txBody>
                  <a:tcPr/>
                </a:tc>
                <a:tc>
                  <a:txBody>
                    <a:bodyPr/>
                    <a:lstStyle/>
                    <a:p>
                      <a:pPr algn="ctr"/>
                      <a:r>
                        <a:rPr lang="en-US" sz="1100"/>
                        <a:t>.90</a:t>
                      </a:r>
                    </a:p>
                  </a:txBody>
                  <a:tcPr/>
                </a:tc>
                <a:tc>
                  <a:txBody>
                    <a:bodyPr/>
                    <a:lstStyle/>
                    <a:p>
                      <a:pPr algn="ctr"/>
                      <a:r>
                        <a:rPr lang="en-US" sz="1100"/>
                        <a:t>81</a:t>
                      </a:r>
                    </a:p>
                  </a:txBody>
                  <a:tcPr/>
                </a:tc>
                <a:tc>
                  <a:txBody>
                    <a:bodyPr/>
                    <a:lstStyle/>
                    <a:p>
                      <a:pPr algn="ctr"/>
                      <a:r>
                        <a:rPr lang="en-US" sz="1100"/>
                        <a:t>67</a:t>
                      </a:r>
                    </a:p>
                  </a:txBody>
                  <a:tcPr/>
                </a:tc>
                <a:tc>
                  <a:txBody>
                    <a:bodyPr/>
                    <a:lstStyle/>
                    <a:p>
                      <a:pPr algn="ctr"/>
                      <a:r>
                        <a:rPr lang="en-US" sz="1100"/>
                        <a:t>351</a:t>
                      </a:r>
                    </a:p>
                  </a:txBody>
                  <a:tcPr/>
                </a:tc>
                <a:tc>
                  <a:txBody>
                    <a:bodyPr/>
                    <a:lstStyle/>
                    <a:p>
                      <a:pPr algn="ctr"/>
                      <a:r>
                        <a:rPr lang="en-US" sz="1100"/>
                        <a:t>2033</a:t>
                      </a:r>
                    </a:p>
                  </a:txBody>
                  <a:tcPr/>
                </a:tc>
                <a:extLst>
                  <a:ext uri="{0D108BD9-81ED-4DB2-BD59-A6C34878D82A}">
                    <a16:rowId xmlns:a16="http://schemas.microsoft.com/office/drawing/2014/main" val="289663070"/>
                  </a:ext>
                </a:extLst>
              </a:tr>
              <a:tr h="881412">
                <a:tc>
                  <a:txBody>
                    <a:bodyPr/>
                    <a:lstStyle/>
                    <a:p>
                      <a:r>
                        <a:rPr lang="en-US" sz="1100" b="1" dirty="0"/>
                        <a:t>Random Forest </a:t>
                      </a:r>
                    </a:p>
                  </a:txBody>
                  <a:tcPr/>
                </a:tc>
                <a:tc>
                  <a:txBody>
                    <a:bodyPr/>
                    <a:lstStyle/>
                    <a:p>
                      <a:pPr algn="ctr"/>
                      <a:r>
                        <a:rPr lang="en-US" sz="1100" b="1" dirty="0"/>
                        <a:t>96%</a:t>
                      </a:r>
                    </a:p>
                  </a:txBody>
                  <a:tcPr/>
                </a:tc>
                <a:tc>
                  <a:txBody>
                    <a:bodyPr/>
                    <a:lstStyle/>
                    <a:p>
                      <a:pPr algn="ctr"/>
                      <a:r>
                        <a:rPr lang="en-US" sz="1100" b="1" dirty="0"/>
                        <a:t>95%</a:t>
                      </a:r>
                    </a:p>
                  </a:txBody>
                  <a:tcPr/>
                </a:tc>
                <a:tc>
                  <a:txBody>
                    <a:bodyPr/>
                    <a:lstStyle/>
                    <a:p>
                      <a:pPr algn="ctr"/>
                      <a:r>
                        <a:rPr lang="en-US" sz="1100" b="1" dirty="0"/>
                        <a:t>91%</a:t>
                      </a:r>
                    </a:p>
                  </a:txBody>
                  <a:tcPr/>
                </a:tc>
                <a:tc>
                  <a:txBody>
                    <a:bodyPr/>
                    <a:lstStyle/>
                    <a:p>
                      <a:pPr algn="ctr"/>
                      <a:r>
                        <a:rPr lang="en-US" sz="1100" b="1" dirty="0"/>
                        <a:t>.93</a:t>
                      </a:r>
                    </a:p>
                  </a:txBody>
                  <a:tcPr/>
                </a:tc>
                <a:tc>
                  <a:txBody>
                    <a:bodyPr/>
                    <a:lstStyle/>
                    <a:p>
                      <a:pPr algn="ctr"/>
                      <a:r>
                        <a:rPr lang="en-US" sz="1100" b="1" dirty="0"/>
                        <a:t>84</a:t>
                      </a:r>
                    </a:p>
                  </a:txBody>
                  <a:tcPr/>
                </a:tc>
                <a:tc>
                  <a:txBody>
                    <a:bodyPr/>
                    <a:lstStyle/>
                    <a:p>
                      <a:pPr algn="ctr"/>
                      <a:r>
                        <a:rPr lang="en-US" sz="1100" b="1" dirty="0"/>
                        <a:t>24</a:t>
                      </a:r>
                    </a:p>
                  </a:txBody>
                  <a:tcPr/>
                </a:tc>
                <a:tc>
                  <a:txBody>
                    <a:bodyPr/>
                    <a:lstStyle/>
                    <a:p>
                      <a:pPr algn="ctr"/>
                      <a:r>
                        <a:rPr lang="en-US" sz="1100" b="1" dirty="0"/>
                        <a:t>348</a:t>
                      </a:r>
                    </a:p>
                  </a:txBody>
                  <a:tcPr/>
                </a:tc>
                <a:tc>
                  <a:txBody>
                    <a:bodyPr/>
                    <a:lstStyle/>
                    <a:p>
                      <a:pPr algn="ctr"/>
                      <a:r>
                        <a:rPr lang="en-US" sz="1100" b="1" dirty="0"/>
                        <a:t>2076</a:t>
                      </a:r>
                    </a:p>
                  </a:txBody>
                  <a:tcPr/>
                </a:tc>
                <a:extLst>
                  <a:ext uri="{0D108BD9-81ED-4DB2-BD59-A6C34878D82A}">
                    <a16:rowId xmlns:a16="http://schemas.microsoft.com/office/drawing/2014/main" val="1379166932"/>
                  </a:ext>
                </a:extLst>
              </a:tr>
              <a:tr h="881412">
                <a:tc>
                  <a:txBody>
                    <a:bodyPr/>
                    <a:lstStyle/>
                    <a:p>
                      <a:r>
                        <a:rPr lang="en-US" sz="1100" dirty="0" err="1"/>
                        <a:t>XGBoost</a:t>
                      </a:r>
                      <a:endParaRPr lang="en-US" sz="1100" dirty="0"/>
                    </a:p>
                  </a:txBody>
                  <a:tcPr/>
                </a:tc>
                <a:tc>
                  <a:txBody>
                    <a:bodyPr/>
                    <a:lstStyle/>
                    <a:p>
                      <a:pPr algn="ctr"/>
                      <a:r>
                        <a:rPr lang="en-US" sz="1100"/>
                        <a:t>95%</a:t>
                      </a:r>
                    </a:p>
                  </a:txBody>
                  <a:tcPr/>
                </a:tc>
                <a:tc>
                  <a:txBody>
                    <a:bodyPr/>
                    <a:lstStyle/>
                    <a:p>
                      <a:pPr algn="ctr"/>
                      <a:r>
                        <a:rPr lang="en-US" sz="1100"/>
                        <a:t>79%</a:t>
                      </a:r>
                    </a:p>
                  </a:txBody>
                  <a:tcPr/>
                </a:tc>
                <a:tc>
                  <a:txBody>
                    <a:bodyPr/>
                    <a:lstStyle/>
                    <a:p>
                      <a:pPr algn="ctr"/>
                      <a:r>
                        <a:rPr lang="en-US" sz="1100"/>
                        <a:t>96%</a:t>
                      </a:r>
                    </a:p>
                  </a:txBody>
                  <a:tcPr/>
                </a:tc>
                <a:tc>
                  <a:txBody>
                    <a:bodyPr/>
                    <a:lstStyle/>
                    <a:p>
                      <a:pPr algn="ctr"/>
                      <a:r>
                        <a:rPr lang="en-US" sz="1100"/>
                        <a:t>.87</a:t>
                      </a:r>
                    </a:p>
                  </a:txBody>
                  <a:tcPr/>
                </a:tc>
                <a:tc>
                  <a:txBody>
                    <a:bodyPr/>
                    <a:lstStyle/>
                    <a:p>
                      <a:pPr algn="ctr"/>
                      <a:r>
                        <a:rPr lang="en-US" sz="1100"/>
                        <a:t>106</a:t>
                      </a:r>
                    </a:p>
                  </a:txBody>
                  <a:tcPr/>
                </a:tc>
                <a:tc>
                  <a:txBody>
                    <a:bodyPr/>
                    <a:lstStyle/>
                    <a:p>
                      <a:pPr algn="ctr"/>
                      <a:r>
                        <a:rPr lang="en-US" sz="1100"/>
                        <a:t>17</a:t>
                      </a:r>
                    </a:p>
                  </a:txBody>
                  <a:tcPr/>
                </a:tc>
                <a:tc>
                  <a:txBody>
                    <a:bodyPr/>
                    <a:lstStyle/>
                    <a:p>
                      <a:pPr algn="ctr"/>
                      <a:r>
                        <a:rPr lang="en-US" sz="1100"/>
                        <a:t>402</a:t>
                      </a:r>
                    </a:p>
                  </a:txBody>
                  <a:tcPr/>
                </a:tc>
                <a:tc>
                  <a:txBody>
                    <a:bodyPr/>
                    <a:lstStyle/>
                    <a:p>
                      <a:pPr algn="ctr"/>
                      <a:r>
                        <a:rPr lang="en-US" sz="1100"/>
                        <a:t>2007</a:t>
                      </a:r>
                    </a:p>
                  </a:txBody>
                  <a:tcPr/>
                </a:tc>
                <a:extLst>
                  <a:ext uri="{0D108BD9-81ED-4DB2-BD59-A6C34878D82A}">
                    <a16:rowId xmlns:a16="http://schemas.microsoft.com/office/drawing/2014/main" val="2587916464"/>
                  </a:ext>
                </a:extLst>
              </a:tr>
            </a:tbl>
          </a:graphicData>
        </a:graphic>
      </p:graphicFrame>
      <p:sp>
        <p:nvSpPr>
          <p:cNvPr id="14" name="TextBox 13">
            <a:extLst>
              <a:ext uri="{FF2B5EF4-FFF2-40B4-BE49-F238E27FC236}">
                <a16:creationId xmlns:a16="http://schemas.microsoft.com/office/drawing/2014/main" id="{CE34853D-8E48-FD2F-C139-C99B1345481F}"/>
              </a:ext>
            </a:extLst>
          </p:cNvPr>
          <p:cNvSpPr txBox="1"/>
          <p:nvPr/>
        </p:nvSpPr>
        <p:spPr>
          <a:xfrm>
            <a:off x="423885" y="2203175"/>
            <a:ext cx="2628881" cy="3493264"/>
          </a:xfrm>
          <a:prstGeom prst="rect">
            <a:avLst/>
          </a:prstGeom>
          <a:noFill/>
        </p:spPr>
        <p:txBody>
          <a:bodyPr wrap="square" lIns="0" tIns="0" rIns="0" bIns="0" rtlCol="0">
            <a:spAutoFit/>
          </a:bodyPr>
          <a:lstStyle/>
          <a:p>
            <a:pPr>
              <a:spcBef>
                <a:spcPts val="600"/>
              </a:spcBef>
              <a:buSzPct val="100000"/>
            </a:pPr>
            <a:r>
              <a:rPr lang="en-US" sz="1100" i="1" u="sng" dirty="0">
                <a:solidFill>
                  <a:srgbClr val="313131"/>
                </a:solidFill>
                <a:latin typeface="+mj-lt"/>
              </a:rPr>
              <a:t>High Priority Metrics:</a:t>
            </a:r>
          </a:p>
          <a:p>
            <a:pPr>
              <a:spcBef>
                <a:spcPts val="600"/>
              </a:spcBef>
              <a:buSzPct val="100000"/>
            </a:pPr>
            <a:r>
              <a:rPr lang="en-US" sz="1100" b="1" dirty="0">
                <a:solidFill>
                  <a:srgbClr val="313131"/>
                </a:solidFill>
                <a:latin typeface="+mj-lt"/>
              </a:rPr>
              <a:t>Recall: </a:t>
            </a:r>
            <a:r>
              <a:rPr lang="en-US" sz="1100" dirty="0">
                <a:solidFill>
                  <a:srgbClr val="313131"/>
                </a:solidFill>
                <a:latin typeface="+mj-lt"/>
              </a:rPr>
              <a:t>Best metric for evaluation when there is a high cost of False Negatives</a:t>
            </a:r>
          </a:p>
          <a:p>
            <a:pPr>
              <a:spcBef>
                <a:spcPts val="600"/>
              </a:spcBef>
              <a:buSzPct val="100000"/>
            </a:pPr>
            <a:r>
              <a:rPr lang="en-US" sz="1100" b="1" dirty="0">
                <a:solidFill>
                  <a:srgbClr val="313131"/>
                </a:solidFill>
                <a:latin typeface="+mj-lt"/>
              </a:rPr>
              <a:t>False Negatives: </a:t>
            </a:r>
            <a:r>
              <a:rPr lang="en-US" sz="1100" dirty="0">
                <a:solidFill>
                  <a:srgbClr val="313131"/>
                </a:solidFill>
                <a:latin typeface="+mj-lt"/>
              </a:rPr>
              <a:t>Predicting customers will not cancel and they do - low score is ideal </a:t>
            </a:r>
          </a:p>
          <a:p>
            <a:pPr>
              <a:spcBef>
                <a:spcPts val="600"/>
              </a:spcBef>
              <a:buSzPct val="100000"/>
            </a:pPr>
            <a:r>
              <a:rPr lang="en-US" sz="1100" b="1" dirty="0">
                <a:solidFill>
                  <a:srgbClr val="313131"/>
                </a:solidFill>
                <a:latin typeface="+mj-lt"/>
              </a:rPr>
              <a:t>F1: </a:t>
            </a:r>
            <a:r>
              <a:rPr lang="en-US" sz="1100" dirty="0">
                <a:solidFill>
                  <a:srgbClr val="313131"/>
                </a:solidFill>
                <a:latin typeface="+mj-lt"/>
              </a:rPr>
              <a:t>Metric that combines Precision and Recall</a:t>
            </a:r>
          </a:p>
          <a:p>
            <a:pPr>
              <a:spcBef>
                <a:spcPts val="600"/>
              </a:spcBef>
              <a:buSzPct val="100000"/>
            </a:pPr>
            <a:endParaRPr lang="en-US" sz="1100" dirty="0">
              <a:solidFill>
                <a:srgbClr val="313131"/>
              </a:solidFill>
              <a:latin typeface="+mj-lt"/>
            </a:endParaRPr>
          </a:p>
          <a:p>
            <a:pPr>
              <a:spcBef>
                <a:spcPts val="600"/>
              </a:spcBef>
              <a:buSzPct val="100000"/>
            </a:pPr>
            <a:r>
              <a:rPr lang="en-US" sz="1100" i="1" u="sng" dirty="0">
                <a:solidFill>
                  <a:srgbClr val="313131"/>
                </a:solidFill>
                <a:latin typeface="+mj-lt"/>
              </a:rPr>
              <a:t>Low Priority Metrics:</a:t>
            </a:r>
            <a:endParaRPr lang="en-US" sz="1100" dirty="0">
              <a:solidFill>
                <a:srgbClr val="313131"/>
              </a:solidFill>
              <a:latin typeface="+mj-lt"/>
            </a:endParaRPr>
          </a:p>
          <a:p>
            <a:pPr>
              <a:spcBef>
                <a:spcPts val="600"/>
              </a:spcBef>
              <a:buSzPct val="100000"/>
            </a:pPr>
            <a:r>
              <a:rPr lang="en-US" sz="1100" b="1" dirty="0">
                <a:solidFill>
                  <a:srgbClr val="313131"/>
                </a:solidFill>
                <a:latin typeface="+mj-lt"/>
              </a:rPr>
              <a:t>Accuracy: </a:t>
            </a:r>
            <a:r>
              <a:rPr lang="en-US" sz="1100" dirty="0">
                <a:solidFill>
                  <a:srgbClr val="313131"/>
                </a:solidFill>
                <a:latin typeface="+mj-lt"/>
              </a:rPr>
              <a:t>The number of correct predictions by the model</a:t>
            </a:r>
          </a:p>
          <a:p>
            <a:pPr>
              <a:spcBef>
                <a:spcPts val="600"/>
              </a:spcBef>
              <a:buSzPct val="100000"/>
            </a:pPr>
            <a:r>
              <a:rPr lang="en-US" sz="1100" b="1" dirty="0">
                <a:solidFill>
                  <a:srgbClr val="313131"/>
                </a:solidFill>
                <a:latin typeface="+mj-lt"/>
              </a:rPr>
              <a:t>Precision:</a:t>
            </a:r>
            <a:r>
              <a:rPr lang="en-US" sz="1100" dirty="0">
                <a:solidFill>
                  <a:srgbClr val="313131"/>
                </a:solidFill>
                <a:latin typeface="+mj-lt"/>
              </a:rPr>
              <a:t> Best metric for evaluating when there is a high cost of False Positives</a:t>
            </a:r>
          </a:p>
          <a:p>
            <a:pPr>
              <a:spcBef>
                <a:spcPts val="600"/>
              </a:spcBef>
              <a:buSzPct val="100000"/>
            </a:pPr>
            <a:endParaRPr lang="en-US" sz="1100" dirty="0">
              <a:solidFill>
                <a:srgbClr val="313131"/>
              </a:solidFill>
              <a:latin typeface="+mj-lt"/>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97411B60-2F59-4A25-99BF-9C332F0B632C}"/>
              </a:ext>
            </a:extLst>
          </p:cNvPr>
          <p:cNvSpPr txBox="1"/>
          <p:nvPr/>
        </p:nvSpPr>
        <p:spPr>
          <a:xfrm>
            <a:off x="374973" y="1691328"/>
            <a:ext cx="2726707" cy="246221"/>
          </a:xfrm>
          <a:prstGeom prst="rect">
            <a:avLst/>
          </a:prstGeom>
          <a:noFill/>
        </p:spPr>
        <p:txBody>
          <a:bodyPr wrap="none" lIns="0" tIns="0" rIns="0" bIns="0" rtlCol="0" anchor="t">
            <a:spAutoFit/>
          </a:bodyPr>
          <a:lstStyle/>
          <a:p>
            <a:pPr algn="ctr">
              <a:spcBef>
                <a:spcPts val="600"/>
              </a:spcBef>
              <a:buSzPct val="100000"/>
            </a:pPr>
            <a:r>
              <a:rPr lang="en-US" sz="1600" b="1" i="1" dirty="0"/>
              <a:t>F</a:t>
            </a:r>
            <a:r>
              <a:rPr lang="en-US" sz="1400" b="1" i="1" dirty="0"/>
              <a:t>inding the Optimal Model</a:t>
            </a:r>
          </a:p>
        </p:txBody>
      </p:sp>
      <p:cxnSp>
        <p:nvCxnSpPr>
          <p:cNvPr id="18" name="Straight Connector 17">
            <a:extLst>
              <a:ext uri="{FF2B5EF4-FFF2-40B4-BE49-F238E27FC236}">
                <a16:creationId xmlns:a16="http://schemas.microsoft.com/office/drawing/2014/main" id="{1AE4AE57-B054-9154-89FD-B82542D6CB57}"/>
              </a:ext>
            </a:extLst>
          </p:cNvPr>
          <p:cNvCxnSpPr>
            <a:cxnSpLocks/>
          </p:cNvCxnSpPr>
          <p:nvPr/>
        </p:nvCxnSpPr>
        <p:spPr>
          <a:xfrm>
            <a:off x="338154" y="2072266"/>
            <a:ext cx="280034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7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34D93E-E27C-52DD-677D-B23DC7B5AF61}"/>
              </a:ext>
            </a:extLst>
          </p:cNvPr>
          <p:cNvSpPr/>
          <p:nvPr/>
        </p:nvSpPr>
        <p:spPr bwMode="gray">
          <a:xfrm>
            <a:off x="581025" y="5377661"/>
            <a:ext cx="11029950" cy="733425"/>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dirty="0"/>
              <a:t>Our team recommends for CCI to implement a </a:t>
            </a:r>
            <a:r>
              <a:rPr lang="en-US" sz="1600" b="1" dirty="0"/>
              <a:t>Random Forest </a:t>
            </a:r>
            <a:r>
              <a:rPr lang="en-US" sz="1600" dirty="0"/>
              <a:t>model to reduce their attrition rates and increase business performance.</a:t>
            </a:r>
          </a:p>
        </p:txBody>
      </p:sp>
      <p:sp>
        <p:nvSpPr>
          <p:cNvPr id="6" name="Rectangle: Rounded Corners 5">
            <a:extLst>
              <a:ext uri="{FF2B5EF4-FFF2-40B4-BE49-F238E27FC236}">
                <a16:creationId xmlns:a16="http://schemas.microsoft.com/office/drawing/2014/main" id="{DC470D66-A020-B65C-27E5-C5CD9C5CEE8A}"/>
              </a:ext>
            </a:extLst>
          </p:cNvPr>
          <p:cNvSpPr/>
          <p:nvPr/>
        </p:nvSpPr>
        <p:spPr>
          <a:xfrm>
            <a:off x="6942418" y="1524000"/>
            <a:ext cx="4041648" cy="2667000"/>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 name="Rectangle: Rounded Corners 3">
            <a:extLst>
              <a:ext uri="{FF2B5EF4-FFF2-40B4-BE49-F238E27FC236}">
                <a16:creationId xmlns:a16="http://schemas.microsoft.com/office/drawing/2014/main" id="{BBF18EDA-E15A-D01A-AB10-66974C33E2B4}"/>
              </a:ext>
            </a:extLst>
          </p:cNvPr>
          <p:cNvSpPr/>
          <p:nvPr/>
        </p:nvSpPr>
        <p:spPr>
          <a:xfrm>
            <a:off x="533420" y="1524000"/>
            <a:ext cx="5312664" cy="2667000"/>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361910"/>
          </a:xfrm>
        </p:spPr>
        <p:txBody>
          <a:bodyPr/>
          <a:lstStyle/>
          <a:p>
            <a:pPr algn="l"/>
            <a:r>
              <a:rPr lang="en-US" dirty="0">
                <a:latin typeface="+mj-lt"/>
              </a:rPr>
              <a:t>The Solution </a:t>
            </a:r>
            <a:r>
              <a:rPr lang="en-US">
                <a:latin typeface="+mj-lt"/>
              </a:rPr>
              <a:t>Model</a:t>
            </a:r>
            <a:endParaRPr lang="en-US" sz="1600">
              <a:solidFill>
                <a:srgbClr val="52555A"/>
              </a:solidFill>
              <a:latin typeface="+mj-lt"/>
            </a:endParaRPr>
          </a:p>
        </p:txBody>
      </p:sp>
      <p:sp>
        <p:nvSpPr>
          <p:cNvPr id="7" name="object 2">
            <a:extLst>
              <a:ext uri="{FF2B5EF4-FFF2-40B4-BE49-F238E27FC236}">
                <a16:creationId xmlns:a16="http://schemas.microsoft.com/office/drawing/2014/main" id="{FEF19E2D-87E2-67FB-789F-CFAF645C8AD9}"/>
              </a:ext>
            </a:extLst>
          </p:cNvPr>
          <p:cNvSpPr txBox="1"/>
          <p:nvPr/>
        </p:nvSpPr>
        <p:spPr>
          <a:xfrm>
            <a:off x="755395" y="1688875"/>
            <a:ext cx="4931030" cy="2314736"/>
          </a:xfrm>
          <a:prstGeom prst="rect">
            <a:avLst/>
          </a:prstGeom>
        </p:spPr>
        <p:txBody>
          <a:bodyPr vert="horz" wrap="square" lIns="0" tIns="113030" rIns="0" bIns="0" rtlCol="0" anchor="t">
            <a:spAutoFit/>
          </a:bodyPr>
          <a:lstStyle/>
          <a:p>
            <a:pPr marL="12700">
              <a:lnSpc>
                <a:spcPct val="100000"/>
              </a:lnSpc>
              <a:spcBef>
                <a:spcPts val="890"/>
              </a:spcBef>
            </a:pPr>
            <a:r>
              <a:rPr lang="en-US" sz="1400" b="1" i="1" dirty="0">
                <a:latin typeface="+mj-lt"/>
                <a:cs typeface="Open Sans"/>
              </a:rPr>
              <a:t>Random Forest Classification Model</a:t>
            </a:r>
          </a:p>
          <a:p>
            <a:pPr marL="184150" lvl="5" indent="-171450">
              <a:spcBef>
                <a:spcPts val="890"/>
              </a:spcBef>
              <a:buFont typeface="Arial" panose="020B0604020202020204" pitchFamily="34" charset="0"/>
              <a:buChar char="•"/>
            </a:pPr>
            <a:r>
              <a:rPr lang="en-US" sz="1200" spc="-20" dirty="0">
                <a:latin typeface="+mj-lt"/>
                <a:cs typeface="Open Sans"/>
              </a:rPr>
              <a:t>Can be tuned to handle unbalanced data, should be able to adapt to a production environment well.</a:t>
            </a:r>
          </a:p>
          <a:p>
            <a:pPr marL="184150" lvl="5" indent="-171450">
              <a:spcBef>
                <a:spcPts val="890"/>
              </a:spcBef>
              <a:buFont typeface="Arial" panose="020B0604020202020204" pitchFamily="34" charset="0"/>
              <a:buChar char="•"/>
            </a:pPr>
            <a:r>
              <a:rPr lang="en-US" sz="1200" spc="-20" dirty="0">
                <a:latin typeface="+mj-lt"/>
                <a:cs typeface="Open Sans"/>
              </a:rPr>
              <a:t>Highly interpretable model</a:t>
            </a:r>
            <a:r>
              <a:rPr lang="en-US" sz="1200" spc="-20">
                <a:latin typeface="+mj-lt"/>
                <a:cs typeface="Open Sans"/>
              </a:rPr>
              <a:t> relative to </a:t>
            </a:r>
            <a:r>
              <a:rPr lang="en-US" sz="1200" spc="-20" err="1">
                <a:latin typeface="+mj-lt"/>
                <a:cs typeface="Open Sans"/>
              </a:rPr>
              <a:t>XGBoost</a:t>
            </a:r>
            <a:r>
              <a:rPr lang="en-US" sz="1200" spc="-20">
                <a:latin typeface="+mj-lt"/>
                <a:cs typeface="Open Sans"/>
              </a:rPr>
              <a:t>.</a:t>
            </a:r>
            <a:endParaRPr lang="en-US" sz="1200" spc="-20" dirty="0">
              <a:latin typeface="+mj-lt"/>
              <a:cs typeface="Open Sans"/>
            </a:endParaRPr>
          </a:p>
          <a:p>
            <a:pPr marL="184150" lvl="5" indent="-171450">
              <a:spcBef>
                <a:spcPts val="890"/>
              </a:spcBef>
              <a:buFont typeface="Arial" panose="020B0604020202020204" pitchFamily="34" charset="0"/>
              <a:buChar char="•"/>
            </a:pPr>
            <a:r>
              <a:rPr lang="en-US" sz="1200" spc="-20" dirty="0">
                <a:latin typeface="+mj-lt"/>
                <a:cs typeface="Open Sans"/>
              </a:rPr>
              <a:t>F1: 0.93 (</a:t>
            </a:r>
            <a:r>
              <a:rPr lang="en-US" sz="1200" i="1" spc="-20" dirty="0">
                <a:latin typeface="+mj-lt"/>
                <a:cs typeface="Open Sans"/>
              </a:rPr>
              <a:t>1st</a:t>
            </a:r>
            <a:r>
              <a:rPr lang="en-US" sz="1200" spc="-20">
                <a:latin typeface="+mj-lt"/>
                <a:cs typeface="Open Sans"/>
              </a:rPr>
              <a:t>),</a:t>
            </a:r>
            <a:endParaRPr lang="en-US" sz="1200" spc="-20" dirty="0">
              <a:latin typeface="+mj-lt"/>
              <a:cs typeface="Open Sans"/>
            </a:endParaRPr>
          </a:p>
          <a:p>
            <a:pPr marL="184150" lvl="5" indent="-171450">
              <a:spcBef>
                <a:spcPts val="890"/>
              </a:spcBef>
              <a:buFont typeface="Arial" panose="020B0604020202020204" pitchFamily="34" charset="0"/>
              <a:buChar char="•"/>
            </a:pPr>
            <a:r>
              <a:rPr lang="en-US" sz="1200" spc="-20" dirty="0">
                <a:latin typeface="+mj-lt"/>
                <a:cs typeface="Open Sans"/>
              </a:rPr>
              <a:t>Accuracy: 96% (</a:t>
            </a:r>
            <a:r>
              <a:rPr lang="en-US" sz="1200" i="1" spc="-20" dirty="0">
                <a:latin typeface="+mj-lt"/>
                <a:cs typeface="Open Sans"/>
              </a:rPr>
              <a:t>1st</a:t>
            </a:r>
            <a:r>
              <a:rPr lang="en-US" sz="1200" spc="-20">
                <a:latin typeface="+mj-lt"/>
                <a:cs typeface="Open Sans"/>
              </a:rPr>
              <a:t>),</a:t>
            </a:r>
            <a:endParaRPr lang="en-US" sz="1200" spc="-20" dirty="0">
              <a:latin typeface="+mj-lt"/>
              <a:cs typeface="Open Sans"/>
            </a:endParaRPr>
          </a:p>
          <a:p>
            <a:pPr marL="184150" lvl="5" indent="-171450">
              <a:spcBef>
                <a:spcPts val="890"/>
              </a:spcBef>
              <a:buFont typeface="Arial" panose="020B0604020202020204" pitchFamily="34" charset="0"/>
              <a:buChar char="•"/>
            </a:pPr>
            <a:r>
              <a:rPr lang="en-US" sz="1200" spc="-20" dirty="0">
                <a:latin typeface="+mj-lt"/>
                <a:cs typeface="Open Sans"/>
              </a:rPr>
              <a:t>Recall: 91% (</a:t>
            </a:r>
            <a:r>
              <a:rPr lang="en-US" sz="1200" i="1" spc="-20" dirty="0">
                <a:latin typeface="+mj-lt"/>
                <a:cs typeface="Open Sans"/>
              </a:rPr>
              <a:t>2nd</a:t>
            </a:r>
            <a:r>
              <a:rPr lang="en-US" sz="1200" spc="-20">
                <a:latin typeface="+mj-lt"/>
                <a:cs typeface="Open Sans"/>
              </a:rPr>
              <a:t>),</a:t>
            </a:r>
            <a:endParaRPr lang="en-US" sz="1200" spc="-20" dirty="0">
              <a:latin typeface="+mj-lt"/>
              <a:cs typeface="Open Sans"/>
            </a:endParaRPr>
          </a:p>
          <a:p>
            <a:pPr marL="184150" lvl="5" indent="-171450">
              <a:spcBef>
                <a:spcPts val="890"/>
              </a:spcBef>
              <a:buFont typeface="Arial" panose="020B0604020202020204" pitchFamily="34" charset="0"/>
              <a:buChar char="•"/>
            </a:pPr>
            <a:r>
              <a:rPr lang="en-US" sz="1200" spc="-20" dirty="0">
                <a:latin typeface="+mj-lt"/>
                <a:cs typeface="Open Sans"/>
              </a:rPr>
              <a:t>False Negatives: 24 (</a:t>
            </a:r>
            <a:r>
              <a:rPr lang="en-US" sz="1200" i="1" spc="-20" dirty="0">
                <a:latin typeface="+mj-lt"/>
                <a:cs typeface="Open Sans"/>
              </a:rPr>
              <a:t>2nd</a:t>
            </a:r>
            <a:r>
              <a:rPr lang="en-US" sz="1200" spc="-20">
                <a:latin typeface="+mj-lt"/>
                <a:cs typeface="Open Sans"/>
              </a:rPr>
              <a:t>).</a:t>
            </a:r>
            <a:endParaRPr lang="en-US" sz="1200" spc="-20" dirty="0">
              <a:latin typeface="+mj-lt"/>
              <a:cs typeface="Open Sans"/>
            </a:endParaRPr>
          </a:p>
        </p:txBody>
      </p:sp>
      <p:sp>
        <p:nvSpPr>
          <p:cNvPr id="3" name="object 2">
            <a:extLst>
              <a:ext uri="{FF2B5EF4-FFF2-40B4-BE49-F238E27FC236}">
                <a16:creationId xmlns:a16="http://schemas.microsoft.com/office/drawing/2014/main" id="{BD509184-D0DD-3C7A-173E-9B2F191C4BA5}"/>
              </a:ext>
            </a:extLst>
          </p:cNvPr>
          <p:cNvSpPr txBox="1"/>
          <p:nvPr/>
        </p:nvSpPr>
        <p:spPr>
          <a:xfrm>
            <a:off x="7200920" y="1688875"/>
            <a:ext cx="3524230" cy="1968488"/>
          </a:xfrm>
          <a:prstGeom prst="rect">
            <a:avLst/>
          </a:prstGeom>
        </p:spPr>
        <p:txBody>
          <a:bodyPr vert="horz" wrap="square" lIns="0" tIns="113030" rIns="0" bIns="0" rtlCol="0">
            <a:spAutoFit/>
          </a:bodyPr>
          <a:lstStyle/>
          <a:p>
            <a:pPr marL="12700" lvl="5">
              <a:spcBef>
                <a:spcPts val="890"/>
              </a:spcBef>
            </a:pPr>
            <a:r>
              <a:rPr lang="en-US" sz="1400" b="1" i="1" spc="-20" dirty="0">
                <a:latin typeface="+mj-lt"/>
                <a:cs typeface="Open Sans"/>
              </a:rPr>
              <a:t>Applications</a:t>
            </a:r>
          </a:p>
          <a:p>
            <a:pPr marL="184150" lvl="5" indent="-171450">
              <a:spcBef>
                <a:spcPts val="890"/>
              </a:spcBef>
              <a:buFont typeface="Arial" panose="020B0604020202020204" pitchFamily="34" charset="0"/>
              <a:buChar char="•"/>
            </a:pPr>
            <a:r>
              <a:rPr lang="en-US" sz="1200" spc="-20" dirty="0">
                <a:latin typeface="Open Sans"/>
                <a:cs typeface="Open Sans"/>
              </a:rPr>
              <a:t>Random Forest will be able to compute churn predictions in real time and can flag new customers as churn risks.</a:t>
            </a:r>
          </a:p>
          <a:p>
            <a:pPr marL="184150" lvl="5" indent="-171450">
              <a:spcBef>
                <a:spcPts val="890"/>
              </a:spcBef>
              <a:buFont typeface="Arial" panose="020B0604020202020204" pitchFamily="34" charset="0"/>
              <a:buChar char="•"/>
            </a:pPr>
            <a:r>
              <a:rPr lang="en-US" sz="1200" spc="-20" dirty="0">
                <a:latin typeface="Open Sans"/>
                <a:cs typeface="Open Sans"/>
              </a:rPr>
              <a:t>Give insights into which factors influence churn the most and relay how this changes over time.</a:t>
            </a:r>
          </a:p>
          <a:p>
            <a:pPr marL="184150" lvl="5" indent="-171450">
              <a:spcBef>
                <a:spcPts val="890"/>
              </a:spcBef>
              <a:buFont typeface="Arial" panose="020B0604020202020204" pitchFamily="34" charset="0"/>
              <a:buChar char="•"/>
            </a:pPr>
            <a:r>
              <a:rPr lang="en-US" sz="1200" spc="-20">
                <a:latin typeface="Open Sans"/>
                <a:cs typeface="Open Sans"/>
              </a:rPr>
              <a:t>Able to introduce parameter values that deal with natural </a:t>
            </a:r>
            <a:r>
              <a:rPr lang="en-US" sz="1200" spc="-20" dirty="0">
                <a:latin typeface="Open Sans"/>
                <a:cs typeface="Open Sans"/>
              </a:rPr>
              <a:t>data imbalance that</a:t>
            </a:r>
            <a:r>
              <a:rPr lang="en-US" sz="1200" spc="-20">
                <a:latin typeface="Open Sans"/>
                <a:cs typeface="Open Sans"/>
              </a:rPr>
              <a:t>.</a:t>
            </a:r>
            <a:endParaRPr lang="en-US" sz="1200" spc="-20" dirty="0">
              <a:latin typeface="Open Sans"/>
              <a:cs typeface="Open Sans"/>
            </a:endParaRPr>
          </a:p>
        </p:txBody>
      </p:sp>
      <p:sp>
        <p:nvSpPr>
          <p:cNvPr id="5" name="object 5">
            <a:extLst>
              <a:ext uri="{FF2B5EF4-FFF2-40B4-BE49-F238E27FC236}">
                <a16:creationId xmlns:a16="http://schemas.microsoft.com/office/drawing/2014/main" id="{AB99BFA2-045F-86BB-7066-AA808CB0DCA8}"/>
              </a:ext>
            </a:extLst>
          </p:cNvPr>
          <p:cNvSpPr txBox="1"/>
          <p:nvPr/>
        </p:nvSpPr>
        <p:spPr>
          <a:xfrm>
            <a:off x="914421" y="1395560"/>
            <a:ext cx="1828800" cy="258404"/>
          </a:xfrm>
          <a:prstGeom prst="rect">
            <a:avLst/>
          </a:prstGeom>
          <a:solidFill>
            <a:schemeClr val="bg1"/>
          </a:solidFill>
        </p:spPr>
        <p:txBody>
          <a:bodyPr vert="horz" wrap="square" lIns="91440" tIns="12065" rIns="0" bIns="0" rtlCol="0">
            <a:spAutoFit/>
          </a:bodyPr>
          <a:lstStyle/>
          <a:p>
            <a:pPr marR="33020" algn="l">
              <a:lnSpc>
                <a:spcPct val="100000"/>
              </a:lnSpc>
              <a:spcBef>
                <a:spcPts val="95"/>
              </a:spcBef>
            </a:pPr>
            <a:r>
              <a:rPr lang="en-US" sz="1600" b="1" dirty="0">
                <a:solidFill>
                  <a:srgbClr val="303030"/>
                </a:solidFill>
                <a:latin typeface="+mj-lt"/>
                <a:cs typeface="Arial" panose="020B0604020202020204" pitchFamily="34" charset="0"/>
              </a:rPr>
              <a:t>Chosen </a:t>
            </a:r>
            <a:r>
              <a:rPr lang="en-US" sz="1600" b="1">
                <a:solidFill>
                  <a:srgbClr val="303030"/>
                </a:solidFill>
                <a:latin typeface="+mj-lt"/>
                <a:cs typeface="Arial" panose="020B0604020202020204" pitchFamily="34" charset="0"/>
              </a:rPr>
              <a:t>Model:</a:t>
            </a:r>
            <a:endParaRPr sz="1600">
              <a:latin typeface="+mj-lt"/>
              <a:cs typeface="Arial" panose="020B0604020202020204" pitchFamily="34" charset="0"/>
            </a:endParaRPr>
          </a:p>
        </p:txBody>
      </p:sp>
      <p:sp>
        <p:nvSpPr>
          <p:cNvPr id="8" name="object 5">
            <a:extLst>
              <a:ext uri="{FF2B5EF4-FFF2-40B4-BE49-F238E27FC236}">
                <a16:creationId xmlns:a16="http://schemas.microsoft.com/office/drawing/2014/main" id="{7B04C6AD-EFF1-F0EF-96B6-2D11715511F2}"/>
              </a:ext>
            </a:extLst>
          </p:cNvPr>
          <p:cNvSpPr txBox="1"/>
          <p:nvPr/>
        </p:nvSpPr>
        <p:spPr>
          <a:xfrm>
            <a:off x="7323419" y="1395560"/>
            <a:ext cx="2096805" cy="258404"/>
          </a:xfrm>
          <a:prstGeom prst="rect">
            <a:avLst/>
          </a:prstGeom>
          <a:solidFill>
            <a:schemeClr val="bg1"/>
          </a:solidFill>
        </p:spPr>
        <p:txBody>
          <a:bodyPr vert="horz" wrap="square" lIns="91440" tIns="12065" rIns="0" bIns="0" rtlCol="0">
            <a:spAutoFit/>
          </a:bodyPr>
          <a:lstStyle/>
          <a:p>
            <a:pPr marR="33020" algn="l">
              <a:lnSpc>
                <a:spcPct val="100000"/>
              </a:lnSpc>
              <a:spcBef>
                <a:spcPts val="95"/>
              </a:spcBef>
            </a:pPr>
            <a:r>
              <a:rPr lang="en-US" sz="1600" b="1" dirty="0">
                <a:solidFill>
                  <a:srgbClr val="303030"/>
                </a:solidFill>
                <a:latin typeface="+mj-lt"/>
                <a:cs typeface="Arial" panose="020B0604020202020204" pitchFamily="34" charset="0"/>
              </a:rPr>
              <a:t>Using the</a:t>
            </a:r>
            <a:r>
              <a:rPr lang="en-US" sz="1600" b="1">
                <a:solidFill>
                  <a:srgbClr val="303030"/>
                </a:solidFill>
                <a:latin typeface="+mj-lt"/>
                <a:cs typeface="Arial" panose="020B0604020202020204" pitchFamily="34" charset="0"/>
              </a:rPr>
              <a:t> Model:</a:t>
            </a:r>
            <a:endParaRPr sz="1600">
              <a:latin typeface="+mj-lt"/>
              <a:cs typeface="Arial" panose="020B0604020202020204" pitchFamily="34" charset="0"/>
            </a:endParaRPr>
          </a:p>
        </p:txBody>
      </p:sp>
      <p:sp>
        <p:nvSpPr>
          <p:cNvPr id="10" name="Arrow: Right 9">
            <a:extLst>
              <a:ext uri="{FF2B5EF4-FFF2-40B4-BE49-F238E27FC236}">
                <a16:creationId xmlns:a16="http://schemas.microsoft.com/office/drawing/2014/main" id="{5402279D-C64E-2AE2-70C9-871CF80ADD8A}"/>
              </a:ext>
            </a:extLst>
          </p:cNvPr>
          <p:cNvSpPr/>
          <p:nvPr/>
        </p:nvSpPr>
        <p:spPr bwMode="gray">
          <a:xfrm>
            <a:off x="5906802" y="2324100"/>
            <a:ext cx="992090" cy="1066800"/>
          </a:xfrm>
          <a:prstGeom prst="rightArrow">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1" name="object 2">
            <a:extLst>
              <a:ext uri="{FF2B5EF4-FFF2-40B4-BE49-F238E27FC236}">
                <a16:creationId xmlns:a16="http://schemas.microsoft.com/office/drawing/2014/main" id="{F23A7329-68D9-8BD1-D527-4C4622B576E0}"/>
              </a:ext>
            </a:extLst>
          </p:cNvPr>
          <p:cNvSpPr txBox="1"/>
          <p:nvPr/>
        </p:nvSpPr>
        <p:spPr>
          <a:xfrm>
            <a:off x="450594" y="659573"/>
            <a:ext cx="10426065" cy="228268"/>
          </a:xfrm>
          <a:prstGeom prst="rect">
            <a:avLst/>
          </a:prstGeom>
        </p:spPr>
        <p:txBody>
          <a:bodyPr vert="horz" wrap="square" lIns="0" tIns="12700" rIns="0" bIns="0" rtlCol="0">
            <a:spAutoFit/>
          </a:bodyPr>
          <a:lstStyle/>
          <a:p>
            <a:pPr marL="12700" marR="5080">
              <a:spcBef>
                <a:spcPts val="100"/>
              </a:spcBef>
              <a:buSzPct val="100000"/>
            </a:pPr>
            <a:r>
              <a:rPr lang="en-US" sz="1400">
                <a:solidFill>
                  <a:srgbClr val="52555A"/>
                </a:solidFill>
                <a:latin typeface="+mj-lt"/>
              </a:rPr>
              <a:t>Deep dive for choosing the ideal model for providing a solution to the customer attrition issue.</a:t>
            </a:r>
          </a:p>
        </p:txBody>
      </p:sp>
    </p:spTree>
    <p:extLst>
      <p:ext uri="{BB962C8B-B14F-4D97-AF65-F5344CB8AC3E}">
        <p14:creationId xmlns:p14="http://schemas.microsoft.com/office/powerpoint/2010/main" val="337499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85BB24"/>
          </a:solidFill>
        </p:spPr>
        <p:txBody>
          <a:bodyPr wrap="square" lIns="0" tIns="0" rIns="0" bIns="0" rtlCol="0"/>
          <a:lstStyle/>
          <a:p>
            <a:endParaRPr/>
          </a:p>
        </p:txBody>
      </p:sp>
      <p:sp>
        <p:nvSpPr>
          <p:cNvPr id="3" name="object 3"/>
          <p:cNvSpPr txBox="1"/>
          <p:nvPr/>
        </p:nvSpPr>
        <p:spPr>
          <a:xfrm>
            <a:off x="488948" y="6502400"/>
            <a:ext cx="2673985"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Copyright</a:t>
            </a:r>
            <a:r>
              <a:rPr sz="700" spc="-15">
                <a:solidFill>
                  <a:srgbClr val="FFFFFF"/>
                </a:solidFill>
                <a:latin typeface="Open Sans"/>
                <a:cs typeface="Open Sans"/>
              </a:rPr>
              <a:t> </a:t>
            </a:r>
            <a:r>
              <a:rPr sz="700">
                <a:solidFill>
                  <a:srgbClr val="FFFFFF"/>
                </a:solidFill>
                <a:latin typeface="Open Sans"/>
                <a:cs typeface="Open Sans"/>
              </a:rPr>
              <a:t>©</a:t>
            </a:r>
            <a:r>
              <a:rPr sz="700" spc="15">
                <a:solidFill>
                  <a:srgbClr val="FFFFFF"/>
                </a:solidFill>
                <a:latin typeface="Open Sans"/>
                <a:cs typeface="Open Sans"/>
              </a:rPr>
              <a:t> </a:t>
            </a:r>
            <a:r>
              <a:rPr sz="700">
                <a:solidFill>
                  <a:srgbClr val="FFFFFF"/>
                </a:solidFill>
                <a:latin typeface="Open Sans"/>
                <a:cs typeface="Open Sans"/>
              </a:rPr>
              <a:t>2023</a:t>
            </a:r>
            <a:r>
              <a:rPr sz="700" spc="15">
                <a:solidFill>
                  <a:srgbClr val="FFFFFF"/>
                </a:solidFill>
                <a:latin typeface="Open Sans"/>
                <a:cs typeface="Open Sans"/>
              </a:rPr>
              <a:t> </a:t>
            </a:r>
            <a:r>
              <a:rPr sz="700">
                <a:solidFill>
                  <a:srgbClr val="FFFFFF"/>
                </a:solidFill>
                <a:latin typeface="Open Sans"/>
                <a:cs typeface="Open Sans"/>
              </a:rPr>
              <a:t>Deloitte</a:t>
            </a:r>
            <a:r>
              <a:rPr sz="700" spc="15">
                <a:solidFill>
                  <a:srgbClr val="FFFFFF"/>
                </a:solidFill>
                <a:latin typeface="Open Sans"/>
                <a:cs typeface="Open Sans"/>
              </a:rPr>
              <a:t> </a:t>
            </a:r>
            <a:r>
              <a:rPr sz="700" spc="-10">
                <a:solidFill>
                  <a:srgbClr val="FFFFFF"/>
                </a:solidFill>
                <a:latin typeface="Open Sans"/>
                <a:cs typeface="Open Sans"/>
              </a:rPr>
              <a:t>Development</a:t>
            </a:r>
            <a:r>
              <a:rPr sz="700" spc="-25">
                <a:solidFill>
                  <a:srgbClr val="FFFFFF"/>
                </a:solidFill>
                <a:latin typeface="Open Sans"/>
                <a:cs typeface="Open Sans"/>
              </a:rPr>
              <a:t> </a:t>
            </a:r>
            <a:r>
              <a:rPr sz="700">
                <a:solidFill>
                  <a:srgbClr val="FFFFFF"/>
                </a:solidFill>
                <a:latin typeface="Open Sans"/>
                <a:cs typeface="Open Sans"/>
              </a:rPr>
              <a:t>LLC.</a:t>
            </a:r>
            <a:r>
              <a:rPr sz="700" spc="5">
                <a:solidFill>
                  <a:srgbClr val="FFFFFF"/>
                </a:solidFill>
                <a:latin typeface="Open Sans"/>
                <a:cs typeface="Open Sans"/>
              </a:rPr>
              <a:t> </a:t>
            </a:r>
            <a:r>
              <a:rPr sz="700">
                <a:solidFill>
                  <a:srgbClr val="FFFFFF"/>
                </a:solidFill>
                <a:latin typeface="Open Sans"/>
                <a:cs typeface="Open Sans"/>
              </a:rPr>
              <a:t>All</a:t>
            </a:r>
            <a:r>
              <a:rPr sz="700" spc="-15">
                <a:solidFill>
                  <a:srgbClr val="FFFFFF"/>
                </a:solidFill>
                <a:latin typeface="Open Sans"/>
                <a:cs typeface="Open Sans"/>
              </a:rPr>
              <a:t> </a:t>
            </a:r>
            <a:r>
              <a:rPr sz="700">
                <a:solidFill>
                  <a:srgbClr val="FFFFFF"/>
                </a:solidFill>
                <a:latin typeface="Open Sans"/>
                <a:cs typeface="Open Sans"/>
              </a:rPr>
              <a:t>rights</a:t>
            </a:r>
            <a:r>
              <a:rPr sz="700" spc="10">
                <a:solidFill>
                  <a:srgbClr val="FFFFFF"/>
                </a:solidFill>
                <a:latin typeface="Open Sans"/>
                <a:cs typeface="Open Sans"/>
              </a:rPr>
              <a:t> </a:t>
            </a:r>
            <a:r>
              <a:rPr sz="700" spc="-10">
                <a:solidFill>
                  <a:srgbClr val="FFFFFF"/>
                </a:solidFill>
                <a:latin typeface="Open Sans"/>
                <a:cs typeface="Open Sans"/>
              </a:rPr>
              <a:t>reserved.</a:t>
            </a:r>
            <a:endParaRPr sz="700">
              <a:latin typeface="Open Sans"/>
              <a:cs typeface="Open Sans"/>
            </a:endParaRPr>
          </a:p>
        </p:txBody>
      </p:sp>
      <p:sp>
        <p:nvSpPr>
          <p:cNvPr id="4" name="object 4"/>
          <p:cNvSpPr txBox="1"/>
          <p:nvPr/>
        </p:nvSpPr>
        <p:spPr>
          <a:xfrm>
            <a:off x="10207118" y="6502400"/>
            <a:ext cx="1037590"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Git-</a:t>
            </a:r>
            <a:r>
              <a:rPr sz="700">
                <a:solidFill>
                  <a:srgbClr val="FFFFFF"/>
                </a:solidFill>
                <a:latin typeface="Open Sans"/>
                <a:cs typeface="Open Sans"/>
              </a:rPr>
              <a:t>ing it</a:t>
            </a:r>
            <a:r>
              <a:rPr sz="700" spc="-10">
                <a:solidFill>
                  <a:srgbClr val="FFFFFF"/>
                </a:solidFill>
                <a:latin typeface="Open Sans"/>
                <a:cs typeface="Open Sans"/>
              </a:rPr>
              <a:t> </a:t>
            </a:r>
            <a:r>
              <a:rPr sz="700">
                <a:solidFill>
                  <a:srgbClr val="FFFFFF"/>
                </a:solidFill>
                <a:latin typeface="Open Sans"/>
                <a:cs typeface="Open Sans"/>
              </a:rPr>
              <a:t>Done</a:t>
            </a:r>
            <a:r>
              <a:rPr sz="700" spc="-10">
                <a:solidFill>
                  <a:srgbClr val="FFFFFF"/>
                </a:solidFill>
                <a:latin typeface="Open Sans"/>
                <a:cs typeface="Open Sans"/>
              </a:rPr>
              <a:t> Capstone</a:t>
            </a:r>
            <a:endParaRPr sz="700">
              <a:latin typeface="Open Sans"/>
              <a:cs typeface="Open Sans"/>
            </a:endParaRPr>
          </a:p>
        </p:txBody>
      </p:sp>
      <p:sp>
        <p:nvSpPr>
          <p:cNvPr id="5" name="object 5"/>
          <p:cNvSpPr txBox="1"/>
          <p:nvPr/>
        </p:nvSpPr>
        <p:spPr>
          <a:xfrm>
            <a:off x="11679302" y="6502400"/>
            <a:ext cx="69215" cy="128270"/>
          </a:xfrm>
          <a:prstGeom prst="rect">
            <a:avLst/>
          </a:prstGeom>
        </p:spPr>
        <p:txBody>
          <a:bodyPr vert="horz" wrap="square" lIns="0" tIns="15240" rIns="0" bIns="0" rtlCol="0">
            <a:spAutoFit/>
          </a:bodyPr>
          <a:lstStyle/>
          <a:p>
            <a:pPr marL="12700">
              <a:lnSpc>
                <a:spcPct val="100000"/>
              </a:lnSpc>
              <a:spcBef>
                <a:spcPts val="120"/>
              </a:spcBef>
            </a:pPr>
            <a:r>
              <a:rPr sz="650" spc="10">
                <a:solidFill>
                  <a:srgbClr val="FFFFFF"/>
                </a:solidFill>
                <a:latin typeface="Calibri"/>
                <a:cs typeface="Calibri"/>
              </a:rPr>
              <a:t>3</a:t>
            </a:r>
            <a:endParaRPr sz="650">
              <a:latin typeface="Calibri"/>
              <a:cs typeface="Calibri"/>
            </a:endParaRPr>
          </a:p>
        </p:txBody>
      </p:sp>
      <p:sp>
        <p:nvSpPr>
          <p:cNvPr id="6" name="object 6"/>
          <p:cNvSpPr txBox="1">
            <a:spLocks noGrp="1"/>
          </p:cNvSpPr>
          <p:nvPr>
            <p:ph type="title"/>
          </p:nvPr>
        </p:nvSpPr>
        <p:spPr>
          <a:xfrm>
            <a:off x="304800" y="3052935"/>
            <a:ext cx="3912085" cy="752129"/>
          </a:xfrm>
          <a:prstGeom prst="rect">
            <a:avLst/>
          </a:prstGeom>
        </p:spPr>
        <p:txBody>
          <a:bodyPr vert="horz" wrap="square" lIns="0" tIns="13335" rIns="0" bIns="0" rtlCol="0">
            <a:spAutoFit/>
          </a:bodyPr>
          <a:lstStyle/>
          <a:p>
            <a:pPr marL="12700">
              <a:lnSpc>
                <a:spcPct val="100000"/>
              </a:lnSpc>
              <a:spcBef>
                <a:spcPts val="105"/>
              </a:spcBef>
            </a:pPr>
            <a:r>
              <a:rPr lang="en-US" sz="4800" b="1" spc="-10">
                <a:solidFill>
                  <a:srgbClr val="FFFFFF"/>
                </a:solidFill>
                <a:latin typeface="+mj-lt"/>
              </a:rPr>
              <a:t>Conclusion</a:t>
            </a:r>
            <a:endParaRPr lang="en-US" sz="4800">
              <a:latin typeface="+mj-lt"/>
              <a:cs typeface="Open Sans"/>
            </a:endParaRPr>
          </a:p>
        </p:txBody>
      </p:sp>
    </p:spTree>
    <p:extLst>
      <p:ext uri="{BB962C8B-B14F-4D97-AF65-F5344CB8AC3E}">
        <p14:creationId xmlns:p14="http://schemas.microsoft.com/office/powerpoint/2010/main" val="14999436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57808" y="6500876"/>
            <a:ext cx="1186180" cy="147955"/>
          </a:xfrm>
          <a:prstGeom prst="rect">
            <a:avLst/>
          </a:prstGeom>
        </p:spPr>
        <p:txBody>
          <a:bodyPr vert="horz" wrap="square" lIns="0" tIns="12700" rIns="0" bIns="0" rtlCol="0">
            <a:spAutoFit/>
          </a:bodyPr>
          <a:lstStyle/>
          <a:p>
            <a:pPr marL="12700">
              <a:lnSpc>
                <a:spcPct val="100000"/>
              </a:lnSpc>
              <a:spcBef>
                <a:spcPts val="100"/>
              </a:spcBef>
            </a:pPr>
            <a:r>
              <a:rPr sz="800">
                <a:latin typeface="Open Sans"/>
                <a:cs typeface="Open Sans"/>
              </a:rPr>
              <a:t>Git-ing</a:t>
            </a:r>
            <a:r>
              <a:rPr sz="800" spc="-20">
                <a:latin typeface="Open Sans"/>
                <a:cs typeface="Open Sans"/>
              </a:rPr>
              <a:t> </a:t>
            </a:r>
            <a:r>
              <a:rPr sz="800">
                <a:latin typeface="Open Sans"/>
                <a:cs typeface="Open Sans"/>
              </a:rPr>
              <a:t>it</a:t>
            </a:r>
            <a:r>
              <a:rPr sz="800" spc="-5">
                <a:latin typeface="Open Sans"/>
                <a:cs typeface="Open Sans"/>
              </a:rPr>
              <a:t> </a:t>
            </a:r>
            <a:r>
              <a:rPr sz="800">
                <a:latin typeface="Open Sans"/>
                <a:cs typeface="Open Sans"/>
              </a:rPr>
              <a:t>Done</a:t>
            </a:r>
            <a:r>
              <a:rPr sz="800" spc="5">
                <a:latin typeface="Open Sans"/>
                <a:cs typeface="Open Sans"/>
              </a:rPr>
              <a:t> </a:t>
            </a:r>
            <a:r>
              <a:rPr sz="800" spc="-10">
                <a:latin typeface="Open Sans"/>
                <a:cs typeface="Open Sans"/>
              </a:rPr>
              <a:t>Capstone</a:t>
            </a:r>
            <a:endParaRPr sz="800">
              <a:latin typeface="Open Sans"/>
              <a:cs typeface="Open Sans"/>
            </a:endParaRPr>
          </a:p>
        </p:txBody>
      </p:sp>
      <p:sp>
        <p:nvSpPr>
          <p:cNvPr id="3" name="object 3"/>
          <p:cNvSpPr txBox="1"/>
          <p:nvPr/>
        </p:nvSpPr>
        <p:spPr>
          <a:xfrm>
            <a:off x="444442" y="6496280"/>
            <a:ext cx="3061335" cy="147955"/>
          </a:xfrm>
          <a:prstGeom prst="rect">
            <a:avLst/>
          </a:prstGeom>
        </p:spPr>
        <p:txBody>
          <a:bodyPr vert="horz" wrap="square" lIns="0" tIns="12700" rIns="0" bIns="0" rtlCol="0">
            <a:spAutoFit/>
          </a:bodyPr>
          <a:lstStyle/>
          <a:p>
            <a:pPr marL="12700">
              <a:lnSpc>
                <a:spcPct val="100000"/>
              </a:lnSpc>
              <a:spcBef>
                <a:spcPts val="100"/>
              </a:spcBef>
            </a:pPr>
            <a:r>
              <a:rPr sz="800">
                <a:latin typeface="Open Sans"/>
                <a:cs typeface="Open Sans"/>
              </a:rPr>
              <a:t>Copyright</a:t>
            </a:r>
            <a:r>
              <a:rPr sz="800" spc="-30">
                <a:latin typeface="Open Sans"/>
                <a:cs typeface="Open Sans"/>
              </a:rPr>
              <a:t> </a:t>
            </a:r>
            <a:r>
              <a:rPr sz="800">
                <a:latin typeface="Open Sans"/>
                <a:cs typeface="Open Sans"/>
              </a:rPr>
              <a:t>©</a:t>
            </a:r>
            <a:r>
              <a:rPr sz="800" spc="-15">
                <a:latin typeface="Open Sans"/>
                <a:cs typeface="Open Sans"/>
              </a:rPr>
              <a:t> </a:t>
            </a:r>
            <a:r>
              <a:rPr sz="800">
                <a:latin typeface="Open Sans"/>
                <a:cs typeface="Open Sans"/>
              </a:rPr>
              <a:t>2023</a:t>
            </a:r>
            <a:r>
              <a:rPr sz="800" spc="15">
                <a:latin typeface="Open Sans"/>
                <a:cs typeface="Open Sans"/>
              </a:rPr>
              <a:t> </a:t>
            </a:r>
            <a:r>
              <a:rPr sz="800">
                <a:latin typeface="Open Sans"/>
                <a:cs typeface="Open Sans"/>
              </a:rPr>
              <a:t>Deloitte</a:t>
            </a:r>
            <a:r>
              <a:rPr sz="800" spc="-25">
                <a:latin typeface="Open Sans"/>
                <a:cs typeface="Open Sans"/>
              </a:rPr>
              <a:t> </a:t>
            </a:r>
            <a:r>
              <a:rPr sz="800">
                <a:latin typeface="Open Sans"/>
                <a:cs typeface="Open Sans"/>
              </a:rPr>
              <a:t>Development</a:t>
            </a:r>
            <a:r>
              <a:rPr sz="800" spc="-25">
                <a:latin typeface="Open Sans"/>
                <a:cs typeface="Open Sans"/>
              </a:rPr>
              <a:t> </a:t>
            </a:r>
            <a:r>
              <a:rPr sz="800">
                <a:latin typeface="Open Sans"/>
                <a:cs typeface="Open Sans"/>
              </a:rPr>
              <a:t>LLC.</a:t>
            </a:r>
            <a:r>
              <a:rPr sz="800" spc="-40">
                <a:latin typeface="Open Sans"/>
                <a:cs typeface="Open Sans"/>
              </a:rPr>
              <a:t> </a:t>
            </a:r>
            <a:r>
              <a:rPr sz="800">
                <a:latin typeface="Open Sans"/>
                <a:cs typeface="Open Sans"/>
              </a:rPr>
              <a:t>All</a:t>
            </a:r>
            <a:r>
              <a:rPr sz="800" spc="-5">
                <a:latin typeface="Open Sans"/>
                <a:cs typeface="Open Sans"/>
              </a:rPr>
              <a:t> </a:t>
            </a:r>
            <a:r>
              <a:rPr sz="800">
                <a:latin typeface="Open Sans"/>
                <a:cs typeface="Open Sans"/>
              </a:rPr>
              <a:t>rights</a:t>
            </a:r>
            <a:r>
              <a:rPr sz="800" spc="-15">
                <a:latin typeface="Open Sans"/>
                <a:cs typeface="Open Sans"/>
              </a:rPr>
              <a:t> </a:t>
            </a:r>
            <a:r>
              <a:rPr sz="800" spc="-10">
                <a:latin typeface="Open Sans"/>
                <a:cs typeface="Open Sans"/>
              </a:rPr>
              <a:t>reserved.</a:t>
            </a:r>
            <a:endParaRPr sz="800">
              <a:latin typeface="Open Sans"/>
              <a:cs typeface="Open Sans"/>
            </a:endParaRPr>
          </a:p>
        </p:txBody>
      </p:sp>
      <p:sp>
        <p:nvSpPr>
          <p:cNvPr id="4" name="object 4"/>
          <p:cNvSpPr txBox="1"/>
          <p:nvPr/>
        </p:nvSpPr>
        <p:spPr>
          <a:xfrm>
            <a:off x="11670093" y="6499344"/>
            <a:ext cx="77470" cy="147955"/>
          </a:xfrm>
          <a:prstGeom prst="rect">
            <a:avLst/>
          </a:prstGeom>
        </p:spPr>
        <p:txBody>
          <a:bodyPr vert="horz" wrap="square" lIns="0" tIns="12700" rIns="0" bIns="0" rtlCol="0">
            <a:spAutoFit/>
          </a:bodyPr>
          <a:lstStyle/>
          <a:p>
            <a:pPr marL="12700">
              <a:lnSpc>
                <a:spcPct val="100000"/>
              </a:lnSpc>
              <a:spcBef>
                <a:spcPts val="100"/>
              </a:spcBef>
            </a:pPr>
            <a:r>
              <a:rPr sz="800">
                <a:latin typeface="Calibri"/>
                <a:cs typeface="Calibri"/>
              </a:rPr>
              <a:t>2</a:t>
            </a:r>
          </a:p>
        </p:txBody>
      </p:sp>
      <p:sp>
        <p:nvSpPr>
          <p:cNvPr id="5" name="object 5"/>
          <p:cNvSpPr txBox="1">
            <a:spLocks noGrp="1"/>
          </p:cNvSpPr>
          <p:nvPr>
            <p:ph type="title"/>
          </p:nvPr>
        </p:nvSpPr>
        <p:spPr>
          <a:xfrm>
            <a:off x="469900" y="680316"/>
            <a:ext cx="11252200" cy="692151"/>
          </a:xfrm>
          <a:prstGeom prst="rect">
            <a:avLst/>
          </a:prstGeom>
        </p:spPr>
        <p:txBody>
          <a:bodyPr vert="horz" wrap="square" lIns="0" tIns="263012" rIns="0" bIns="0" rtlCol="0">
            <a:spAutoFit/>
          </a:bodyPr>
          <a:lstStyle/>
          <a:p>
            <a:pPr marL="19050" algn="ctr">
              <a:lnSpc>
                <a:spcPct val="100000"/>
              </a:lnSpc>
              <a:spcBef>
                <a:spcPts val="95"/>
              </a:spcBef>
            </a:pPr>
            <a:r>
              <a:rPr lang="en-US" sz="2800" b="1" spc="-50" dirty="0">
                <a:latin typeface="+mj-lt"/>
                <a:cs typeface="Open Sans"/>
              </a:rPr>
              <a:t>Capstone Group-Two</a:t>
            </a:r>
            <a:r>
              <a:rPr lang="en-US" sz="2800" b="1" spc="-60" dirty="0">
                <a:latin typeface="+mj-lt"/>
                <a:cs typeface="Open Sans"/>
              </a:rPr>
              <a:t> </a:t>
            </a:r>
            <a:r>
              <a:rPr lang="en-US" sz="2800" b="1" spc="-40" dirty="0">
                <a:latin typeface="+mj-lt"/>
                <a:cs typeface="Open Sans"/>
              </a:rPr>
              <a:t>Team</a:t>
            </a:r>
            <a:r>
              <a:rPr lang="en-US" sz="2800" b="1" spc="-70" dirty="0">
                <a:latin typeface="+mj-lt"/>
                <a:cs typeface="Open Sans"/>
              </a:rPr>
              <a:t> </a:t>
            </a:r>
            <a:r>
              <a:rPr lang="en-US" sz="2800" b="1" spc="-10" dirty="0">
                <a:latin typeface="+mj-lt"/>
                <a:cs typeface="Open Sans"/>
              </a:rPr>
              <a:t>Members</a:t>
            </a:r>
            <a:endParaRPr lang="en-US" sz="2800" dirty="0">
              <a:latin typeface="+mj-lt"/>
              <a:cs typeface="Open Sans"/>
            </a:endParaRPr>
          </a:p>
        </p:txBody>
      </p:sp>
      <p:grpSp>
        <p:nvGrpSpPr>
          <p:cNvPr id="38" name="Group 37">
            <a:extLst>
              <a:ext uri="{FF2B5EF4-FFF2-40B4-BE49-F238E27FC236}">
                <a16:creationId xmlns:a16="http://schemas.microsoft.com/office/drawing/2014/main" id="{96571330-0311-38AD-B848-0656D2B6F954}"/>
              </a:ext>
            </a:extLst>
          </p:cNvPr>
          <p:cNvGrpSpPr/>
          <p:nvPr/>
        </p:nvGrpSpPr>
        <p:grpSpPr>
          <a:xfrm>
            <a:off x="953262" y="2377440"/>
            <a:ext cx="2670390" cy="958595"/>
            <a:chOff x="953262" y="2377440"/>
            <a:chExt cx="2670390" cy="958595"/>
          </a:xfrm>
        </p:grpSpPr>
        <p:sp>
          <p:nvSpPr>
            <p:cNvPr id="6" name="object 6"/>
            <p:cNvSpPr txBox="1"/>
            <p:nvPr/>
          </p:nvSpPr>
          <p:spPr>
            <a:xfrm>
              <a:off x="2063457" y="2495125"/>
              <a:ext cx="1560195" cy="746999"/>
            </a:xfrm>
            <a:prstGeom prst="rect">
              <a:avLst/>
            </a:prstGeom>
          </p:spPr>
          <p:txBody>
            <a:bodyPr vert="horz" wrap="square" lIns="0" tIns="43815" rIns="0" bIns="0" rtlCol="0">
              <a:spAutoFit/>
            </a:bodyPr>
            <a:lstStyle/>
            <a:p>
              <a:pPr marL="12700" marR="5080">
                <a:lnSpc>
                  <a:spcPts val="1939"/>
                </a:lnSpc>
                <a:spcBef>
                  <a:spcPts val="345"/>
                </a:spcBef>
              </a:pPr>
              <a:r>
                <a:rPr sz="1800" spc="-10" dirty="0">
                  <a:latin typeface="+mj-lt"/>
                  <a:cs typeface="Open Sans"/>
                </a:rPr>
                <a:t>Quinn Sencenbaugh</a:t>
              </a:r>
              <a:endParaRPr sz="1800" dirty="0">
                <a:latin typeface="+mj-lt"/>
                <a:cs typeface="Open Sans"/>
              </a:endParaRPr>
            </a:p>
            <a:p>
              <a:pPr marL="12700">
                <a:lnSpc>
                  <a:spcPct val="100000"/>
                </a:lnSpc>
                <a:spcBef>
                  <a:spcPts val="40"/>
                </a:spcBef>
              </a:pPr>
              <a:r>
                <a:rPr sz="1400" dirty="0">
                  <a:solidFill>
                    <a:srgbClr val="43AF2A"/>
                  </a:solidFill>
                  <a:latin typeface="+mj-lt"/>
                  <a:cs typeface="Open Sans"/>
                </a:rPr>
                <a:t>Advisory</a:t>
              </a:r>
              <a:r>
                <a:rPr sz="1400" spc="-45" dirty="0">
                  <a:solidFill>
                    <a:srgbClr val="43AF2A"/>
                  </a:solidFill>
                  <a:latin typeface="+mj-lt"/>
                  <a:cs typeface="Open Sans"/>
                </a:rPr>
                <a:t> </a:t>
              </a:r>
              <a:r>
                <a:rPr sz="1400" spc="-10" dirty="0">
                  <a:solidFill>
                    <a:srgbClr val="43AF2A"/>
                  </a:solidFill>
                  <a:latin typeface="+mj-lt"/>
                  <a:cs typeface="Open Sans"/>
                </a:rPr>
                <a:t>Analyst</a:t>
              </a:r>
              <a:endParaRPr sz="1400" dirty="0">
                <a:latin typeface="+mj-lt"/>
                <a:cs typeface="Open Sans"/>
              </a:endParaRPr>
            </a:p>
          </p:txBody>
        </p:sp>
        <p:grpSp>
          <p:nvGrpSpPr>
            <p:cNvPr id="8" name="object 8"/>
            <p:cNvGrpSpPr/>
            <p:nvPr/>
          </p:nvGrpSpPr>
          <p:grpSpPr>
            <a:xfrm>
              <a:off x="953262" y="2377440"/>
              <a:ext cx="958595" cy="958595"/>
              <a:chOff x="343662" y="2377440"/>
              <a:chExt cx="958595" cy="958595"/>
            </a:xfrm>
          </p:grpSpPr>
          <p:pic>
            <p:nvPicPr>
              <p:cNvPr id="9" name="object 9"/>
              <p:cNvPicPr/>
              <p:nvPr/>
            </p:nvPicPr>
            <p:blipFill>
              <a:blip r:embed="rId3" cstate="print"/>
              <a:stretch>
                <a:fillRect/>
              </a:stretch>
            </p:blipFill>
            <p:spPr>
              <a:xfrm>
                <a:off x="928288" y="2832703"/>
                <a:ext cx="188062" cy="227674"/>
              </a:xfrm>
              <a:prstGeom prst="rect">
                <a:avLst/>
              </a:prstGeom>
            </p:spPr>
          </p:pic>
          <p:sp>
            <p:nvSpPr>
              <p:cNvPr id="10" name="object 10"/>
              <p:cNvSpPr/>
              <p:nvPr/>
            </p:nvSpPr>
            <p:spPr>
              <a:xfrm>
                <a:off x="565446" y="2718728"/>
                <a:ext cx="415925" cy="337820"/>
              </a:xfrm>
              <a:custGeom>
                <a:avLst/>
                <a:gdLst/>
                <a:ahLst/>
                <a:cxnLst/>
                <a:rect l="l" t="t" r="r" b="b"/>
                <a:pathLst>
                  <a:path w="415925" h="337819">
                    <a:moveTo>
                      <a:pt x="8541" y="337503"/>
                    </a:moveTo>
                    <a:lnTo>
                      <a:pt x="4288" y="335429"/>
                    </a:lnTo>
                    <a:lnTo>
                      <a:pt x="2135" y="331637"/>
                    </a:lnTo>
                    <a:lnTo>
                      <a:pt x="0" y="327454"/>
                    </a:lnTo>
                    <a:lnTo>
                      <a:pt x="380" y="322430"/>
                    </a:lnTo>
                    <a:lnTo>
                      <a:pt x="3109" y="318611"/>
                    </a:lnTo>
                    <a:lnTo>
                      <a:pt x="195823" y="5006"/>
                    </a:lnTo>
                    <a:lnTo>
                      <a:pt x="198295" y="1807"/>
                    </a:lnTo>
                    <a:lnTo>
                      <a:pt x="202149" y="0"/>
                    </a:lnTo>
                    <a:lnTo>
                      <a:pt x="206190" y="132"/>
                    </a:lnTo>
                    <a:lnTo>
                      <a:pt x="213703" y="132"/>
                    </a:lnTo>
                    <a:lnTo>
                      <a:pt x="217274" y="1807"/>
                    </a:lnTo>
                    <a:lnTo>
                      <a:pt x="219746" y="5006"/>
                    </a:lnTo>
                    <a:lnTo>
                      <a:pt x="249424" y="53301"/>
                    </a:lnTo>
                    <a:lnTo>
                      <a:pt x="207785" y="53301"/>
                    </a:lnTo>
                    <a:lnTo>
                      <a:pt x="128041" y="182588"/>
                    </a:lnTo>
                    <a:lnTo>
                      <a:pt x="328873" y="182588"/>
                    </a:lnTo>
                    <a:lnTo>
                      <a:pt x="412460" y="318611"/>
                    </a:lnTo>
                    <a:lnTo>
                      <a:pt x="415189" y="322430"/>
                    </a:lnTo>
                    <a:lnTo>
                      <a:pt x="415561" y="327454"/>
                    </a:lnTo>
                    <a:lnTo>
                      <a:pt x="413434" y="331637"/>
                    </a:lnTo>
                    <a:lnTo>
                      <a:pt x="411281" y="335429"/>
                    </a:lnTo>
                    <a:lnTo>
                      <a:pt x="408337" y="336865"/>
                    </a:lnTo>
                    <a:lnTo>
                      <a:pt x="12856" y="336865"/>
                    </a:lnTo>
                    <a:lnTo>
                      <a:pt x="8541" y="337503"/>
                    </a:lnTo>
                    <a:close/>
                  </a:path>
                  <a:path w="415925" h="337819">
                    <a:moveTo>
                      <a:pt x="213703" y="132"/>
                    </a:moveTo>
                    <a:lnTo>
                      <a:pt x="209380" y="132"/>
                    </a:lnTo>
                    <a:lnTo>
                      <a:pt x="213420" y="0"/>
                    </a:lnTo>
                    <a:lnTo>
                      <a:pt x="213703" y="132"/>
                    </a:lnTo>
                    <a:close/>
                  </a:path>
                  <a:path w="415925" h="337819">
                    <a:moveTo>
                      <a:pt x="326803" y="179221"/>
                    </a:moveTo>
                    <a:lnTo>
                      <a:pt x="285402" y="179221"/>
                    </a:lnTo>
                    <a:lnTo>
                      <a:pt x="207785" y="53301"/>
                    </a:lnTo>
                    <a:lnTo>
                      <a:pt x="249424" y="53301"/>
                    </a:lnTo>
                    <a:lnTo>
                      <a:pt x="326803" y="179221"/>
                    </a:lnTo>
                    <a:close/>
                  </a:path>
                  <a:path w="415925" h="337819">
                    <a:moveTo>
                      <a:pt x="328873" y="182588"/>
                    </a:moveTo>
                    <a:lnTo>
                      <a:pt x="128041" y="182588"/>
                    </a:lnTo>
                    <a:lnTo>
                      <a:pt x="178723" y="151928"/>
                    </a:lnTo>
                    <a:lnTo>
                      <a:pt x="209380" y="179221"/>
                    </a:lnTo>
                    <a:lnTo>
                      <a:pt x="326803" y="179221"/>
                    </a:lnTo>
                    <a:lnTo>
                      <a:pt x="328873" y="182588"/>
                    </a:lnTo>
                    <a:close/>
                  </a:path>
                  <a:path w="415925" h="337819">
                    <a:moveTo>
                      <a:pt x="285402" y="179221"/>
                    </a:moveTo>
                    <a:lnTo>
                      <a:pt x="209380" y="179221"/>
                    </a:lnTo>
                    <a:lnTo>
                      <a:pt x="240037" y="151928"/>
                    </a:lnTo>
                    <a:lnTo>
                      <a:pt x="285402" y="179221"/>
                    </a:lnTo>
                    <a:close/>
                  </a:path>
                  <a:path w="415925" h="337819">
                    <a:moveTo>
                      <a:pt x="407028" y="337503"/>
                    </a:moveTo>
                    <a:lnTo>
                      <a:pt x="402713" y="336865"/>
                    </a:lnTo>
                    <a:lnTo>
                      <a:pt x="408337" y="336865"/>
                    </a:lnTo>
                    <a:lnTo>
                      <a:pt x="407028" y="337503"/>
                    </a:lnTo>
                    <a:close/>
                  </a:path>
                </a:pathLst>
              </a:custGeom>
              <a:solidFill>
                <a:srgbClr val="000000"/>
              </a:solidFill>
            </p:spPr>
            <p:txBody>
              <a:bodyPr wrap="square" lIns="0" tIns="0" rIns="0" bIns="0" rtlCol="0"/>
              <a:lstStyle/>
              <a:p>
                <a:endParaRPr>
                  <a:latin typeface="+mj-lt"/>
                </a:endParaRPr>
              </a:p>
            </p:txBody>
          </p:sp>
          <p:sp>
            <p:nvSpPr>
              <p:cNvPr id="11" name="object 11"/>
              <p:cNvSpPr/>
              <p:nvPr/>
            </p:nvSpPr>
            <p:spPr>
              <a:xfrm>
                <a:off x="565446" y="2718728"/>
                <a:ext cx="415925" cy="337820"/>
              </a:xfrm>
              <a:custGeom>
                <a:avLst/>
                <a:gdLst/>
                <a:ahLst/>
                <a:cxnLst/>
                <a:rect l="l" t="t" r="r" b="b"/>
                <a:pathLst>
                  <a:path w="415925" h="337819">
                    <a:moveTo>
                      <a:pt x="412460" y="318611"/>
                    </a:moveTo>
                    <a:lnTo>
                      <a:pt x="219746" y="5006"/>
                    </a:lnTo>
                    <a:lnTo>
                      <a:pt x="217274" y="1807"/>
                    </a:lnTo>
                    <a:lnTo>
                      <a:pt x="213420" y="0"/>
                    </a:lnTo>
                    <a:lnTo>
                      <a:pt x="209380" y="132"/>
                    </a:lnTo>
                    <a:lnTo>
                      <a:pt x="207785" y="132"/>
                    </a:lnTo>
                    <a:lnTo>
                      <a:pt x="206190" y="132"/>
                    </a:lnTo>
                    <a:lnTo>
                      <a:pt x="202149" y="0"/>
                    </a:lnTo>
                    <a:lnTo>
                      <a:pt x="198295" y="1807"/>
                    </a:lnTo>
                    <a:lnTo>
                      <a:pt x="195823" y="5006"/>
                    </a:lnTo>
                    <a:lnTo>
                      <a:pt x="3109" y="318611"/>
                    </a:lnTo>
                    <a:lnTo>
                      <a:pt x="380" y="322430"/>
                    </a:lnTo>
                    <a:lnTo>
                      <a:pt x="0" y="327454"/>
                    </a:lnTo>
                    <a:lnTo>
                      <a:pt x="2135" y="331637"/>
                    </a:lnTo>
                    <a:lnTo>
                      <a:pt x="4288" y="335429"/>
                    </a:lnTo>
                    <a:lnTo>
                      <a:pt x="8541" y="337503"/>
                    </a:lnTo>
                    <a:lnTo>
                      <a:pt x="12856" y="336865"/>
                    </a:lnTo>
                    <a:lnTo>
                      <a:pt x="402713" y="336865"/>
                    </a:lnTo>
                    <a:lnTo>
                      <a:pt x="407028" y="337503"/>
                    </a:lnTo>
                    <a:lnTo>
                      <a:pt x="411281" y="335429"/>
                    </a:lnTo>
                    <a:lnTo>
                      <a:pt x="413435" y="331637"/>
                    </a:lnTo>
                    <a:lnTo>
                      <a:pt x="415561" y="327454"/>
                    </a:lnTo>
                    <a:lnTo>
                      <a:pt x="415189" y="322430"/>
                    </a:lnTo>
                    <a:lnTo>
                      <a:pt x="412460" y="318611"/>
                    </a:lnTo>
                  </a:path>
                </a:pathLst>
              </a:custGeom>
              <a:ln w="8860">
                <a:solidFill>
                  <a:srgbClr val="25880D"/>
                </a:solidFill>
              </a:ln>
            </p:spPr>
            <p:txBody>
              <a:bodyPr wrap="square" lIns="0" tIns="0" rIns="0" bIns="0" rtlCol="0"/>
              <a:lstStyle/>
              <a:p>
                <a:endParaRPr>
                  <a:latin typeface="+mj-lt"/>
                </a:endParaRPr>
              </a:p>
            </p:txBody>
          </p:sp>
          <p:pic>
            <p:nvPicPr>
              <p:cNvPr id="12" name="object 12"/>
              <p:cNvPicPr/>
              <p:nvPr/>
            </p:nvPicPr>
            <p:blipFill>
              <a:blip r:embed="rId4" cstate="print"/>
              <a:stretch>
                <a:fillRect/>
              </a:stretch>
            </p:blipFill>
            <p:spPr>
              <a:xfrm>
                <a:off x="627034" y="2707430"/>
                <a:ext cx="228244" cy="198317"/>
              </a:xfrm>
              <a:prstGeom prst="rect">
                <a:avLst/>
              </a:prstGeom>
            </p:spPr>
          </p:pic>
          <p:sp>
            <p:nvSpPr>
              <p:cNvPr id="13" name="object 13"/>
              <p:cNvSpPr/>
              <p:nvPr/>
            </p:nvSpPr>
            <p:spPr>
              <a:xfrm>
                <a:off x="489696" y="2614388"/>
                <a:ext cx="709295" cy="549910"/>
              </a:xfrm>
              <a:custGeom>
                <a:avLst/>
                <a:gdLst/>
                <a:ahLst/>
                <a:cxnLst/>
                <a:rect l="l" t="t" r="r" b="b"/>
                <a:pathLst>
                  <a:path w="709294" h="549910">
                    <a:moveTo>
                      <a:pt x="669014" y="549405"/>
                    </a:moveTo>
                    <a:lnTo>
                      <a:pt x="31044" y="549405"/>
                    </a:lnTo>
                    <a:lnTo>
                      <a:pt x="3181" y="515212"/>
                    </a:lnTo>
                    <a:lnTo>
                      <a:pt x="0" y="510370"/>
                    </a:lnTo>
                    <a:lnTo>
                      <a:pt x="0" y="12427"/>
                    </a:lnTo>
                    <a:lnTo>
                      <a:pt x="3181" y="7585"/>
                    </a:lnTo>
                    <a:lnTo>
                      <a:pt x="9359" y="0"/>
                    </a:lnTo>
                    <a:lnTo>
                      <a:pt x="690699" y="0"/>
                    </a:lnTo>
                    <a:lnTo>
                      <a:pt x="696877" y="7585"/>
                    </a:lnTo>
                    <a:lnTo>
                      <a:pt x="708831" y="25781"/>
                    </a:lnTo>
                    <a:lnTo>
                      <a:pt x="708831" y="53168"/>
                    </a:lnTo>
                    <a:lnTo>
                      <a:pt x="53162" y="53168"/>
                    </a:lnTo>
                    <a:lnTo>
                      <a:pt x="53162" y="496237"/>
                    </a:lnTo>
                    <a:lnTo>
                      <a:pt x="708831" y="496237"/>
                    </a:lnTo>
                    <a:lnTo>
                      <a:pt x="708831" y="497016"/>
                    </a:lnTo>
                    <a:lnTo>
                      <a:pt x="696877" y="515212"/>
                    </a:lnTo>
                    <a:lnTo>
                      <a:pt x="669014" y="549405"/>
                    </a:lnTo>
                    <a:close/>
                  </a:path>
                  <a:path w="709294" h="549910">
                    <a:moveTo>
                      <a:pt x="708831" y="496237"/>
                    </a:moveTo>
                    <a:lnTo>
                      <a:pt x="655669" y="496237"/>
                    </a:lnTo>
                    <a:lnTo>
                      <a:pt x="655669" y="53168"/>
                    </a:lnTo>
                    <a:lnTo>
                      <a:pt x="708831" y="53168"/>
                    </a:lnTo>
                    <a:lnTo>
                      <a:pt x="708831" y="496237"/>
                    </a:lnTo>
                    <a:close/>
                  </a:path>
                </a:pathLst>
              </a:custGeom>
              <a:solidFill>
                <a:srgbClr val="000000"/>
              </a:solidFill>
            </p:spPr>
            <p:txBody>
              <a:bodyPr wrap="square" lIns="0" tIns="0" rIns="0" bIns="0" rtlCol="0"/>
              <a:lstStyle/>
              <a:p>
                <a:endParaRPr>
                  <a:latin typeface="+mj-lt"/>
                </a:endParaRPr>
              </a:p>
            </p:txBody>
          </p:sp>
          <p:sp>
            <p:nvSpPr>
              <p:cNvPr id="14" name="object 14"/>
              <p:cNvSpPr/>
              <p:nvPr/>
            </p:nvSpPr>
            <p:spPr>
              <a:xfrm>
                <a:off x="489696" y="2614388"/>
                <a:ext cx="709295" cy="549910"/>
              </a:xfrm>
              <a:custGeom>
                <a:avLst/>
                <a:gdLst/>
                <a:ahLst/>
                <a:cxnLst/>
                <a:rect l="l" t="t" r="r" b="b"/>
                <a:pathLst>
                  <a:path w="709294" h="549910">
                    <a:moveTo>
                      <a:pt x="53162" y="53168"/>
                    </a:moveTo>
                    <a:lnTo>
                      <a:pt x="655669" y="53168"/>
                    </a:lnTo>
                    <a:lnTo>
                      <a:pt x="655669" y="496237"/>
                    </a:lnTo>
                    <a:lnTo>
                      <a:pt x="53162" y="496237"/>
                    </a:lnTo>
                    <a:lnTo>
                      <a:pt x="53162" y="53168"/>
                    </a:lnTo>
                  </a:path>
                  <a:path w="709294" h="549910">
                    <a:moveTo>
                      <a:pt x="708831" y="25781"/>
                    </a:moveTo>
                    <a:lnTo>
                      <a:pt x="696877" y="7585"/>
                    </a:lnTo>
                    <a:lnTo>
                      <a:pt x="690699" y="0"/>
                    </a:lnTo>
                    <a:lnTo>
                      <a:pt x="9359" y="0"/>
                    </a:lnTo>
                    <a:lnTo>
                      <a:pt x="3181" y="7585"/>
                    </a:lnTo>
                    <a:lnTo>
                      <a:pt x="0" y="12427"/>
                    </a:lnTo>
                    <a:lnTo>
                      <a:pt x="0" y="510370"/>
                    </a:lnTo>
                    <a:lnTo>
                      <a:pt x="3181" y="515212"/>
                    </a:lnTo>
                    <a:lnTo>
                      <a:pt x="30983" y="549344"/>
                    </a:lnTo>
                    <a:lnTo>
                      <a:pt x="669014" y="549405"/>
                    </a:lnTo>
                    <a:lnTo>
                      <a:pt x="696877" y="515212"/>
                    </a:lnTo>
                    <a:lnTo>
                      <a:pt x="708831" y="497016"/>
                    </a:lnTo>
                    <a:lnTo>
                      <a:pt x="708831" y="25781"/>
                    </a:lnTo>
                  </a:path>
                </a:pathLst>
              </a:custGeom>
              <a:ln w="8860">
                <a:solidFill>
                  <a:srgbClr val="25880D"/>
                </a:solidFill>
              </a:ln>
            </p:spPr>
            <p:txBody>
              <a:bodyPr wrap="square" lIns="0" tIns="0" rIns="0" bIns="0" rtlCol="0"/>
              <a:lstStyle/>
              <a:p>
                <a:endParaRPr>
                  <a:latin typeface="+mj-lt"/>
                </a:endParaRPr>
              </a:p>
            </p:txBody>
          </p:sp>
          <p:pic>
            <p:nvPicPr>
              <p:cNvPr id="15" name="object 15"/>
              <p:cNvPicPr/>
              <p:nvPr/>
            </p:nvPicPr>
            <p:blipFill>
              <a:blip r:embed="rId5" cstate="print">
                <a:extLst>
                  <a:ext uri="{28A0092B-C50C-407E-A947-70E740481C1C}">
                    <a14:useLocalDpi xmlns:a14="http://schemas.microsoft.com/office/drawing/2010/main" val="0"/>
                  </a:ext>
                </a:extLst>
              </a:blip>
              <a:srcRect/>
              <a:stretch/>
            </p:blipFill>
            <p:spPr>
              <a:xfrm>
                <a:off x="343662" y="2377440"/>
                <a:ext cx="958595" cy="958595"/>
              </a:xfrm>
              <a:prstGeom prst="rect">
                <a:avLst/>
              </a:prstGeom>
            </p:spPr>
          </p:pic>
        </p:grpSp>
      </p:grpSp>
      <p:grpSp>
        <p:nvGrpSpPr>
          <p:cNvPr id="36" name="Group 35">
            <a:extLst>
              <a:ext uri="{FF2B5EF4-FFF2-40B4-BE49-F238E27FC236}">
                <a16:creationId xmlns:a16="http://schemas.microsoft.com/office/drawing/2014/main" id="{310C464A-3EC3-B5F8-DDD1-EDB0D456A659}"/>
              </a:ext>
            </a:extLst>
          </p:cNvPr>
          <p:cNvGrpSpPr/>
          <p:nvPr/>
        </p:nvGrpSpPr>
        <p:grpSpPr>
          <a:xfrm>
            <a:off x="4621560" y="2395727"/>
            <a:ext cx="2922240" cy="960119"/>
            <a:chOff x="4621560" y="2395727"/>
            <a:chExt cx="2922240" cy="960119"/>
          </a:xfrm>
        </p:grpSpPr>
        <p:sp>
          <p:nvSpPr>
            <p:cNvPr id="7" name="object 7"/>
            <p:cNvSpPr txBox="1"/>
            <p:nvPr/>
          </p:nvSpPr>
          <p:spPr>
            <a:xfrm>
              <a:off x="5760574" y="2487241"/>
              <a:ext cx="1783226" cy="746999"/>
            </a:xfrm>
            <a:prstGeom prst="rect">
              <a:avLst/>
            </a:prstGeom>
          </p:spPr>
          <p:txBody>
            <a:bodyPr vert="horz" wrap="square" lIns="0" tIns="43815" rIns="0" bIns="0" rtlCol="0">
              <a:spAutoFit/>
            </a:bodyPr>
            <a:lstStyle/>
            <a:p>
              <a:pPr marL="12700" marR="512445">
                <a:lnSpc>
                  <a:spcPts val="1939"/>
                </a:lnSpc>
                <a:spcBef>
                  <a:spcPts val="345"/>
                </a:spcBef>
              </a:pPr>
              <a:r>
                <a:rPr lang="en-US" sz="1800" spc="-10" dirty="0">
                  <a:latin typeface="+mj-lt"/>
                  <a:cs typeface="Open Sans"/>
                </a:rPr>
                <a:t>Aidan</a:t>
              </a:r>
              <a:r>
                <a:rPr sz="1800" spc="-10" dirty="0">
                  <a:latin typeface="+mj-lt"/>
                  <a:cs typeface="Open Sans"/>
                </a:rPr>
                <a:t> </a:t>
              </a:r>
              <a:r>
                <a:rPr lang="en-US" sz="1800" spc="-10" dirty="0">
                  <a:latin typeface="+mj-lt"/>
                  <a:cs typeface="Open Sans"/>
                </a:rPr>
                <a:t>Surowiec</a:t>
              </a:r>
              <a:endParaRPr sz="1800" dirty="0">
                <a:latin typeface="+mj-lt"/>
                <a:cs typeface="Open Sans"/>
              </a:endParaRPr>
            </a:p>
            <a:p>
              <a:pPr marL="12700">
                <a:lnSpc>
                  <a:spcPct val="100000"/>
                </a:lnSpc>
                <a:spcBef>
                  <a:spcPts val="40"/>
                </a:spcBef>
              </a:pPr>
              <a:r>
                <a:rPr sz="1400" dirty="0">
                  <a:solidFill>
                    <a:srgbClr val="43AF2A"/>
                  </a:solidFill>
                  <a:latin typeface="+mj-lt"/>
                  <a:cs typeface="Open Sans"/>
                </a:rPr>
                <a:t>Consulting</a:t>
              </a:r>
              <a:r>
                <a:rPr sz="1400" spc="-50" dirty="0">
                  <a:solidFill>
                    <a:srgbClr val="43AF2A"/>
                  </a:solidFill>
                  <a:latin typeface="+mj-lt"/>
                  <a:cs typeface="Open Sans"/>
                </a:rPr>
                <a:t> </a:t>
              </a:r>
              <a:r>
                <a:rPr sz="1400" spc="-10" dirty="0">
                  <a:solidFill>
                    <a:srgbClr val="43AF2A"/>
                  </a:solidFill>
                  <a:latin typeface="+mj-lt"/>
                  <a:cs typeface="Open Sans"/>
                </a:rPr>
                <a:t>Analyst</a:t>
              </a:r>
              <a:endParaRPr sz="1400" dirty="0">
                <a:latin typeface="+mj-lt"/>
                <a:cs typeface="Open Sans"/>
              </a:endParaRPr>
            </a:p>
          </p:txBody>
        </p:sp>
        <p:pic>
          <p:nvPicPr>
            <p:cNvPr id="16" name="object 16"/>
            <p:cNvPicPr/>
            <p:nvPr/>
          </p:nvPicPr>
          <p:blipFill>
            <a:blip r:embed="rId6" cstate="print">
              <a:extLst>
                <a:ext uri="{28A0092B-C50C-407E-A947-70E740481C1C}">
                  <a14:useLocalDpi xmlns:a14="http://schemas.microsoft.com/office/drawing/2010/main" val="0"/>
                </a:ext>
              </a:extLst>
            </a:blip>
            <a:srcRect/>
            <a:stretch/>
          </p:blipFill>
          <p:spPr>
            <a:xfrm>
              <a:off x="4621560" y="2395727"/>
              <a:ext cx="960119" cy="960119"/>
            </a:xfrm>
            <a:prstGeom prst="rect">
              <a:avLst/>
            </a:prstGeom>
          </p:spPr>
        </p:pic>
      </p:grpSp>
      <p:grpSp>
        <p:nvGrpSpPr>
          <p:cNvPr id="35" name="Group 34">
            <a:extLst>
              <a:ext uri="{FF2B5EF4-FFF2-40B4-BE49-F238E27FC236}">
                <a16:creationId xmlns:a16="http://schemas.microsoft.com/office/drawing/2014/main" id="{FAB14254-CD31-0E97-6D43-1C5B6CA1889F}"/>
              </a:ext>
            </a:extLst>
          </p:cNvPr>
          <p:cNvGrpSpPr/>
          <p:nvPr/>
        </p:nvGrpSpPr>
        <p:grpSpPr>
          <a:xfrm>
            <a:off x="8458200" y="2396489"/>
            <a:ext cx="2819400" cy="958594"/>
            <a:chOff x="8458200" y="2396489"/>
            <a:chExt cx="2819400" cy="958594"/>
          </a:xfrm>
        </p:grpSpPr>
        <p:sp>
          <p:nvSpPr>
            <p:cNvPr id="17" name="object 17"/>
            <p:cNvSpPr txBox="1"/>
            <p:nvPr/>
          </p:nvSpPr>
          <p:spPr>
            <a:xfrm>
              <a:off x="9550400" y="2490141"/>
              <a:ext cx="1727200" cy="785471"/>
            </a:xfrm>
            <a:prstGeom prst="rect">
              <a:avLst/>
            </a:prstGeom>
          </p:spPr>
          <p:txBody>
            <a:bodyPr vert="horz" wrap="square" lIns="0" tIns="43815" rIns="0" bIns="0" rtlCol="0">
              <a:spAutoFit/>
            </a:bodyPr>
            <a:lstStyle/>
            <a:p>
              <a:pPr marL="12700" marR="5080">
                <a:lnSpc>
                  <a:spcPts val="1939"/>
                </a:lnSpc>
                <a:spcBef>
                  <a:spcPts val="345"/>
                </a:spcBef>
              </a:pPr>
              <a:r>
                <a:rPr lang="en-US" sz="1800">
                  <a:latin typeface="+mj-lt"/>
                  <a:cs typeface="Open Sans"/>
                </a:rPr>
                <a:t>Paniz</a:t>
              </a:r>
            </a:p>
            <a:p>
              <a:pPr marL="12700" marR="5080">
                <a:lnSpc>
                  <a:spcPts val="1939"/>
                </a:lnSpc>
                <a:spcBef>
                  <a:spcPts val="345"/>
                </a:spcBef>
              </a:pPr>
              <a:r>
                <a:rPr lang="en-US" sz="1800">
                  <a:latin typeface="+mj-lt"/>
                  <a:cs typeface="Open Sans"/>
                </a:rPr>
                <a:t>Herrera</a:t>
              </a:r>
              <a:endParaRPr sz="1800">
                <a:latin typeface="+mj-lt"/>
                <a:cs typeface="Open Sans"/>
              </a:endParaRPr>
            </a:p>
            <a:p>
              <a:pPr marL="12700">
                <a:lnSpc>
                  <a:spcPct val="100000"/>
                </a:lnSpc>
                <a:spcBef>
                  <a:spcPts val="40"/>
                </a:spcBef>
              </a:pPr>
              <a:r>
                <a:rPr lang="en-US" sz="1400">
                  <a:solidFill>
                    <a:srgbClr val="43AF2A"/>
                  </a:solidFill>
                  <a:latin typeface="+mj-lt"/>
                  <a:cs typeface="Open Sans"/>
                </a:rPr>
                <a:t>Advisory</a:t>
              </a:r>
              <a:r>
                <a:rPr sz="1400" spc="-20">
                  <a:solidFill>
                    <a:srgbClr val="43AF2A"/>
                  </a:solidFill>
                  <a:latin typeface="+mj-lt"/>
                  <a:cs typeface="Open Sans"/>
                </a:rPr>
                <a:t> </a:t>
              </a:r>
              <a:r>
                <a:rPr sz="1400" spc="-10">
                  <a:solidFill>
                    <a:srgbClr val="43AF2A"/>
                  </a:solidFill>
                  <a:latin typeface="+mj-lt"/>
                  <a:cs typeface="Open Sans"/>
                </a:rPr>
                <a:t>Analyst</a:t>
              </a:r>
              <a:endParaRPr sz="1400">
                <a:latin typeface="+mj-lt"/>
                <a:cs typeface="Open Sans"/>
              </a:endParaRPr>
            </a:p>
          </p:txBody>
        </p:sp>
        <p:pic>
          <p:nvPicPr>
            <p:cNvPr id="18" name="object 18"/>
            <p:cNvPicPr/>
            <p:nvPr/>
          </p:nvPicPr>
          <p:blipFill>
            <a:blip r:embed="rId7" cstate="print">
              <a:extLst>
                <a:ext uri="{28A0092B-C50C-407E-A947-70E740481C1C}">
                  <a14:useLocalDpi xmlns:a14="http://schemas.microsoft.com/office/drawing/2010/main" val="0"/>
                </a:ext>
              </a:extLst>
            </a:blip>
            <a:srcRect/>
            <a:stretch/>
          </p:blipFill>
          <p:spPr>
            <a:xfrm>
              <a:off x="8458200" y="2396489"/>
              <a:ext cx="958594" cy="958594"/>
            </a:xfrm>
            <a:prstGeom prst="rect">
              <a:avLst/>
            </a:prstGeom>
          </p:spPr>
        </p:pic>
      </p:grpSp>
      <p:grpSp>
        <p:nvGrpSpPr>
          <p:cNvPr id="39" name="Group 38">
            <a:extLst>
              <a:ext uri="{FF2B5EF4-FFF2-40B4-BE49-F238E27FC236}">
                <a16:creationId xmlns:a16="http://schemas.microsoft.com/office/drawing/2014/main" id="{1227D8A0-2059-7E3D-2510-D732227A2EAA}"/>
              </a:ext>
            </a:extLst>
          </p:cNvPr>
          <p:cNvGrpSpPr/>
          <p:nvPr/>
        </p:nvGrpSpPr>
        <p:grpSpPr>
          <a:xfrm>
            <a:off x="953262" y="3745994"/>
            <a:ext cx="2753897" cy="958595"/>
            <a:chOff x="953262" y="3745994"/>
            <a:chExt cx="2753897" cy="958595"/>
          </a:xfrm>
        </p:grpSpPr>
        <p:sp>
          <p:nvSpPr>
            <p:cNvPr id="21" name="object 6">
              <a:extLst>
                <a:ext uri="{FF2B5EF4-FFF2-40B4-BE49-F238E27FC236}">
                  <a16:creationId xmlns:a16="http://schemas.microsoft.com/office/drawing/2014/main" id="{EBA7BC6B-8FCD-DD9E-76A1-A07357628DE0}"/>
                </a:ext>
              </a:extLst>
            </p:cNvPr>
            <p:cNvSpPr txBox="1"/>
            <p:nvPr/>
          </p:nvSpPr>
          <p:spPr>
            <a:xfrm>
              <a:off x="2063456" y="3863679"/>
              <a:ext cx="1643703" cy="785471"/>
            </a:xfrm>
            <a:prstGeom prst="rect">
              <a:avLst/>
            </a:prstGeom>
          </p:spPr>
          <p:txBody>
            <a:bodyPr vert="horz" wrap="square" lIns="0" tIns="43815" rIns="0" bIns="0" rtlCol="0">
              <a:spAutoFit/>
            </a:bodyPr>
            <a:lstStyle/>
            <a:p>
              <a:pPr marL="12700" marR="5080">
                <a:lnSpc>
                  <a:spcPts val="1939"/>
                </a:lnSpc>
                <a:spcBef>
                  <a:spcPts val="345"/>
                </a:spcBef>
              </a:pPr>
              <a:r>
                <a:rPr lang="en-US" sz="1800" spc="-10">
                  <a:latin typeface="+mj-lt"/>
                  <a:cs typeface="Open Sans"/>
                </a:rPr>
                <a:t>Paola</a:t>
              </a:r>
              <a:endParaRPr lang="en-US" spc="-10">
                <a:latin typeface="+mj-lt"/>
                <a:cs typeface="Open Sans"/>
              </a:endParaRPr>
            </a:p>
            <a:p>
              <a:pPr marL="12700" marR="5080">
                <a:lnSpc>
                  <a:spcPts val="1939"/>
                </a:lnSpc>
                <a:spcBef>
                  <a:spcPts val="345"/>
                </a:spcBef>
              </a:pPr>
              <a:r>
                <a:rPr lang="en-US" sz="1800" spc="-10">
                  <a:latin typeface="+mj-lt"/>
                  <a:cs typeface="Open Sans"/>
                </a:rPr>
                <a:t>Malagon</a:t>
              </a:r>
              <a:endParaRPr sz="1800">
                <a:latin typeface="+mj-lt"/>
                <a:cs typeface="Open Sans"/>
              </a:endParaRPr>
            </a:p>
            <a:p>
              <a:pPr marL="12700">
                <a:lnSpc>
                  <a:spcPct val="100000"/>
                </a:lnSpc>
                <a:spcBef>
                  <a:spcPts val="40"/>
                </a:spcBef>
              </a:pPr>
              <a:r>
                <a:rPr lang="en-US" sz="1400" spc="-45">
                  <a:solidFill>
                    <a:srgbClr val="43AF2A"/>
                  </a:solidFill>
                  <a:latin typeface="+mj-lt"/>
                  <a:cs typeface="Open Sans"/>
                </a:rPr>
                <a:t>Consulting</a:t>
              </a:r>
              <a:r>
                <a:rPr sz="1400" spc="-45">
                  <a:solidFill>
                    <a:srgbClr val="43AF2A"/>
                  </a:solidFill>
                  <a:latin typeface="+mj-lt"/>
                  <a:cs typeface="Open Sans"/>
                </a:rPr>
                <a:t> </a:t>
              </a:r>
              <a:r>
                <a:rPr sz="1400" spc="-10">
                  <a:solidFill>
                    <a:srgbClr val="43AF2A"/>
                  </a:solidFill>
                  <a:latin typeface="+mj-lt"/>
                  <a:cs typeface="Open Sans"/>
                </a:rPr>
                <a:t>Analyst</a:t>
              </a:r>
              <a:endParaRPr sz="1400">
                <a:latin typeface="+mj-lt"/>
                <a:cs typeface="Open Sans"/>
              </a:endParaRPr>
            </a:p>
          </p:txBody>
        </p:sp>
        <p:grpSp>
          <p:nvGrpSpPr>
            <p:cNvPr id="23" name="object 8">
              <a:extLst>
                <a:ext uri="{FF2B5EF4-FFF2-40B4-BE49-F238E27FC236}">
                  <a16:creationId xmlns:a16="http://schemas.microsoft.com/office/drawing/2014/main" id="{B916DAE9-F63F-2DAF-A579-45F6D8DDB34A}"/>
                </a:ext>
              </a:extLst>
            </p:cNvPr>
            <p:cNvGrpSpPr/>
            <p:nvPr/>
          </p:nvGrpSpPr>
          <p:grpSpPr>
            <a:xfrm>
              <a:off x="953262" y="3745994"/>
              <a:ext cx="958595" cy="958595"/>
              <a:chOff x="343662" y="2377440"/>
              <a:chExt cx="958595" cy="958595"/>
            </a:xfrm>
          </p:grpSpPr>
          <p:pic>
            <p:nvPicPr>
              <p:cNvPr id="24" name="object 9">
                <a:extLst>
                  <a:ext uri="{FF2B5EF4-FFF2-40B4-BE49-F238E27FC236}">
                    <a16:creationId xmlns:a16="http://schemas.microsoft.com/office/drawing/2014/main" id="{FF33D102-77B3-800E-D6E6-0C820CA0F4EF}"/>
                  </a:ext>
                </a:extLst>
              </p:cNvPr>
              <p:cNvPicPr/>
              <p:nvPr/>
            </p:nvPicPr>
            <p:blipFill>
              <a:blip r:embed="rId3" cstate="print"/>
              <a:stretch>
                <a:fillRect/>
              </a:stretch>
            </p:blipFill>
            <p:spPr>
              <a:xfrm>
                <a:off x="928288" y="2832703"/>
                <a:ext cx="188062" cy="227674"/>
              </a:xfrm>
              <a:prstGeom prst="rect">
                <a:avLst/>
              </a:prstGeom>
            </p:spPr>
          </p:pic>
          <p:sp>
            <p:nvSpPr>
              <p:cNvPr id="25" name="object 10">
                <a:extLst>
                  <a:ext uri="{FF2B5EF4-FFF2-40B4-BE49-F238E27FC236}">
                    <a16:creationId xmlns:a16="http://schemas.microsoft.com/office/drawing/2014/main" id="{4DA40407-3FE2-2E01-3C5C-9758364333B9}"/>
                  </a:ext>
                </a:extLst>
              </p:cNvPr>
              <p:cNvSpPr/>
              <p:nvPr/>
            </p:nvSpPr>
            <p:spPr>
              <a:xfrm>
                <a:off x="565446" y="2718728"/>
                <a:ext cx="415925" cy="337820"/>
              </a:xfrm>
              <a:custGeom>
                <a:avLst/>
                <a:gdLst/>
                <a:ahLst/>
                <a:cxnLst/>
                <a:rect l="l" t="t" r="r" b="b"/>
                <a:pathLst>
                  <a:path w="415925" h="337819">
                    <a:moveTo>
                      <a:pt x="8541" y="337503"/>
                    </a:moveTo>
                    <a:lnTo>
                      <a:pt x="4288" y="335429"/>
                    </a:lnTo>
                    <a:lnTo>
                      <a:pt x="2135" y="331637"/>
                    </a:lnTo>
                    <a:lnTo>
                      <a:pt x="0" y="327454"/>
                    </a:lnTo>
                    <a:lnTo>
                      <a:pt x="380" y="322430"/>
                    </a:lnTo>
                    <a:lnTo>
                      <a:pt x="3109" y="318611"/>
                    </a:lnTo>
                    <a:lnTo>
                      <a:pt x="195823" y="5006"/>
                    </a:lnTo>
                    <a:lnTo>
                      <a:pt x="198295" y="1807"/>
                    </a:lnTo>
                    <a:lnTo>
                      <a:pt x="202149" y="0"/>
                    </a:lnTo>
                    <a:lnTo>
                      <a:pt x="206190" y="132"/>
                    </a:lnTo>
                    <a:lnTo>
                      <a:pt x="213703" y="132"/>
                    </a:lnTo>
                    <a:lnTo>
                      <a:pt x="217274" y="1807"/>
                    </a:lnTo>
                    <a:lnTo>
                      <a:pt x="219746" y="5006"/>
                    </a:lnTo>
                    <a:lnTo>
                      <a:pt x="249424" y="53301"/>
                    </a:lnTo>
                    <a:lnTo>
                      <a:pt x="207785" y="53301"/>
                    </a:lnTo>
                    <a:lnTo>
                      <a:pt x="128041" y="182588"/>
                    </a:lnTo>
                    <a:lnTo>
                      <a:pt x="328873" y="182588"/>
                    </a:lnTo>
                    <a:lnTo>
                      <a:pt x="412460" y="318611"/>
                    </a:lnTo>
                    <a:lnTo>
                      <a:pt x="415189" y="322430"/>
                    </a:lnTo>
                    <a:lnTo>
                      <a:pt x="415561" y="327454"/>
                    </a:lnTo>
                    <a:lnTo>
                      <a:pt x="413434" y="331637"/>
                    </a:lnTo>
                    <a:lnTo>
                      <a:pt x="411281" y="335429"/>
                    </a:lnTo>
                    <a:lnTo>
                      <a:pt x="408337" y="336865"/>
                    </a:lnTo>
                    <a:lnTo>
                      <a:pt x="12856" y="336865"/>
                    </a:lnTo>
                    <a:lnTo>
                      <a:pt x="8541" y="337503"/>
                    </a:lnTo>
                    <a:close/>
                  </a:path>
                  <a:path w="415925" h="337819">
                    <a:moveTo>
                      <a:pt x="213703" y="132"/>
                    </a:moveTo>
                    <a:lnTo>
                      <a:pt x="209380" y="132"/>
                    </a:lnTo>
                    <a:lnTo>
                      <a:pt x="213420" y="0"/>
                    </a:lnTo>
                    <a:lnTo>
                      <a:pt x="213703" y="132"/>
                    </a:lnTo>
                    <a:close/>
                  </a:path>
                  <a:path w="415925" h="337819">
                    <a:moveTo>
                      <a:pt x="326803" y="179221"/>
                    </a:moveTo>
                    <a:lnTo>
                      <a:pt x="285402" y="179221"/>
                    </a:lnTo>
                    <a:lnTo>
                      <a:pt x="207785" y="53301"/>
                    </a:lnTo>
                    <a:lnTo>
                      <a:pt x="249424" y="53301"/>
                    </a:lnTo>
                    <a:lnTo>
                      <a:pt x="326803" y="179221"/>
                    </a:lnTo>
                    <a:close/>
                  </a:path>
                  <a:path w="415925" h="337819">
                    <a:moveTo>
                      <a:pt x="328873" y="182588"/>
                    </a:moveTo>
                    <a:lnTo>
                      <a:pt x="128041" y="182588"/>
                    </a:lnTo>
                    <a:lnTo>
                      <a:pt x="178723" y="151928"/>
                    </a:lnTo>
                    <a:lnTo>
                      <a:pt x="209380" y="179221"/>
                    </a:lnTo>
                    <a:lnTo>
                      <a:pt x="326803" y="179221"/>
                    </a:lnTo>
                    <a:lnTo>
                      <a:pt x="328873" y="182588"/>
                    </a:lnTo>
                    <a:close/>
                  </a:path>
                  <a:path w="415925" h="337819">
                    <a:moveTo>
                      <a:pt x="285402" y="179221"/>
                    </a:moveTo>
                    <a:lnTo>
                      <a:pt x="209380" y="179221"/>
                    </a:lnTo>
                    <a:lnTo>
                      <a:pt x="240037" y="151928"/>
                    </a:lnTo>
                    <a:lnTo>
                      <a:pt x="285402" y="179221"/>
                    </a:lnTo>
                    <a:close/>
                  </a:path>
                  <a:path w="415925" h="337819">
                    <a:moveTo>
                      <a:pt x="407028" y="337503"/>
                    </a:moveTo>
                    <a:lnTo>
                      <a:pt x="402713" y="336865"/>
                    </a:lnTo>
                    <a:lnTo>
                      <a:pt x="408337" y="336865"/>
                    </a:lnTo>
                    <a:lnTo>
                      <a:pt x="407028" y="337503"/>
                    </a:lnTo>
                    <a:close/>
                  </a:path>
                </a:pathLst>
              </a:custGeom>
              <a:solidFill>
                <a:srgbClr val="000000"/>
              </a:solidFill>
            </p:spPr>
            <p:txBody>
              <a:bodyPr wrap="square" lIns="0" tIns="0" rIns="0" bIns="0" rtlCol="0"/>
              <a:lstStyle/>
              <a:p>
                <a:endParaRPr>
                  <a:latin typeface="+mj-lt"/>
                </a:endParaRPr>
              </a:p>
            </p:txBody>
          </p:sp>
          <p:sp>
            <p:nvSpPr>
              <p:cNvPr id="26" name="object 11">
                <a:extLst>
                  <a:ext uri="{FF2B5EF4-FFF2-40B4-BE49-F238E27FC236}">
                    <a16:creationId xmlns:a16="http://schemas.microsoft.com/office/drawing/2014/main" id="{01B1C086-AF2F-99BA-AC16-0145C0349180}"/>
                  </a:ext>
                </a:extLst>
              </p:cNvPr>
              <p:cNvSpPr/>
              <p:nvPr/>
            </p:nvSpPr>
            <p:spPr>
              <a:xfrm>
                <a:off x="565446" y="2718728"/>
                <a:ext cx="415925" cy="337820"/>
              </a:xfrm>
              <a:custGeom>
                <a:avLst/>
                <a:gdLst/>
                <a:ahLst/>
                <a:cxnLst/>
                <a:rect l="l" t="t" r="r" b="b"/>
                <a:pathLst>
                  <a:path w="415925" h="337819">
                    <a:moveTo>
                      <a:pt x="412460" y="318611"/>
                    </a:moveTo>
                    <a:lnTo>
                      <a:pt x="219746" y="5006"/>
                    </a:lnTo>
                    <a:lnTo>
                      <a:pt x="217274" y="1807"/>
                    </a:lnTo>
                    <a:lnTo>
                      <a:pt x="213420" y="0"/>
                    </a:lnTo>
                    <a:lnTo>
                      <a:pt x="209380" y="132"/>
                    </a:lnTo>
                    <a:lnTo>
                      <a:pt x="207785" y="132"/>
                    </a:lnTo>
                    <a:lnTo>
                      <a:pt x="206190" y="132"/>
                    </a:lnTo>
                    <a:lnTo>
                      <a:pt x="202149" y="0"/>
                    </a:lnTo>
                    <a:lnTo>
                      <a:pt x="198295" y="1807"/>
                    </a:lnTo>
                    <a:lnTo>
                      <a:pt x="195823" y="5006"/>
                    </a:lnTo>
                    <a:lnTo>
                      <a:pt x="3109" y="318611"/>
                    </a:lnTo>
                    <a:lnTo>
                      <a:pt x="380" y="322430"/>
                    </a:lnTo>
                    <a:lnTo>
                      <a:pt x="0" y="327454"/>
                    </a:lnTo>
                    <a:lnTo>
                      <a:pt x="2135" y="331637"/>
                    </a:lnTo>
                    <a:lnTo>
                      <a:pt x="4288" y="335429"/>
                    </a:lnTo>
                    <a:lnTo>
                      <a:pt x="8541" y="337503"/>
                    </a:lnTo>
                    <a:lnTo>
                      <a:pt x="12856" y="336865"/>
                    </a:lnTo>
                    <a:lnTo>
                      <a:pt x="402713" y="336865"/>
                    </a:lnTo>
                    <a:lnTo>
                      <a:pt x="407028" y="337503"/>
                    </a:lnTo>
                    <a:lnTo>
                      <a:pt x="411281" y="335429"/>
                    </a:lnTo>
                    <a:lnTo>
                      <a:pt x="413435" y="331637"/>
                    </a:lnTo>
                    <a:lnTo>
                      <a:pt x="415561" y="327454"/>
                    </a:lnTo>
                    <a:lnTo>
                      <a:pt x="415189" y="322430"/>
                    </a:lnTo>
                    <a:lnTo>
                      <a:pt x="412460" y="318611"/>
                    </a:lnTo>
                  </a:path>
                </a:pathLst>
              </a:custGeom>
              <a:ln w="8860">
                <a:solidFill>
                  <a:srgbClr val="25880D"/>
                </a:solidFill>
              </a:ln>
            </p:spPr>
            <p:txBody>
              <a:bodyPr wrap="square" lIns="0" tIns="0" rIns="0" bIns="0" rtlCol="0"/>
              <a:lstStyle/>
              <a:p>
                <a:endParaRPr>
                  <a:latin typeface="+mj-lt"/>
                </a:endParaRPr>
              </a:p>
            </p:txBody>
          </p:sp>
          <p:pic>
            <p:nvPicPr>
              <p:cNvPr id="27" name="object 12">
                <a:extLst>
                  <a:ext uri="{FF2B5EF4-FFF2-40B4-BE49-F238E27FC236}">
                    <a16:creationId xmlns:a16="http://schemas.microsoft.com/office/drawing/2014/main" id="{81BF4173-E846-97A4-D7A2-CCB4F061011F}"/>
                  </a:ext>
                </a:extLst>
              </p:cNvPr>
              <p:cNvPicPr/>
              <p:nvPr/>
            </p:nvPicPr>
            <p:blipFill>
              <a:blip r:embed="rId4" cstate="print"/>
              <a:stretch>
                <a:fillRect/>
              </a:stretch>
            </p:blipFill>
            <p:spPr>
              <a:xfrm>
                <a:off x="627034" y="2707430"/>
                <a:ext cx="228244" cy="198317"/>
              </a:xfrm>
              <a:prstGeom prst="rect">
                <a:avLst/>
              </a:prstGeom>
            </p:spPr>
          </p:pic>
          <p:sp>
            <p:nvSpPr>
              <p:cNvPr id="28" name="object 13">
                <a:extLst>
                  <a:ext uri="{FF2B5EF4-FFF2-40B4-BE49-F238E27FC236}">
                    <a16:creationId xmlns:a16="http://schemas.microsoft.com/office/drawing/2014/main" id="{554228CB-21F0-3CEC-4EFA-EA350C165E2F}"/>
                  </a:ext>
                </a:extLst>
              </p:cNvPr>
              <p:cNvSpPr/>
              <p:nvPr/>
            </p:nvSpPr>
            <p:spPr>
              <a:xfrm>
                <a:off x="489696" y="2614388"/>
                <a:ext cx="709295" cy="549910"/>
              </a:xfrm>
              <a:custGeom>
                <a:avLst/>
                <a:gdLst/>
                <a:ahLst/>
                <a:cxnLst/>
                <a:rect l="l" t="t" r="r" b="b"/>
                <a:pathLst>
                  <a:path w="709294" h="549910">
                    <a:moveTo>
                      <a:pt x="669014" y="549405"/>
                    </a:moveTo>
                    <a:lnTo>
                      <a:pt x="31044" y="549405"/>
                    </a:lnTo>
                    <a:lnTo>
                      <a:pt x="3181" y="515212"/>
                    </a:lnTo>
                    <a:lnTo>
                      <a:pt x="0" y="510370"/>
                    </a:lnTo>
                    <a:lnTo>
                      <a:pt x="0" y="12427"/>
                    </a:lnTo>
                    <a:lnTo>
                      <a:pt x="3181" y="7585"/>
                    </a:lnTo>
                    <a:lnTo>
                      <a:pt x="9359" y="0"/>
                    </a:lnTo>
                    <a:lnTo>
                      <a:pt x="690699" y="0"/>
                    </a:lnTo>
                    <a:lnTo>
                      <a:pt x="696877" y="7585"/>
                    </a:lnTo>
                    <a:lnTo>
                      <a:pt x="708831" y="25781"/>
                    </a:lnTo>
                    <a:lnTo>
                      <a:pt x="708831" y="53168"/>
                    </a:lnTo>
                    <a:lnTo>
                      <a:pt x="53162" y="53168"/>
                    </a:lnTo>
                    <a:lnTo>
                      <a:pt x="53162" y="496237"/>
                    </a:lnTo>
                    <a:lnTo>
                      <a:pt x="708831" y="496237"/>
                    </a:lnTo>
                    <a:lnTo>
                      <a:pt x="708831" y="497016"/>
                    </a:lnTo>
                    <a:lnTo>
                      <a:pt x="696877" y="515212"/>
                    </a:lnTo>
                    <a:lnTo>
                      <a:pt x="669014" y="549405"/>
                    </a:lnTo>
                    <a:close/>
                  </a:path>
                  <a:path w="709294" h="549910">
                    <a:moveTo>
                      <a:pt x="708831" y="496237"/>
                    </a:moveTo>
                    <a:lnTo>
                      <a:pt x="655669" y="496237"/>
                    </a:lnTo>
                    <a:lnTo>
                      <a:pt x="655669" y="53168"/>
                    </a:lnTo>
                    <a:lnTo>
                      <a:pt x="708831" y="53168"/>
                    </a:lnTo>
                    <a:lnTo>
                      <a:pt x="708831" y="496237"/>
                    </a:lnTo>
                    <a:close/>
                  </a:path>
                </a:pathLst>
              </a:custGeom>
              <a:solidFill>
                <a:srgbClr val="000000"/>
              </a:solidFill>
            </p:spPr>
            <p:txBody>
              <a:bodyPr wrap="square" lIns="0" tIns="0" rIns="0" bIns="0" rtlCol="0"/>
              <a:lstStyle/>
              <a:p>
                <a:endParaRPr>
                  <a:latin typeface="+mj-lt"/>
                </a:endParaRPr>
              </a:p>
            </p:txBody>
          </p:sp>
          <p:sp>
            <p:nvSpPr>
              <p:cNvPr id="29" name="object 14">
                <a:extLst>
                  <a:ext uri="{FF2B5EF4-FFF2-40B4-BE49-F238E27FC236}">
                    <a16:creationId xmlns:a16="http://schemas.microsoft.com/office/drawing/2014/main" id="{47739A42-F1BD-EF8C-55E9-CEB9E779780B}"/>
                  </a:ext>
                </a:extLst>
              </p:cNvPr>
              <p:cNvSpPr/>
              <p:nvPr/>
            </p:nvSpPr>
            <p:spPr>
              <a:xfrm>
                <a:off x="489696" y="2614388"/>
                <a:ext cx="709295" cy="549910"/>
              </a:xfrm>
              <a:custGeom>
                <a:avLst/>
                <a:gdLst/>
                <a:ahLst/>
                <a:cxnLst/>
                <a:rect l="l" t="t" r="r" b="b"/>
                <a:pathLst>
                  <a:path w="709294" h="549910">
                    <a:moveTo>
                      <a:pt x="53162" y="53168"/>
                    </a:moveTo>
                    <a:lnTo>
                      <a:pt x="655669" y="53168"/>
                    </a:lnTo>
                    <a:lnTo>
                      <a:pt x="655669" y="496237"/>
                    </a:lnTo>
                    <a:lnTo>
                      <a:pt x="53162" y="496237"/>
                    </a:lnTo>
                    <a:lnTo>
                      <a:pt x="53162" y="53168"/>
                    </a:lnTo>
                  </a:path>
                  <a:path w="709294" h="549910">
                    <a:moveTo>
                      <a:pt x="708831" y="25781"/>
                    </a:moveTo>
                    <a:lnTo>
                      <a:pt x="696877" y="7585"/>
                    </a:lnTo>
                    <a:lnTo>
                      <a:pt x="690699" y="0"/>
                    </a:lnTo>
                    <a:lnTo>
                      <a:pt x="9359" y="0"/>
                    </a:lnTo>
                    <a:lnTo>
                      <a:pt x="3181" y="7585"/>
                    </a:lnTo>
                    <a:lnTo>
                      <a:pt x="0" y="12427"/>
                    </a:lnTo>
                    <a:lnTo>
                      <a:pt x="0" y="510370"/>
                    </a:lnTo>
                    <a:lnTo>
                      <a:pt x="3181" y="515212"/>
                    </a:lnTo>
                    <a:lnTo>
                      <a:pt x="30983" y="549344"/>
                    </a:lnTo>
                    <a:lnTo>
                      <a:pt x="669014" y="549405"/>
                    </a:lnTo>
                    <a:lnTo>
                      <a:pt x="696877" y="515212"/>
                    </a:lnTo>
                    <a:lnTo>
                      <a:pt x="708831" y="497016"/>
                    </a:lnTo>
                    <a:lnTo>
                      <a:pt x="708831" y="25781"/>
                    </a:lnTo>
                  </a:path>
                </a:pathLst>
              </a:custGeom>
              <a:ln w="8860">
                <a:solidFill>
                  <a:srgbClr val="25880D"/>
                </a:solidFill>
              </a:ln>
            </p:spPr>
            <p:txBody>
              <a:bodyPr wrap="square" lIns="0" tIns="0" rIns="0" bIns="0" rtlCol="0"/>
              <a:lstStyle/>
              <a:p>
                <a:endParaRPr>
                  <a:latin typeface="+mj-lt"/>
                </a:endParaRPr>
              </a:p>
            </p:txBody>
          </p:sp>
          <p:pic>
            <p:nvPicPr>
              <p:cNvPr id="30" name="object 15">
                <a:extLst>
                  <a:ext uri="{FF2B5EF4-FFF2-40B4-BE49-F238E27FC236}">
                    <a16:creationId xmlns:a16="http://schemas.microsoft.com/office/drawing/2014/main" id="{343B987A-829B-9CCE-DA5B-CAEC08121830}"/>
                  </a:ext>
                </a:extLst>
              </p:cNvPr>
              <p:cNvPicPr/>
              <p:nvPr/>
            </p:nvPicPr>
            <p:blipFill>
              <a:blip r:embed="rId8" cstate="print">
                <a:extLst>
                  <a:ext uri="{28A0092B-C50C-407E-A947-70E740481C1C}">
                    <a14:useLocalDpi xmlns:a14="http://schemas.microsoft.com/office/drawing/2010/main" val="0"/>
                  </a:ext>
                </a:extLst>
              </a:blip>
              <a:srcRect/>
              <a:stretch/>
            </p:blipFill>
            <p:spPr>
              <a:xfrm>
                <a:off x="343662" y="2377440"/>
                <a:ext cx="958595" cy="958595"/>
              </a:xfrm>
              <a:prstGeom prst="rect">
                <a:avLst/>
              </a:prstGeom>
            </p:spPr>
          </p:pic>
        </p:grpSp>
      </p:grpSp>
      <p:grpSp>
        <p:nvGrpSpPr>
          <p:cNvPr id="37" name="Group 36">
            <a:extLst>
              <a:ext uri="{FF2B5EF4-FFF2-40B4-BE49-F238E27FC236}">
                <a16:creationId xmlns:a16="http://schemas.microsoft.com/office/drawing/2014/main" id="{DC1825B0-16B7-51ED-838C-AF55754DDC76}"/>
              </a:ext>
            </a:extLst>
          </p:cNvPr>
          <p:cNvGrpSpPr/>
          <p:nvPr/>
        </p:nvGrpSpPr>
        <p:grpSpPr>
          <a:xfrm>
            <a:off x="4621560" y="3764281"/>
            <a:ext cx="2922240" cy="960119"/>
            <a:chOff x="4621560" y="3764281"/>
            <a:chExt cx="2922240" cy="960119"/>
          </a:xfrm>
        </p:grpSpPr>
        <p:sp>
          <p:nvSpPr>
            <p:cNvPr id="22" name="object 7">
              <a:extLst>
                <a:ext uri="{FF2B5EF4-FFF2-40B4-BE49-F238E27FC236}">
                  <a16:creationId xmlns:a16="http://schemas.microsoft.com/office/drawing/2014/main" id="{A89DF494-59EA-9567-EDF8-197FCAA825A9}"/>
                </a:ext>
              </a:extLst>
            </p:cNvPr>
            <p:cNvSpPr txBox="1"/>
            <p:nvPr/>
          </p:nvSpPr>
          <p:spPr>
            <a:xfrm>
              <a:off x="5760574" y="3855795"/>
              <a:ext cx="1783226" cy="785471"/>
            </a:xfrm>
            <a:prstGeom prst="rect">
              <a:avLst/>
            </a:prstGeom>
          </p:spPr>
          <p:txBody>
            <a:bodyPr vert="horz" wrap="square" lIns="0" tIns="43815" rIns="0" bIns="0" rtlCol="0">
              <a:spAutoFit/>
            </a:bodyPr>
            <a:lstStyle/>
            <a:p>
              <a:pPr marL="12700" marR="5080">
                <a:lnSpc>
                  <a:spcPts val="1939"/>
                </a:lnSpc>
                <a:spcBef>
                  <a:spcPts val="345"/>
                </a:spcBef>
              </a:pPr>
              <a:r>
                <a:rPr lang="en-US" sz="1800" spc="-10">
                  <a:latin typeface="+mj-lt"/>
                  <a:cs typeface="Open Sans"/>
                </a:rPr>
                <a:t>Max</a:t>
              </a:r>
              <a:r>
                <a:rPr sz="1800" spc="-10">
                  <a:latin typeface="+mj-lt"/>
                  <a:cs typeface="Open Sans"/>
                </a:rPr>
                <a:t> </a:t>
              </a:r>
              <a:endParaRPr lang="en-US" sz="1800" spc="-10">
                <a:latin typeface="+mj-lt"/>
                <a:cs typeface="Open Sans"/>
              </a:endParaRPr>
            </a:p>
            <a:p>
              <a:pPr marL="12700" marR="5080">
                <a:lnSpc>
                  <a:spcPts val="1939"/>
                </a:lnSpc>
                <a:spcBef>
                  <a:spcPts val="345"/>
                </a:spcBef>
              </a:pPr>
              <a:r>
                <a:rPr lang="en-US" sz="1800" spc="-10">
                  <a:latin typeface="+mj-lt"/>
                  <a:cs typeface="Open Sans"/>
                </a:rPr>
                <a:t>Schliesman</a:t>
              </a:r>
              <a:endParaRPr sz="1800" spc="-10">
                <a:latin typeface="+mj-lt"/>
                <a:cs typeface="Open Sans"/>
              </a:endParaRPr>
            </a:p>
            <a:p>
              <a:pPr marL="12700">
                <a:lnSpc>
                  <a:spcPct val="100000"/>
                </a:lnSpc>
                <a:spcBef>
                  <a:spcPts val="40"/>
                </a:spcBef>
              </a:pPr>
              <a:r>
                <a:rPr sz="1400">
                  <a:solidFill>
                    <a:srgbClr val="43AF2A"/>
                  </a:solidFill>
                  <a:latin typeface="+mj-lt"/>
                  <a:cs typeface="Open Sans"/>
                </a:rPr>
                <a:t>Consulting</a:t>
              </a:r>
              <a:r>
                <a:rPr sz="1400" spc="-50">
                  <a:solidFill>
                    <a:srgbClr val="43AF2A"/>
                  </a:solidFill>
                  <a:latin typeface="+mj-lt"/>
                  <a:cs typeface="Open Sans"/>
                </a:rPr>
                <a:t> </a:t>
              </a:r>
              <a:r>
                <a:rPr sz="1400" spc="-10">
                  <a:solidFill>
                    <a:srgbClr val="43AF2A"/>
                  </a:solidFill>
                  <a:latin typeface="+mj-lt"/>
                  <a:cs typeface="Open Sans"/>
                </a:rPr>
                <a:t>Analyst</a:t>
              </a:r>
              <a:endParaRPr sz="1400">
                <a:latin typeface="+mj-lt"/>
                <a:cs typeface="Open Sans"/>
              </a:endParaRPr>
            </a:p>
          </p:txBody>
        </p:sp>
        <p:pic>
          <p:nvPicPr>
            <p:cNvPr id="31" name="object 16">
              <a:extLst>
                <a:ext uri="{FF2B5EF4-FFF2-40B4-BE49-F238E27FC236}">
                  <a16:creationId xmlns:a16="http://schemas.microsoft.com/office/drawing/2014/main" id="{DC3AFC67-D855-3D7C-FA29-6023D676FEE4}"/>
                </a:ext>
              </a:extLst>
            </p:cNvPr>
            <p:cNvPicPr/>
            <p:nvPr/>
          </p:nvPicPr>
          <p:blipFill>
            <a:blip r:embed="rId9" cstate="print">
              <a:extLst>
                <a:ext uri="{28A0092B-C50C-407E-A947-70E740481C1C}">
                  <a14:useLocalDpi xmlns:a14="http://schemas.microsoft.com/office/drawing/2010/main" val="0"/>
                </a:ext>
              </a:extLst>
            </a:blip>
            <a:srcRect/>
            <a:stretch/>
          </p:blipFill>
          <p:spPr>
            <a:xfrm>
              <a:off x="4621560" y="3764281"/>
              <a:ext cx="960119" cy="960119"/>
            </a:xfrm>
            <a:prstGeom prst="rect">
              <a:avLst/>
            </a:prstGeom>
          </p:spPr>
        </p:pic>
      </p:grpSp>
      <p:grpSp>
        <p:nvGrpSpPr>
          <p:cNvPr id="34" name="Group 33">
            <a:extLst>
              <a:ext uri="{FF2B5EF4-FFF2-40B4-BE49-F238E27FC236}">
                <a16:creationId xmlns:a16="http://schemas.microsoft.com/office/drawing/2014/main" id="{EFDD3BBA-2853-BFD5-3A9D-6FF05FD9EC0A}"/>
              </a:ext>
            </a:extLst>
          </p:cNvPr>
          <p:cNvGrpSpPr/>
          <p:nvPr/>
        </p:nvGrpSpPr>
        <p:grpSpPr>
          <a:xfrm>
            <a:off x="8458200" y="3795393"/>
            <a:ext cx="2819400" cy="958594"/>
            <a:chOff x="8458200" y="3795393"/>
            <a:chExt cx="2819400" cy="958594"/>
          </a:xfrm>
        </p:grpSpPr>
        <p:sp>
          <p:nvSpPr>
            <p:cNvPr id="32" name="object 17">
              <a:extLst>
                <a:ext uri="{FF2B5EF4-FFF2-40B4-BE49-F238E27FC236}">
                  <a16:creationId xmlns:a16="http://schemas.microsoft.com/office/drawing/2014/main" id="{1A3FA83F-B6B6-47B2-0605-1CAF91E316DC}"/>
                </a:ext>
              </a:extLst>
            </p:cNvPr>
            <p:cNvSpPr txBox="1"/>
            <p:nvPr/>
          </p:nvSpPr>
          <p:spPr>
            <a:xfrm>
              <a:off x="9550400" y="3858695"/>
              <a:ext cx="1727200" cy="785471"/>
            </a:xfrm>
            <a:prstGeom prst="rect">
              <a:avLst/>
            </a:prstGeom>
          </p:spPr>
          <p:txBody>
            <a:bodyPr vert="horz" wrap="square" lIns="0" tIns="43815" rIns="0" bIns="0" rtlCol="0" anchor="t">
              <a:spAutoFit/>
            </a:bodyPr>
            <a:lstStyle/>
            <a:p>
              <a:pPr marL="12700" marR="5080">
                <a:lnSpc>
                  <a:spcPts val="1939"/>
                </a:lnSpc>
                <a:spcBef>
                  <a:spcPts val="345"/>
                </a:spcBef>
              </a:pPr>
              <a:r>
                <a:rPr lang="en-US" sz="1800">
                  <a:latin typeface="+mj-lt"/>
                  <a:cs typeface="Open Sans"/>
                </a:rPr>
                <a:t>Juan José</a:t>
              </a:r>
              <a:endParaRPr lang="en-US" sz="1800">
                <a:latin typeface="+mj-lt"/>
              </a:endParaRPr>
            </a:p>
            <a:p>
              <a:pPr marL="12700" marR="5080">
                <a:lnSpc>
                  <a:spcPts val="1939"/>
                </a:lnSpc>
                <a:spcBef>
                  <a:spcPts val="345"/>
                </a:spcBef>
              </a:pPr>
              <a:r>
                <a:rPr lang="en-US" sz="1800">
                  <a:latin typeface="+mj-lt"/>
                  <a:ea typeface="Open Sans"/>
                  <a:cs typeface="Open Sans"/>
                </a:rPr>
                <a:t>González</a:t>
              </a:r>
            </a:p>
            <a:p>
              <a:pPr marL="12700">
                <a:lnSpc>
                  <a:spcPct val="100000"/>
                </a:lnSpc>
                <a:spcBef>
                  <a:spcPts val="40"/>
                </a:spcBef>
              </a:pPr>
              <a:r>
                <a:rPr lang="en-US" sz="1400">
                  <a:solidFill>
                    <a:srgbClr val="43AF2A"/>
                  </a:solidFill>
                  <a:latin typeface="+mj-lt"/>
                  <a:cs typeface="Open Sans"/>
                </a:rPr>
                <a:t>Advisory</a:t>
              </a:r>
              <a:r>
                <a:rPr sz="1400" spc="-20">
                  <a:solidFill>
                    <a:srgbClr val="43AF2A"/>
                  </a:solidFill>
                  <a:latin typeface="+mj-lt"/>
                  <a:cs typeface="Open Sans"/>
                </a:rPr>
                <a:t> </a:t>
              </a:r>
              <a:r>
                <a:rPr sz="1400" spc="-10">
                  <a:solidFill>
                    <a:srgbClr val="43AF2A"/>
                  </a:solidFill>
                  <a:latin typeface="+mj-lt"/>
                  <a:cs typeface="Open Sans"/>
                </a:rPr>
                <a:t>Analyst</a:t>
              </a:r>
              <a:endParaRPr sz="1400">
                <a:latin typeface="+mj-lt"/>
                <a:cs typeface="Open Sans"/>
              </a:endParaRPr>
            </a:p>
          </p:txBody>
        </p:sp>
        <p:pic>
          <p:nvPicPr>
            <p:cNvPr id="33" name="object 18">
              <a:extLst>
                <a:ext uri="{FF2B5EF4-FFF2-40B4-BE49-F238E27FC236}">
                  <a16:creationId xmlns:a16="http://schemas.microsoft.com/office/drawing/2014/main" id="{C3679968-31DF-2993-D14E-CED9565416B6}"/>
                </a:ext>
              </a:extLst>
            </p:cNvPr>
            <p:cNvPicPr/>
            <p:nvPr/>
          </p:nvPicPr>
          <p:blipFill>
            <a:blip r:embed="rId10" cstate="print">
              <a:extLst>
                <a:ext uri="{28A0092B-C50C-407E-A947-70E740481C1C}">
                  <a14:useLocalDpi xmlns:a14="http://schemas.microsoft.com/office/drawing/2010/main" val="0"/>
                </a:ext>
              </a:extLst>
            </a:blip>
            <a:srcRect/>
            <a:stretch/>
          </p:blipFill>
          <p:spPr>
            <a:xfrm>
              <a:off x="8458200" y="3795393"/>
              <a:ext cx="958594" cy="958594"/>
            </a:xfrm>
            <a:prstGeom prst="rect">
              <a:avLst/>
            </a:prstGeom>
          </p:spPr>
        </p:pic>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88503A7-65C3-0D5D-059E-6C0F6A63A642}"/>
              </a:ext>
            </a:extLst>
          </p:cNvPr>
          <p:cNvGrpSpPr/>
          <p:nvPr/>
        </p:nvGrpSpPr>
        <p:grpSpPr>
          <a:xfrm>
            <a:off x="440144" y="3740614"/>
            <a:ext cx="11307012" cy="652228"/>
            <a:chOff x="440144" y="4413714"/>
            <a:chExt cx="11307012" cy="652228"/>
          </a:xfrm>
        </p:grpSpPr>
        <p:sp>
          <p:nvSpPr>
            <p:cNvPr id="37" name="Rectangle 36">
              <a:extLst>
                <a:ext uri="{FF2B5EF4-FFF2-40B4-BE49-F238E27FC236}">
                  <a16:creationId xmlns:a16="http://schemas.microsoft.com/office/drawing/2014/main" id="{ECACE407-95D7-D24D-486D-DB7BFB02B624}"/>
                </a:ext>
              </a:extLst>
            </p:cNvPr>
            <p:cNvSpPr/>
            <p:nvPr/>
          </p:nvSpPr>
          <p:spPr bwMode="gray">
            <a:xfrm>
              <a:off x="440144" y="4413714"/>
              <a:ext cx="11307012" cy="186223"/>
            </a:xfrm>
            <a:prstGeom prst="rect">
              <a:avLst/>
            </a:prstGeom>
            <a:gradFill>
              <a:gsLst>
                <a:gs pos="25000">
                  <a:srgbClr val="F8F8F8"/>
                </a:gs>
                <a:gs pos="74000">
                  <a:schemeClr val="accent1">
                    <a:lumMod val="20000"/>
                    <a:lumOff val="80000"/>
                  </a:schemeClr>
                </a:gs>
                <a:gs pos="93000">
                  <a:schemeClr val="accent1">
                    <a:lumMod val="20000"/>
                    <a:lumOff val="80000"/>
                  </a:schemeClr>
                </a:gs>
                <a:gs pos="100000">
                  <a:schemeClr val="accent1">
                    <a:lumMod val="20000"/>
                    <a:lumOff val="80000"/>
                  </a:schemeClr>
                </a:gs>
              </a:gsLst>
              <a:lin ang="5400000" scaled="1"/>
            </a:gra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38" name="Isosceles Triangle 37">
              <a:extLst>
                <a:ext uri="{FF2B5EF4-FFF2-40B4-BE49-F238E27FC236}">
                  <a16:creationId xmlns:a16="http://schemas.microsoft.com/office/drawing/2014/main" id="{446EE6E7-ACE0-52FC-D7BD-AB6B06AF3468}"/>
                </a:ext>
              </a:extLst>
            </p:cNvPr>
            <p:cNvSpPr/>
            <p:nvPr/>
          </p:nvSpPr>
          <p:spPr bwMode="gray">
            <a:xfrm rot="10800000">
              <a:off x="455294" y="4580621"/>
              <a:ext cx="11291862" cy="485321"/>
            </a:xfrm>
            <a:prstGeom prst="triangle">
              <a:avLst>
                <a:gd name="adj" fmla="val 51238"/>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grpSp>
      <p:sp>
        <p:nvSpPr>
          <p:cNvPr id="17" name="object 7">
            <a:extLst>
              <a:ext uri="{FF2B5EF4-FFF2-40B4-BE49-F238E27FC236}">
                <a16:creationId xmlns:a16="http://schemas.microsoft.com/office/drawing/2014/main" id="{221DB1F6-770E-2C4D-E318-819A3F43CAA5}"/>
              </a:ext>
            </a:extLst>
          </p:cNvPr>
          <p:cNvSpPr txBox="1">
            <a:spLocks/>
          </p:cNvSpPr>
          <p:nvPr/>
        </p:nvSpPr>
        <p:spPr>
          <a:xfrm>
            <a:off x="455294" y="1570166"/>
            <a:ext cx="2732749" cy="2173509"/>
          </a:xfrm>
          <a:prstGeom prst="rect">
            <a:avLst/>
          </a:prstGeom>
          <a:solidFill>
            <a:schemeClr val="bg1">
              <a:lumMod val="95000"/>
              <a:alpha val="50000"/>
            </a:schemeClr>
          </a:solidFill>
        </p:spPr>
        <p:txBody>
          <a:bodyPr vert="horz" wrap="square" lIns="91440" tIns="182880" rIns="91440" bIns="91440" rtlCol="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lnSpc>
                <a:spcPct val="150000"/>
              </a:lnSpc>
              <a:spcBef>
                <a:spcPts val="100"/>
              </a:spcBef>
            </a:pPr>
            <a:r>
              <a:rPr lang="en-US" sz="1400" b="1" kern="0" spc="-5" dirty="0">
                <a:solidFill>
                  <a:schemeClr val="accent1"/>
                </a:solidFill>
                <a:latin typeface="+mj-lt"/>
                <a:ea typeface="Open Sans" panose="020B0606030504020204" pitchFamily="34" charset="0"/>
                <a:cs typeface="Open Sans" panose="020B0606030504020204" pitchFamily="34" charset="0"/>
              </a:rPr>
              <a:t>Exiting Factors</a:t>
            </a:r>
            <a:endParaRPr lang="en-US" sz="1400" b="1" kern="0" spc="-5">
              <a:solidFill>
                <a:schemeClr val="accent1"/>
              </a:solidFill>
              <a:latin typeface="+mj-lt"/>
              <a:ea typeface="Open Sans" panose="020B0606030504020204" pitchFamily="34" charset="0"/>
              <a:cs typeface="Open Sans" panose="020B0606030504020204" pitchFamily="34" charset="0"/>
            </a:endParaRPr>
          </a:p>
          <a:p>
            <a:pPr marL="12700" marR="145415">
              <a:lnSpc>
                <a:spcPct val="150000"/>
              </a:lnSpc>
              <a:spcBef>
                <a:spcPts val="100"/>
              </a:spcBef>
            </a:pPr>
            <a:r>
              <a:rPr lang="en-US" sz="1050" kern="0" spc="-5" dirty="0">
                <a:latin typeface="+mj-lt"/>
                <a:ea typeface="Open Sans" panose="020B0606030504020204" pitchFamily="34" charset="0"/>
                <a:cs typeface="Open Sans" panose="020B0606030504020204" pitchFamily="34" charset="0"/>
              </a:rPr>
              <a:t>By understanding elements associated with exiting customers, CCI could begin testing targeted incentivized solutions to mitigate typical churn risk areas.</a:t>
            </a:r>
          </a:p>
          <a:p>
            <a:pPr marL="12700" marR="145415">
              <a:lnSpc>
                <a:spcPct val="113100"/>
              </a:lnSpc>
              <a:spcBef>
                <a:spcPts val="100"/>
              </a:spcBef>
            </a:pPr>
            <a:endParaRPr lang="en-US" sz="1050" kern="0" spc="-5" dirty="0">
              <a:solidFill>
                <a:sysClr val="windowText" lastClr="000000"/>
              </a:solidFill>
              <a:latin typeface="+mj-lt"/>
              <a:ea typeface="Open Sans" panose="020B0606030504020204" pitchFamily="34" charset="0"/>
              <a:cs typeface="Open Sans" panose="020B0606030504020204" pitchFamily="34" charset="0"/>
            </a:endParaRPr>
          </a:p>
          <a:p>
            <a:pPr marL="12700" marR="145415">
              <a:lnSpc>
                <a:spcPct val="113100"/>
              </a:lnSpc>
              <a:spcBef>
                <a:spcPts val="100"/>
              </a:spcBef>
            </a:pPr>
            <a:endParaRPr lang="en-US" sz="1200" kern="0" spc="-5" dirty="0">
              <a:solidFill>
                <a:sysClr val="windowText" lastClr="000000"/>
              </a:solidFill>
              <a:latin typeface="+mj-lt"/>
              <a:ea typeface="Open Sans" panose="020B0606030504020204" pitchFamily="34" charset="0"/>
              <a:cs typeface="Open Sans" panose="020B0606030504020204" pitchFamily="34" charset="0"/>
            </a:endParaRPr>
          </a:p>
        </p:txBody>
      </p:sp>
      <p:sp>
        <p:nvSpPr>
          <p:cNvPr id="18" name="object 7">
            <a:extLst>
              <a:ext uri="{FF2B5EF4-FFF2-40B4-BE49-F238E27FC236}">
                <a16:creationId xmlns:a16="http://schemas.microsoft.com/office/drawing/2014/main" id="{2E20FD92-6B9F-B2B2-1E04-B05B5BADA82B}"/>
              </a:ext>
            </a:extLst>
          </p:cNvPr>
          <p:cNvSpPr txBox="1">
            <a:spLocks/>
          </p:cNvSpPr>
          <p:nvPr/>
        </p:nvSpPr>
        <p:spPr>
          <a:xfrm>
            <a:off x="3308332" y="1569562"/>
            <a:ext cx="2732749" cy="2171052"/>
          </a:xfrm>
          <a:prstGeom prst="rect">
            <a:avLst/>
          </a:prstGeom>
          <a:solidFill>
            <a:schemeClr val="bg1">
              <a:lumMod val="95000"/>
              <a:alpha val="50000"/>
            </a:schemeClr>
          </a:solidFill>
        </p:spPr>
        <p:txBody>
          <a:bodyPr vert="horz" wrap="square" lIns="91440" tIns="182880" rIns="91440" bIns="91440" rtlCol="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lnSpc>
                <a:spcPct val="150000"/>
              </a:lnSpc>
              <a:spcBef>
                <a:spcPts val="100"/>
              </a:spcBef>
            </a:pPr>
            <a:r>
              <a:rPr lang="en-US" sz="1400" b="1" kern="0" spc="-5" dirty="0">
                <a:solidFill>
                  <a:schemeClr val="accent1">
                    <a:lumMod val="75000"/>
                  </a:schemeClr>
                </a:solidFill>
                <a:latin typeface="+mj-lt"/>
                <a:ea typeface="Open Sans" panose="020B0606030504020204" pitchFamily="34" charset="0"/>
                <a:cs typeface="Open Sans" panose="020B0606030504020204" pitchFamily="34" charset="0"/>
              </a:rPr>
              <a:t>Shift Focus</a:t>
            </a:r>
            <a:endParaRPr lang="en-US" sz="1400" b="1" kern="0" spc="-5">
              <a:solidFill>
                <a:schemeClr val="accent1">
                  <a:lumMod val="75000"/>
                </a:schemeClr>
              </a:solidFill>
              <a:latin typeface="+mj-lt"/>
              <a:ea typeface="Open Sans" panose="020B0606030504020204" pitchFamily="34" charset="0"/>
              <a:cs typeface="Open Sans" panose="020B0606030504020204" pitchFamily="34" charset="0"/>
            </a:endParaRPr>
          </a:p>
          <a:p>
            <a:pPr marL="12700" marR="145415">
              <a:lnSpc>
                <a:spcPct val="150000"/>
              </a:lnSpc>
              <a:spcBef>
                <a:spcPts val="100"/>
              </a:spcBef>
            </a:pPr>
            <a:r>
              <a:rPr lang="en-US" sz="1050" kern="0" spc="-5" dirty="0">
                <a:latin typeface="+mj-lt"/>
                <a:ea typeface="Open Sans" panose="020B0606030504020204" pitchFamily="34" charset="0"/>
                <a:cs typeface="Open Sans" panose="020B0606030504020204" pitchFamily="34" charset="0"/>
              </a:rPr>
              <a:t>Adjust the marketing strategy to focus primarily on the groups that are not predicted to be at-risk. CCI could confidently change the targeting tactics for new customers.</a:t>
            </a:r>
          </a:p>
          <a:p>
            <a:pPr marL="12700" marR="145415">
              <a:lnSpc>
                <a:spcPct val="113100"/>
              </a:lnSpc>
              <a:spcBef>
                <a:spcPts val="100"/>
              </a:spcBef>
            </a:pPr>
            <a:endParaRPr lang="en-US" sz="1050" kern="0" spc="-5" dirty="0">
              <a:solidFill>
                <a:sysClr val="windowText" lastClr="000000"/>
              </a:solidFill>
              <a:latin typeface="+mj-lt"/>
              <a:ea typeface="Open Sans" panose="020B0606030504020204" pitchFamily="34" charset="0"/>
              <a:cs typeface="Open Sans" panose="020B0606030504020204" pitchFamily="34" charset="0"/>
            </a:endParaRPr>
          </a:p>
        </p:txBody>
      </p:sp>
      <p:sp>
        <p:nvSpPr>
          <p:cNvPr id="19" name="object 7">
            <a:extLst>
              <a:ext uri="{FF2B5EF4-FFF2-40B4-BE49-F238E27FC236}">
                <a16:creationId xmlns:a16="http://schemas.microsoft.com/office/drawing/2014/main" id="{CEC2D432-BCB4-1076-08EF-E7D0A64A9D34}"/>
              </a:ext>
            </a:extLst>
          </p:cNvPr>
          <p:cNvSpPr txBox="1">
            <a:spLocks/>
          </p:cNvSpPr>
          <p:nvPr/>
        </p:nvSpPr>
        <p:spPr>
          <a:xfrm>
            <a:off x="6161370" y="1569562"/>
            <a:ext cx="2732749" cy="2171052"/>
          </a:xfrm>
          <a:prstGeom prst="rect">
            <a:avLst/>
          </a:prstGeom>
          <a:solidFill>
            <a:schemeClr val="bg1">
              <a:lumMod val="95000"/>
              <a:alpha val="50000"/>
            </a:schemeClr>
          </a:solidFill>
        </p:spPr>
        <p:txBody>
          <a:bodyPr vert="horz" wrap="square" lIns="91440" tIns="182880" rIns="91440" bIns="91440" rtlCol="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lnSpc>
                <a:spcPct val="150000"/>
              </a:lnSpc>
              <a:spcBef>
                <a:spcPts val="100"/>
              </a:spcBef>
            </a:pPr>
            <a:r>
              <a:rPr lang="en-US" sz="1400" b="1" kern="0" spc="-5" dirty="0">
                <a:solidFill>
                  <a:schemeClr val="accent1">
                    <a:lumMod val="50000"/>
                  </a:schemeClr>
                </a:solidFill>
                <a:latin typeface="+mj-lt"/>
                <a:ea typeface="Open Sans" panose="020B0606030504020204" pitchFamily="34" charset="0"/>
                <a:cs typeface="Open Sans" panose="020B0606030504020204" pitchFamily="34" charset="0"/>
              </a:rPr>
              <a:t>Support High Risk</a:t>
            </a:r>
            <a:endParaRPr lang="en-US" sz="1400" b="1" kern="0" spc="-5">
              <a:solidFill>
                <a:schemeClr val="accent1">
                  <a:lumMod val="50000"/>
                </a:schemeClr>
              </a:solidFill>
              <a:latin typeface="+mj-lt"/>
              <a:ea typeface="Open Sans" panose="020B0606030504020204" pitchFamily="34" charset="0"/>
              <a:cs typeface="Open Sans" panose="020B0606030504020204" pitchFamily="34" charset="0"/>
            </a:endParaRPr>
          </a:p>
          <a:p>
            <a:pPr marL="12700" marR="145415">
              <a:lnSpc>
                <a:spcPct val="150000"/>
              </a:lnSpc>
              <a:spcBef>
                <a:spcPts val="100"/>
              </a:spcBef>
            </a:pPr>
            <a:r>
              <a:rPr lang="en-US" sz="1050" kern="0" spc="-5" dirty="0">
                <a:latin typeface="+mj-lt"/>
                <a:ea typeface="Open Sans" panose="020B0606030504020204" pitchFamily="34" charset="0"/>
                <a:cs typeface="Open Sans" panose="020B0606030504020204" pitchFamily="34" charset="0"/>
              </a:rPr>
              <a:t>Reach out to the high-risk customers and provide support or gauge where there is a gap in needs being met. </a:t>
            </a:r>
          </a:p>
          <a:p>
            <a:pPr marL="12700" marR="145415">
              <a:lnSpc>
                <a:spcPct val="113100"/>
              </a:lnSpc>
              <a:spcBef>
                <a:spcPts val="100"/>
              </a:spcBef>
            </a:pPr>
            <a:endParaRPr lang="en-US" sz="1050" kern="0" spc="-5" dirty="0">
              <a:solidFill>
                <a:sysClr val="windowText" lastClr="000000"/>
              </a:solidFill>
              <a:latin typeface="+mj-lt"/>
              <a:ea typeface="Open Sans" panose="020B0606030504020204" pitchFamily="34" charset="0"/>
              <a:cs typeface="Open Sans" panose="020B0606030504020204" pitchFamily="34" charset="0"/>
            </a:endParaRPr>
          </a:p>
          <a:p>
            <a:pPr marL="12700" marR="145415">
              <a:lnSpc>
                <a:spcPct val="113100"/>
              </a:lnSpc>
              <a:spcBef>
                <a:spcPts val="100"/>
              </a:spcBef>
            </a:pPr>
            <a:endParaRPr lang="en-US" sz="1050" kern="0" spc="-5" dirty="0">
              <a:solidFill>
                <a:sysClr val="windowText" lastClr="000000"/>
              </a:solidFill>
              <a:latin typeface="+mj-lt"/>
              <a:ea typeface="Open Sans" panose="020B0606030504020204" pitchFamily="34" charset="0"/>
              <a:cs typeface="Open Sans" panose="020B0606030504020204" pitchFamily="34" charset="0"/>
            </a:endParaRPr>
          </a:p>
          <a:p>
            <a:pPr marL="12700" marR="145415">
              <a:lnSpc>
                <a:spcPct val="113100"/>
              </a:lnSpc>
              <a:spcBef>
                <a:spcPts val="100"/>
              </a:spcBef>
            </a:pPr>
            <a:endParaRPr lang="en-US" sz="1050" kern="0" spc="-5" dirty="0">
              <a:solidFill>
                <a:sysClr val="windowText" lastClr="000000"/>
              </a:solidFill>
              <a:latin typeface="+mj-lt"/>
              <a:ea typeface="Open Sans" panose="020B0606030504020204" pitchFamily="34" charset="0"/>
              <a:cs typeface="Open Sans" panose="020B0606030504020204" pitchFamily="34" charset="0"/>
            </a:endParaRPr>
          </a:p>
        </p:txBody>
      </p:sp>
      <p:sp>
        <p:nvSpPr>
          <p:cNvPr id="20" name="object 7">
            <a:extLst>
              <a:ext uri="{FF2B5EF4-FFF2-40B4-BE49-F238E27FC236}">
                <a16:creationId xmlns:a16="http://schemas.microsoft.com/office/drawing/2014/main" id="{9223F4E1-897D-131D-A6E9-055B0252B63B}"/>
              </a:ext>
            </a:extLst>
          </p:cNvPr>
          <p:cNvSpPr txBox="1">
            <a:spLocks/>
          </p:cNvSpPr>
          <p:nvPr/>
        </p:nvSpPr>
        <p:spPr>
          <a:xfrm>
            <a:off x="9014407" y="1569562"/>
            <a:ext cx="2732749" cy="2171052"/>
          </a:xfrm>
          <a:prstGeom prst="rect">
            <a:avLst/>
          </a:prstGeom>
          <a:solidFill>
            <a:schemeClr val="bg1">
              <a:lumMod val="95000"/>
              <a:alpha val="50000"/>
            </a:schemeClr>
          </a:solidFill>
        </p:spPr>
        <p:txBody>
          <a:bodyPr vert="horz" wrap="square" lIns="91440" tIns="182880" rIns="91440" bIns="91440" rtlCol="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lnSpc>
                <a:spcPct val="150000"/>
              </a:lnSpc>
              <a:spcBef>
                <a:spcPts val="600"/>
              </a:spcBef>
            </a:pPr>
            <a:r>
              <a:rPr lang="en-US" sz="1400" b="1" kern="0" spc="-5" dirty="0">
                <a:solidFill>
                  <a:schemeClr val="accent2"/>
                </a:solidFill>
                <a:latin typeface="+mj-lt"/>
                <a:ea typeface="Open Sans" panose="020B0606030504020204" pitchFamily="34" charset="0"/>
                <a:cs typeface="Open Sans" panose="020B0606030504020204" pitchFamily="34" charset="0"/>
              </a:rPr>
              <a:t>Re-evaluate Larger Initiatives</a:t>
            </a:r>
          </a:p>
          <a:p>
            <a:pPr marL="12700" marR="145415">
              <a:lnSpc>
                <a:spcPct val="150000"/>
              </a:lnSpc>
              <a:spcBef>
                <a:spcPts val="100"/>
              </a:spcBef>
            </a:pPr>
            <a:r>
              <a:rPr lang="en-US" sz="1050" kern="0" spc="-5" dirty="0">
                <a:latin typeface="+mj-lt"/>
                <a:ea typeface="Open Sans" panose="020B0606030504020204" pitchFamily="34" charset="0"/>
                <a:cs typeface="Open Sans" panose="020B0606030504020204" pitchFamily="34" charset="0"/>
              </a:rPr>
              <a:t>The modeling results can invite conversation for re-evaluating larger retention initiatives such as credit card interest rates, benefits, etc. </a:t>
            </a:r>
          </a:p>
          <a:p>
            <a:pPr marL="12700" marR="145415">
              <a:lnSpc>
                <a:spcPct val="113100"/>
              </a:lnSpc>
              <a:spcBef>
                <a:spcPts val="100"/>
              </a:spcBef>
            </a:pPr>
            <a:endParaRPr lang="en-US" sz="1050" kern="0" spc="-5" dirty="0">
              <a:solidFill>
                <a:sysClr val="windowText" lastClr="000000"/>
              </a:solidFill>
              <a:latin typeface="+mj-lt"/>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396076"/>
          </a:xfrm>
        </p:spPr>
        <p:txBody>
          <a:bodyPr/>
          <a:lstStyle/>
          <a:p>
            <a:pPr algn="l"/>
            <a:r>
              <a:rPr lang="en-US" dirty="0">
                <a:latin typeface="+mj-lt"/>
              </a:rPr>
              <a:t>Solving the Problem and Recommendations</a:t>
            </a:r>
            <a:endParaRPr lang="en-US" dirty="0">
              <a:solidFill>
                <a:srgbClr val="52555A"/>
              </a:solidFill>
              <a:latin typeface="+mj-lt"/>
            </a:endParaRPr>
          </a:p>
        </p:txBody>
      </p:sp>
      <p:sp>
        <p:nvSpPr>
          <p:cNvPr id="3" name="object 2">
            <a:extLst>
              <a:ext uri="{FF2B5EF4-FFF2-40B4-BE49-F238E27FC236}">
                <a16:creationId xmlns:a16="http://schemas.microsoft.com/office/drawing/2014/main" id="{EB5541FD-A552-6F53-CE8B-05EC87BEE670}"/>
              </a:ext>
            </a:extLst>
          </p:cNvPr>
          <p:cNvSpPr txBox="1"/>
          <p:nvPr/>
        </p:nvSpPr>
        <p:spPr>
          <a:xfrm>
            <a:off x="450594" y="659573"/>
            <a:ext cx="10426065" cy="443711"/>
          </a:xfrm>
          <a:prstGeom prst="rect">
            <a:avLst/>
          </a:prstGeom>
        </p:spPr>
        <p:txBody>
          <a:bodyPr vert="horz" wrap="square" lIns="0" tIns="12700" rIns="0" bIns="0" rtlCol="0">
            <a:spAutoFit/>
          </a:bodyPr>
          <a:lstStyle/>
          <a:p>
            <a:pPr marL="12700" marR="5080">
              <a:spcBef>
                <a:spcPts val="100"/>
              </a:spcBef>
              <a:buSzPct val="100000"/>
            </a:pPr>
            <a:r>
              <a:rPr lang="en-US" sz="1400" dirty="0">
                <a:solidFill>
                  <a:srgbClr val="52555A"/>
                </a:solidFill>
                <a:latin typeface="+mj-lt"/>
              </a:rPr>
              <a:t>The identified ideal model for this classification problem is Random Forest – how will this be used to solve the problem?</a:t>
            </a:r>
          </a:p>
        </p:txBody>
      </p:sp>
      <p:sp>
        <p:nvSpPr>
          <p:cNvPr id="30" name="object 7">
            <a:extLst>
              <a:ext uri="{FF2B5EF4-FFF2-40B4-BE49-F238E27FC236}">
                <a16:creationId xmlns:a16="http://schemas.microsoft.com/office/drawing/2014/main" id="{5B5C5D39-DDFD-0FBA-FE08-6BDFEEDE64F5}"/>
              </a:ext>
            </a:extLst>
          </p:cNvPr>
          <p:cNvSpPr txBox="1">
            <a:spLocks/>
          </p:cNvSpPr>
          <p:nvPr/>
        </p:nvSpPr>
        <p:spPr>
          <a:xfrm>
            <a:off x="455294" y="5146394"/>
            <a:ext cx="2732749" cy="1230759"/>
          </a:xfrm>
          <a:prstGeom prst="rect">
            <a:avLst/>
          </a:prstGeom>
          <a:solidFill>
            <a:schemeClr val="accent1">
              <a:lumMod val="20000"/>
              <a:lumOff val="80000"/>
            </a:schemeClr>
          </a:solidFill>
        </p:spPr>
        <p:txBody>
          <a:bodyPr vert="horz" wrap="square" lIns="91440" tIns="0" rIns="91440" bIns="91440" rtlCol="0" anchor="ctr" anchorCtr="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spcBef>
                <a:spcPts val="100"/>
              </a:spcBef>
            </a:pPr>
            <a:r>
              <a:rPr lang="en-US" sz="1800" b="1" kern="0" spc="-5" dirty="0">
                <a:solidFill>
                  <a:schemeClr val="accent1"/>
                </a:solidFill>
                <a:latin typeface="+mj-lt"/>
                <a:ea typeface="Open Sans" panose="020B0606030504020204" pitchFamily="34" charset="0"/>
                <a:cs typeface="Open Sans" panose="020B0606030504020204" pitchFamily="34" charset="0"/>
              </a:rPr>
              <a:t>Increase Customer Lifetime Value</a:t>
            </a:r>
          </a:p>
        </p:txBody>
      </p:sp>
      <p:sp>
        <p:nvSpPr>
          <p:cNvPr id="34" name="object 7">
            <a:extLst>
              <a:ext uri="{FF2B5EF4-FFF2-40B4-BE49-F238E27FC236}">
                <a16:creationId xmlns:a16="http://schemas.microsoft.com/office/drawing/2014/main" id="{E5138E98-A5ED-5E51-0DCE-21B5BE8A917D}"/>
              </a:ext>
            </a:extLst>
          </p:cNvPr>
          <p:cNvSpPr txBox="1">
            <a:spLocks/>
          </p:cNvSpPr>
          <p:nvPr/>
        </p:nvSpPr>
        <p:spPr>
          <a:xfrm>
            <a:off x="3322061" y="5146394"/>
            <a:ext cx="2732749" cy="1223292"/>
          </a:xfrm>
          <a:prstGeom prst="rect">
            <a:avLst/>
          </a:prstGeom>
          <a:solidFill>
            <a:schemeClr val="accent1">
              <a:lumMod val="20000"/>
              <a:lumOff val="80000"/>
            </a:schemeClr>
          </a:solidFill>
        </p:spPr>
        <p:txBody>
          <a:bodyPr vert="horz" wrap="square" lIns="91440" tIns="0" rIns="91440" bIns="91440" rtlCol="0" anchor="ctr" anchorCtr="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spcBef>
                <a:spcPts val="100"/>
              </a:spcBef>
            </a:pPr>
            <a:r>
              <a:rPr lang="en-US" sz="1800" b="1" kern="0" spc="-5" dirty="0">
                <a:solidFill>
                  <a:schemeClr val="accent1"/>
                </a:solidFill>
                <a:latin typeface="+mj-lt"/>
                <a:ea typeface="Open Sans" panose="020B0606030504020204" pitchFamily="34" charset="0"/>
                <a:cs typeface="Open Sans" panose="020B0606030504020204" pitchFamily="34" charset="0"/>
              </a:rPr>
              <a:t>Decrease Customer Acquisition Costs</a:t>
            </a:r>
          </a:p>
        </p:txBody>
      </p:sp>
      <p:sp>
        <p:nvSpPr>
          <p:cNvPr id="35" name="object 7">
            <a:extLst>
              <a:ext uri="{FF2B5EF4-FFF2-40B4-BE49-F238E27FC236}">
                <a16:creationId xmlns:a16="http://schemas.microsoft.com/office/drawing/2014/main" id="{80ED0F0E-EE02-39B5-AC3A-29728B98EC41}"/>
              </a:ext>
            </a:extLst>
          </p:cNvPr>
          <p:cNvSpPr txBox="1">
            <a:spLocks/>
          </p:cNvSpPr>
          <p:nvPr/>
        </p:nvSpPr>
        <p:spPr>
          <a:xfrm>
            <a:off x="6188829" y="5146394"/>
            <a:ext cx="2732749" cy="1223292"/>
          </a:xfrm>
          <a:prstGeom prst="rect">
            <a:avLst/>
          </a:prstGeom>
          <a:solidFill>
            <a:schemeClr val="accent1">
              <a:lumMod val="20000"/>
              <a:lumOff val="80000"/>
            </a:schemeClr>
          </a:solidFill>
        </p:spPr>
        <p:txBody>
          <a:bodyPr vert="horz" wrap="square" lIns="91440" tIns="0" rIns="91440" bIns="91440" rtlCol="0" anchor="ctr" anchorCtr="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spcBef>
                <a:spcPts val="100"/>
              </a:spcBef>
            </a:pPr>
            <a:r>
              <a:rPr lang="en-US" sz="1800" b="1" kern="0" spc="-5" dirty="0">
                <a:solidFill>
                  <a:schemeClr val="accent1"/>
                </a:solidFill>
                <a:latin typeface="+mj-lt"/>
                <a:ea typeface="Open Sans" panose="020B0606030504020204" pitchFamily="34" charset="0"/>
                <a:cs typeface="Open Sans" panose="020B0606030504020204" pitchFamily="34" charset="0"/>
              </a:rPr>
              <a:t>Improve Company Valuation</a:t>
            </a:r>
          </a:p>
        </p:txBody>
      </p:sp>
      <p:sp>
        <p:nvSpPr>
          <p:cNvPr id="36" name="object 7">
            <a:extLst>
              <a:ext uri="{FF2B5EF4-FFF2-40B4-BE49-F238E27FC236}">
                <a16:creationId xmlns:a16="http://schemas.microsoft.com/office/drawing/2014/main" id="{1B6C9730-9830-2E31-7A1C-6203911D4CE6}"/>
              </a:ext>
            </a:extLst>
          </p:cNvPr>
          <p:cNvSpPr txBox="1">
            <a:spLocks/>
          </p:cNvSpPr>
          <p:nvPr/>
        </p:nvSpPr>
        <p:spPr>
          <a:xfrm>
            <a:off x="9014407" y="5146394"/>
            <a:ext cx="2732749" cy="1223292"/>
          </a:xfrm>
          <a:prstGeom prst="rect">
            <a:avLst/>
          </a:prstGeom>
          <a:solidFill>
            <a:schemeClr val="accent1">
              <a:lumMod val="20000"/>
              <a:lumOff val="80000"/>
            </a:schemeClr>
          </a:solidFill>
        </p:spPr>
        <p:txBody>
          <a:bodyPr vert="horz" wrap="square" lIns="91440" tIns="9144" rIns="91440" bIns="91440" rtlCol="0" anchor="ctr" anchorCtr="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spcBef>
                <a:spcPts val="100"/>
              </a:spcBef>
            </a:pPr>
            <a:r>
              <a:rPr lang="en-US" sz="1800" b="1" kern="0" spc="-5" dirty="0">
                <a:solidFill>
                  <a:schemeClr val="accent1"/>
                </a:solidFill>
                <a:latin typeface="+mj-lt"/>
                <a:ea typeface="Open Sans" panose="020B0606030504020204" pitchFamily="34" charset="0"/>
                <a:cs typeface="Open Sans" panose="020B0606030504020204" pitchFamily="34" charset="0"/>
              </a:rPr>
              <a:t>Satisfied Customers</a:t>
            </a:r>
          </a:p>
        </p:txBody>
      </p:sp>
      <p:sp>
        <p:nvSpPr>
          <p:cNvPr id="40" name="object 7">
            <a:extLst>
              <a:ext uri="{FF2B5EF4-FFF2-40B4-BE49-F238E27FC236}">
                <a16:creationId xmlns:a16="http://schemas.microsoft.com/office/drawing/2014/main" id="{B2670B8F-C66C-A13C-D8B9-363AF2E8CA18}"/>
              </a:ext>
            </a:extLst>
          </p:cNvPr>
          <p:cNvSpPr txBox="1">
            <a:spLocks/>
          </p:cNvSpPr>
          <p:nvPr/>
        </p:nvSpPr>
        <p:spPr>
          <a:xfrm>
            <a:off x="455294" y="1085879"/>
            <a:ext cx="11281412" cy="487417"/>
          </a:xfrm>
          <a:prstGeom prst="rect">
            <a:avLst/>
          </a:prstGeom>
          <a:solidFill>
            <a:schemeClr val="bg1">
              <a:lumMod val="95000"/>
              <a:alpha val="50000"/>
            </a:schemeClr>
          </a:solidFill>
        </p:spPr>
        <p:txBody>
          <a:bodyPr vert="horz" wrap="square" lIns="91440" tIns="91440" rIns="91440" bIns="91440" rtlCol="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lnSpc>
                <a:spcPts val="2400"/>
              </a:lnSpc>
              <a:spcBef>
                <a:spcPts val="100"/>
              </a:spcBef>
            </a:pPr>
            <a:r>
              <a:rPr lang="en-US" sz="1800" b="1" kern="0" spc="-5" dirty="0">
                <a:latin typeface="+mj-lt"/>
                <a:ea typeface="Open Sans" panose="020B0606030504020204" pitchFamily="34" charset="0"/>
                <a:cs typeface="Open Sans" panose="020B0606030504020204" pitchFamily="34" charset="0"/>
              </a:rPr>
              <a:t>Strategic Impact</a:t>
            </a:r>
            <a:endParaRPr lang="en-US" sz="1800" b="1" kern="0" spc="-5">
              <a:latin typeface="+mj-lt"/>
              <a:ea typeface="Open Sans" panose="020B0606030504020204" pitchFamily="34" charset="0"/>
              <a:cs typeface="Open Sans" panose="020B0606030504020204" pitchFamily="34" charset="0"/>
            </a:endParaRPr>
          </a:p>
        </p:txBody>
      </p:sp>
      <p:sp>
        <p:nvSpPr>
          <p:cNvPr id="41" name="object 7">
            <a:extLst>
              <a:ext uri="{FF2B5EF4-FFF2-40B4-BE49-F238E27FC236}">
                <a16:creationId xmlns:a16="http://schemas.microsoft.com/office/drawing/2014/main" id="{8F7848C5-E87A-D335-54C9-BE59F89C3370}"/>
              </a:ext>
            </a:extLst>
          </p:cNvPr>
          <p:cNvSpPr txBox="1">
            <a:spLocks/>
          </p:cNvSpPr>
          <p:nvPr/>
        </p:nvSpPr>
        <p:spPr>
          <a:xfrm>
            <a:off x="465744" y="4559748"/>
            <a:ext cx="11281412" cy="590380"/>
          </a:xfrm>
          <a:prstGeom prst="rect">
            <a:avLst/>
          </a:prstGeom>
          <a:solidFill>
            <a:schemeClr val="accent1">
              <a:lumMod val="20000"/>
              <a:lumOff val="80000"/>
            </a:schemeClr>
          </a:solidFill>
        </p:spPr>
        <p:txBody>
          <a:bodyPr vert="horz" wrap="square" lIns="91440" tIns="548640" rIns="91440" bIns="91440" rtlCol="0" anchor="ct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145415" algn="ctr">
              <a:lnSpc>
                <a:spcPts val="2400"/>
              </a:lnSpc>
              <a:spcBef>
                <a:spcPts val="100"/>
              </a:spcBef>
            </a:pPr>
            <a:r>
              <a:rPr lang="en-US" sz="1800" b="1" kern="0" spc="-5" dirty="0">
                <a:latin typeface="+mj-lt"/>
                <a:ea typeface="Open Sans" panose="020B0606030504020204" pitchFamily="34" charset="0"/>
                <a:cs typeface="Open Sans" panose="020B0606030504020204" pitchFamily="34" charset="0"/>
              </a:rPr>
              <a:t>Anticipated Implementation Outcomes</a:t>
            </a:r>
          </a:p>
          <a:p>
            <a:pPr marL="12700" marR="145415">
              <a:lnSpc>
                <a:spcPct val="113100"/>
              </a:lnSpc>
              <a:spcBef>
                <a:spcPts val="100"/>
              </a:spcBef>
            </a:pPr>
            <a:endParaRPr lang="en-US" sz="1800" kern="0" spc="-5" dirty="0">
              <a:solidFill>
                <a:sysClr val="windowText" lastClr="000000"/>
              </a:solidFill>
              <a:latin typeface="+mj-lt"/>
              <a:ea typeface="Open Sans" panose="020B0606030504020204" pitchFamily="34" charset="0"/>
              <a:cs typeface="Open Sans" panose="020B0606030504020204" pitchFamily="34" charset="0"/>
            </a:endParaRPr>
          </a:p>
          <a:p>
            <a:pPr marL="12700" marR="145415">
              <a:lnSpc>
                <a:spcPct val="113100"/>
              </a:lnSpc>
              <a:spcBef>
                <a:spcPts val="100"/>
              </a:spcBef>
            </a:pPr>
            <a:endParaRPr lang="en-US" sz="1800" kern="0" spc="-5" dirty="0">
              <a:solidFill>
                <a:sysClr val="windowText" lastClr="000000"/>
              </a:solidFill>
              <a:latin typeface="+mj-lt"/>
              <a:ea typeface="Open Sans" panose="020B0606030504020204" pitchFamily="34" charset="0"/>
              <a:cs typeface="Open Sans" panose="020B0606030504020204" pitchFamily="34" charset="0"/>
            </a:endParaRPr>
          </a:p>
        </p:txBody>
      </p:sp>
      <p:cxnSp>
        <p:nvCxnSpPr>
          <p:cNvPr id="43" name="Straight Connector 42">
            <a:extLst>
              <a:ext uri="{FF2B5EF4-FFF2-40B4-BE49-F238E27FC236}">
                <a16:creationId xmlns:a16="http://schemas.microsoft.com/office/drawing/2014/main" id="{856F2240-1164-9C0F-985C-733ADAB18225}"/>
              </a:ext>
            </a:extLst>
          </p:cNvPr>
          <p:cNvCxnSpPr/>
          <p:nvPr/>
        </p:nvCxnSpPr>
        <p:spPr>
          <a:xfrm>
            <a:off x="465744" y="1569562"/>
            <a:ext cx="11281412"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4" name="Straight Connector 43">
            <a:extLst>
              <a:ext uri="{FF2B5EF4-FFF2-40B4-BE49-F238E27FC236}">
                <a16:creationId xmlns:a16="http://schemas.microsoft.com/office/drawing/2014/main" id="{F3D235EC-2A19-ADFA-F463-BAB8E262846F}"/>
              </a:ext>
            </a:extLst>
          </p:cNvPr>
          <p:cNvCxnSpPr/>
          <p:nvPr/>
        </p:nvCxnSpPr>
        <p:spPr>
          <a:xfrm>
            <a:off x="450594" y="5150128"/>
            <a:ext cx="11281412" cy="0"/>
          </a:xfrm>
          <a:prstGeom prst="line">
            <a:avLst/>
          </a:prstGeom>
          <a:ln>
            <a:solidFill>
              <a:schemeClr val="accent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0319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396076"/>
          </a:xfrm>
        </p:spPr>
        <p:txBody>
          <a:bodyPr/>
          <a:lstStyle/>
          <a:p>
            <a:pPr algn="l"/>
            <a:r>
              <a:rPr lang="en-US">
                <a:latin typeface="+mj-lt"/>
              </a:rPr>
              <a:t>The Road Ahead</a:t>
            </a:r>
            <a:br>
              <a:rPr lang="en-US">
                <a:latin typeface="+mj-lt"/>
              </a:rPr>
            </a:br>
            <a:endParaRPr lang="en-US" sz="1600">
              <a:solidFill>
                <a:srgbClr val="52555A"/>
              </a:solidFill>
              <a:latin typeface="+mj-lt"/>
            </a:endParaRPr>
          </a:p>
        </p:txBody>
      </p:sp>
      <p:sp>
        <p:nvSpPr>
          <p:cNvPr id="3" name="object 2">
            <a:extLst>
              <a:ext uri="{FF2B5EF4-FFF2-40B4-BE49-F238E27FC236}">
                <a16:creationId xmlns:a16="http://schemas.microsoft.com/office/drawing/2014/main" id="{EB5541FD-A552-6F53-CE8B-05EC87BEE670}"/>
              </a:ext>
            </a:extLst>
          </p:cNvPr>
          <p:cNvSpPr txBox="1"/>
          <p:nvPr/>
        </p:nvSpPr>
        <p:spPr>
          <a:xfrm>
            <a:off x="450594" y="659573"/>
            <a:ext cx="11290812" cy="443711"/>
          </a:xfrm>
          <a:prstGeom prst="rect">
            <a:avLst/>
          </a:prstGeom>
        </p:spPr>
        <p:txBody>
          <a:bodyPr vert="horz" wrap="square" lIns="0" tIns="12700" rIns="0" bIns="0" rtlCol="0">
            <a:spAutoFit/>
          </a:bodyPr>
          <a:lstStyle/>
          <a:p>
            <a:pPr marL="12700" marR="5080">
              <a:spcBef>
                <a:spcPts val="100"/>
              </a:spcBef>
              <a:buSzPct val="100000"/>
            </a:pPr>
            <a:r>
              <a:rPr lang="en-US" sz="1400">
                <a:solidFill>
                  <a:srgbClr val="52555A"/>
                </a:solidFill>
                <a:latin typeface="+mj-lt"/>
              </a:rPr>
              <a:t>The Random Forest model can provide more than our time-of-analysis suggestions, here is how we think the next six months should look for CCI – if this approach is working, CCI should consider expanding their use of AI solutions.</a:t>
            </a:r>
          </a:p>
        </p:txBody>
      </p:sp>
      <p:sp>
        <p:nvSpPr>
          <p:cNvPr id="4" name="TextBox 3">
            <a:extLst>
              <a:ext uri="{FF2B5EF4-FFF2-40B4-BE49-F238E27FC236}">
                <a16:creationId xmlns:a16="http://schemas.microsoft.com/office/drawing/2014/main" id="{3F77CF2D-3D25-56D6-400D-A5CC158EE776}"/>
              </a:ext>
            </a:extLst>
          </p:cNvPr>
          <p:cNvSpPr txBox="1"/>
          <p:nvPr/>
        </p:nvSpPr>
        <p:spPr>
          <a:xfrm>
            <a:off x="317867" y="3780120"/>
            <a:ext cx="1493999" cy="328231"/>
          </a:xfrm>
          <a:prstGeom prst="rect">
            <a:avLst/>
          </a:prstGeom>
          <a:noFill/>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2133" b="1" i="0" u="none" strike="noStrike" kern="1200" cap="none" spc="0" normalizeH="0" baseline="0" noProof="0">
                <a:ln>
                  <a:noFill/>
                </a:ln>
                <a:solidFill>
                  <a:schemeClr val="accent1">
                    <a:lumMod val="60000"/>
                    <a:lumOff val="40000"/>
                  </a:schemeClr>
                </a:solidFill>
                <a:effectLst/>
                <a:uLnTx/>
                <a:uFillTx/>
                <a:latin typeface="Open Sans"/>
                <a:ea typeface="Microsoft YaHei"/>
                <a:cs typeface="+mn-cs"/>
              </a:rPr>
              <a:t>September</a:t>
            </a:r>
            <a:endParaRPr kumimoji="0" lang="en-US" sz="2133" b="0" i="0" u="none" strike="noStrike" kern="1200" cap="none" spc="0" normalizeH="0" baseline="0" noProof="0">
              <a:ln>
                <a:noFill/>
              </a:ln>
              <a:solidFill>
                <a:schemeClr val="accent1">
                  <a:lumMod val="60000"/>
                  <a:lumOff val="40000"/>
                </a:schemeClr>
              </a:solidFill>
              <a:effectLst/>
              <a:uLnTx/>
              <a:uFillTx/>
              <a:latin typeface="Open Sans"/>
              <a:ea typeface="Microsoft YaHei"/>
              <a:cs typeface="+mn-cs"/>
            </a:endParaRPr>
          </a:p>
        </p:txBody>
      </p:sp>
      <p:grpSp>
        <p:nvGrpSpPr>
          <p:cNvPr id="5" name="Group 88">
            <a:extLst>
              <a:ext uri="{FF2B5EF4-FFF2-40B4-BE49-F238E27FC236}">
                <a16:creationId xmlns:a16="http://schemas.microsoft.com/office/drawing/2014/main" id="{3241678D-622C-6F67-F59F-D91DA5508D22}"/>
              </a:ext>
            </a:extLst>
          </p:cNvPr>
          <p:cNvGrpSpPr/>
          <p:nvPr/>
        </p:nvGrpSpPr>
        <p:grpSpPr>
          <a:xfrm>
            <a:off x="60522" y="4280420"/>
            <a:ext cx="2008676" cy="1110650"/>
            <a:chOff x="590510" y="661615"/>
            <a:chExt cx="1470132" cy="452698"/>
          </a:xfrm>
        </p:grpSpPr>
        <p:sp>
          <p:nvSpPr>
            <p:cNvPr id="6" name="TextBox 5">
              <a:extLst>
                <a:ext uri="{FF2B5EF4-FFF2-40B4-BE49-F238E27FC236}">
                  <a16:creationId xmlns:a16="http://schemas.microsoft.com/office/drawing/2014/main" id="{019FBA8B-DF10-BB92-8778-82FE16C053AC}"/>
                </a:ext>
              </a:extLst>
            </p:cNvPr>
            <p:cNvSpPr txBox="1"/>
            <p:nvPr/>
          </p:nvSpPr>
          <p:spPr>
            <a:xfrm>
              <a:off x="809284" y="661615"/>
              <a:ext cx="1132677" cy="100359"/>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lumMod val="60000"/>
                      <a:lumOff val="40000"/>
                    </a:schemeClr>
                  </a:solidFill>
                  <a:effectLst/>
                  <a:uLnTx/>
                  <a:uFillTx/>
                  <a:latin typeface="Open Sans"/>
                  <a:ea typeface="Microsoft YaHei"/>
                  <a:cs typeface="+mn-cs"/>
                </a:rPr>
                <a:t>Random Forest</a:t>
              </a:r>
            </a:p>
          </p:txBody>
        </p:sp>
        <p:sp>
          <p:nvSpPr>
            <p:cNvPr id="8" name="TextBox 7">
              <a:extLst>
                <a:ext uri="{FF2B5EF4-FFF2-40B4-BE49-F238E27FC236}">
                  <a16:creationId xmlns:a16="http://schemas.microsoft.com/office/drawing/2014/main" id="{8F9CC836-2BDF-BB54-537A-5B72CF2C0EF2}"/>
                </a:ext>
              </a:extLst>
            </p:cNvPr>
            <p:cNvSpPr txBox="1"/>
            <p:nvPr/>
          </p:nvSpPr>
          <p:spPr>
            <a:xfrm>
              <a:off x="590510" y="779887"/>
              <a:ext cx="1470132" cy="334426"/>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333" b="0" i="0" u="none" strike="noStrike" kern="1200" cap="none" spc="0" normalizeH="0" baseline="0" noProof="0">
                  <a:ln>
                    <a:noFill/>
                  </a:ln>
                  <a:effectLst/>
                  <a:uLnTx/>
                  <a:uFillTx/>
                  <a:latin typeface="Open Sans"/>
                  <a:ea typeface="Microsoft YaHei"/>
                  <a:cs typeface="+mn-cs"/>
                </a:rPr>
                <a:t>Deploy Random Forest model into production, outline goals of 6-month trial.</a:t>
              </a:r>
            </a:p>
          </p:txBody>
        </p:sp>
      </p:grpSp>
      <p:grpSp>
        <p:nvGrpSpPr>
          <p:cNvPr id="9" name="Group 8">
            <a:extLst>
              <a:ext uri="{FF2B5EF4-FFF2-40B4-BE49-F238E27FC236}">
                <a16:creationId xmlns:a16="http://schemas.microsoft.com/office/drawing/2014/main" id="{F69343A0-766A-CB18-3FD6-1B4989D33111}"/>
              </a:ext>
            </a:extLst>
          </p:cNvPr>
          <p:cNvGrpSpPr/>
          <p:nvPr/>
        </p:nvGrpSpPr>
        <p:grpSpPr>
          <a:xfrm>
            <a:off x="60522" y="1711430"/>
            <a:ext cx="2151288" cy="1950811"/>
            <a:chOff x="1026584" y="1710589"/>
            <a:chExt cx="2151288" cy="1950811"/>
          </a:xfrm>
        </p:grpSpPr>
        <p:grpSp>
          <p:nvGrpSpPr>
            <p:cNvPr id="10" name="Group 35">
              <a:extLst>
                <a:ext uri="{FF2B5EF4-FFF2-40B4-BE49-F238E27FC236}">
                  <a16:creationId xmlns:a16="http://schemas.microsoft.com/office/drawing/2014/main" id="{FD5ABD71-0390-E2F5-6D02-BD29923B4B02}"/>
                </a:ext>
              </a:extLst>
            </p:cNvPr>
            <p:cNvGrpSpPr/>
            <p:nvPr/>
          </p:nvGrpSpPr>
          <p:grpSpPr>
            <a:xfrm>
              <a:off x="1026584" y="3200544"/>
              <a:ext cx="2151288" cy="460856"/>
              <a:chOff x="769938" y="2456536"/>
              <a:chExt cx="1613466" cy="345642"/>
            </a:xfrm>
          </p:grpSpPr>
          <p:sp>
            <p:nvSpPr>
              <p:cNvPr id="16" name="Notched Right Arrow 5">
                <a:extLst>
                  <a:ext uri="{FF2B5EF4-FFF2-40B4-BE49-F238E27FC236}">
                    <a16:creationId xmlns:a16="http://schemas.microsoft.com/office/drawing/2014/main" id="{7E6002A4-85CD-C00D-FF7B-1DC9505C132F}"/>
                  </a:ext>
                </a:extLst>
              </p:cNvPr>
              <p:cNvSpPr/>
              <p:nvPr/>
            </p:nvSpPr>
            <p:spPr>
              <a:xfrm>
                <a:off x="769938" y="2456536"/>
                <a:ext cx="1613466" cy="345642"/>
              </a:xfrm>
              <a:prstGeom prst="notchedRightArrow">
                <a:avLst>
                  <a:gd name="adj1" fmla="val 100000"/>
                  <a:gd name="adj2" fmla="val 9102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17" name="Oval 16">
                <a:extLst>
                  <a:ext uri="{FF2B5EF4-FFF2-40B4-BE49-F238E27FC236}">
                    <a16:creationId xmlns:a16="http://schemas.microsoft.com/office/drawing/2014/main" id="{BF76C6EC-0004-91CC-2446-C0CC2C4D5926}"/>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grpSp>
        <p:cxnSp>
          <p:nvCxnSpPr>
            <p:cNvPr id="11" name="Straight Connector 10">
              <a:extLst>
                <a:ext uri="{FF2B5EF4-FFF2-40B4-BE49-F238E27FC236}">
                  <a16:creationId xmlns:a16="http://schemas.microsoft.com/office/drawing/2014/main" id="{40858046-4A51-9B68-B4BD-45BA6E46027D}"/>
                </a:ext>
              </a:extLst>
            </p:cNvPr>
            <p:cNvCxnSpPr>
              <a:stCxn id="13" idx="7"/>
            </p:cNvCxnSpPr>
            <p:nvPr/>
          </p:nvCxnSpPr>
          <p:spPr>
            <a:xfrm flipH="1">
              <a:off x="2099288" y="2610141"/>
              <a:ext cx="1" cy="819864"/>
            </a:xfrm>
            <a:prstGeom prst="line">
              <a:avLst/>
            </a:prstGeom>
            <a:ln w="19050">
              <a:solidFill>
                <a:schemeClr val="accent1">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2" name="Group 68">
              <a:extLst>
                <a:ext uri="{FF2B5EF4-FFF2-40B4-BE49-F238E27FC236}">
                  <a16:creationId xmlns:a16="http://schemas.microsoft.com/office/drawing/2014/main" id="{E2E5091C-3B61-C29A-402B-A3F401B65075}"/>
                </a:ext>
              </a:extLst>
            </p:cNvPr>
            <p:cNvGrpSpPr/>
            <p:nvPr/>
          </p:nvGrpSpPr>
          <p:grpSpPr>
            <a:xfrm>
              <a:off x="1726681" y="1710589"/>
              <a:ext cx="745215" cy="745215"/>
              <a:chOff x="1295010" y="1424373"/>
              <a:chExt cx="558911" cy="558911"/>
            </a:xfrm>
          </p:grpSpPr>
          <p:sp>
            <p:nvSpPr>
              <p:cNvPr id="13" name="Teardrop 12">
                <a:extLst>
                  <a:ext uri="{FF2B5EF4-FFF2-40B4-BE49-F238E27FC236}">
                    <a16:creationId xmlns:a16="http://schemas.microsoft.com/office/drawing/2014/main" id="{E1E7C4B5-75CE-4C21-1245-10E8563FC203}"/>
                  </a:ext>
                </a:extLst>
              </p:cNvPr>
              <p:cNvSpPr/>
              <p:nvPr/>
            </p:nvSpPr>
            <p:spPr>
              <a:xfrm rot="8100000">
                <a:off x="1295010" y="1424373"/>
                <a:ext cx="558911" cy="558911"/>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15" name="Freeform 116">
                <a:extLst>
                  <a:ext uri="{FF2B5EF4-FFF2-40B4-BE49-F238E27FC236}">
                    <a16:creationId xmlns:a16="http://schemas.microsoft.com/office/drawing/2014/main" id="{E624D305-7159-6806-9FA3-61A995621F52}"/>
                  </a:ext>
                </a:extLst>
              </p:cNvPr>
              <p:cNvSpPr>
                <a:spLocks noEditPoints="1"/>
              </p:cNvSpPr>
              <p:nvPr/>
            </p:nvSpPr>
            <p:spPr bwMode="auto">
              <a:xfrm>
                <a:off x="1420657" y="1575878"/>
                <a:ext cx="307301" cy="247823"/>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a:ea typeface="Microsoft YaHei"/>
                  <a:cs typeface="+mn-cs"/>
                </a:endParaRPr>
              </a:p>
            </p:txBody>
          </p:sp>
        </p:grpSp>
      </p:grpSp>
      <p:sp>
        <p:nvSpPr>
          <p:cNvPr id="18" name="TextBox 17">
            <a:extLst>
              <a:ext uri="{FF2B5EF4-FFF2-40B4-BE49-F238E27FC236}">
                <a16:creationId xmlns:a16="http://schemas.microsoft.com/office/drawing/2014/main" id="{AACF909F-D122-A3D5-4127-01DB2DEE9C7A}"/>
              </a:ext>
            </a:extLst>
          </p:cNvPr>
          <p:cNvSpPr txBox="1"/>
          <p:nvPr/>
        </p:nvSpPr>
        <p:spPr>
          <a:xfrm>
            <a:off x="4433991" y="3780120"/>
            <a:ext cx="1432443" cy="328231"/>
          </a:xfrm>
          <a:prstGeom prst="rect">
            <a:avLst/>
          </a:prstGeom>
          <a:noFill/>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2133" b="1" i="0" u="none" strike="noStrike" kern="1200" cap="none" spc="0" normalizeH="0" baseline="0" noProof="0">
                <a:ln>
                  <a:noFill/>
                </a:ln>
                <a:solidFill>
                  <a:schemeClr val="accent1">
                    <a:lumMod val="75000"/>
                  </a:schemeClr>
                </a:solidFill>
                <a:effectLst/>
                <a:uLnTx/>
                <a:uFillTx/>
                <a:latin typeface="Open Sans"/>
                <a:ea typeface="Microsoft YaHei"/>
                <a:cs typeface="+mn-cs"/>
              </a:rPr>
              <a:t>November</a:t>
            </a:r>
            <a:endParaRPr kumimoji="0" lang="en-US" sz="2133" b="0" i="0" u="none" strike="noStrike" kern="1200" cap="none" spc="0" normalizeH="0" baseline="0" noProof="0">
              <a:ln>
                <a:noFill/>
              </a:ln>
              <a:solidFill>
                <a:schemeClr val="accent1">
                  <a:lumMod val="75000"/>
                </a:schemeClr>
              </a:solidFill>
              <a:effectLst/>
              <a:uLnTx/>
              <a:uFillTx/>
              <a:latin typeface="Open Sans"/>
              <a:ea typeface="Microsoft YaHei"/>
              <a:cs typeface="+mn-cs"/>
            </a:endParaRPr>
          </a:p>
        </p:txBody>
      </p:sp>
      <p:grpSp>
        <p:nvGrpSpPr>
          <p:cNvPr id="19" name="Group 88">
            <a:extLst>
              <a:ext uri="{FF2B5EF4-FFF2-40B4-BE49-F238E27FC236}">
                <a16:creationId xmlns:a16="http://schemas.microsoft.com/office/drawing/2014/main" id="{1AF3E380-CE41-1CF7-9687-1B9C96EBF6BF}"/>
              </a:ext>
            </a:extLst>
          </p:cNvPr>
          <p:cNvGrpSpPr/>
          <p:nvPr/>
        </p:nvGrpSpPr>
        <p:grpSpPr>
          <a:xfrm>
            <a:off x="4131311" y="4280423"/>
            <a:ext cx="2037788" cy="1315772"/>
            <a:chOff x="569202" y="661615"/>
            <a:chExt cx="1491440" cy="536305"/>
          </a:xfrm>
        </p:grpSpPr>
        <p:sp>
          <p:nvSpPr>
            <p:cNvPr id="20" name="TextBox 19">
              <a:extLst>
                <a:ext uri="{FF2B5EF4-FFF2-40B4-BE49-F238E27FC236}">
                  <a16:creationId xmlns:a16="http://schemas.microsoft.com/office/drawing/2014/main" id="{A0282724-C6BA-5761-24F5-D3C2B2EB429A}"/>
                </a:ext>
              </a:extLst>
            </p:cNvPr>
            <p:cNvSpPr txBox="1"/>
            <p:nvPr/>
          </p:nvSpPr>
          <p:spPr>
            <a:xfrm>
              <a:off x="665878" y="661615"/>
              <a:ext cx="1298103" cy="100359"/>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lumMod val="75000"/>
                    </a:schemeClr>
                  </a:solidFill>
                  <a:effectLst/>
                  <a:uLnTx/>
                  <a:uFillTx/>
                  <a:latin typeface="Open Sans"/>
                  <a:ea typeface="Microsoft YaHei"/>
                  <a:cs typeface="+mn-cs"/>
                </a:rPr>
                <a:t>Working Sessions</a:t>
              </a:r>
            </a:p>
          </p:txBody>
        </p:sp>
        <p:sp>
          <p:nvSpPr>
            <p:cNvPr id="21" name="TextBox 20">
              <a:extLst>
                <a:ext uri="{FF2B5EF4-FFF2-40B4-BE49-F238E27FC236}">
                  <a16:creationId xmlns:a16="http://schemas.microsoft.com/office/drawing/2014/main" id="{E8E67517-83ED-6CE9-2DAD-E8CF3A564BBC}"/>
                </a:ext>
              </a:extLst>
            </p:cNvPr>
            <p:cNvSpPr txBox="1"/>
            <p:nvPr/>
          </p:nvSpPr>
          <p:spPr>
            <a:xfrm>
              <a:off x="569202" y="779887"/>
              <a:ext cx="1491440" cy="418033"/>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333" b="0" i="0" u="none" strike="noStrike" kern="1200" cap="none" spc="0" normalizeH="0" baseline="0" noProof="0">
                  <a:ln>
                    <a:noFill/>
                  </a:ln>
                  <a:effectLst/>
                  <a:uLnTx/>
                  <a:uFillTx/>
                  <a:latin typeface="Open Sans"/>
                  <a:ea typeface="Microsoft YaHei"/>
                  <a:cs typeface="+mn-cs"/>
                </a:rPr>
                <a:t>Begin series of working sessions to evaluate model success and develop business strategy.</a:t>
              </a:r>
            </a:p>
          </p:txBody>
        </p:sp>
      </p:grpSp>
      <p:grpSp>
        <p:nvGrpSpPr>
          <p:cNvPr id="22" name="Group 21">
            <a:extLst>
              <a:ext uri="{FF2B5EF4-FFF2-40B4-BE49-F238E27FC236}">
                <a16:creationId xmlns:a16="http://schemas.microsoft.com/office/drawing/2014/main" id="{35A6FFC4-10D9-3616-6500-FB987BC74831}"/>
              </a:ext>
            </a:extLst>
          </p:cNvPr>
          <p:cNvGrpSpPr/>
          <p:nvPr/>
        </p:nvGrpSpPr>
        <p:grpSpPr>
          <a:xfrm>
            <a:off x="4077077" y="1705079"/>
            <a:ext cx="2151288" cy="1957162"/>
            <a:chOff x="5002499" y="1704238"/>
            <a:chExt cx="2151288" cy="1957162"/>
          </a:xfrm>
        </p:grpSpPr>
        <p:grpSp>
          <p:nvGrpSpPr>
            <p:cNvPr id="23" name="Group 40">
              <a:extLst>
                <a:ext uri="{FF2B5EF4-FFF2-40B4-BE49-F238E27FC236}">
                  <a16:creationId xmlns:a16="http://schemas.microsoft.com/office/drawing/2014/main" id="{B22CF248-3E00-4590-5ED7-BC70AF11D562}"/>
                </a:ext>
              </a:extLst>
            </p:cNvPr>
            <p:cNvGrpSpPr/>
            <p:nvPr/>
          </p:nvGrpSpPr>
          <p:grpSpPr>
            <a:xfrm>
              <a:off x="5002499" y="3200544"/>
              <a:ext cx="2151288" cy="460856"/>
              <a:chOff x="769938" y="2456536"/>
              <a:chExt cx="1613466" cy="345642"/>
            </a:xfrm>
          </p:grpSpPr>
          <p:sp>
            <p:nvSpPr>
              <p:cNvPr id="28" name="Notched Right Arrow 11">
                <a:extLst>
                  <a:ext uri="{FF2B5EF4-FFF2-40B4-BE49-F238E27FC236}">
                    <a16:creationId xmlns:a16="http://schemas.microsoft.com/office/drawing/2014/main" id="{6F30A41A-69F9-267F-59E0-C292251012C8}"/>
                  </a:ext>
                </a:extLst>
              </p:cNvPr>
              <p:cNvSpPr/>
              <p:nvPr/>
            </p:nvSpPr>
            <p:spPr>
              <a:xfrm>
                <a:off x="769938" y="2456536"/>
                <a:ext cx="1613466" cy="345642"/>
              </a:xfrm>
              <a:prstGeom prst="notchedRightArrow">
                <a:avLst>
                  <a:gd name="adj1" fmla="val 100000"/>
                  <a:gd name="adj2" fmla="val 9102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29" name="Oval 28">
                <a:extLst>
                  <a:ext uri="{FF2B5EF4-FFF2-40B4-BE49-F238E27FC236}">
                    <a16:creationId xmlns:a16="http://schemas.microsoft.com/office/drawing/2014/main" id="{5798149B-D00B-CBC5-60CC-49EEFD6615B9}"/>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grpSp>
        <p:cxnSp>
          <p:nvCxnSpPr>
            <p:cNvPr id="24" name="Straight Connector 23">
              <a:extLst>
                <a:ext uri="{FF2B5EF4-FFF2-40B4-BE49-F238E27FC236}">
                  <a16:creationId xmlns:a16="http://schemas.microsoft.com/office/drawing/2014/main" id="{55BB8AE9-3BE7-7AB0-A71D-4082E17CC093}"/>
                </a:ext>
              </a:extLst>
            </p:cNvPr>
            <p:cNvCxnSpPr>
              <a:stCxn id="26" idx="7"/>
            </p:cNvCxnSpPr>
            <p:nvPr/>
          </p:nvCxnSpPr>
          <p:spPr>
            <a:xfrm flipH="1">
              <a:off x="6078792" y="2603791"/>
              <a:ext cx="1" cy="819864"/>
            </a:xfrm>
            <a:prstGeom prst="line">
              <a:avLst/>
            </a:prstGeom>
            <a:ln w="19050">
              <a:solidFill>
                <a:schemeClr val="accent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 75">
              <a:extLst>
                <a:ext uri="{FF2B5EF4-FFF2-40B4-BE49-F238E27FC236}">
                  <a16:creationId xmlns:a16="http://schemas.microsoft.com/office/drawing/2014/main" id="{7D940419-3CF1-9C5D-41B6-2CC26BE2F120}"/>
                </a:ext>
              </a:extLst>
            </p:cNvPr>
            <p:cNvGrpSpPr/>
            <p:nvPr/>
          </p:nvGrpSpPr>
          <p:grpSpPr>
            <a:xfrm>
              <a:off x="5706185" y="1704238"/>
              <a:ext cx="745215" cy="745215"/>
              <a:chOff x="4279638" y="1419610"/>
              <a:chExt cx="558911" cy="558911"/>
            </a:xfrm>
          </p:grpSpPr>
          <p:sp>
            <p:nvSpPr>
              <p:cNvPr id="26" name="Teardrop 25">
                <a:extLst>
                  <a:ext uri="{FF2B5EF4-FFF2-40B4-BE49-F238E27FC236}">
                    <a16:creationId xmlns:a16="http://schemas.microsoft.com/office/drawing/2014/main" id="{4B052DDB-34E7-FCD4-8F52-3B451462D426}"/>
                  </a:ext>
                </a:extLst>
              </p:cNvPr>
              <p:cNvSpPr/>
              <p:nvPr/>
            </p:nvSpPr>
            <p:spPr>
              <a:xfrm rot="8100000">
                <a:off x="4279638" y="1419610"/>
                <a:ext cx="558911" cy="558911"/>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27" name="Freeform 15">
                <a:extLst>
                  <a:ext uri="{FF2B5EF4-FFF2-40B4-BE49-F238E27FC236}">
                    <a16:creationId xmlns:a16="http://schemas.microsoft.com/office/drawing/2014/main" id="{72083B7C-AE64-485D-7451-909B1CD12032}"/>
                  </a:ext>
                </a:extLst>
              </p:cNvPr>
              <p:cNvSpPr>
                <a:spLocks noEditPoints="1"/>
              </p:cNvSpPr>
              <p:nvPr/>
            </p:nvSpPr>
            <p:spPr bwMode="auto">
              <a:xfrm>
                <a:off x="4433364" y="1598738"/>
                <a:ext cx="266700" cy="200025"/>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a:ea typeface="Microsoft YaHei"/>
                  <a:cs typeface="+mn-cs"/>
                </a:endParaRPr>
              </a:p>
            </p:txBody>
          </p:sp>
        </p:grpSp>
      </p:grpSp>
      <p:grpSp>
        <p:nvGrpSpPr>
          <p:cNvPr id="30" name="Group 49">
            <a:extLst>
              <a:ext uri="{FF2B5EF4-FFF2-40B4-BE49-F238E27FC236}">
                <a16:creationId xmlns:a16="http://schemas.microsoft.com/office/drawing/2014/main" id="{2D09D105-85F9-BDED-D99C-DBEDCDAC8AC1}"/>
              </a:ext>
            </a:extLst>
          </p:cNvPr>
          <p:cNvGrpSpPr/>
          <p:nvPr/>
        </p:nvGrpSpPr>
        <p:grpSpPr>
          <a:xfrm>
            <a:off x="8052993" y="3201385"/>
            <a:ext cx="2151288" cy="460856"/>
            <a:chOff x="769938" y="2456536"/>
            <a:chExt cx="1613466" cy="345642"/>
          </a:xfrm>
        </p:grpSpPr>
        <p:sp>
          <p:nvSpPr>
            <p:cNvPr id="31" name="Notched Right Arrow 17">
              <a:extLst>
                <a:ext uri="{FF2B5EF4-FFF2-40B4-BE49-F238E27FC236}">
                  <a16:creationId xmlns:a16="http://schemas.microsoft.com/office/drawing/2014/main" id="{0935F8F4-EA94-DDFB-A579-82314338B8F1}"/>
                </a:ext>
              </a:extLst>
            </p:cNvPr>
            <p:cNvSpPr/>
            <p:nvPr/>
          </p:nvSpPr>
          <p:spPr>
            <a:xfrm>
              <a:off x="769938" y="2456536"/>
              <a:ext cx="1613466" cy="345642"/>
            </a:xfrm>
            <a:prstGeom prst="notchedRightArrow">
              <a:avLst>
                <a:gd name="adj1" fmla="val 100000"/>
                <a:gd name="adj2" fmla="val 910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32" name="Oval 31">
              <a:extLst>
                <a:ext uri="{FF2B5EF4-FFF2-40B4-BE49-F238E27FC236}">
                  <a16:creationId xmlns:a16="http://schemas.microsoft.com/office/drawing/2014/main" id="{E0F1F110-87EA-9060-6299-FB82FEF5E9AE}"/>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grpSp>
      <p:sp>
        <p:nvSpPr>
          <p:cNvPr id="33" name="TextBox 32">
            <a:extLst>
              <a:ext uri="{FF2B5EF4-FFF2-40B4-BE49-F238E27FC236}">
                <a16:creationId xmlns:a16="http://schemas.microsoft.com/office/drawing/2014/main" id="{FF08D873-A711-E112-0F46-BA30B429430A}"/>
              </a:ext>
            </a:extLst>
          </p:cNvPr>
          <p:cNvSpPr txBox="1"/>
          <p:nvPr/>
        </p:nvSpPr>
        <p:spPr>
          <a:xfrm>
            <a:off x="8529197" y="3780120"/>
            <a:ext cx="1232710" cy="328231"/>
          </a:xfrm>
          <a:prstGeom prst="rect">
            <a:avLst/>
          </a:prstGeom>
          <a:noFill/>
          <a:ln>
            <a:noFill/>
          </a:ln>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2133" b="1" i="0" u="none" strike="noStrike" kern="1200" cap="none" spc="0" normalizeH="0" baseline="0" noProof="0">
                <a:ln>
                  <a:noFill/>
                </a:ln>
                <a:solidFill>
                  <a:schemeClr val="accent2"/>
                </a:solidFill>
                <a:effectLst/>
                <a:uLnTx/>
                <a:uFillTx/>
                <a:latin typeface="Open Sans"/>
                <a:ea typeface="Microsoft YaHei"/>
                <a:cs typeface="+mn-cs"/>
              </a:rPr>
              <a:t>February</a:t>
            </a:r>
            <a:endParaRPr kumimoji="0" lang="en-US" sz="2133" b="0" i="0" u="none" strike="noStrike" kern="1200" cap="none" spc="0" normalizeH="0" baseline="0" noProof="0">
              <a:ln>
                <a:noFill/>
              </a:ln>
              <a:solidFill>
                <a:schemeClr val="accent2"/>
              </a:solidFill>
              <a:effectLst/>
              <a:uLnTx/>
              <a:uFillTx/>
              <a:latin typeface="Open Sans"/>
              <a:ea typeface="Microsoft YaHei"/>
              <a:cs typeface="+mn-cs"/>
            </a:endParaRPr>
          </a:p>
        </p:txBody>
      </p:sp>
      <p:grpSp>
        <p:nvGrpSpPr>
          <p:cNvPr id="34" name="Group 88">
            <a:extLst>
              <a:ext uri="{FF2B5EF4-FFF2-40B4-BE49-F238E27FC236}">
                <a16:creationId xmlns:a16="http://schemas.microsoft.com/office/drawing/2014/main" id="{CDE84E12-B5E4-256D-0B1A-2ECC92161B27}"/>
              </a:ext>
            </a:extLst>
          </p:cNvPr>
          <p:cNvGrpSpPr/>
          <p:nvPr/>
        </p:nvGrpSpPr>
        <p:grpSpPr>
          <a:xfrm>
            <a:off x="8127914" y="4280425"/>
            <a:ext cx="2035276" cy="1520894"/>
            <a:chOff x="571042" y="661615"/>
            <a:chExt cx="1489599" cy="619912"/>
          </a:xfrm>
        </p:grpSpPr>
        <p:sp>
          <p:nvSpPr>
            <p:cNvPr id="35" name="TextBox 34">
              <a:extLst>
                <a:ext uri="{FF2B5EF4-FFF2-40B4-BE49-F238E27FC236}">
                  <a16:creationId xmlns:a16="http://schemas.microsoft.com/office/drawing/2014/main" id="{AE3A6AFD-2B19-0257-7A87-D944EC4AB05F}"/>
                </a:ext>
              </a:extLst>
            </p:cNvPr>
            <p:cNvSpPr txBox="1"/>
            <p:nvPr/>
          </p:nvSpPr>
          <p:spPr>
            <a:xfrm>
              <a:off x="976725" y="661615"/>
              <a:ext cx="797792" cy="100359"/>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2"/>
                  </a:solidFill>
                  <a:effectLst/>
                  <a:uLnTx/>
                  <a:uFillTx/>
                  <a:latin typeface="Open Sans"/>
                  <a:ea typeface="Microsoft YaHei"/>
                  <a:cs typeface="+mn-cs"/>
                </a:rPr>
                <a:t>Evaluation</a:t>
              </a:r>
            </a:p>
          </p:txBody>
        </p:sp>
        <p:sp>
          <p:nvSpPr>
            <p:cNvPr id="36" name="TextBox 35">
              <a:extLst>
                <a:ext uri="{FF2B5EF4-FFF2-40B4-BE49-F238E27FC236}">
                  <a16:creationId xmlns:a16="http://schemas.microsoft.com/office/drawing/2014/main" id="{65085311-C80F-16AD-FA3F-40341E979A37}"/>
                </a:ext>
              </a:extLst>
            </p:cNvPr>
            <p:cNvSpPr txBox="1"/>
            <p:nvPr/>
          </p:nvSpPr>
          <p:spPr>
            <a:xfrm>
              <a:off x="571042" y="779887"/>
              <a:ext cx="1489599" cy="501640"/>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333" b="0" i="0" u="none" strike="noStrike" kern="1200" cap="none" spc="0" normalizeH="0" baseline="0" noProof="0">
                  <a:ln>
                    <a:noFill/>
                  </a:ln>
                  <a:effectLst/>
                  <a:uLnTx/>
                  <a:uFillTx/>
                  <a:latin typeface="Open Sans"/>
                  <a:ea typeface="Microsoft YaHei"/>
                  <a:cs typeface="+mn-cs"/>
                </a:rPr>
                <a:t>Present statistical reporting of churned customers over the trial period and weigh outcomes against outlined goals.</a:t>
              </a:r>
            </a:p>
          </p:txBody>
        </p:sp>
      </p:grpSp>
      <p:grpSp>
        <p:nvGrpSpPr>
          <p:cNvPr id="37" name="Group 78">
            <a:extLst>
              <a:ext uri="{FF2B5EF4-FFF2-40B4-BE49-F238E27FC236}">
                <a16:creationId xmlns:a16="http://schemas.microsoft.com/office/drawing/2014/main" id="{98FBD0DD-8E30-F5EC-CFD0-442CF5986A9E}"/>
              </a:ext>
            </a:extLst>
          </p:cNvPr>
          <p:cNvGrpSpPr/>
          <p:nvPr/>
        </p:nvGrpSpPr>
        <p:grpSpPr>
          <a:xfrm>
            <a:off x="8753219" y="1705079"/>
            <a:ext cx="745215" cy="745215"/>
            <a:chOff x="7258980" y="1419610"/>
            <a:chExt cx="558911" cy="558911"/>
          </a:xfrm>
        </p:grpSpPr>
        <p:sp>
          <p:nvSpPr>
            <p:cNvPr id="38" name="Teardrop 37">
              <a:extLst>
                <a:ext uri="{FF2B5EF4-FFF2-40B4-BE49-F238E27FC236}">
                  <a16:creationId xmlns:a16="http://schemas.microsoft.com/office/drawing/2014/main" id="{3747560B-36F1-4F7A-4992-6B50C83E61F5}"/>
                </a:ext>
              </a:extLst>
            </p:cNvPr>
            <p:cNvSpPr/>
            <p:nvPr/>
          </p:nvSpPr>
          <p:spPr>
            <a:xfrm rot="8100000">
              <a:off x="7258980" y="1419610"/>
              <a:ext cx="558911" cy="55891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39" name="Freeform 152">
              <a:extLst>
                <a:ext uri="{FF2B5EF4-FFF2-40B4-BE49-F238E27FC236}">
                  <a16:creationId xmlns:a16="http://schemas.microsoft.com/office/drawing/2014/main" id="{318EC33B-A7C1-E404-0AF0-5303C7A7B4D2}"/>
                </a:ext>
              </a:extLst>
            </p:cNvPr>
            <p:cNvSpPr>
              <a:spLocks noEditPoints="1"/>
            </p:cNvSpPr>
            <p:nvPr/>
          </p:nvSpPr>
          <p:spPr bwMode="auto">
            <a:xfrm>
              <a:off x="7397225" y="1605088"/>
              <a:ext cx="276028" cy="25508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a:ea typeface="Microsoft YaHei"/>
                <a:cs typeface="+mn-cs"/>
              </a:endParaRPr>
            </a:p>
          </p:txBody>
        </p:sp>
      </p:grpSp>
      <p:sp>
        <p:nvSpPr>
          <p:cNvPr id="40" name="TextBox 39">
            <a:extLst>
              <a:ext uri="{FF2B5EF4-FFF2-40B4-BE49-F238E27FC236}">
                <a16:creationId xmlns:a16="http://schemas.microsoft.com/office/drawing/2014/main" id="{E254B3C3-EDD2-19C4-2F2C-545201D9ECBC}"/>
              </a:ext>
            </a:extLst>
          </p:cNvPr>
          <p:cNvSpPr txBox="1"/>
          <p:nvPr/>
        </p:nvSpPr>
        <p:spPr>
          <a:xfrm>
            <a:off x="6598519" y="2808996"/>
            <a:ext cx="1057982" cy="328231"/>
          </a:xfrm>
          <a:prstGeom prst="rect">
            <a:avLst/>
          </a:prstGeom>
          <a:noFill/>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2133" b="1" i="0" u="none" strike="noStrike" kern="1200" cap="none" spc="0" normalizeH="0" baseline="0" noProof="0">
                <a:ln>
                  <a:noFill/>
                </a:ln>
                <a:solidFill>
                  <a:schemeClr val="accent1">
                    <a:lumMod val="50000"/>
                  </a:schemeClr>
                </a:solidFill>
                <a:effectLst/>
                <a:uLnTx/>
                <a:uFillTx/>
                <a:latin typeface="Open Sans"/>
                <a:ea typeface="Microsoft YaHei"/>
                <a:cs typeface="+mn-cs"/>
              </a:rPr>
              <a:t>January</a:t>
            </a:r>
            <a:endParaRPr kumimoji="0" lang="en-US" sz="2133" b="0" i="0" u="none" strike="noStrike" kern="1200" cap="none" spc="0" normalizeH="0" baseline="0" noProof="0">
              <a:ln>
                <a:noFill/>
              </a:ln>
              <a:solidFill>
                <a:schemeClr val="accent1">
                  <a:lumMod val="50000"/>
                </a:schemeClr>
              </a:solidFill>
              <a:effectLst/>
              <a:uLnTx/>
              <a:uFillTx/>
              <a:latin typeface="Open Sans"/>
              <a:ea typeface="Microsoft YaHei"/>
              <a:cs typeface="+mn-cs"/>
            </a:endParaRPr>
          </a:p>
        </p:txBody>
      </p:sp>
      <p:grpSp>
        <p:nvGrpSpPr>
          <p:cNvPr id="41" name="Group 88">
            <a:extLst>
              <a:ext uri="{FF2B5EF4-FFF2-40B4-BE49-F238E27FC236}">
                <a16:creationId xmlns:a16="http://schemas.microsoft.com/office/drawing/2014/main" id="{EF966006-6B77-E706-4BFC-60AAB5E43685}"/>
              </a:ext>
            </a:extLst>
          </p:cNvPr>
          <p:cNvGrpSpPr/>
          <p:nvPr/>
        </p:nvGrpSpPr>
        <p:grpSpPr>
          <a:xfrm>
            <a:off x="6145618" y="1419707"/>
            <a:ext cx="1987960" cy="1110650"/>
            <a:chOff x="605672" y="661615"/>
            <a:chExt cx="1454970" cy="452698"/>
          </a:xfrm>
        </p:grpSpPr>
        <p:sp>
          <p:nvSpPr>
            <p:cNvPr id="42" name="TextBox 41">
              <a:extLst>
                <a:ext uri="{FF2B5EF4-FFF2-40B4-BE49-F238E27FC236}">
                  <a16:creationId xmlns:a16="http://schemas.microsoft.com/office/drawing/2014/main" id="{A59BD49C-5B08-43A3-0853-2B0513B575FA}"/>
                </a:ext>
              </a:extLst>
            </p:cNvPr>
            <p:cNvSpPr txBox="1"/>
            <p:nvPr/>
          </p:nvSpPr>
          <p:spPr>
            <a:xfrm>
              <a:off x="701725" y="661615"/>
              <a:ext cx="1262906" cy="100359"/>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lumMod val="50000"/>
                    </a:schemeClr>
                  </a:solidFill>
                  <a:effectLst/>
                  <a:uLnTx/>
                  <a:uFillTx/>
                  <a:latin typeface="Open Sans"/>
                  <a:ea typeface="Microsoft YaHei"/>
                  <a:cs typeface="+mn-cs"/>
                </a:rPr>
                <a:t>Kickoff Standups</a:t>
              </a:r>
            </a:p>
          </p:txBody>
        </p:sp>
        <p:sp>
          <p:nvSpPr>
            <p:cNvPr id="43" name="TextBox 42">
              <a:extLst>
                <a:ext uri="{FF2B5EF4-FFF2-40B4-BE49-F238E27FC236}">
                  <a16:creationId xmlns:a16="http://schemas.microsoft.com/office/drawing/2014/main" id="{5BA7A50F-4BD9-4F61-1FF1-314354445DB3}"/>
                </a:ext>
              </a:extLst>
            </p:cNvPr>
            <p:cNvSpPr txBox="1"/>
            <p:nvPr/>
          </p:nvSpPr>
          <p:spPr>
            <a:xfrm>
              <a:off x="605672" y="779887"/>
              <a:ext cx="1454970" cy="334426"/>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333" b="0" i="0" u="none" strike="noStrike" kern="1200" cap="none" spc="0" normalizeH="0" baseline="0" noProof="0">
                  <a:ln>
                    <a:noFill/>
                  </a:ln>
                  <a:effectLst/>
                  <a:uLnTx/>
                  <a:uFillTx/>
                  <a:latin typeface="Open Sans"/>
                  <a:ea typeface="Microsoft YaHei"/>
                  <a:cs typeface="+mn-cs"/>
                </a:rPr>
                <a:t>Begin bi-weekly standups with workstream leads and begin strategy execution.</a:t>
              </a:r>
            </a:p>
          </p:txBody>
        </p:sp>
      </p:grpSp>
      <p:sp>
        <p:nvSpPr>
          <p:cNvPr id="50" name="Notched Right Arrow 14">
            <a:extLst>
              <a:ext uri="{FF2B5EF4-FFF2-40B4-BE49-F238E27FC236}">
                <a16:creationId xmlns:a16="http://schemas.microsoft.com/office/drawing/2014/main" id="{F5845D7C-DB23-0692-5658-9616D0FD0036}"/>
              </a:ext>
            </a:extLst>
          </p:cNvPr>
          <p:cNvSpPr/>
          <p:nvPr/>
        </p:nvSpPr>
        <p:spPr>
          <a:xfrm>
            <a:off x="6065034" y="3201385"/>
            <a:ext cx="2151288" cy="460856"/>
          </a:xfrm>
          <a:prstGeom prst="notchedRightArrow">
            <a:avLst>
              <a:gd name="adj1" fmla="val 100000"/>
              <a:gd name="adj2" fmla="val 9102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51" name="Oval 50">
            <a:extLst>
              <a:ext uri="{FF2B5EF4-FFF2-40B4-BE49-F238E27FC236}">
                <a16:creationId xmlns:a16="http://schemas.microsoft.com/office/drawing/2014/main" id="{A02A11B9-84D9-F222-70FC-2F66AF5EE5F6}"/>
              </a:ext>
            </a:extLst>
          </p:cNvPr>
          <p:cNvSpPr>
            <a:spLocks noChangeAspect="1"/>
          </p:cNvSpPr>
          <p:nvPr/>
        </p:nvSpPr>
        <p:spPr>
          <a:xfrm>
            <a:off x="7014451" y="3305588"/>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cxnSp>
        <p:nvCxnSpPr>
          <p:cNvPr id="46" name="Straight Connector 45">
            <a:extLst>
              <a:ext uri="{FF2B5EF4-FFF2-40B4-BE49-F238E27FC236}">
                <a16:creationId xmlns:a16="http://schemas.microsoft.com/office/drawing/2014/main" id="{F23C229A-9BF8-BC46-DB61-9EF1BB3210F9}"/>
              </a:ext>
            </a:extLst>
          </p:cNvPr>
          <p:cNvCxnSpPr>
            <a:stCxn id="48" idx="7"/>
          </p:cNvCxnSpPr>
          <p:nvPr/>
        </p:nvCxnSpPr>
        <p:spPr>
          <a:xfrm rot="10800000" flipH="1">
            <a:off x="7139059" y="3437196"/>
            <a:ext cx="1" cy="819864"/>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7" name="Group 76">
            <a:extLst>
              <a:ext uri="{FF2B5EF4-FFF2-40B4-BE49-F238E27FC236}">
                <a16:creationId xmlns:a16="http://schemas.microsoft.com/office/drawing/2014/main" id="{58B9BA5F-611B-2E99-E5A7-8A8F268414D2}"/>
              </a:ext>
            </a:extLst>
          </p:cNvPr>
          <p:cNvGrpSpPr/>
          <p:nvPr/>
        </p:nvGrpSpPr>
        <p:grpSpPr>
          <a:xfrm>
            <a:off x="6766452" y="4411399"/>
            <a:ext cx="745215" cy="745215"/>
            <a:chOff x="5768905" y="3449350"/>
            <a:chExt cx="558911" cy="558911"/>
          </a:xfrm>
        </p:grpSpPr>
        <p:sp>
          <p:nvSpPr>
            <p:cNvPr id="48" name="Teardrop 47">
              <a:extLst>
                <a:ext uri="{FF2B5EF4-FFF2-40B4-BE49-F238E27FC236}">
                  <a16:creationId xmlns:a16="http://schemas.microsoft.com/office/drawing/2014/main" id="{272F0BBD-4FE6-0EBA-6684-EECCEEE11D6A}"/>
                </a:ext>
              </a:extLst>
            </p:cNvPr>
            <p:cNvSpPr/>
            <p:nvPr/>
          </p:nvSpPr>
          <p:spPr>
            <a:xfrm rot="18900000">
              <a:off x="5768905" y="3449350"/>
              <a:ext cx="558911" cy="558911"/>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49" name="Freeform 57">
              <a:extLst>
                <a:ext uri="{FF2B5EF4-FFF2-40B4-BE49-F238E27FC236}">
                  <a16:creationId xmlns:a16="http://schemas.microsoft.com/office/drawing/2014/main" id="{69F20862-9AEF-695B-8C5C-1C02E27F50E1}"/>
                </a:ext>
              </a:extLst>
            </p:cNvPr>
            <p:cNvSpPr>
              <a:spLocks noEditPoints="1"/>
            </p:cNvSpPr>
            <p:nvPr/>
          </p:nvSpPr>
          <p:spPr bwMode="auto">
            <a:xfrm>
              <a:off x="5935988" y="3605501"/>
              <a:ext cx="231093" cy="231093"/>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a:ea typeface="Microsoft YaHei"/>
                <a:cs typeface="+mn-cs"/>
              </a:endParaRPr>
            </a:p>
          </p:txBody>
        </p:sp>
      </p:grpSp>
      <p:sp>
        <p:nvSpPr>
          <p:cNvPr id="52" name="TextBox 51">
            <a:extLst>
              <a:ext uri="{FF2B5EF4-FFF2-40B4-BE49-F238E27FC236}">
                <a16:creationId xmlns:a16="http://schemas.microsoft.com/office/drawing/2014/main" id="{65BCCB06-7059-81B1-E491-4B64484F0102}"/>
              </a:ext>
            </a:extLst>
          </p:cNvPr>
          <p:cNvSpPr txBox="1"/>
          <p:nvPr/>
        </p:nvSpPr>
        <p:spPr>
          <a:xfrm>
            <a:off x="2585210" y="2808996"/>
            <a:ext cx="1106072" cy="328231"/>
          </a:xfrm>
          <a:prstGeom prst="rect">
            <a:avLst/>
          </a:prstGeom>
          <a:noFill/>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2133" b="1" i="0" u="none" strike="noStrike" kern="1200" cap="none" spc="0" normalizeH="0" baseline="0" noProof="0">
                <a:ln>
                  <a:noFill/>
                </a:ln>
                <a:solidFill>
                  <a:schemeClr val="accent1"/>
                </a:solidFill>
                <a:effectLst/>
                <a:uLnTx/>
                <a:uFillTx/>
                <a:latin typeface="Open Sans"/>
                <a:ea typeface="Microsoft YaHei"/>
                <a:cs typeface="+mn-cs"/>
              </a:rPr>
              <a:t>October</a:t>
            </a:r>
            <a:endParaRPr kumimoji="0" lang="en-US" sz="2133" b="0" i="0" u="none" strike="noStrike" kern="1200" cap="none" spc="0" normalizeH="0" baseline="0" noProof="0">
              <a:ln>
                <a:noFill/>
              </a:ln>
              <a:solidFill>
                <a:schemeClr val="accent1"/>
              </a:solidFill>
              <a:effectLst/>
              <a:uLnTx/>
              <a:uFillTx/>
              <a:latin typeface="Open Sans"/>
              <a:ea typeface="Microsoft YaHei"/>
              <a:cs typeface="+mn-cs"/>
            </a:endParaRPr>
          </a:p>
        </p:txBody>
      </p:sp>
      <p:grpSp>
        <p:nvGrpSpPr>
          <p:cNvPr id="53" name="Group 88">
            <a:extLst>
              <a:ext uri="{FF2B5EF4-FFF2-40B4-BE49-F238E27FC236}">
                <a16:creationId xmlns:a16="http://schemas.microsoft.com/office/drawing/2014/main" id="{4D8B92B0-D8F0-BAAB-4586-12BD0AE19103}"/>
              </a:ext>
            </a:extLst>
          </p:cNvPr>
          <p:cNvGrpSpPr/>
          <p:nvPr/>
        </p:nvGrpSpPr>
        <p:grpSpPr>
          <a:xfrm>
            <a:off x="2145524" y="1413744"/>
            <a:ext cx="1985443" cy="1110650"/>
            <a:chOff x="607512" y="661615"/>
            <a:chExt cx="1453130" cy="452698"/>
          </a:xfrm>
        </p:grpSpPr>
        <p:sp>
          <p:nvSpPr>
            <p:cNvPr id="54" name="TextBox 53">
              <a:extLst>
                <a:ext uri="{FF2B5EF4-FFF2-40B4-BE49-F238E27FC236}">
                  <a16:creationId xmlns:a16="http://schemas.microsoft.com/office/drawing/2014/main" id="{0D45CAF7-8A42-B8A4-C659-2894696CA0A7}"/>
                </a:ext>
              </a:extLst>
            </p:cNvPr>
            <p:cNvSpPr txBox="1"/>
            <p:nvPr/>
          </p:nvSpPr>
          <p:spPr>
            <a:xfrm>
              <a:off x="997841" y="661615"/>
              <a:ext cx="755557" cy="100359"/>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solidFill>
                  <a:effectLst/>
                  <a:uLnTx/>
                  <a:uFillTx/>
                  <a:latin typeface="Open Sans"/>
                  <a:ea typeface="Microsoft YaHei"/>
                  <a:cs typeface="+mn-cs"/>
                </a:rPr>
                <a:t>Deep Dive</a:t>
              </a:r>
            </a:p>
          </p:txBody>
        </p:sp>
        <p:sp>
          <p:nvSpPr>
            <p:cNvPr id="55" name="TextBox 54">
              <a:extLst>
                <a:ext uri="{FF2B5EF4-FFF2-40B4-BE49-F238E27FC236}">
                  <a16:creationId xmlns:a16="http://schemas.microsoft.com/office/drawing/2014/main" id="{7FD01B44-9472-3196-D2ED-841F22C915CC}"/>
                </a:ext>
              </a:extLst>
            </p:cNvPr>
            <p:cNvSpPr txBox="1"/>
            <p:nvPr/>
          </p:nvSpPr>
          <p:spPr>
            <a:xfrm>
              <a:off x="607512" y="779887"/>
              <a:ext cx="1453130" cy="334426"/>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lang="en-US" sz="1333">
                  <a:latin typeface="Open Sans"/>
                  <a:ea typeface="Microsoft YaHei"/>
                </a:rPr>
                <a:t>Discuss findings from the first month, set up reporting schedule to benchmark success.  </a:t>
              </a:r>
              <a:endParaRPr kumimoji="0" lang="en-US" sz="1333" b="0" i="0" u="none" strike="noStrike" kern="1200" cap="none" spc="0" normalizeH="0" baseline="0" noProof="0">
                <a:ln>
                  <a:noFill/>
                </a:ln>
                <a:effectLst/>
                <a:uLnTx/>
                <a:uFillTx/>
                <a:latin typeface="Open Sans"/>
                <a:ea typeface="Microsoft YaHei"/>
                <a:cs typeface="+mn-cs"/>
              </a:endParaRPr>
            </a:p>
          </p:txBody>
        </p:sp>
      </p:grpSp>
      <p:grpSp>
        <p:nvGrpSpPr>
          <p:cNvPr id="56" name="Group 55">
            <a:extLst>
              <a:ext uri="{FF2B5EF4-FFF2-40B4-BE49-F238E27FC236}">
                <a16:creationId xmlns:a16="http://schemas.microsoft.com/office/drawing/2014/main" id="{E1ECD64E-F0CE-468C-6EB2-A9726B14A890}"/>
              </a:ext>
            </a:extLst>
          </p:cNvPr>
          <p:cNvGrpSpPr/>
          <p:nvPr/>
        </p:nvGrpSpPr>
        <p:grpSpPr>
          <a:xfrm>
            <a:off x="2089119" y="3201385"/>
            <a:ext cx="2151288" cy="1955229"/>
            <a:chOff x="3014541" y="3200544"/>
            <a:chExt cx="2151288" cy="1955229"/>
          </a:xfrm>
        </p:grpSpPr>
        <p:grpSp>
          <p:nvGrpSpPr>
            <p:cNvPr id="57" name="Group 36">
              <a:extLst>
                <a:ext uri="{FF2B5EF4-FFF2-40B4-BE49-F238E27FC236}">
                  <a16:creationId xmlns:a16="http://schemas.microsoft.com/office/drawing/2014/main" id="{068CAFE8-C3A6-79F5-1ABA-962AE81E2732}"/>
                </a:ext>
              </a:extLst>
            </p:cNvPr>
            <p:cNvGrpSpPr/>
            <p:nvPr/>
          </p:nvGrpSpPr>
          <p:grpSpPr>
            <a:xfrm>
              <a:off x="3014541" y="3200544"/>
              <a:ext cx="2151288" cy="460856"/>
              <a:chOff x="769938" y="2456536"/>
              <a:chExt cx="1613466" cy="345642"/>
            </a:xfrm>
          </p:grpSpPr>
          <p:sp>
            <p:nvSpPr>
              <p:cNvPr id="62" name="Notched Right Arrow 8">
                <a:extLst>
                  <a:ext uri="{FF2B5EF4-FFF2-40B4-BE49-F238E27FC236}">
                    <a16:creationId xmlns:a16="http://schemas.microsoft.com/office/drawing/2014/main" id="{3096B930-DA96-E02B-B49B-F825B34169B8}"/>
                  </a:ext>
                </a:extLst>
              </p:cNvPr>
              <p:cNvSpPr/>
              <p:nvPr/>
            </p:nvSpPr>
            <p:spPr>
              <a:xfrm>
                <a:off x="769938" y="2456536"/>
                <a:ext cx="1613466" cy="345642"/>
              </a:xfrm>
              <a:prstGeom prst="notchedRightArrow">
                <a:avLst>
                  <a:gd name="adj1" fmla="val 100000"/>
                  <a:gd name="adj2" fmla="val 910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63" name="Oval 62">
                <a:extLst>
                  <a:ext uri="{FF2B5EF4-FFF2-40B4-BE49-F238E27FC236}">
                    <a16:creationId xmlns:a16="http://schemas.microsoft.com/office/drawing/2014/main" id="{C8112121-B7D1-ABD0-6CF9-B7E0D97F5A99}"/>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grpSp>
        <p:cxnSp>
          <p:nvCxnSpPr>
            <p:cNvPr id="58" name="Straight Connector 57">
              <a:extLst>
                <a:ext uri="{FF2B5EF4-FFF2-40B4-BE49-F238E27FC236}">
                  <a16:creationId xmlns:a16="http://schemas.microsoft.com/office/drawing/2014/main" id="{290BA605-6600-0FBF-66EC-E5278442A00C}"/>
                </a:ext>
              </a:extLst>
            </p:cNvPr>
            <p:cNvCxnSpPr>
              <a:stCxn id="60" idx="7"/>
            </p:cNvCxnSpPr>
            <p:nvPr/>
          </p:nvCxnSpPr>
          <p:spPr>
            <a:xfrm flipV="1">
              <a:off x="4088247" y="3436355"/>
              <a:ext cx="0" cy="819864"/>
            </a:xfrm>
            <a:prstGeom prst="line">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59" name="Group 72">
              <a:extLst>
                <a:ext uri="{FF2B5EF4-FFF2-40B4-BE49-F238E27FC236}">
                  <a16:creationId xmlns:a16="http://schemas.microsoft.com/office/drawing/2014/main" id="{1E34B0E8-C49B-1724-3141-AC99ADFC58E8}"/>
                </a:ext>
              </a:extLst>
            </p:cNvPr>
            <p:cNvGrpSpPr/>
            <p:nvPr/>
          </p:nvGrpSpPr>
          <p:grpSpPr>
            <a:xfrm>
              <a:off x="3715639" y="4410558"/>
              <a:ext cx="745215" cy="745215"/>
              <a:chOff x="2786729" y="3449350"/>
              <a:chExt cx="558911" cy="558911"/>
            </a:xfrm>
          </p:grpSpPr>
          <p:sp>
            <p:nvSpPr>
              <p:cNvPr id="60" name="Teardrop 59">
                <a:extLst>
                  <a:ext uri="{FF2B5EF4-FFF2-40B4-BE49-F238E27FC236}">
                    <a16:creationId xmlns:a16="http://schemas.microsoft.com/office/drawing/2014/main" id="{A79643D4-905D-80A7-2F24-BD8C1E65C9CE}"/>
                  </a:ext>
                </a:extLst>
              </p:cNvPr>
              <p:cNvSpPr/>
              <p:nvPr/>
            </p:nvSpPr>
            <p:spPr>
              <a:xfrm rot="18900000">
                <a:off x="2786729" y="3449350"/>
                <a:ext cx="558911" cy="558911"/>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61" name="Freeform 105">
                <a:extLst>
                  <a:ext uri="{FF2B5EF4-FFF2-40B4-BE49-F238E27FC236}">
                    <a16:creationId xmlns:a16="http://schemas.microsoft.com/office/drawing/2014/main" id="{89877890-6E1A-C4F6-E845-16330E043A61}"/>
                  </a:ext>
                </a:extLst>
              </p:cNvPr>
              <p:cNvSpPr>
                <a:spLocks noEditPoints="1"/>
              </p:cNvSpPr>
              <p:nvPr/>
            </p:nvSpPr>
            <p:spPr bwMode="auto">
              <a:xfrm>
                <a:off x="2965282" y="3615692"/>
                <a:ext cx="224150" cy="22090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47B20">
                      <a:lumMod val="50000"/>
                    </a:srgbClr>
                  </a:solidFill>
                  <a:effectLst/>
                  <a:uLnTx/>
                  <a:uFillTx/>
                  <a:latin typeface="Open Sans"/>
                  <a:ea typeface="Microsoft YaHei"/>
                  <a:cs typeface="+mn-cs"/>
                </a:endParaRPr>
              </a:p>
            </p:txBody>
          </p:sp>
        </p:grpSp>
      </p:grpSp>
      <p:cxnSp>
        <p:nvCxnSpPr>
          <p:cNvPr id="64" name="Straight Connector 63">
            <a:extLst>
              <a:ext uri="{FF2B5EF4-FFF2-40B4-BE49-F238E27FC236}">
                <a16:creationId xmlns:a16="http://schemas.microsoft.com/office/drawing/2014/main" id="{DA570701-7583-BB87-F99D-B5DC560F4075}"/>
              </a:ext>
            </a:extLst>
          </p:cNvPr>
          <p:cNvCxnSpPr/>
          <p:nvPr/>
        </p:nvCxnSpPr>
        <p:spPr>
          <a:xfrm flipH="1">
            <a:off x="9125826" y="2614157"/>
            <a:ext cx="1" cy="819864"/>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Group 49">
            <a:extLst>
              <a:ext uri="{FF2B5EF4-FFF2-40B4-BE49-F238E27FC236}">
                <a16:creationId xmlns:a16="http://schemas.microsoft.com/office/drawing/2014/main" id="{A3C769FC-0B49-9FBE-66BA-3112455EC1E0}"/>
              </a:ext>
            </a:extLst>
          </p:cNvPr>
          <p:cNvGrpSpPr/>
          <p:nvPr/>
        </p:nvGrpSpPr>
        <p:grpSpPr>
          <a:xfrm>
            <a:off x="10001038" y="3194068"/>
            <a:ext cx="2151288" cy="460856"/>
            <a:chOff x="769938" y="2456536"/>
            <a:chExt cx="1613466" cy="345642"/>
          </a:xfrm>
          <a:solidFill>
            <a:schemeClr val="accent2">
              <a:lumMod val="75000"/>
            </a:schemeClr>
          </a:solidFill>
        </p:grpSpPr>
        <p:sp>
          <p:nvSpPr>
            <p:cNvPr id="14" name="Notched Right Arrow 17">
              <a:extLst>
                <a:ext uri="{FF2B5EF4-FFF2-40B4-BE49-F238E27FC236}">
                  <a16:creationId xmlns:a16="http://schemas.microsoft.com/office/drawing/2014/main" id="{6BEDA4ED-E024-B3B0-8491-60FB92E64CC2}"/>
                </a:ext>
              </a:extLst>
            </p:cNvPr>
            <p:cNvSpPr/>
            <p:nvPr/>
          </p:nvSpPr>
          <p:spPr>
            <a:xfrm>
              <a:off x="769938" y="2456536"/>
              <a:ext cx="1613466" cy="345642"/>
            </a:xfrm>
            <a:prstGeom prst="notchedRightArrow">
              <a:avLst>
                <a:gd name="adj1" fmla="val 100000"/>
                <a:gd name="adj2" fmla="val 9102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65" name="Oval 64">
              <a:extLst>
                <a:ext uri="{FF2B5EF4-FFF2-40B4-BE49-F238E27FC236}">
                  <a16:creationId xmlns:a16="http://schemas.microsoft.com/office/drawing/2014/main" id="{68DB3ACE-872A-5ABA-C280-E1B8C504522E}"/>
                </a:ext>
              </a:extLst>
            </p:cNvPr>
            <p:cNvSpPr>
              <a:spLocks noChangeAspect="1"/>
            </p:cNvSpPr>
            <p:nvPr/>
          </p:nvSpPr>
          <p:spPr>
            <a:xfrm>
              <a:off x="1482001" y="2534688"/>
              <a:ext cx="189341" cy="189339"/>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grpSp>
      <p:sp>
        <p:nvSpPr>
          <p:cNvPr id="67" name="Oval 66">
            <a:extLst>
              <a:ext uri="{FF2B5EF4-FFF2-40B4-BE49-F238E27FC236}">
                <a16:creationId xmlns:a16="http://schemas.microsoft.com/office/drawing/2014/main" id="{123CD568-7CC6-AC2A-F9E9-9EFDB89FA0D6}"/>
              </a:ext>
            </a:extLst>
          </p:cNvPr>
          <p:cNvSpPr>
            <a:spLocks noChangeAspect="1"/>
          </p:cNvSpPr>
          <p:nvPr/>
        </p:nvSpPr>
        <p:spPr>
          <a:xfrm>
            <a:off x="10895462" y="3317837"/>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cxnSp>
        <p:nvCxnSpPr>
          <p:cNvPr id="68" name="Straight Connector 67">
            <a:extLst>
              <a:ext uri="{FF2B5EF4-FFF2-40B4-BE49-F238E27FC236}">
                <a16:creationId xmlns:a16="http://schemas.microsoft.com/office/drawing/2014/main" id="{D14C744A-43E3-4852-5935-96566327648B}"/>
              </a:ext>
            </a:extLst>
          </p:cNvPr>
          <p:cNvCxnSpPr>
            <a:stCxn id="70" idx="7"/>
          </p:cNvCxnSpPr>
          <p:nvPr/>
        </p:nvCxnSpPr>
        <p:spPr>
          <a:xfrm rot="10800000" flipH="1">
            <a:off x="11020070" y="3449445"/>
            <a:ext cx="1" cy="819864"/>
          </a:xfrm>
          <a:prstGeom prst="line">
            <a:avLst/>
          </a:prstGeom>
          <a:ln w="19050">
            <a:solidFill>
              <a:schemeClr val="accent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0" name="Teardrop 69">
            <a:extLst>
              <a:ext uri="{FF2B5EF4-FFF2-40B4-BE49-F238E27FC236}">
                <a16:creationId xmlns:a16="http://schemas.microsoft.com/office/drawing/2014/main" id="{162B44F9-7D5B-7581-EB2A-FC798AC4548E}"/>
              </a:ext>
            </a:extLst>
          </p:cNvPr>
          <p:cNvSpPr/>
          <p:nvPr/>
        </p:nvSpPr>
        <p:spPr>
          <a:xfrm rot="18900000">
            <a:off x="10647463" y="4423648"/>
            <a:ext cx="745215" cy="745215"/>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grpSp>
        <p:nvGrpSpPr>
          <p:cNvPr id="76" name="Group 88">
            <a:extLst>
              <a:ext uri="{FF2B5EF4-FFF2-40B4-BE49-F238E27FC236}">
                <a16:creationId xmlns:a16="http://schemas.microsoft.com/office/drawing/2014/main" id="{074CF88C-722E-EEDB-84AB-737B488320F4}"/>
              </a:ext>
            </a:extLst>
          </p:cNvPr>
          <p:cNvGrpSpPr/>
          <p:nvPr/>
        </p:nvGrpSpPr>
        <p:grpSpPr>
          <a:xfrm>
            <a:off x="9986607" y="1417537"/>
            <a:ext cx="1987961" cy="1069696"/>
            <a:chOff x="605672" y="678308"/>
            <a:chExt cx="1454970" cy="436005"/>
          </a:xfrm>
        </p:grpSpPr>
        <p:sp>
          <p:nvSpPr>
            <p:cNvPr id="77" name="TextBox 76">
              <a:extLst>
                <a:ext uri="{FF2B5EF4-FFF2-40B4-BE49-F238E27FC236}">
                  <a16:creationId xmlns:a16="http://schemas.microsoft.com/office/drawing/2014/main" id="{1BE84464-C8BA-9471-82A8-8B0EC2240E28}"/>
                </a:ext>
              </a:extLst>
            </p:cNvPr>
            <p:cNvSpPr txBox="1"/>
            <p:nvPr/>
          </p:nvSpPr>
          <p:spPr>
            <a:xfrm>
              <a:off x="829254" y="678308"/>
              <a:ext cx="986681" cy="100359"/>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2">
                      <a:lumMod val="75000"/>
                    </a:schemeClr>
                  </a:solidFill>
                  <a:effectLst/>
                  <a:uLnTx/>
                  <a:uFillTx/>
                  <a:latin typeface="Open Sans"/>
                  <a:ea typeface="Microsoft YaHei"/>
                  <a:cs typeface="+mn-cs"/>
                </a:rPr>
                <a:t>Investigation</a:t>
              </a:r>
            </a:p>
          </p:txBody>
        </p:sp>
        <p:sp>
          <p:nvSpPr>
            <p:cNvPr id="78" name="TextBox 77">
              <a:extLst>
                <a:ext uri="{FF2B5EF4-FFF2-40B4-BE49-F238E27FC236}">
                  <a16:creationId xmlns:a16="http://schemas.microsoft.com/office/drawing/2014/main" id="{A844E37B-6515-4EBA-F1BC-7328F189310D}"/>
                </a:ext>
              </a:extLst>
            </p:cNvPr>
            <p:cNvSpPr txBox="1"/>
            <p:nvPr/>
          </p:nvSpPr>
          <p:spPr>
            <a:xfrm>
              <a:off x="605672" y="779887"/>
              <a:ext cx="1454970" cy="334426"/>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333" b="0" i="0" u="none" strike="noStrike" kern="1200" cap="none" spc="0" normalizeH="0" baseline="0" noProof="0">
                  <a:ln>
                    <a:noFill/>
                  </a:ln>
                  <a:effectLst/>
                  <a:uLnTx/>
                  <a:uFillTx/>
                  <a:latin typeface="Open Sans"/>
                  <a:ea typeface="Microsoft YaHei"/>
                  <a:cs typeface="+mn-cs"/>
                </a:rPr>
                <a:t>Investigate the capability for the random forest model to solve other business problems.</a:t>
              </a:r>
            </a:p>
          </p:txBody>
        </p:sp>
      </p:grpSp>
      <p:sp>
        <p:nvSpPr>
          <p:cNvPr id="79" name="TextBox 78">
            <a:extLst>
              <a:ext uri="{FF2B5EF4-FFF2-40B4-BE49-F238E27FC236}">
                <a16:creationId xmlns:a16="http://schemas.microsoft.com/office/drawing/2014/main" id="{045ADE8C-B224-1850-EC57-A50694C39C11}"/>
              </a:ext>
            </a:extLst>
          </p:cNvPr>
          <p:cNvSpPr txBox="1"/>
          <p:nvPr/>
        </p:nvSpPr>
        <p:spPr>
          <a:xfrm>
            <a:off x="10593162" y="2806510"/>
            <a:ext cx="861775" cy="328231"/>
          </a:xfrm>
          <a:prstGeom prst="rect">
            <a:avLst/>
          </a:prstGeom>
          <a:noFill/>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2133" b="1" i="0" u="none" strike="noStrike" kern="1200" cap="none" spc="0" normalizeH="0" baseline="0" noProof="0">
                <a:ln>
                  <a:noFill/>
                </a:ln>
                <a:solidFill>
                  <a:schemeClr val="accent2">
                    <a:lumMod val="75000"/>
                  </a:schemeClr>
                </a:solidFill>
                <a:effectLst/>
                <a:uLnTx/>
                <a:uFillTx/>
                <a:latin typeface="Open Sans"/>
                <a:ea typeface="Microsoft YaHei"/>
                <a:cs typeface="+mn-cs"/>
              </a:rPr>
              <a:t>March</a:t>
            </a:r>
            <a:endParaRPr kumimoji="0" lang="en-US" sz="2133" b="0" i="0" u="none" strike="noStrike" kern="1200" cap="none" spc="0" normalizeH="0" baseline="0" noProof="0">
              <a:ln>
                <a:noFill/>
              </a:ln>
              <a:solidFill>
                <a:schemeClr val="accent2">
                  <a:lumMod val="75000"/>
                </a:schemeClr>
              </a:solidFill>
              <a:effectLst/>
              <a:uLnTx/>
              <a:uFillTx/>
              <a:latin typeface="Open Sans"/>
              <a:ea typeface="Microsoft YaHei"/>
              <a:cs typeface="+mn-cs"/>
            </a:endParaRPr>
          </a:p>
        </p:txBody>
      </p:sp>
      <p:grpSp>
        <p:nvGrpSpPr>
          <p:cNvPr id="83" name="Group 82">
            <a:extLst>
              <a:ext uri="{FF2B5EF4-FFF2-40B4-BE49-F238E27FC236}">
                <a16:creationId xmlns:a16="http://schemas.microsoft.com/office/drawing/2014/main" id="{9673BFCD-D9FB-B42E-A1AB-29370A42FFE4}"/>
              </a:ext>
            </a:extLst>
          </p:cNvPr>
          <p:cNvGrpSpPr/>
          <p:nvPr/>
        </p:nvGrpSpPr>
        <p:grpSpPr>
          <a:xfrm>
            <a:off x="10884061" y="4599255"/>
            <a:ext cx="288787" cy="394000"/>
            <a:chOff x="2438401" y="2016125"/>
            <a:chExt cx="836613" cy="1141413"/>
          </a:xfrm>
          <a:solidFill>
            <a:schemeClr val="bg1"/>
          </a:solidFill>
        </p:grpSpPr>
        <p:sp>
          <p:nvSpPr>
            <p:cNvPr id="84" name="Freeform 70">
              <a:extLst>
                <a:ext uri="{FF2B5EF4-FFF2-40B4-BE49-F238E27FC236}">
                  <a16:creationId xmlns:a16="http://schemas.microsoft.com/office/drawing/2014/main" id="{32A46221-07C4-68DF-FFEF-016C6F2FD260}"/>
                </a:ext>
              </a:extLst>
            </p:cNvPr>
            <p:cNvSpPr>
              <a:spLocks noEditPoints="1"/>
            </p:cNvSpPr>
            <p:nvPr/>
          </p:nvSpPr>
          <p:spPr bwMode="auto">
            <a:xfrm>
              <a:off x="2438401" y="2097088"/>
              <a:ext cx="836613" cy="1060450"/>
            </a:xfrm>
            <a:custGeom>
              <a:avLst/>
              <a:gdLst>
                <a:gd name="T0" fmla="*/ 176 w 196"/>
                <a:gd name="T1" fmla="*/ 0 h 248"/>
                <a:gd name="T2" fmla="*/ 123 w 196"/>
                <a:gd name="T3" fmla="*/ 0 h 248"/>
                <a:gd name="T4" fmla="*/ 125 w 196"/>
                <a:gd name="T5" fmla="*/ 8 h 248"/>
                <a:gd name="T6" fmla="*/ 129 w 196"/>
                <a:gd name="T7" fmla="*/ 13 h 248"/>
                <a:gd name="T8" fmla="*/ 146 w 196"/>
                <a:gd name="T9" fmla="*/ 18 h 248"/>
                <a:gd name="T10" fmla="*/ 147 w 196"/>
                <a:gd name="T11" fmla="*/ 18 h 248"/>
                <a:gd name="T12" fmla="*/ 150 w 196"/>
                <a:gd name="T13" fmla="*/ 18 h 248"/>
                <a:gd name="T14" fmla="*/ 173 w 196"/>
                <a:gd name="T15" fmla="*/ 18 h 248"/>
                <a:gd name="T16" fmla="*/ 173 w 196"/>
                <a:gd name="T17" fmla="*/ 185 h 248"/>
                <a:gd name="T18" fmla="*/ 148 w 196"/>
                <a:gd name="T19" fmla="*/ 185 h 248"/>
                <a:gd name="T20" fmla="*/ 128 w 196"/>
                <a:gd name="T21" fmla="*/ 205 h 248"/>
                <a:gd name="T22" fmla="*/ 128 w 196"/>
                <a:gd name="T23" fmla="*/ 230 h 248"/>
                <a:gd name="T24" fmla="*/ 20 w 196"/>
                <a:gd name="T25" fmla="*/ 230 h 248"/>
                <a:gd name="T26" fmla="*/ 20 w 196"/>
                <a:gd name="T27" fmla="*/ 18 h 248"/>
                <a:gd name="T28" fmla="*/ 47 w 196"/>
                <a:gd name="T29" fmla="*/ 18 h 248"/>
                <a:gd name="T30" fmla="*/ 50 w 196"/>
                <a:gd name="T31" fmla="*/ 18 h 248"/>
                <a:gd name="T32" fmla="*/ 50 w 196"/>
                <a:gd name="T33" fmla="*/ 18 h 248"/>
                <a:gd name="T34" fmla="*/ 51 w 196"/>
                <a:gd name="T35" fmla="*/ 18 h 248"/>
                <a:gd name="T36" fmla="*/ 64 w 196"/>
                <a:gd name="T37" fmla="*/ 15 h 248"/>
                <a:gd name="T38" fmla="*/ 72 w 196"/>
                <a:gd name="T39" fmla="*/ 8 h 248"/>
                <a:gd name="T40" fmla="*/ 73 w 196"/>
                <a:gd name="T41" fmla="*/ 0 h 248"/>
                <a:gd name="T42" fmla="*/ 20 w 196"/>
                <a:gd name="T43" fmla="*/ 0 h 248"/>
                <a:gd name="T44" fmla="*/ 0 w 196"/>
                <a:gd name="T45" fmla="*/ 22 h 248"/>
                <a:gd name="T46" fmla="*/ 0 w 196"/>
                <a:gd name="T47" fmla="*/ 226 h 248"/>
                <a:gd name="T48" fmla="*/ 20 w 196"/>
                <a:gd name="T49" fmla="*/ 248 h 248"/>
                <a:gd name="T50" fmla="*/ 176 w 196"/>
                <a:gd name="T51" fmla="*/ 248 h 248"/>
                <a:gd name="T52" fmla="*/ 196 w 196"/>
                <a:gd name="T53" fmla="*/ 226 h 248"/>
                <a:gd name="T54" fmla="*/ 196 w 196"/>
                <a:gd name="T55" fmla="*/ 22 h 248"/>
                <a:gd name="T56" fmla="*/ 176 w 196"/>
                <a:gd name="T57" fmla="*/ 0 h 248"/>
                <a:gd name="T58" fmla="*/ 137 w 196"/>
                <a:gd name="T59" fmla="*/ 234 h 248"/>
                <a:gd name="T60" fmla="*/ 137 w 196"/>
                <a:gd name="T61" fmla="*/ 206 h 248"/>
                <a:gd name="T62" fmla="*/ 149 w 196"/>
                <a:gd name="T63" fmla="*/ 194 h 248"/>
                <a:gd name="T64" fmla="*/ 176 w 196"/>
                <a:gd name="T65" fmla="*/ 194 h 248"/>
                <a:gd name="T66" fmla="*/ 137 w 196"/>
                <a:gd name="T67" fmla="*/ 23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 h="248">
                  <a:moveTo>
                    <a:pt x="176" y="0"/>
                  </a:moveTo>
                  <a:cubicBezTo>
                    <a:pt x="123" y="0"/>
                    <a:pt x="123" y="0"/>
                    <a:pt x="123" y="0"/>
                  </a:cubicBezTo>
                  <a:cubicBezTo>
                    <a:pt x="124" y="3"/>
                    <a:pt x="124" y="6"/>
                    <a:pt x="125" y="8"/>
                  </a:cubicBezTo>
                  <a:cubicBezTo>
                    <a:pt x="126" y="10"/>
                    <a:pt x="127" y="12"/>
                    <a:pt x="129" y="13"/>
                  </a:cubicBezTo>
                  <a:cubicBezTo>
                    <a:pt x="133" y="16"/>
                    <a:pt x="138" y="18"/>
                    <a:pt x="146" y="18"/>
                  </a:cubicBezTo>
                  <a:cubicBezTo>
                    <a:pt x="147" y="18"/>
                    <a:pt x="147" y="18"/>
                    <a:pt x="147" y="18"/>
                  </a:cubicBezTo>
                  <a:cubicBezTo>
                    <a:pt x="148" y="18"/>
                    <a:pt x="149" y="18"/>
                    <a:pt x="150" y="18"/>
                  </a:cubicBezTo>
                  <a:cubicBezTo>
                    <a:pt x="173" y="18"/>
                    <a:pt x="173" y="18"/>
                    <a:pt x="173" y="18"/>
                  </a:cubicBezTo>
                  <a:cubicBezTo>
                    <a:pt x="173" y="185"/>
                    <a:pt x="173" y="185"/>
                    <a:pt x="173" y="185"/>
                  </a:cubicBezTo>
                  <a:cubicBezTo>
                    <a:pt x="148" y="185"/>
                    <a:pt x="148" y="185"/>
                    <a:pt x="148" y="185"/>
                  </a:cubicBezTo>
                  <a:cubicBezTo>
                    <a:pt x="137" y="185"/>
                    <a:pt x="128" y="194"/>
                    <a:pt x="128" y="205"/>
                  </a:cubicBezTo>
                  <a:cubicBezTo>
                    <a:pt x="128" y="230"/>
                    <a:pt x="128" y="230"/>
                    <a:pt x="128" y="230"/>
                  </a:cubicBezTo>
                  <a:cubicBezTo>
                    <a:pt x="20" y="230"/>
                    <a:pt x="20" y="230"/>
                    <a:pt x="20" y="230"/>
                  </a:cubicBezTo>
                  <a:cubicBezTo>
                    <a:pt x="20" y="18"/>
                    <a:pt x="20" y="18"/>
                    <a:pt x="20" y="18"/>
                  </a:cubicBezTo>
                  <a:cubicBezTo>
                    <a:pt x="47" y="18"/>
                    <a:pt x="47" y="18"/>
                    <a:pt x="47" y="18"/>
                  </a:cubicBezTo>
                  <a:cubicBezTo>
                    <a:pt x="48" y="18"/>
                    <a:pt x="49" y="18"/>
                    <a:pt x="50" y="18"/>
                  </a:cubicBezTo>
                  <a:cubicBezTo>
                    <a:pt x="50" y="18"/>
                    <a:pt x="50" y="18"/>
                    <a:pt x="50" y="18"/>
                  </a:cubicBezTo>
                  <a:cubicBezTo>
                    <a:pt x="51" y="18"/>
                    <a:pt x="51" y="18"/>
                    <a:pt x="51" y="18"/>
                  </a:cubicBezTo>
                  <a:cubicBezTo>
                    <a:pt x="56" y="18"/>
                    <a:pt x="61" y="17"/>
                    <a:pt x="64" y="15"/>
                  </a:cubicBezTo>
                  <a:cubicBezTo>
                    <a:pt x="68" y="13"/>
                    <a:pt x="70" y="11"/>
                    <a:pt x="72" y="8"/>
                  </a:cubicBezTo>
                  <a:cubicBezTo>
                    <a:pt x="72" y="6"/>
                    <a:pt x="73" y="3"/>
                    <a:pt x="73" y="0"/>
                  </a:cubicBezTo>
                  <a:cubicBezTo>
                    <a:pt x="20" y="0"/>
                    <a:pt x="20" y="0"/>
                    <a:pt x="20" y="0"/>
                  </a:cubicBezTo>
                  <a:cubicBezTo>
                    <a:pt x="9" y="0"/>
                    <a:pt x="0" y="10"/>
                    <a:pt x="0" y="22"/>
                  </a:cubicBezTo>
                  <a:cubicBezTo>
                    <a:pt x="0" y="22"/>
                    <a:pt x="0" y="44"/>
                    <a:pt x="0" y="226"/>
                  </a:cubicBezTo>
                  <a:cubicBezTo>
                    <a:pt x="0" y="238"/>
                    <a:pt x="9" y="248"/>
                    <a:pt x="20" y="248"/>
                  </a:cubicBezTo>
                  <a:cubicBezTo>
                    <a:pt x="176" y="248"/>
                    <a:pt x="176" y="248"/>
                    <a:pt x="176" y="248"/>
                  </a:cubicBezTo>
                  <a:cubicBezTo>
                    <a:pt x="186" y="248"/>
                    <a:pt x="196" y="238"/>
                    <a:pt x="196" y="226"/>
                  </a:cubicBezTo>
                  <a:cubicBezTo>
                    <a:pt x="196" y="44"/>
                    <a:pt x="196" y="22"/>
                    <a:pt x="196" y="22"/>
                  </a:cubicBezTo>
                  <a:cubicBezTo>
                    <a:pt x="196" y="10"/>
                    <a:pt x="186" y="0"/>
                    <a:pt x="176" y="0"/>
                  </a:cubicBezTo>
                  <a:close/>
                  <a:moveTo>
                    <a:pt x="137" y="234"/>
                  </a:moveTo>
                  <a:cubicBezTo>
                    <a:pt x="137" y="206"/>
                    <a:pt x="137" y="206"/>
                    <a:pt x="137" y="206"/>
                  </a:cubicBezTo>
                  <a:cubicBezTo>
                    <a:pt x="137" y="200"/>
                    <a:pt x="142" y="194"/>
                    <a:pt x="149" y="194"/>
                  </a:cubicBezTo>
                  <a:cubicBezTo>
                    <a:pt x="176" y="194"/>
                    <a:pt x="176" y="194"/>
                    <a:pt x="176" y="194"/>
                  </a:cubicBezTo>
                  <a:lnTo>
                    <a:pt x="137"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1">
              <a:extLst>
                <a:ext uri="{FF2B5EF4-FFF2-40B4-BE49-F238E27FC236}">
                  <a16:creationId xmlns:a16="http://schemas.microsoft.com/office/drawing/2014/main" id="{8DC97C2E-9F64-CD30-CA6B-1BACEEE8E94E}"/>
                </a:ext>
              </a:extLst>
            </p:cNvPr>
            <p:cNvSpPr>
              <a:spLocks noEditPoints="1"/>
            </p:cNvSpPr>
            <p:nvPr/>
          </p:nvSpPr>
          <p:spPr bwMode="auto">
            <a:xfrm>
              <a:off x="2584451" y="2016125"/>
              <a:ext cx="549275" cy="274638"/>
            </a:xfrm>
            <a:custGeom>
              <a:avLst/>
              <a:gdLst>
                <a:gd name="T0" fmla="*/ 17 w 129"/>
                <a:gd name="T1" fmla="*/ 45 h 64"/>
                <a:gd name="T2" fmla="*/ 47 w 129"/>
                <a:gd name="T3" fmla="*/ 17 h 64"/>
                <a:gd name="T4" fmla="*/ 47 w 129"/>
                <a:gd name="T5" fmla="*/ 16 h 64"/>
                <a:gd name="T6" fmla="*/ 47 w 129"/>
                <a:gd name="T7" fmla="*/ 16 h 64"/>
                <a:gd name="T8" fmla="*/ 64 w 129"/>
                <a:gd name="T9" fmla="*/ 0 h 64"/>
                <a:gd name="T10" fmla="*/ 64 w 129"/>
                <a:gd name="T11" fmla="*/ 0 h 64"/>
                <a:gd name="T12" fmla="*/ 82 w 129"/>
                <a:gd name="T13" fmla="*/ 16 h 64"/>
                <a:gd name="T14" fmla="*/ 82 w 129"/>
                <a:gd name="T15" fmla="*/ 16 h 64"/>
                <a:gd name="T16" fmla="*/ 82 w 129"/>
                <a:gd name="T17" fmla="*/ 17 h 64"/>
                <a:gd name="T18" fmla="*/ 112 w 129"/>
                <a:gd name="T19" fmla="*/ 45 h 64"/>
                <a:gd name="T20" fmla="*/ 113 w 129"/>
                <a:gd name="T21" fmla="*/ 45 h 64"/>
                <a:gd name="T22" fmla="*/ 129 w 129"/>
                <a:gd name="T23" fmla="*/ 64 h 64"/>
                <a:gd name="T24" fmla="*/ 0 w 129"/>
                <a:gd name="T25" fmla="*/ 64 h 64"/>
                <a:gd name="T26" fmla="*/ 16 w 129"/>
                <a:gd name="T27" fmla="*/ 45 h 64"/>
                <a:gd name="T28" fmla="*/ 17 w 129"/>
                <a:gd name="T29" fmla="*/ 45 h 64"/>
                <a:gd name="T30" fmla="*/ 64 w 129"/>
                <a:gd name="T31" fmla="*/ 8 h 64"/>
                <a:gd name="T32" fmla="*/ 57 w 129"/>
                <a:gd name="T33" fmla="*/ 15 h 64"/>
                <a:gd name="T34" fmla="*/ 64 w 129"/>
                <a:gd name="T35" fmla="*/ 22 h 64"/>
                <a:gd name="T36" fmla="*/ 71 w 129"/>
                <a:gd name="T37" fmla="*/ 15 h 64"/>
                <a:gd name="T38" fmla="*/ 64 w 129"/>
                <a:gd name="T3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4">
                  <a:moveTo>
                    <a:pt x="17" y="45"/>
                  </a:moveTo>
                  <a:cubicBezTo>
                    <a:pt x="34" y="44"/>
                    <a:pt x="47" y="38"/>
                    <a:pt x="47" y="17"/>
                  </a:cubicBezTo>
                  <a:cubicBezTo>
                    <a:pt x="47" y="16"/>
                    <a:pt x="47" y="16"/>
                    <a:pt x="47" y="16"/>
                  </a:cubicBezTo>
                  <a:cubicBezTo>
                    <a:pt x="47" y="16"/>
                    <a:pt x="47" y="16"/>
                    <a:pt x="47" y="16"/>
                  </a:cubicBezTo>
                  <a:cubicBezTo>
                    <a:pt x="47" y="5"/>
                    <a:pt x="55" y="0"/>
                    <a:pt x="64" y="0"/>
                  </a:cubicBezTo>
                  <a:cubicBezTo>
                    <a:pt x="64" y="0"/>
                    <a:pt x="64" y="0"/>
                    <a:pt x="64" y="0"/>
                  </a:cubicBezTo>
                  <a:cubicBezTo>
                    <a:pt x="74" y="0"/>
                    <a:pt x="82" y="5"/>
                    <a:pt x="82" y="16"/>
                  </a:cubicBezTo>
                  <a:cubicBezTo>
                    <a:pt x="82" y="16"/>
                    <a:pt x="82" y="16"/>
                    <a:pt x="82" y="16"/>
                  </a:cubicBezTo>
                  <a:cubicBezTo>
                    <a:pt x="82" y="17"/>
                    <a:pt x="82" y="17"/>
                    <a:pt x="82" y="17"/>
                  </a:cubicBezTo>
                  <a:cubicBezTo>
                    <a:pt x="82" y="38"/>
                    <a:pt x="95" y="44"/>
                    <a:pt x="112" y="45"/>
                  </a:cubicBezTo>
                  <a:cubicBezTo>
                    <a:pt x="113" y="45"/>
                    <a:pt x="113" y="45"/>
                    <a:pt x="113" y="45"/>
                  </a:cubicBezTo>
                  <a:cubicBezTo>
                    <a:pt x="123" y="45"/>
                    <a:pt x="129" y="55"/>
                    <a:pt x="129" y="64"/>
                  </a:cubicBezTo>
                  <a:cubicBezTo>
                    <a:pt x="0" y="64"/>
                    <a:pt x="0" y="64"/>
                    <a:pt x="0" y="64"/>
                  </a:cubicBezTo>
                  <a:cubicBezTo>
                    <a:pt x="0" y="55"/>
                    <a:pt x="5" y="45"/>
                    <a:pt x="16" y="45"/>
                  </a:cubicBezTo>
                  <a:lnTo>
                    <a:pt x="17" y="45"/>
                  </a:lnTo>
                  <a:close/>
                  <a:moveTo>
                    <a:pt x="64" y="8"/>
                  </a:moveTo>
                  <a:cubicBezTo>
                    <a:pt x="60" y="8"/>
                    <a:pt x="57" y="11"/>
                    <a:pt x="57" y="15"/>
                  </a:cubicBezTo>
                  <a:cubicBezTo>
                    <a:pt x="57" y="19"/>
                    <a:pt x="60" y="22"/>
                    <a:pt x="64" y="22"/>
                  </a:cubicBezTo>
                  <a:cubicBezTo>
                    <a:pt x="68" y="22"/>
                    <a:pt x="71" y="19"/>
                    <a:pt x="71" y="15"/>
                  </a:cubicBezTo>
                  <a:cubicBezTo>
                    <a:pt x="71" y="11"/>
                    <a:pt x="68" y="8"/>
                    <a:pt x="6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2">
              <a:extLst>
                <a:ext uri="{FF2B5EF4-FFF2-40B4-BE49-F238E27FC236}">
                  <a16:creationId xmlns:a16="http://schemas.microsoft.com/office/drawing/2014/main" id="{0F70A260-78E4-75FB-214B-991515444194}"/>
                </a:ext>
              </a:extLst>
            </p:cNvPr>
            <p:cNvSpPr>
              <a:spLocks noEditPoints="1"/>
            </p:cNvSpPr>
            <p:nvPr/>
          </p:nvSpPr>
          <p:spPr bwMode="auto">
            <a:xfrm>
              <a:off x="2665413" y="2371725"/>
              <a:ext cx="387350" cy="525463"/>
            </a:xfrm>
            <a:custGeom>
              <a:avLst/>
              <a:gdLst>
                <a:gd name="T0" fmla="*/ 58 w 91"/>
                <a:gd name="T1" fmla="*/ 85 h 123"/>
                <a:gd name="T2" fmla="*/ 27 w 91"/>
                <a:gd name="T3" fmla="*/ 85 h 123"/>
                <a:gd name="T4" fmla="*/ 27 w 91"/>
                <a:gd name="T5" fmla="*/ 82 h 123"/>
                <a:gd name="T6" fmla="*/ 29 w 91"/>
                <a:gd name="T7" fmla="*/ 69 h 123"/>
                <a:gd name="T8" fmla="*/ 34 w 91"/>
                <a:gd name="T9" fmla="*/ 60 h 123"/>
                <a:gd name="T10" fmla="*/ 50 w 91"/>
                <a:gd name="T11" fmla="*/ 46 h 123"/>
                <a:gd name="T12" fmla="*/ 57 w 91"/>
                <a:gd name="T13" fmla="*/ 36 h 123"/>
                <a:gd name="T14" fmla="*/ 54 w 91"/>
                <a:gd name="T15" fmla="*/ 29 h 123"/>
                <a:gd name="T16" fmla="*/ 46 w 91"/>
                <a:gd name="T17" fmla="*/ 26 h 123"/>
                <a:gd name="T18" fmla="*/ 37 w 91"/>
                <a:gd name="T19" fmla="*/ 30 h 123"/>
                <a:gd name="T20" fmla="*/ 32 w 91"/>
                <a:gd name="T21" fmla="*/ 43 h 123"/>
                <a:gd name="T22" fmla="*/ 0 w 91"/>
                <a:gd name="T23" fmla="*/ 40 h 123"/>
                <a:gd name="T24" fmla="*/ 13 w 91"/>
                <a:gd name="T25" fmla="*/ 11 h 123"/>
                <a:gd name="T26" fmla="*/ 47 w 91"/>
                <a:gd name="T27" fmla="*/ 0 h 123"/>
                <a:gd name="T28" fmla="*/ 76 w 91"/>
                <a:gd name="T29" fmla="*/ 8 h 123"/>
                <a:gd name="T30" fmla="*/ 91 w 91"/>
                <a:gd name="T31" fmla="*/ 35 h 123"/>
                <a:gd name="T32" fmla="*/ 87 w 91"/>
                <a:gd name="T33" fmla="*/ 48 h 123"/>
                <a:gd name="T34" fmla="*/ 71 w 91"/>
                <a:gd name="T35" fmla="*/ 64 h 123"/>
                <a:gd name="T36" fmla="*/ 61 w 91"/>
                <a:gd name="T37" fmla="*/ 75 h 123"/>
                <a:gd name="T38" fmla="*/ 58 w 91"/>
                <a:gd name="T39" fmla="*/ 85 h 123"/>
                <a:gd name="T40" fmla="*/ 26 w 91"/>
                <a:gd name="T41" fmla="*/ 94 h 123"/>
                <a:gd name="T42" fmla="*/ 60 w 91"/>
                <a:gd name="T43" fmla="*/ 94 h 123"/>
                <a:gd name="T44" fmla="*/ 60 w 91"/>
                <a:gd name="T45" fmla="*/ 123 h 123"/>
                <a:gd name="T46" fmla="*/ 26 w 91"/>
                <a:gd name="T47" fmla="*/ 123 h 123"/>
                <a:gd name="T48" fmla="*/ 26 w 91"/>
                <a:gd name="T49" fmla="*/ 9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23">
                  <a:moveTo>
                    <a:pt x="58" y="85"/>
                  </a:moveTo>
                  <a:cubicBezTo>
                    <a:pt x="27" y="85"/>
                    <a:pt x="27" y="85"/>
                    <a:pt x="27" y="85"/>
                  </a:cubicBezTo>
                  <a:cubicBezTo>
                    <a:pt x="27" y="82"/>
                    <a:pt x="27" y="82"/>
                    <a:pt x="27" y="82"/>
                  </a:cubicBezTo>
                  <a:cubicBezTo>
                    <a:pt x="27" y="77"/>
                    <a:pt x="28" y="73"/>
                    <a:pt x="29" y="69"/>
                  </a:cubicBezTo>
                  <a:cubicBezTo>
                    <a:pt x="30" y="66"/>
                    <a:pt x="32" y="63"/>
                    <a:pt x="34" y="60"/>
                  </a:cubicBezTo>
                  <a:cubicBezTo>
                    <a:pt x="37" y="57"/>
                    <a:pt x="42" y="53"/>
                    <a:pt x="50" y="46"/>
                  </a:cubicBezTo>
                  <a:cubicBezTo>
                    <a:pt x="55" y="42"/>
                    <a:pt x="57" y="39"/>
                    <a:pt x="57" y="36"/>
                  </a:cubicBezTo>
                  <a:cubicBezTo>
                    <a:pt x="57" y="33"/>
                    <a:pt x="56" y="30"/>
                    <a:pt x="54" y="29"/>
                  </a:cubicBezTo>
                  <a:cubicBezTo>
                    <a:pt x="53" y="27"/>
                    <a:pt x="50" y="26"/>
                    <a:pt x="46" y="26"/>
                  </a:cubicBezTo>
                  <a:cubicBezTo>
                    <a:pt x="42" y="26"/>
                    <a:pt x="39" y="27"/>
                    <a:pt x="37" y="30"/>
                  </a:cubicBezTo>
                  <a:cubicBezTo>
                    <a:pt x="34" y="33"/>
                    <a:pt x="32" y="37"/>
                    <a:pt x="32" y="43"/>
                  </a:cubicBezTo>
                  <a:cubicBezTo>
                    <a:pt x="0" y="40"/>
                    <a:pt x="0" y="40"/>
                    <a:pt x="0" y="40"/>
                  </a:cubicBezTo>
                  <a:cubicBezTo>
                    <a:pt x="1" y="28"/>
                    <a:pt x="5" y="18"/>
                    <a:pt x="13" y="11"/>
                  </a:cubicBezTo>
                  <a:cubicBezTo>
                    <a:pt x="20" y="4"/>
                    <a:pt x="31" y="0"/>
                    <a:pt x="47" y="0"/>
                  </a:cubicBezTo>
                  <a:cubicBezTo>
                    <a:pt x="59" y="0"/>
                    <a:pt x="69" y="3"/>
                    <a:pt x="76" y="8"/>
                  </a:cubicBezTo>
                  <a:cubicBezTo>
                    <a:pt x="86" y="15"/>
                    <a:pt x="91" y="24"/>
                    <a:pt x="91" y="35"/>
                  </a:cubicBezTo>
                  <a:cubicBezTo>
                    <a:pt x="91" y="40"/>
                    <a:pt x="90" y="44"/>
                    <a:pt x="87" y="48"/>
                  </a:cubicBezTo>
                  <a:cubicBezTo>
                    <a:pt x="84" y="53"/>
                    <a:pt x="79" y="58"/>
                    <a:pt x="71" y="64"/>
                  </a:cubicBezTo>
                  <a:cubicBezTo>
                    <a:pt x="66" y="69"/>
                    <a:pt x="62" y="72"/>
                    <a:pt x="61" y="75"/>
                  </a:cubicBezTo>
                  <a:cubicBezTo>
                    <a:pt x="59" y="78"/>
                    <a:pt x="58" y="81"/>
                    <a:pt x="58" y="85"/>
                  </a:cubicBezTo>
                  <a:close/>
                  <a:moveTo>
                    <a:pt x="26" y="94"/>
                  </a:moveTo>
                  <a:cubicBezTo>
                    <a:pt x="60" y="94"/>
                    <a:pt x="60" y="94"/>
                    <a:pt x="60" y="94"/>
                  </a:cubicBezTo>
                  <a:cubicBezTo>
                    <a:pt x="60" y="123"/>
                    <a:pt x="60" y="123"/>
                    <a:pt x="60" y="123"/>
                  </a:cubicBezTo>
                  <a:cubicBezTo>
                    <a:pt x="26" y="123"/>
                    <a:pt x="26" y="123"/>
                    <a:pt x="26" y="123"/>
                  </a:cubicBezTo>
                  <a:lnTo>
                    <a:pt x="26"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8548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85BB24"/>
          </a:solidFill>
        </p:spPr>
        <p:txBody>
          <a:bodyPr wrap="square" lIns="0" tIns="0" rIns="0" bIns="0" rtlCol="0"/>
          <a:lstStyle/>
          <a:p>
            <a:endParaRPr/>
          </a:p>
        </p:txBody>
      </p:sp>
      <p:sp>
        <p:nvSpPr>
          <p:cNvPr id="3" name="object 3"/>
          <p:cNvSpPr txBox="1"/>
          <p:nvPr/>
        </p:nvSpPr>
        <p:spPr>
          <a:xfrm>
            <a:off x="488948" y="6502400"/>
            <a:ext cx="2673985"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Copyright</a:t>
            </a:r>
            <a:r>
              <a:rPr sz="700" spc="-15">
                <a:solidFill>
                  <a:srgbClr val="FFFFFF"/>
                </a:solidFill>
                <a:latin typeface="Open Sans"/>
                <a:cs typeface="Open Sans"/>
              </a:rPr>
              <a:t> </a:t>
            </a:r>
            <a:r>
              <a:rPr sz="700">
                <a:solidFill>
                  <a:srgbClr val="FFFFFF"/>
                </a:solidFill>
                <a:latin typeface="Open Sans"/>
                <a:cs typeface="Open Sans"/>
              </a:rPr>
              <a:t>©</a:t>
            </a:r>
            <a:r>
              <a:rPr sz="700" spc="15">
                <a:solidFill>
                  <a:srgbClr val="FFFFFF"/>
                </a:solidFill>
                <a:latin typeface="Open Sans"/>
                <a:cs typeface="Open Sans"/>
              </a:rPr>
              <a:t> </a:t>
            </a:r>
            <a:r>
              <a:rPr sz="700">
                <a:solidFill>
                  <a:srgbClr val="FFFFFF"/>
                </a:solidFill>
                <a:latin typeface="Open Sans"/>
                <a:cs typeface="Open Sans"/>
              </a:rPr>
              <a:t>2023</a:t>
            </a:r>
            <a:r>
              <a:rPr sz="700" spc="15">
                <a:solidFill>
                  <a:srgbClr val="FFFFFF"/>
                </a:solidFill>
                <a:latin typeface="Open Sans"/>
                <a:cs typeface="Open Sans"/>
              </a:rPr>
              <a:t> </a:t>
            </a:r>
            <a:r>
              <a:rPr sz="700">
                <a:solidFill>
                  <a:srgbClr val="FFFFFF"/>
                </a:solidFill>
                <a:latin typeface="Open Sans"/>
                <a:cs typeface="Open Sans"/>
              </a:rPr>
              <a:t>Deloitte</a:t>
            </a:r>
            <a:r>
              <a:rPr sz="700" spc="15">
                <a:solidFill>
                  <a:srgbClr val="FFFFFF"/>
                </a:solidFill>
                <a:latin typeface="Open Sans"/>
                <a:cs typeface="Open Sans"/>
              </a:rPr>
              <a:t> </a:t>
            </a:r>
            <a:r>
              <a:rPr sz="700" spc="-10">
                <a:solidFill>
                  <a:srgbClr val="FFFFFF"/>
                </a:solidFill>
                <a:latin typeface="Open Sans"/>
                <a:cs typeface="Open Sans"/>
              </a:rPr>
              <a:t>Development</a:t>
            </a:r>
            <a:r>
              <a:rPr sz="700" spc="-25">
                <a:solidFill>
                  <a:srgbClr val="FFFFFF"/>
                </a:solidFill>
                <a:latin typeface="Open Sans"/>
                <a:cs typeface="Open Sans"/>
              </a:rPr>
              <a:t> </a:t>
            </a:r>
            <a:r>
              <a:rPr sz="700">
                <a:solidFill>
                  <a:srgbClr val="FFFFFF"/>
                </a:solidFill>
                <a:latin typeface="Open Sans"/>
                <a:cs typeface="Open Sans"/>
              </a:rPr>
              <a:t>LLC.</a:t>
            </a:r>
            <a:r>
              <a:rPr sz="700" spc="5">
                <a:solidFill>
                  <a:srgbClr val="FFFFFF"/>
                </a:solidFill>
                <a:latin typeface="Open Sans"/>
                <a:cs typeface="Open Sans"/>
              </a:rPr>
              <a:t> </a:t>
            </a:r>
            <a:r>
              <a:rPr sz="700">
                <a:solidFill>
                  <a:srgbClr val="FFFFFF"/>
                </a:solidFill>
                <a:latin typeface="Open Sans"/>
                <a:cs typeface="Open Sans"/>
              </a:rPr>
              <a:t>All</a:t>
            </a:r>
            <a:r>
              <a:rPr sz="700" spc="-15">
                <a:solidFill>
                  <a:srgbClr val="FFFFFF"/>
                </a:solidFill>
                <a:latin typeface="Open Sans"/>
                <a:cs typeface="Open Sans"/>
              </a:rPr>
              <a:t> </a:t>
            </a:r>
            <a:r>
              <a:rPr sz="700">
                <a:solidFill>
                  <a:srgbClr val="FFFFFF"/>
                </a:solidFill>
                <a:latin typeface="Open Sans"/>
                <a:cs typeface="Open Sans"/>
              </a:rPr>
              <a:t>rights</a:t>
            </a:r>
            <a:r>
              <a:rPr sz="700" spc="10">
                <a:solidFill>
                  <a:srgbClr val="FFFFFF"/>
                </a:solidFill>
                <a:latin typeface="Open Sans"/>
                <a:cs typeface="Open Sans"/>
              </a:rPr>
              <a:t> </a:t>
            </a:r>
            <a:r>
              <a:rPr sz="700" spc="-10">
                <a:solidFill>
                  <a:srgbClr val="FFFFFF"/>
                </a:solidFill>
                <a:latin typeface="Open Sans"/>
                <a:cs typeface="Open Sans"/>
              </a:rPr>
              <a:t>reserved.</a:t>
            </a:r>
            <a:endParaRPr sz="700">
              <a:latin typeface="Open Sans"/>
              <a:cs typeface="Open Sans"/>
            </a:endParaRPr>
          </a:p>
        </p:txBody>
      </p:sp>
      <p:sp>
        <p:nvSpPr>
          <p:cNvPr id="4" name="object 4"/>
          <p:cNvSpPr txBox="1"/>
          <p:nvPr/>
        </p:nvSpPr>
        <p:spPr>
          <a:xfrm>
            <a:off x="10207118" y="6502400"/>
            <a:ext cx="1037590"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Git-</a:t>
            </a:r>
            <a:r>
              <a:rPr sz="700">
                <a:solidFill>
                  <a:srgbClr val="FFFFFF"/>
                </a:solidFill>
                <a:latin typeface="Open Sans"/>
                <a:cs typeface="Open Sans"/>
              </a:rPr>
              <a:t>ing it</a:t>
            </a:r>
            <a:r>
              <a:rPr sz="700" spc="-10">
                <a:solidFill>
                  <a:srgbClr val="FFFFFF"/>
                </a:solidFill>
                <a:latin typeface="Open Sans"/>
                <a:cs typeface="Open Sans"/>
              </a:rPr>
              <a:t> </a:t>
            </a:r>
            <a:r>
              <a:rPr sz="700">
                <a:solidFill>
                  <a:srgbClr val="FFFFFF"/>
                </a:solidFill>
                <a:latin typeface="Open Sans"/>
                <a:cs typeface="Open Sans"/>
              </a:rPr>
              <a:t>Done</a:t>
            </a:r>
            <a:r>
              <a:rPr sz="700" spc="-10">
                <a:solidFill>
                  <a:srgbClr val="FFFFFF"/>
                </a:solidFill>
                <a:latin typeface="Open Sans"/>
                <a:cs typeface="Open Sans"/>
              </a:rPr>
              <a:t> Capstone</a:t>
            </a:r>
            <a:endParaRPr sz="700">
              <a:latin typeface="Open Sans"/>
              <a:cs typeface="Open Sans"/>
            </a:endParaRPr>
          </a:p>
        </p:txBody>
      </p:sp>
      <p:sp>
        <p:nvSpPr>
          <p:cNvPr id="5" name="object 5"/>
          <p:cNvSpPr txBox="1"/>
          <p:nvPr/>
        </p:nvSpPr>
        <p:spPr>
          <a:xfrm>
            <a:off x="11636630" y="6502400"/>
            <a:ext cx="111125" cy="128270"/>
          </a:xfrm>
          <a:prstGeom prst="rect">
            <a:avLst/>
          </a:prstGeom>
        </p:spPr>
        <p:txBody>
          <a:bodyPr vert="horz" wrap="square" lIns="0" tIns="15240" rIns="0" bIns="0" rtlCol="0">
            <a:spAutoFit/>
          </a:bodyPr>
          <a:lstStyle/>
          <a:p>
            <a:pPr marL="12700">
              <a:lnSpc>
                <a:spcPct val="100000"/>
              </a:lnSpc>
              <a:spcBef>
                <a:spcPts val="120"/>
              </a:spcBef>
            </a:pPr>
            <a:r>
              <a:rPr sz="650" spc="-25">
                <a:solidFill>
                  <a:srgbClr val="FFFFFF"/>
                </a:solidFill>
                <a:latin typeface="Calibri"/>
                <a:cs typeface="Calibri"/>
              </a:rPr>
              <a:t>21</a:t>
            </a:r>
            <a:endParaRPr sz="650">
              <a:latin typeface="Calibri"/>
              <a:cs typeface="Calibri"/>
            </a:endParaRPr>
          </a:p>
        </p:txBody>
      </p:sp>
      <p:sp>
        <p:nvSpPr>
          <p:cNvPr id="6" name="object 6"/>
          <p:cNvSpPr txBox="1">
            <a:spLocks noGrp="1"/>
          </p:cNvSpPr>
          <p:nvPr>
            <p:ph type="title"/>
          </p:nvPr>
        </p:nvSpPr>
        <p:spPr>
          <a:xfrm>
            <a:off x="4198950" y="2135056"/>
            <a:ext cx="4030650" cy="2587888"/>
          </a:xfrm>
          <a:prstGeom prst="rect">
            <a:avLst/>
          </a:prstGeom>
        </p:spPr>
        <p:txBody>
          <a:bodyPr vert="horz" wrap="square" lIns="0" tIns="12700" rIns="0" bIns="0" rtlCol="0">
            <a:spAutoFit/>
          </a:bodyPr>
          <a:lstStyle/>
          <a:p>
            <a:pPr marL="15875" algn="ctr">
              <a:lnSpc>
                <a:spcPct val="100000"/>
              </a:lnSpc>
              <a:spcBef>
                <a:spcPts val="100"/>
              </a:spcBef>
            </a:pPr>
            <a:r>
              <a:rPr lang="en-US" sz="4800" b="1">
                <a:solidFill>
                  <a:srgbClr val="FFFFFF"/>
                </a:solidFill>
                <a:latin typeface="+mj-lt"/>
                <a:cs typeface="Open Sans"/>
              </a:rPr>
              <a:t>Thank</a:t>
            </a:r>
            <a:r>
              <a:rPr lang="en-US" sz="4800" b="1" spc="-15">
                <a:solidFill>
                  <a:srgbClr val="FFFFFF"/>
                </a:solidFill>
                <a:latin typeface="+mj-lt"/>
                <a:cs typeface="Open Sans"/>
              </a:rPr>
              <a:t> </a:t>
            </a:r>
            <a:r>
              <a:rPr lang="en-US" sz="4800" b="1" spc="-30">
                <a:solidFill>
                  <a:srgbClr val="FFFFFF"/>
                </a:solidFill>
                <a:latin typeface="+mj-lt"/>
                <a:cs typeface="Open Sans"/>
              </a:rPr>
              <a:t>You!</a:t>
            </a:r>
            <a:br>
              <a:rPr lang="en-US" sz="4800" b="1" spc="-30">
                <a:solidFill>
                  <a:srgbClr val="FFFFFF"/>
                </a:solidFill>
                <a:latin typeface="+mj-lt"/>
                <a:cs typeface="Open Sans"/>
              </a:rPr>
            </a:br>
            <a:endParaRPr lang="en-US" sz="4800">
              <a:latin typeface="+mj-lt"/>
              <a:cs typeface="Open Sans"/>
            </a:endParaRPr>
          </a:p>
          <a:p>
            <a:pPr marL="12700" algn="ctr">
              <a:lnSpc>
                <a:spcPct val="100000"/>
              </a:lnSpc>
              <a:spcBef>
                <a:spcPts val="2805"/>
              </a:spcBef>
            </a:pPr>
            <a:r>
              <a:rPr lang="en-US" sz="4800" b="1" spc="-10">
                <a:solidFill>
                  <a:srgbClr val="FFFFFF"/>
                </a:solidFill>
                <a:latin typeface="+mj-lt"/>
                <a:cs typeface="Open Sans"/>
              </a:rPr>
              <a:t>Questions?</a:t>
            </a:r>
            <a:endParaRPr lang="en-US" sz="4800">
              <a:latin typeface="+mj-lt"/>
              <a:cs typeface="Open Sans"/>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85BB24"/>
          </a:solidFill>
        </p:spPr>
        <p:txBody>
          <a:bodyPr wrap="square" lIns="0" tIns="0" rIns="0" bIns="0" rtlCol="0"/>
          <a:lstStyle/>
          <a:p>
            <a:endParaRPr/>
          </a:p>
        </p:txBody>
      </p:sp>
      <p:sp>
        <p:nvSpPr>
          <p:cNvPr id="3" name="object 3"/>
          <p:cNvSpPr txBox="1"/>
          <p:nvPr/>
        </p:nvSpPr>
        <p:spPr>
          <a:xfrm>
            <a:off x="488948" y="6502400"/>
            <a:ext cx="2673985"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Copyright</a:t>
            </a:r>
            <a:r>
              <a:rPr sz="700" spc="-15">
                <a:solidFill>
                  <a:srgbClr val="FFFFFF"/>
                </a:solidFill>
                <a:latin typeface="Open Sans"/>
                <a:cs typeface="Open Sans"/>
              </a:rPr>
              <a:t> </a:t>
            </a:r>
            <a:r>
              <a:rPr sz="700">
                <a:solidFill>
                  <a:srgbClr val="FFFFFF"/>
                </a:solidFill>
                <a:latin typeface="Open Sans"/>
                <a:cs typeface="Open Sans"/>
              </a:rPr>
              <a:t>©</a:t>
            </a:r>
            <a:r>
              <a:rPr sz="700" spc="15">
                <a:solidFill>
                  <a:srgbClr val="FFFFFF"/>
                </a:solidFill>
                <a:latin typeface="Open Sans"/>
                <a:cs typeface="Open Sans"/>
              </a:rPr>
              <a:t> </a:t>
            </a:r>
            <a:r>
              <a:rPr sz="700">
                <a:solidFill>
                  <a:srgbClr val="FFFFFF"/>
                </a:solidFill>
                <a:latin typeface="Open Sans"/>
                <a:cs typeface="Open Sans"/>
              </a:rPr>
              <a:t>2023</a:t>
            </a:r>
            <a:r>
              <a:rPr sz="700" spc="15">
                <a:solidFill>
                  <a:srgbClr val="FFFFFF"/>
                </a:solidFill>
                <a:latin typeface="Open Sans"/>
                <a:cs typeface="Open Sans"/>
              </a:rPr>
              <a:t> </a:t>
            </a:r>
            <a:r>
              <a:rPr sz="700">
                <a:solidFill>
                  <a:srgbClr val="FFFFFF"/>
                </a:solidFill>
                <a:latin typeface="Open Sans"/>
                <a:cs typeface="Open Sans"/>
              </a:rPr>
              <a:t>Deloitte</a:t>
            </a:r>
            <a:r>
              <a:rPr sz="700" spc="15">
                <a:solidFill>
                  <a:srgbClr val="FFFFFF"/>
                </a:solidFill>
                <a:latin typeface="Open Sans"/>
                <a:cs typeface="Open Sans"/>
              </a:rPr>
              <a:t> </a:t>
            </a:r>
            <a:r>
              <a:rPr sz="700" spc="-10">
                <a:solidFill>
                  <a:srgbClr val="FFFFFF"/>
                </a:solidFill>
                <a:latin typeface="Open Sans"/>
                <a:cs typeface="Open Sans"/>
              </a:rPr>
              <a:t>Development</a:t>
            </a:r>
            <a:r>
              <a:rPr sz="700" spc="-25">
                <a:solidFill>
                  <a:srgbClr val="FFFFFF"/>
                </a:solidFill>
                <a:latin typeface="Open Sans"/>
                <a:cs typeface="Open Sans"/>
              </a:rPr>
              <a:t> </a:t>
            </a:r>
            <a:r>
              <a:rPr sz="700">
                <a:solidFill>
                  <a:srgbClr val="FFFFFF"/>
                </a:solidFill>
                <a:latin typeface="Open Sans"/>
                <a:cs typeface="Open Sans"/>
              </a:rPr>
              <a:t>LLC.</a:t>
            </a:r>
            <a:r>
              <a:rPr sz="700" spc="5">
                <a:solidFill>
                  <a:srgbClr val="FFFFFF"/>
                </a:solidFill>
                <a:latin typeface="Open Sans"/>
                <a:cs typeface="Open Sans"/>
              </a:rPr>
              <a:t> </a:t>
            </a:r>
            <a:r>
              <a:rPr sz="700">
                <a:solidFill>
                  <a:srgbClr val="FFFFFF"/>
                </a:solidFill>
                <a:latin typeface="Open Sans"/>
                <a:cs typeface="Open Sans"/>
              </a:rPr>
              <a:t>All</a:t>
            </a:r>
            <a:r>
              <a:rPr sz="700" spc="-15">
                <a:solidFill>
                  <a:srgbClr val="FFFFFF"/>
                </a:solidFill>
                <a:latin typeface="Open Sans"/>
                <a:cs typeface="Open Sans"/>
              </a:rPr>
              <a:t> </a:t>
            </a:r>
            <a:r>
              <a:rPr sz="700">
                <a:solidFill>
                  <a:srgbClr val="FFFFFF"/>
                </a:solidFill>
                <a:latin typeface="Open Sans"/>
                <a:cs typeface="Open Sans"/>
              </a:rPr>
              <a:t>rights</a:t>
            </a:r>
            <a:r>
              <a:rPr sz="700" spc="10">
                <a:solidFill>
                  <a:srgbClr val="FFFFFF"/>
                </a:solidFill>
                <a:latin typeface="Open Sans"/>
                <a:cs typeface="Open Sans"/>
              </a:rPr>
              <a:t> </a:t>
            </a:r>
            <a:r>
              <a:rPr sz="700" spc="-10">
                <a:solidFill>
                  <a:srgbClr val="FFFFFF"/>
                </a:solidFill>
                <a:latin typeface="Open Sans"/>
                <a:cs typeface="Open Sans"/>
              </a:rPr>
              <a:t>reserved.</a:t>
            </a:r>
            <a:endParaRPr sz="700">
              <a:latin typeface="Open Sans"/>
              <a:cs typeface="Open Sans"/>
            </a:endParaRPr>
          </a:p>
        </p:txBody>
      </p:sp>
      <p:sp>
        <p:nvSpPr>
          <p:cNvPr id="4" name="object 4"/>
          <p:cNvSpPr txBox="1"/>
          <p:nvPr/>
        </p:nvSpPr>
        <p:spPr>
          <a:xfrm>
            <a:off x="10207118" y="6502400"/>
            <a:ext cx="1037590"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Git-</a:t>
            </a:r>
            <a:r>
              <a:rPr sz="700">
                <a:solidFill>
                  <a:srgbClr val="FFFFFF"/>
                </a:solidFill>
                <a:latin typeface="Open Sans"/>
                <a:cs typeface="Open Sans"/>
              </a:rPr>
              <a:t>ing it</a:t>
            </a:r>
            <a:r>
              <a:rPr sz="700" spc="-10">
                <a:solidFill>
                  <a:srgbClr val="FFFFFF"/>
                </a:solidFill>
                <a:latin typeface="Open Sans"/>
                <a:cs typeface="Open Sans"/>
              </a:rPr>
              <a:t> </a:t>
            </a:r>
            <a:r>
              <a:rPr sz="700">
                <a:solidFill>
                  <a:srgbClr val="FFFFFF"/>
                </a:solidFill>
                <a:latin typeface="Open Sans"/>
                <a:cs typeface="Open Sans"/>
              </a:rPr>
              <a:t>Done</a:t>
            </a:r>
            <a:r>
              <a:rPr sz="700" spc="-10">
                <a:solidFill>
                  <a:srgbClr val="FFFFFF"/>
                </a:solidFill>
                <a:latin typeface="Open Sans"/>
                <a:cs typeface="Open Sans"/>
              </a:rPr>
              <a:t> Capstone</a:t>
            </a:r>
            <a:endParaRPr sz="700">
              <a:latin typeface="Open Sans"/>
              <a:cs typeface="Open Sans"/>
            </a:endParaRPr>
          </a:p>
        </p:txBody>
      </p:sp>
      <p:sp>
        <p:nvSpPr>
          <p:cNvPr id="5" name="object 5"/>
          <p:cNvSpPr txBox="1"/>
          <p:nvPr/>
        </p:nvSpPr>
        <p:spPr>
          <a:xfrm>
            <a:off x="11636630" y="6502400"/>
            <a:ext cx="111125" cy="128270"/>
          </a:xfrm>
          <a:prstGeom prst="rect">
            <a:avLst/>
          </a:prstGeom>
        </p:spPr>
        <p:txBody>
          <a:bodyPr vert="horz" wrap="square" lIns="0" tIns="15240" rIns="0" bIns="0" rtlCol="0">
            <a:spAutoFit/>
          </a:bodyPr>
          <a:lstStyle/>
          <a:p>
            <a:pPr marL="12700">
              <a:lnSpc>
                <a:spcPct val="100000"/>
              </a:lnSpc>
              <a:spcBef>
                <a:spcPts val="120"/>
              </a:spcBef>
            </a:pPr>
            <a:r>
              <a:rPr sz="650" spc="-25">
                <a:solidFill>
                  <a:srgbClr val="FFFFFF"/>
                </a:solidFill>
                <a:latin typeface="Calibri"/>
                <a:cs typeface="Calibri"/>
              </a:rPr>
              <a:t>21</a:t>
            </a:r>
            <a:endParaRPr sz="650">
              <a:latin typeface="Calibri"/>
              <a:cs typeface="Calibri"/>
            </a:endParaRPr>
          </a:p>
        </p:txBody>
      </p:sp>
      <p:sp>
        <p:nvSpPr>
          <p:cNvPr id="6" name="object 6"/>
          <p:cNvSpPr txBox="1">
            <a:spLocks noGrp="1"/>
          </p:cNvSpPr>
          <p:nvPr>
            <p:ph type="title"/>
          </p:nvPr>
        </p:nvSpPr>
        <p:spPr>
          <a:xfrm>
            <a:off x="4198950" y="2135056"/>
            <a:ext cx="4030650" cy="751488"/>
          </a:xfrm>
          <a:prstGeom prst="rect">
            <a:avLst/>
          </a:prstGeom>
        </p:spPr>
        <p:txBody>
          <a:bodyPr vert="horz" wrap="square" lIns="0" tIns="12700" rIns="0" bIns="0" rtlCol="0">
            <a:spAutoFit/>
          </a:bodyPr>
          <a:lstStyle/>
          <a:p>
            <a:pPr marL="15875" algn="ctr">
              <a:lnSpc>
                <a:spcPct val="100000"/>
              </a:lnSpc>
              <a:spcBef>
                <a:spcPts val="100"/>
              </a:spcBef>
            </a:pPr>
            <a:r>
              <a:rPr lang="en-US" sz="4800" b="1">
                <a:solidFill>
                  <a:srgbClr val="FFFFFF"/>
                </a:solidFill>
                <a:latin typeface="+mj-lt"/>
              </a:rPr>
              <a:t>Appendix</a:t>
            </a:r>
            <a:endParaRPr lang="en-US" sz="4800">
              <a:latin typeface="+mj-lt"/>
              <a:cs typeface="Open Sans"/>
            </a:endParaRPr>
          </a:p>
        </p:txBody>
      </p:sp>
    </p:spTree>
    <p:extLst>
      <p:ext uri="{BB962C8B-B14F-4D97-AF65-F5344CB8AC3E}">
        <p14:creationId xmlns:p14="http://schemas.microsoft.com/office/powerpoint/2010/main" val="5729537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CDD13B-C248-30CC-0D35-DE09182E5D8B}"/>
              </a:ext>
            </a:extLst>
          </p:cNvPr>
          <p:cNvSpPr>
            <a:spLocks noGrp="1"/>
          </p:cNvSpPr>
          <p:nvPr>
            <p:ph sz="quarter" idx="10"/>
          </p:nvPr>
        </p:nvSpPr>
        <p:spPr>
          <a:xfrm>
            <a:off x="469900" y="1447800"/>
            <a:ext cx="5328000" cy="4633912"/>
          </a:xfrm>
        </p:spPr>
        <p:txBody>
          <a:bodyPr vert="horz" lIns="0" tIns="0" rIns="0" bIns="0" rtlCol="0" anchor="t">
            <a:noAutofit/>
          </a:bodyPr>
          <a:lstStyle/>
          <a:p>
            <a:pPr algn="just"/>
            <a:r>
              <a:rPr lang="en-US" sz="1400"/>
              <a:t>It works in the following steps:</a:t>
            </a:r>
            <a:endParaRPr lang="en-US" sz="1400">
              <a:ea typeface="Verdana"/>
            </a:endParaRPr>
          </a:p>
          <a:p>
            <a:pPr marL="342900" indent="-342900" algn="just"/>
            <a:r>
              <a:rPr lang="en-US" sz="1400"/>
              <a:t>Initially, Ada Boost selects a training subset randomly.</a:t>
            </a:r>
            <a:endParaRPr lang="en-US" sz="1400">
              <a:ea typeface="Verdana"/>
            </a:endParaRPr>
          </a:p>
          <a:p>
            <a:pPr marL="342900" indent="-342900" algn="just"/>
            <a:r>
              <a:rPr lang="en-US" sz="1400"/>
              <a:t>It iteratively trains the AdaBoost machine learning model by selecting the training set based on the accurate prediction of the last training.</a:t>
            </a:r>
            <a:endParaRPr lang="en-US" sz="1400">
              <a:ea typeface="Verdana"/>
            </a:endParaRPr>
          </a:p>
          <a:p>
            <a:pPr marL="342900" indent="-342900" algn="just"/>
            <a:r>
              <a:rPr lang="en-US" sz="1400"/>
              <a:t>It assigns the higher weight to wrong classified observations so that in the next iteration these observations will get the high probability for classification.</a:t>
            </a:r>
            <a:endParaRPr lang="en-US" sz="1400">
              <a:ea typeface="Verdana"/>
            </a:endParaRPr>
          </a:p>
          <a:p>
            <a:pPr marL="342900" indent="-342900" algn="just"/>
            <a:r>
              <a:rPr lang="en-US" sz="1400"/>
              <a:t>Also, It assigns the weight to the trained classifier in each iteration according to the accuracy of the classifier. The more accurate classifier will get high weight.</a:t>
            </a:r>
            <a:endParaRPr lang="en-US" sz="1400">
              <a:ea typeface="Verdana"/>
            </a:endParaRPr>
          </a:p>
          <a:p>
            <a:pPr marL="342900" indent="-342900" algn="just"/>
            <a:r>
              <a:rPr lang="en-US" sz="1400"/>
              <a:t>This process iterate until the complete training data fits without any error or until reached to the specified maximum number of estimators.</a:t>
            </a:r>
            <a:endParaRPr lang="en-US" sz="1400">
              <a:ea typeface="Verdana"/>
            </a:endParaRPr>
          </a:p>
          <a:p>
            <a:pPr marL="342900" indent="-342900" algn="just"/>
            <a:r>
              <a:rPr lang="en-US" sz="1400"/>
              <a:t>To classify, perform a "vote" across all of the learning algorithms you built.</a:t>
            </a:r>
            <a:endParaRPr lang="en-US" sz="1400">
              <a:ea typeface="Verdana"/>
            </a:endParaRPr>
          </a:p>
          <a:p>
            <a:endParaRPr lang="en-US"/>
          </a:p>
          <a:p>
            <a:endParaRPr lang="en-US"/>
          </a:p>
        </p:txBody>
      </p:sp>
      <p:pic>
        <p:nvPicPr>
          <p:cNvPr id="5" name="Picture 5" descr="A diagram of a model&#10;&#10;Description automatically generated">
            <a:extLst>
              <a:ext uri="{FF2B5EF4-FFF2-40B4-BE49-F238E27FC236}">
                <a16:creationId xmlns:a16="http://schemas.microsoft.com/office/drawing/2014/main" id="{B5C53EFE-9957-2E8C-744C-8E5A48408910}"/>
              </a:ext>
            </a:extLst>
          </p:cNvPr>
          <p:cNvPicPr>
            <a:picLocks noChangeAspect="1"/>
          </p:cNvPicPr>
          <p:nvPr/>
        </p:nvPicPr>
        <p:blipFill>
          <a:blip r:embed="rId2"/>
          <a:stretch>
            <a:fillRect/>
          </a:stretch>
        </p:blipFill>
        <p:spPr>
          <a:xfrm>
            <a:off x="6394100" y="1996170"/>
            <a:ext cx="5328000" cy="3516479"/>
          </a:xfrm>
          <a:prstGeom prst="rect">
            <a:avLst/>
          </a:prstGeom>
          <a:noFill/>
        </p:spPr>
      </p:pic>
      <p:sp>
        <p:nvSpPr>
          <p:cNvPr id="9" name="Text Placeholder 3">
            <a:extLst>
              <a:ext uri="{FF2B5EF4-FFF2-40B4-BE49-F238E27FC236}">
                <a16:creationId xmlns:a16="http://schemas.microsoft.com/office/drawing/2014/main" id="{92CBA9E4-0DB2-1142-D713-8C810149AEF6}"/>
              </a:ext>
            </a:extLst>
          </p:cNvPr>
          <p:cNvSpPr>
            <a:spLocks noGrp="1"/>
          </p:cNvSpPr>
          <p:nvPr>
            <p:ph type="body" sz="quarter" idx="13"/>
          </p:nvPr>
        </p:nvSpPr>
        <p:spPr>
          <a:xfrm>
            <a:off x="450594" y="659573"/>
            <a:ext cx="11252200" cy="757255"/>
          </a:xfrm>
        </p:spPr>
        <p:txBody>
          <a:bodyPr vert="horz" lIns="0" tIns="0" rIns="0" bIns="0" rtlCol="0">
            <a:normAutofit/>
          </a:bodyPr>
          <a:lstStyle/>
          <a:p>
            <a:pPr marL="12700" marR="5080">
              <a:spcBef>
                <a:spcPts val="100"/>
              </a:spcBef>
            </a:pPr>
            <a:r>
              <a:rPr lang="en-US" sz="1400">
                <a:solidFill>
                  <a:srgbClr val="52555A"/>
                </a:solidFill>
                <a:latin typeface="+mj-lt"/>
              </a:rPr>
              <a:t>Ada-boost or Adaptive Boosting combines multiple classifiers to increase the accuracy of classifiers. AdaBoost is an iterative ensemble method.</a:t>
            </a:r>
          </a:p>
        </p:txBody>
      </p:sp>
      <p:sp>
        <p:nvSpPr>
          <p:cNvPr id="2" name="Title 1">
            <a:extLst>
              <a:ext uri="{FF2B5EF4-FFF2-40B4-BE49-F238E27FC236}">
                <a16:creationId xmlns:a16="http://schemas.microsoft.com/office/drawing/2014/main" id="{1CC69869-2E51-61A7-43C3-1C5F2518A95E}"/>
              </a:ext>
            </a:extLst>
          </p:cNvPr>
          <p:cNvSpPr>
            <a:spLocks noGrp="1"/>
          </p:cNvSpPr>
          <p:nvPr>
            <p:ph type="title"/>
          </p:nvPr>
        </p:nvSpPr>
        <p:spPr>
          <a:xfrm>
            <a:off x="450594" y="318053"/>
            <a:ext cx="11252200" cy="418636"/>
          </a:xfrm>
        </p:spPr>
        <p:txBody>
          <a:bodyPr anchor="t">
            <a:normAutofit/>
          </a:bodyPr>
          <a:lstStyle/>
          <a:p>
            <a:r>
              <a:rPr lang="en-US" sz="2100"/>
              <a:t>Ada Boost Algorithm</a:t>
            </a:r>
          </a:p>
        </p:txBody>
      </p:sp>
    </p:spTree>
    <p:extLst>
      <p:ext uri="{BB962C8B-B14F-4D97-AF65-F5344CB8AC3E}">
        <p14:creationId xmlns:p14="http://schemas.microsoft.com/office/powerpoint/2010/main" val="11744215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AA8-11A7-2D66-06E0-756F5EF71E43}"/>
              </a:ext>
            </a:extLst>
          </p:cNvPr>
          <p:cNvSpPr>
            <a:spLocks noGrp="1"/>
          </p:cNvSpPr>
          <p:nvPr>
            <p:ph type="title"/>
          </p:nvPr>
        </p:nvSpPr>
        <p:spPr>
          <a:xfrm>
            <a:off x="450594" y="318052"/>
            <a:ext cx="10698499" cy="443711"/>
          </a:xfrm>
        </p:spPr>
        <p:txBody>
          <a:bodyPr/>
          <a:lstStyle/>
          <a:p>
            <a:pPr algn="l"/>
            <a:r>
              <a:rPr lang="en-US">
                <a:latin typeface="+mj-lt"/>
              </a:rPr>
              <a:t>Artificial Neural Network (ANN)</a:t>
            </a:r>
            <a:br>
              <a:rPr lang="en-US">
                <a:latin typeface="+mj-lt"/>
              </a:rPr>
            </a:br>
            <a:endParaRPr lang="en-US" sz="1600">
              <a:solidFill>
                <a:srgbClr val="52555A"/>
              </a:solidFill>
              <a:latin typeface="+mj-lt"/>
            </a:endParaRPr>
          </a:p>
        </p:txBody>
      </p:sp>
      <p:sp>
        <p:nvSpPr>
          <p:cNvPr id="7" name="object 2">
            <a:extLst>
              <a:ext uri="{FF2B5EF4-FFF2-40B4-BE49-F238E27FC236}">
                <a16:creationId xmlns:a16="http://schemas.microsoft.com/office/drawing/2014/main" id="{FEF19E2D-87E2-67FB-789F-CFAF645C8AD9}"/>
              </a:ext>
            </a:extLst>
          </p:cNvPr>
          <p:cNvSpPr txBox="1"/>
          <p:nvPr/>
        </p:nvSpPr>
        <p:spPr>
          <a:xfrm>
            <a:off x="449859" y="1192342"/>
            <a:ext cx="4426941" cy="4800032"/>
          </a:xfrm>
          <a:prstGeom prst="rect">
            <a:avLst/>
          </a:prstGeom>
        </p:spPr>
        <p:txBody>
          <a:bodyPr vert="horz" wrap="square" lIns="0" tIns="113030" rIns="0" bIns="0" rtlCol="0">
            <a:spAutoFit/>
          </a:bodyPr>
          <a:lstStyle/>
          <a:p>
            <a:pPr marL="12700">
              <a:lnSpc>
                <a:spcPct val="100000"/>
              </a:lnSpc>
              <a:spcBef>
                <a:spcPts val="890"/>
              </a:spcBef>
            </a:pPr>
            <a:r>
              <a:rPr lang="en-US" sz="1600" b="1">
                <a:latin typeface="+mj-lt"/>
                <a:cs typeface="Open Sans"/>
              </a:rPr>
              <a:t>Modeling Artificial Neural Network (ANN)</a:t>
            </a:r>
            <a:endParaRPr lang="en-US" sz="1600">
              <a:latin typeface="+mj-lt"/>
              <a:cs typeface="Open Sans"/>
            </a:endParaRPr>
          </a:p>
          <a:p>
            <a:pPr marL="12700" lvl="5">
              <a:spcBef>
                <a:spcPts val="890"/>
              </a:spcBef>
            </a:pPr>
            <a:r>
              <a:rPr lang="en-US" sz="1400" b="1" spc="-20">
                <a:latin typeface="+mj-lt"/>
                <a:cs typeface="Open Sans"/>
              </a:rPr>
              <a:t>Accuracy</a:t>
            </a:r>
          </a:p>
          <a:p>
            <a:pPr marL="184150" lvl="5" indent="-171450">
              <a:spcBef>
                <a:spcPts val="890"/>
              </a:spcBef>
              <a:buFont typeface="Arial" panose="020B0604020202020204" pitchFamily="34" charset="0"/>
              <a:buChar char="•"/>
            </a:pPr>
            <a:r>
              <a:rPr lang="en-US" sz="1200" spc="-20">
                <a:latin typeface="+mj-lt"/>
                <a:cs typeface="Open Sans"/>
              </a:rPr>
              <a:t>The baseline model had the input layer with 12 nodes with 3 input dimensions, one hidden layer with 8 nodes, and an output layer of one node</a:t>
            </a:r>
          </a:p>
          <a:p>
            <a:pPr marL="184150" lvl="5" indent="-171450">
              <a:spcBef>
                <a:spcPts val="890"/>
              </a:spcBef>
              <a:buFont typeface="Arial" panose="020B0604020202020204" pitchFamily="34" charset="0"/>
              <a:buChar char="•"/>
            </a:pPr>
            <a:r>
              <a:rPr lang="en-US" sz="1200" spc="-20">
                <a:latin typeface="+mj-lt"/>
                <a:cs typeface="Open Sans"/>
              </a:rPr>
              <a:t>The issue at hand is binary classification, this is why there is only one output node</a:t>
            </a:r>
          </a:p>
          <a:p>
            <a:pPr marL="184150" lvl="5" indent="-171450">
              <a:spcBef>
                <a:spcPts val="890"/>
              </a:spcBef>
              <a:buFont typeface="Arial" panose="020B0604020202020204" pitchFamily="34" charset="0"/>
              <a:buChar char="•"/>
            </a:pPr>
            <a:r>
              <a:rPr lang="en-US" sz="1200" spc="-20">
                <a:latin typeface="+mj-lt"/>
                <a:cs typeface="Open Sans"/>
              </a:rPr>
              <a:t>After compiling the model and fitting the training data with a batch size of 10 and epochs set at 20, the model produced a 94.23% accuracy, with a continued trend of declining loss </a:t>
            </a:r>
          </a:p>
          <a:p>
            <a:pPr marL="184150" lvl="5" indent="-171450">
              <a:spcBef>
                <a:spcPts val="890"/>
              </a:spcBef>
              <a:buFont typeface="Arial" panose="020B0604020202020204" pitchFamily="34" charset="0"/>
              <a:buChar char="•"/>
            </a:pPr>
            <a:r>
              <a:rPr lang="en-US" sz="1200" spc="-20">
                <a:latin typeface="+mj-lt"/>
                <a:cs typeface="Open Sans"/>
              </a:rPr>
              <a:t>The model was then tuned with a grid search, the optimal model resulted in a training accuracy of 97.3% and a testing accuracy of 98.12%</a:t>
            </a:r>
          </a:p>
          <a:p>
            <a:pPr marL="12700" lvl="5">
              <a:spcBef>
                <a:spcPts val="890"/>
              </a:spcBef>
            </a:pPr>
            <a:r>
              <a:rPr lang="en-US" sz="1400" b="1" spc="-20">
                <a:latin typeface="+mj-lt"/>
                <a:cs typeface="Open Sans"/>
              </a:rPr>
              <a:t>Still Learning</a:t>
            </a:r>
          </a:p>
          <a:p>
            <a:pPr marL="184150" lvl="5" indent="-171450">
              <a:spcBef>
                <a:spcPts val="890"/>
              </a:spcBef>
              <a:buFont typeface="Arial" panose="020B0604020202020204" pitchFamily="34" charset="0"/>
              <a:buChar char="•"/>
            </a:pPr>
            <a:r>
              <a:rPr lang="en-US" sz="1200" spc="-20">
                <a:latin typeface="+mj-lt"/>
                <a:cs typeface="Open Sans"/>
              </a:rPr>
              <a:t>The loss function has not plateaued yet and still is continuing a general declining trend – this means the model is still learning and can be tuned for further improved performance</a:t>
            </a:r>
          </a:p>
        </p:txBody>
      </p:sp>
      <p:pic>
        <p:nvPicPr>
          <p:cNvPr id="4" name="Picture 3" descr="A graph of loss and accuracy&#10;&#10;Description automatically generated">
            <a:extLst>
              <a:ext uri="{FF2B5EF4-FFF2-40B4-BE49-F238E27FC236}">
                <a16:creationId xmlns:a16="http://schemas.microsoft.com/office/drawing/2014/main" id="{D3729ADB-7540-AEC1-1252-02A336D31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858" y="2209800"/>
            <a:ext cx="7129142" cy="3442039"/>
          </a:xfrm>
          <a:prstGeom prst="rect">
            <a:avLst/>
          </a:prstGeom>
        </p:spPr>
      </p:pic>
      <p:sp>
        <p:nvSpPr>
          <p:cNvPr id="6" name="TextBox 5">
            <a:extLst>
              <a:ext uri="{FF2B5EF4-FFF2-40B4-BE49-F238E27FC236}">
                <a16:creationId xmlns:a16="http://schemas.microsoft.com/office/drawing/2014/main" id="{41FE530C-31E8-3E7A-AA2D-8B54A52E6D4E}"/>
              </a:ext>
            </a:extLst>
          </p:cNvPr>
          <p:cNvSpPr txBox="1"/>
          <p:nvPr/>
        </p:nvSpPr>
        <p:spPr>
          <a:xfrm>
            <a:off x="6110991" y="1281581"/>
            <a:ext cx="1922001" cy="246221"/>
          </a:xfrm>
          <a:prstGeom prst="rect">
            <a:avLst/>
          </a:prstGeom>
          <a:noFill/>
        </p:spPr>
        <p:txBody>
          <a:bodyPr wrap="none" lIns="0" tIns="0" rIns="0" bIns="0" rtlCol="0">
            <a:spAutoFit/>
          </a:bodyPr>
          <a:lstStyle/>
          <a:p>
            <a:pPr>
              <a:spcBef>
                <a:spcPts val="600"/>
              </a:spcBef>
              <a:buSzPct val="100000"/>
            </a:pPr>
            <a:r>
              <a:rPr lang="en-US" sz="1600">
                <a:solidFill>
                  <a:srgbClr val="313131"/>
                </a:solidFill>
                <a:latin typeface="+mj-lt"/>
                <a:ea typeface="Open Sans" panose="020B0606030504020204" pitchFamily="34" charset="0"/>
                <a:cs typeface="Open Sans" panose="020B0606030504020204" pitchFamily="34" charset="0"/>
              </a:rPr>
              <a:t>Loss of Best Model</a:t>
            </a:r>
          </a:p>
        </p:txBody>
      </p:sp>
      <p:sp>
        <p:nvSpPr>
          <p:cNvPr id="8" name="TextBox 7">
            <a:extLst>
              <a:ext uri="{FF2B5EF4-FFF2-40B4-BE49-F238E27FC236}">
                <a16:creationId xmlns:a16="http://schemas.microsoft.com/office/drawing/2014/main" id="{988B7F4B-7D6A-28F6-8D17-003D4DABF491}"/>
              </a:ext>
            </a:extLst>
          </p:cNvPr>
          <p:cNvSpPr txBox="1"/>
          <p:nvPr/>
        </p:nvSpPr>
        <p:spPr>
          <a:xfrm>
            <a:off x="9300962" y="1281581"/>
            <a:ext cx="2391296" cy="246221"/>
          </a:xfrm>
          <a:prstGeom prst="rect">
            <a:avLst/>
          </a:prstGeom>
          <a:noFill/>
        </p:spPr>
        <p:txBody>
          <a:bodyPr wrap="none" lIns="0" tIns="0" rIns="0" bIns="0" rtlCol="0">
            <a:spAutoFit/>
          </a:bodyPr>
          <a:lstStyle/>
          <a:p>
            <a:pPr>
              <a:spcBef>
                <a:spcPts val="600"/>
              </a:spcBef>
              <a:buSzPct val="100000"/>
            </a:pPr>
            <a:r>
              <a:rPr lang="en-US" sz="1600">
                <a:solidFill>
                  <a:srgbClr val="313131"/>
                </a:solidFill>
                <a:latin typeface="+mj-lt"/>
                <a:ea typeface="Open Sans" panose="020B0606030504020204" pitchFamily="34" charset="0"/>
                <a:cs typeface="Open Sans" panose="020B0606030504020204" pitchFamily="34" charset="0"/>
              </a:rPr>
              <a:t>Accuracy of Best Model</a:t>
            </a:r>
          </a:p>
        </p:txBody>
      </p:sp>
      <p:sp>
        <p:nvSpPr>
          <p:cNvPr id="9" name="TextBox 8">
            <a:extLst>
              <a:ext uri="{FF2B5EF4-FFF2-40B4-BE49-F238E27FC236}">
                <a16:creationId xmlns:a16="http://schemas.microsoft.com/office/drawing/2014/main" id="{B6F57920-073F-13A3-0AE0-7EBFC21E8C59}"/>
              </a:ext>
            </a:extLst>
          </p:cNvPr>
          <p:cNvSpPr txBox="1"/>
          <p:nvPr/>
        </p:nvSpPr>
        <p:spPr>
          <a:xfrm>
            <a:off x="5977258" y="1542981"/>
            <a:ext cx="2189468" cy="769441"/>
          </a:xfrm>
          <a:prstGeom prst="rect">
            <a:avLst/>
          </a:prstGeom>
          <a:noFill/>
        </p:spPr>
        <p:txBody>
          <a:bodyPr wrap="square" lIns="0" tIns="0" rIns="0" bIns="0" rtlCol="0">
            <a:spAutoFit/>
          </a:bodyPr>
          <a:lstStyle/>
          <a:p>
            <a:pPr>
              <a:spcBef>
                <a:spcPts val="600"/>
              </a:spcBef>
              <a:buSzPct val="100000"/>
            </a:pPr>
            <a:r>
              <a:rPr lang="en-US" sz="1000" i="1">
                <a:solidFill>
                  <a:srgbClr val="313131"/>
                </a:solidFill>
                <a:latin typeface="+mj-lt"/>
                <a:ea typeface="Open Sans" panose="020B0606030504020204" pitchFamily="34" charset="0"/>
                <a:cs typeface="Open Sans" panose="020B0606030504020204" pitchFamily="34" charset="0"/>
              </a:rPr>
              <a:t>Uses probabilities associated with our predictions to judge how well prediction fits reality – the aim is to decrease loss as far as possible.</a:t>
            </a:r>
          </a:p>
        </p:txBody>
      </p:sp>
      <p:sp>
        <p:nvSpPr>
          <p:cNvPr id="10" name="TextBox 9">
            <a:extLst>
              <a:ext uri="{FF2B5EF4-FFF2-40B4-BE49-F238E27FC236}">
                <a16:creationId xmlns:a16="http://schemas.microsoft.com/office/drawing/2014/main" id="{5ACD67C6-FB20-96BC-8A2E-70BBBC6C9A2E}"/>
              </a:ext>
            </a:extLst>
          </p:cNvPr>
          <p:cNvSpPr txBox="1"/>
          <p:nvPr/>
        </p:nvSpPr>
        <p:spPr>
          <a:xfrm>
            <a:off x="9379486" y="1556722"/>
            <a:ext cx="2189468" cy="769441"/>
          </a:xfrm>
          <a:prstGeom prst="rect">
            <a:avLst/>
          </a:prstGeom>
          <a:noFill/>
        </p:spPr>
        <p:txBody>
          <a:bodyPr wrap="square" lIns="0" tIns="0" rIns="0" bIns="0" rtlCol="0">
            <a:spAutoFit/>
          </a:bodyPr>
          <a:lstStyle/>
          <a:p>
            <a:pPr>
              <a:spcBef>
                <a:spcPts val="600"/>
              </a:spcBef>
              <a:buSzPct val="100000"/>
            </a:pPr>
            <a:r>
              <a:rPr lang="en-US" sz="1000" i="1">
                <a:solidFill>
                  <a:srgbClr val="313131"/>
                </a:solidFill>
                <a:latin typeface="+mj-lt"/>
                <a:ea typeface="Open Sans" panose="020B0606030504020204" pitchFamily="34" charset="0"/>
                <a:cs typeface="Open Sans" panose="020B0606030504020204" pitchFamily="34" charset="0"/>
              </a:rPr>
              <a:t>Accuracy judges how well the predictions are after applying the threshold at the output layer – the aim is to increases accuracy as far as possible.</a:t>
            </a:r>
          </a:p>
        </p:txBody>
      </p:sp>
      <p:sp>
        <p:nvSpPr>
          <p:cNvPr id="3" name="object 2">
            <a:extLst>
              <a:ext uri="{FF2B5EF4-FFF2-40B4-BE49-F238E27FC236}">
                <a16:creationId xmlns:a16="http://schemas.microsoft.com/office/drawing/2014/main" id="{7DDC34D2-381B-5301-0069-BDBBE9847060}"/>
              </a:ext>
            </a:extLst>
          </p:cNvPr>
          <p:cNvSpPr txBox="1"/>
          <p:nvPr/>
        </p:nvSpPr>
        <p:spPr>
          <a:xfrm>
            <a:off x="450594" y="659573"/>
            <a:ext cx="10426065" cy="443711"/>
          </a:xfrm>
          <a:prstGeom prst="rect">
            <a:avLst/>
          </a:prstGeom>
        </p:spPr>
        <p:txBody>
          <a:bodyPr vert="horz" wrap="square" lIns="0" tIns="12700" rIns="0" bIns="0" rtlCol="0">
            <a:spAutoFit/>
          </a:bodyPr>
          <a:lstStyle/>
          <a:p>
            <a:pPr marL="12700" marR="5080">
              <a:spcBef>
                <a:spcPts val="100"/>
              </a:spcBef>
              <a:buSzPct val="100000"/>
            </a:pPr>
            <a:r>
              <a:rPr lang="en-US" sz="1400">
                <a:solidFill>
                  <a:srgbClr val="52555A"/>
                </a:solidFill>
                <a:latin typeface="+mj-lt"/>
              </a:rPr>
              <a:t>Artificial Neural Networks (ANNs) is a machine learning process that uses interconnected nodes in a layered structure to process data and predicts the probability that a given customer will cancel their credit card. </a:t>
            </a:r>
            <a:endParaRPr lang="en-US" sz="1500">
              <a:solidFill>
                <a:srgbClr val="52555A"/>
              </a:solidFill>
              <a:latin typeface="+mj-lt"/>
              <a:cs typeface="Open Sans"/>
            </a:endParaRPr>
          </a:p>
        </p:txBody>
      </p:sp>
    </p:spTree>
    <p:extLst>
      <p:ext uri="{BB962C8B-B14F-4D97-AF65-F5344CB8AC3E}">
        <p14:creationId xmlns:p14="http://schemas.microsoft.com/office/powerpoint/2010/main" val="310662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7472"/>
            <a:ext cx="12192000" cy="698500"/>
          </a:xfrm>
          <a:custGeom>
            <a:avLst/>
            <a:gdLst/>
            <a:ahLst/>
            <a:cxnLst/>
            <a:rect l="l" t="t" r="r" b="b"/>
            <a:pathLst>
              <a:path w="12192000" h="698500">
                <a:moveTo>
                  <a:pt x="12192000" y="0"/>
                </a:moveTo>
                <a:lnTo>
                  <a:pt x="0" y="0"/>
                </a:lnTo>
                <a:lnTo>
                  <a:pt x="0" y="697991"/>
                </a:lnTo>
                <a:lnTo>
                  <a:pt x="12192000" y="697991"/>
                </a:lnTo>
                <a:lnTo>
                  <a:pt x="12192000" y="0"/>
                </a:lnTo>
                <a:close/>
              </a:path>
            </a:pathLst>
          </a:custGeom>
          <a:solidFill>
            <a:srgbClr val="85BB24"/>
          </a:solidFill>
        </p:spPr>
        <p:txBody>
          <a:bodyPr wrap="square" lIns="0" tIns="0" rIns="0" bIns="0" rtlCol="0"/>
          <a:lstStyle/>
          <a:p>
            <a:endParaRPr lang="en-US">
              <a:latin typeface="+mj-lt"/>
            </a:endParaRPr>
          </a:p>
        </p:txBody>
      </p:sp>
      <p:sp>
        <p:nvSpPr>
          <p:cNvPr id="3" name="object 3"/>
          <p:cNvSpPr txBox="1">
            <a:spLocks noGrp="1"/>
          </p:cNvSpPr>
          <p:nvPr>
            <p:ph type="title"/>
          </p:nvPr>
        </p:nvSpPr>
        <p:spPr>
          <a:xfrm>
            <a:off x="76200" y="374649"/>
            <a:ext cx="11252200" cy="692151"/>
          </a:xfrm>
          <a:prstGeom prst="rect">
            <a:avLst/>
          </a:prstGeom>
        </p:spPr>
        <p:txBody>
          <a:bodyPr vert="horz" wrap="square" lIns="0" tIns="72606" rIns="0" bIns="0" rtlCol="0">
            <a:spAutoFit/>
          </a:bodyPr>
          <a:lstStyle/>
          <a:p>
            <a:pPr marL="337185">
              <a:lnSpc>
                <a:spcPct val="100000"/>
              </a:lnSpc>
              <a:spcBef>
                <a:spcPts val="95"/>
              </a:spcBef>
            </a:pPr>
            <a:r>
              <a:rPr lang="en-US" sz="4000" spc="-10">
                <a:solidFill>
                  <a:srgbClr val="FFFFFF"/>
                </a:solidFill>
                <a:latin typeface="+mj-lt"/>
              </a:rPr>
              <a:t>Contents</a:t>
            </a:r>
            <a:endParaRPr lang="en-US" sz="4000">
              <a:latin typeface="+mj-lt"/>
            </a:endParaRPr>
          </a:p>
        </p:txBody>
      </p:sp>
      <p:sp>
        <p:nvSpPr>
          <p:cNvPr id="4" name="object 4"/>
          <p:cNvSpPr txBox="1"/>
          <p:nvPr/>
        </p:nvSpPr>
        <p:spPr>
          <a:xfrm>
            <a:off x="802362" y="1355332"/>
            <a:ext cx="4496751" cy="5223225"/>
          </a:xfrm>
          <a:prstGeom prst="rect">
            <a:avLst/>
          </a:prstGeom>
        </p:spPr>
        <p:txBody>
          <a:bodyPr vert="horz" wrap="square" lIns="0" tIns="113030" rIns="0" bIns="0" rtlCol="0">
            <a:spAutoFit/>
          </a:bodyPr>
          <a:lstStyle/>
          <a:p>
            <a:pPr marL="12700">
              <a:lnSpc>
                <a:spcPct val="100000"/>
              </a:lnSpc>
              <a:spcBef>
                <a:spcPts val="890"/>
              </a:spcBef>
            </a:pPr>
            <a:r>
              <a:rPr lang="en-US" sz="1600" b="1" spc="-10" dirty="0">
                <a:latin typeface="+mj-lt"/>
                <a:cs typeface="Open Sans"/>
              </a:rPr>
              <a:t>Introduction</a:t>
            </a:r>
            <a:endParaRPr lang="en-US" sz="1600" dirty="0">
              <a:latin typeface="+mj-lt"/>
              <a:cs typeface="Open Sans"/>
            </a:endParaRPr>
          </a:p>
          <a:p>
            <a:pPr marL="240665" lvl="6" indent="-106045">
              <a:spcBef>
                <a:spcPts val="795"/>
              </a:spcBef>
              <a:buFont typeface="Wingdings"/>
              <a:buChar char=""/>
              <a:tabLst>
                <a:tab pos="240665" algn="l"/>
              </a:tabLst>
            </a:pPr>
            <a:r>
              <a:rPr lang="en-US" sz="1400" spc="-10" dirty="0">
                <a:latin typeface="+mj-lt"/>
                <a:cs typeface="Open Sans"/>
              </a:rPr>
              <a:t>Project</a:t>
            </a:r>
            <a:r>
              <a:rPr lang="en-US" sz="1400" spc="-40" dirty="0">
                <a:latin typeface="+mj-lt"/>
                <a:cs typeface="Open Sans"/>
              </a:rPr>
              <a:t> </a:t>
            </a:r>
            <a:r>
              <a:rPr lang="en-US" sz="1400" spc="-10" dirty="0">
                <a:latin typeface="+mj-lt"/>
                <a:cs typeface="Open Sans"/>
              </a:rPr>
              <a:t>Overview</a:t>
            </a:r>
            <a:endParaRPr lang="en-US" sz="1400" dirty="0">
              <a:latin typeface="+mj-lt"/>
              <a:cs typeface="Open Sans"/>
            </a:endParaRPr>
          </a:p>
          <a:p>
            <a:pPr marL="240665" lvl="6" indent="-106045">
              <a:spcBef>
                <a:spcPts val="800"/>
              </a:spcBef>
              <a:buFont typeface="Wingdings"/>
              <a:buChar char=""/>
              <a:tabLst>
                <a:tab pos="240665" algn="l"/>
              </a:tabLst>
            </a:pPr>
            <a:r>
              <a:rPr lang="en-US" sz="1400" dirty="0">
                <a:latin typeface="+mj-lt"/>
                <a:cs typeface="Open Sans"/>
              </a:rPr>
              <a:t>Business</a:t>
            </a:r>
            <a:r>
              <a:rPr lang="en-US" sz="1400" spc="-80" dirty="0">
                <a:latin typeface="+mj-lt"/>
                <a:cs typeface="Open Sans"/>
              </a:rPr>
              <a:t> </a:t>
            </a:r>
            <a:r>
              <a:rPr lang="en-US" sz="1400" spc="-10" dirty="0">
                <a:latin typeface="+mj-lt"/>
                <a:cs typeface="Open Sans"/>
              </a:rPr>
              <a:t>Understanding</a:t>
            </a:r>
            <a:endParaRPr lang="en-US" sz="1400" dirty="0">
              <a:latin typeface="+mj-lt"/>
              <a:cs typeface="Open Sans"/>
            </a:endParaRPr>
          </a:p>
          <a:p>
            <a:pPr marL="12700">
              <a:lnSpc>
                <a:spcPct val="100000"/>
              </a:lnSpc>
              <a:spcBef>
                <a:spcPts val="805"/>
              </a:spcBef>
            </a:pPr>
            <a:r>
              <a:rPr lang="en-US" sz="1600" b="1" spc="-20" dirty="0">
                <a:latin typeface="+mj-lt"/>
                <a:cs typeface="Open Sans"/>
              </a:rPr>
              <a:t>Data</a:t>
            </a:r>
            <a:endParaRPr lang="en-US" sz="1600" dirty="0">
              <a:latin typeface="+mj-lt"/>
              <a:cs typeface="Open Sans"/>
            </a:endParaRPr>
          </a:p>
          <a:p>
            <a:pPr marL="240665" indent="-106045">
              <a:lnSpc>
                <a:spcPct val="100000"/>
              </a:lnSpc>
              <a:spcBef>
                <a:spcPts val="795"/>
              </a:spcBef>
              <a:buFont typeface="Wingdings"/>
              <a:buChar char=""/>
              <a:tabLst>
                <a:tab pos="240665" algn="l"/>
              </a:tabLst>
            </a:pPr>
            <a:r>
              <a:rPr lang="en-US" sz="1400" dirty="0">
                <a:latin typeface="+mj-lt"/>
                <a:cs typeface="Open Sans"/>
              </a:rPr>
              <a:t>Data</a:t>
            </a:r>
            <a:r>
              <a:rPr lang="en-US" sz="1400" spc="-65" dirty="0">
                <a:latin typeface="+mj-lt"/>
                <a:cs typeface="Open Sans"/>
              </a:rPr>
              <a:t> </a:t>
            </a:r>
            <a:r>
              <a:rPr lang="en-US" sz="1400" spc="-10" dirty="0">
                <a:latin typeface="+mj-lt"/>
                <a:cs typeface="Open Sans"/>
              </a:rPr>
              <a:t>Understanding</a:t>
            </a:r>
            <a:endParaRPr lang="en-US" sz="1400" dirty="0">
              <a:latin typeface="+mj-lt"/>
              <a:cs typeface="Open Sans"/>
            </a:endParaRPr>
          </a:p>
          <a:p>
            <a:pPr marL="240665" indent="-106045">
              <a:lnSpc>
                <a:spcPct val="100000"/>
              </a:lnSpc>
              <a:spcBef>
                <a:spcPts val="800"/>
              </a:spcBef>
              <a:buFont typeface="Wingdings"/>
              <a:buChar char=""/>
              <a:tabLst>
                <a:tab pos="240665" algn="l"/>
              </a:tabLst>
            </a:pPr>
            <a:r>
              <a:rPr lang="en-US" sz="1400" dirty="0">
                <a:latin typeface="+mj-lt"/>
                <a:cs typeface="Open Sans"/>
              </a:rPr>
              <a:t>Data</a:t>
            </a:r>
            <a:r>
              <a:rPr lang="en-US" sz="1400" spc="-65" dirty="0">
                <a:latin typeface="+mj-lt"/>
                <a:cs typeface="Open Sans"/>
              </a:rPr>
              <a:t> </a:t>
            </a:r>
            <a:r>
              <a:rPr lang="en-US" sz="1400" spc="-10" dirty="0">
                <a:latin typeface="+mj-lt"/>
                <a:cs typeface="Open Sans"/>
              </a:rPr>
              <a:t>Preparation</a:t>
            </a:r>
            <a:endParaRPr lang="en-US" sz="1400" spc="-10">
              <a:latin typeface="+mj-lt"/>
              <a:cs typeface="Open Sans"/>
            </a:endParaRPr>
          </a:p>
          <a:p>
            <a:pPr marL="240665" indent="-106045">
              <a:lnSpc>
                <a:spcPct val="100000"/>
              </a:lnSpc>
              <a:spcBef>
                <a:spcPts val="800"/>
              </a:spcBef>
              <a:buFont typeface="Wingdings"/>
              <a:buChar char=""/>
              <a:tabLst>
                <a:tab pos="240665" algn="l"/>
              </a:tabLst>
            </a:pPr>
            <a:r>
              <a:rPr lang="en-US" sz="1400" spc="-10">
                <a:latin typeface="+mj-lt"/>
                <a:cs typeface="Open Sans"/>
              </a:rPr>
              <a:t>Solving the Problem</a:t>
            </a:r>
            <a:endParaRPr lang="en-US" sz="1400">
              <a:latin typeface="+mj-lt"/>
              <a:cs typeface="Open Sans"/>
            </a:endParaRPr>
          </a:p>
          <a:p>
            <a:pPr marL="12700">
              <a:lnSpc>
                <a:spcPct val="100000"/>
              </a:lnSpc>
              <a:spcBef>
                <a:spcPts val="795"/>
              </a:spcBef>
            </a:pPr>
            <a:r>
              <a:rPr lang="en-US" sz="1600" b="1" spc="-10" dirty="0">
                <a:latin typeface="+mj-lt"/>
                <a:cs typeface="Open Sans"/>
              </a:rPr>
              <a:t>Modeling</a:t>
            </a:r>
          </a:p>
          <a:p>
            <a:pPr marL="240665" indent="-106045">
              <a:lnSpc>
                <a:spcPct val="100000"/>
              </a:lnSpc>
              <a:spcBef>
                <a:spcPts val="800"/>
              </a:spcBef>
              <a:buFont typeface="Wingdings"/>
              <a:buChar char=""/>
              <a:tabLst>
                <a:tab pos="240665" algn="l"/>
              </a:tabLst>
            </a:pPr>
            <a:r>
              <a:rPr lang="en-US" sz="1400" spc="-10">
                <a:latin typeface="+mj-lt"/>
                <a:cs typeface="Open Sans"/>
              </a:rPr>
              <a:t>Modeling Approach</a:t>
            </a:r>
          </a:p>
          <a:p>
            <a:pPr marL="240665" indent="-106045">
              <a:lnSpc>
                <a:spcPct val="100000"/>
              </a:lnSpc>
              <a:spcBef>
                <a:spcPts val="800"/>
              </a:spcBef>
              <a:buFont typeface="Wingdings"/>
              <a:buChar char=""/>
              <a:tabLst>
                <a:tab pos="240665" algn="l"/>
              </a:tabLst>
            </a:pPr>
            <a:r>
              <a:rPr lang="en-US" sz="1400" spc="-10" dirty="0">
                <a:latin typeface="+mj-lt"/>
                <a:cs typeface="Open Sans"/>
              </a:rPr>
              <a:t>Model Discussion</a:t>
            </a:r>
            <a:endParaRPr lang="en-US" sz="1400" dirty="0">
              <a:latin typeface="+mj-lt"/>
              <a:cs typeface="Open Sans"/>
            </a:endParaRPr>
          </a:p>
          <a:p>
            <a:pPr marL="240665" indent="-106045">
              <a:lnSpc>
                <a:spcPct val="100000"/>
              </a:lnSpc>
              <a:spcBef>
                <a:spcPts val="805"/>
              </a:spcBef>
              <a:buFont typeface="Wingdings"/>
              <a:buChar char=""/>
              <a:tabLst>
                <a:tab pos="240665" algn="l"/>
              </a:tabLst>
            </a:pPr>
            <a:r>
              <a:rPr lang="en-US" sz="1400">
                <a:latin typeface="+mj-lt"/>
                <a:cs typeface="Open Sans"/>
              </a:rPr>
              <a:t>Model </a:t>
            </a:r>
            <a:r>
              <a:rPr lang="en-US" sz="1400" dirty="0">
                <a:latin typeface="+mj-lt"/>
                <a:cs typeface="Open Sans"/>
              </a:rPr>
              <a:t>Evaluation</a:t>
            </a:r>
            <a:endParaRPr lang="en-US" sz="1400">
              <a:latin typeface="+mj-lt"/>
              <a:cs typeface="Open Sans"/>
            </a:endParaRPr>
          </a:p>
          <a:p>
            <a:pPr marL="240665" indent="-106045">
              <a:lnSpc>
                <a:spcPct val="100000"/>
              </a:lnSpc>
              <a:spcBef>
                <a:spcPts val="805"/>
              </a:spcBef>
              <a:buFont typeface="Wingdings"/>
              <a:buChar char=""/>
              <a:tabLst>
                <a:tab pos="240665" algn="l"/>
              </a:tabLst>
            </a:pPr>
            <a:r>
              <a:rPr lang="en-US" sz="1400" spc="-10">
                <a:latin typeface="+mj-lt"/>
                <a:cs typeface="Open Sans"/>
              </a:rPr>
              <a:t>Solution Model</a:t>
            </a:r>
          </a:p>
          <a:p>
            <a:pPr marL="12700">
              <a:lnSpc>
                <a:spcPct val="100000"/>
              </a:lnSpc>
              <a:spcBef>
                <a:spcPts val="795"/>
              </a:spcBef>
            </a:pPr>
            <a:r>
              <a:rPr lang="en-US" sz="1600" b="1" spc="-10" dirty="0">
                <a:latin typeface="+mj-lt"/>
                <a:cs typeface="Open Sans"/>
              </a:rPr>
              <a:t>Conclusion</a:t>
            </a:r>
            <a:endParaRPr lang="en-US" sz="1600" dirty="0">
              <a:latin typeface="+mj-lt"/>
              <a:cs typeface="Open Sans"/>
            </a:endParaRPr>
          </a:p>
          <a:p>
            <a:pPr marL="240665" indent="-106045">
              <a:lnSpc>
                <a:spcPct val="100000"/>
              </a:lnSpc>
              <a:spcBef>
                <a:spcPts val="800"/>
              </a:spcBef>
              <a:buFont typeface="Wingdings"/>
              <a:buChar char=""/>
              <a:tabLst>
                <a:tab pos="240665" algn="l"/>
              </a:tabLst>
            </a:pPr>
            <a:r>
              <a:rPr lang="en-US" sz="1400" spc="-10" dirty="0">
                <a:latin typeface="+mj-lt"/>
                <a:cs typeface="Open Sans"/>
              </a:rPr>
              <a:t>Recommendations</a:t>
            </a:r>
            <a:endParaRPr lang="en-US" sz="1400" dirty="0">
              <a:latin typeface="+mj-lt"/>
              <a:cs typeface="Open Sans"/>
            </a:endParaRPr>
          </a:p>
          <a:p>
            <a:pPr marL="240665" indent="-106045">
              <a:lnSpc>
                <a:spcPct val="100000"/>
              </a:lnSpc>
              <a:spcBef>
                <a:spcPts val="805"/>
              </a:spcBef>
              <a:buFont typeface="Wingdings"/>
              <a:buChar char=""/>
              <a:tabLst>
                <a:tab pos="240665" algn="l"/>
              </a:tabLst>
            </a:pPr>
            <a:r>
              <a:rPr lang="en-US" sz="1400">
                <a:latin typeface="+mj-lt"/>
                <a:cs typeface="Open Sans"/>
              </a:rPr>
              <a:t>The Road Ahead</a:t>
            </a:r>
            <a:endParaRPr lang="en-US" sz="1400" dirty="0">
              <a:latin typeface="+mj-lt"/>
              <a:cs typeface="Open Sans"/>
            </a:endParaRPr>
          </a:p>
          <a:p>
            <a:pPr marL="240665" indent="-106045">
              <a:lnSpc>
                <a:spcPct val="100000"/>
              </a:lnSpc>
              <a:spcBef>
                <a:spcPts val="795"/>
              </a:spcBef>
              <a:buFont typeface="Wingdings"/>
              <a:buChar char=""/>
              <a:tabLst>
                <a:tab pos="240665" algn="l"/>
              </a:tabLst>
            </a:pPr>
            <a:r>
              <a:rPr lang="en-US" sz="1400" dirty="0">
                <a:latin typeface="+mj-lt"/>
                <a:cs typeface="Open Sans"/>
              </a:rPr>
              <a:t>Thank</a:t>
            </a:r>
            <a:r>
              <a:rPr lang="en-US" sz="1400" spc="-40" dirty="0">
                <a:latin typeface="+mj-lt"/>
                <a:cs typeface="Open Sans"/>
              </a:rPr>
              <a:t> </a:t>
            </a:r>
            <a:r>
              <a:rPr lang="en-US" sz="1400" spc="-25" dirty="0">
                <a:latin typeface="+mj-lt"/>
                <a:cs typeface="Open Sans"/>
              </a:rPr>
              <a:t>You</a:t>
            </a:r>
            <a:endParaRPr lang="en-US" sz="1400" dirty="0">
              <a:latin typeface="+mj-lt"/>
              <a:cs typeface="Open Sans"/>
            </a:endParaRPr>
          </a:p>
        </p:txBody>
      </p:sp>
      <p:pic>
        <p:nvPicPr>
          <p:cNvPr id="5" name="object 5"/>
          <p:cNvPicPr/>
          <p:nvPr/>
        </p:nvPicPr>
        <p:blipFill>
          <a:blip r:embed="rId3">
            <a:extLst>
              <a:ext uri="{28A0092B-C50C-407E-A947-70E740481C1C}">
                <a14:useLocalDpi xmlns:a14="http://schemas.microsoft.com/office/drawing/2010/main" val="0"/>
              </a:ext>
            </a:extLst>
          </a:blip>
          <a:srcRect/>
          <a:stretch/>
        </p:blipFill>
        <p:spPr>
          <a:xfrm>
            <a:off x="5546599" y="1554801"/>
            <a:ext cx="6239256" cy="4147177"/>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85BB24"/>
          </a:solidFill>
        </p:spPr>
        <p:txBody>
          <a:bodyPr wrap="square" lIns="0" tIns="0" rIns="0" bIns="0" rtlCol="0"/>
          <a:lstStyle/>
          <a:p>
            <a:endParaRPr/>
          </a:p>
        </p:txBody>
      </p:sp>
      <p:sp>
        <p:nvSpPr>
          <p:cNvPr id="3" name="object 3"/>
          <p:cNvSpPr txBox="1"/>
          <p:nvPr/>
        </p:nvSpPr>
        <p:spPr>
          <a:xfrm>
            <a:off x="488948" y="6502400"/>
            <a:ext cx="2673985"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Copyright</a:t>
            </a:r>
            <a:r>
              <a:rPr sz="700" spc="-15">
                <a:solidFill>
                  <a:srgbClr val="FFFFFF"/>
                </a:solidFill>
                <a:latin typeface="Open Sans"/>
                <a:cs typeface="Open Sans"/>
              </a:rPr>
              <a:t> </a:t>
            </a:r>
            <a:r>
              <a:rPr sz="700">
                <a:solidFill>
                  <a:srgbClr val="FFFFFF"/>
                </a:solidFill>
                <a:latin typeface="Open Sans"/>
                <a:cs typeface="Open Sans"/>
              </a:rPr>
              <a:t>©</a:t>
            </a:r>
            <a:r>
              <a:rPr sz="700" spc="15">
                <a:solidFill>
                  <a:srgbClr val="FFFFFF"/>
                </a:solidFill>
                <a:latin typeface="Open Sans"/>
                <a:cs typeface="Open Sans"/>
              </a:rPr>
              <a:t> </a:t>
            </a:r>
            <a:r>
              <a:rPr sz="700">
                <a:solidFill>
                  <a:srgbClr val="FFFFFF"/>
                </a:solidFill>
                <a:latin typeface="Open Sans"/>
                <a:cs typeface="Open Sans"/>
              </a:rPr>
              <a:t>2023</a:t>
            </a:r>
            <a:r>
              <a:rPr sz="700" spc="15">
                <a:solidFill>
                  <a:srgbClr val="FFFFFF"/>
                </a:solidFill>
                <a:latin typeface="Open Sans"/>
                <a:cs typeface="Open Sans"/>
              </a:rPr>
              <a:t> </a:t>
            </a:r>
            <a:r>
              <a:rPr sz="700">
                <a:solidFill>
                  <a:srgbClr val="FFFFFF"/>
                </a:solidFill>
                <a:latin typeface="Open Sans"/>
                <a:cs typeface="Open Sans"/>
              </a:rPr>
              <a:t>Deloitte</a:t>
            </a:r>
            <a:r>
              <a:rPr sz="700" spc="15">
                <a:solidFill>
                  <a:srgbClr val="FFFFFF"/>
                </a:solidFill>
                <a:latin typeface="Open Sans"/>
                <a:cs typeface="Open Sans"/>
              </a:rPr>
              <a:t> </a:t>
            </a:r>
            <a:r>
              <a:rPr sz="700" spc="-10">
                <a:solidFill>
                  <a:srgbClr val="FFFFFF"/>
                </a:solidFill>
                <a:latin typeface="Open Sans"/>
                <a:cs typeface="Open Sans"/>
              </a:rPr>
              <a:t>Development</a:t>
            </a:r>
            <a:r>
              <a:rPr sz="700" spc="-25">
                <a:solidFill>
                  <a:srgbClr val="FFFFFF"/>
                </a:solidFill>
                <a:latin typeface="Open Sans"/>
                <a:cs typeface="Open Sans"/>
              </a:rPr>
              <a:t> </a:t>
            </a:r>
            <a:r>
              <a:rPr sz="700">
                <a:solidFill>
                  <a:srgbClr val="FFFFFF"/>
                </a:solidFill>
                <a:latin typeface="Open Sans"/>
                <a:cs typeface="Open Sans"/>
              </a:rPr>
              <a:t>LLC.</a:t>
            </a:r>
            <a:r>
              <a:rPr sz="700" spc="5">
                <a:solidFill>
                  <a:srgbClr val="FFFFFF"/>
                </a:solidFill>
                <a:latin typeface="Open Sans"/>
                <a:cs typeface="Open Sans"/>
              </a:rPr>
              <a:t> </a:t>
            </a:r>
            <a:r>
              <a:rPr sz="700">
                <a:solidFill>
                  <a:srgbClr val="FFFFFF"/>
                </a:solidFill>
                <a:latin typeface="Open Sans"/>
                <a:cs typeface="Open Sans"/>
              </a:rPr>
              <a:t>All</a:t>
            </a:r>
            <a:r>
              <a:rPr sz="700" spc="-15">
                <a:solidFill>
                  <a:srgbClr val="FFFFFF"/>
                </a:solidFill>
                <a:latin typeface="Open Sans"/>
                <a:cs typeface="Open Sans"/>
              </a:rPr>
              <a:t> </a:t>
            </a:r>
            <a:r>
              <a:rPr sz="700">
                <a:solidFill>
                  <a:srgbClr val="FFFFFF"/>
                </a:solidFill>
                <a:latin typeface="Open Sans"/>
                <a:cs typeface="Open Sans"/>
              </a:rPr>
              <a:t>rights</a:t>
            </a:r>
            <a:r>
              <a:rPr sz="700" spc="10">
                <a:solidFill>
                  <a:srgbClr val="FFFFFF"/>
                </a:solidFill>
                <a:latin typeface="Open Sans"/>
                <a:cs typeface="Open Sans"/>
              </a:rPr>
              <a:t> </a:t>
            </a:r>
            <a:r>
              <a:rPr sz="700" spc="-10">
                <a:solidFill>
                  <a:srgbClr val="FFFFFF"/>
                </a:solidFill>
                <a:latin typeface="Open Sans"/>
                <a:cs typeface="Open Sans"/>
              </a:rPr>
              <a:t>reserved.</a:t>
            </a:r>
            <a:endParaRPr sz="700">
              <a:latin typeface="Open Sans"/>
              <a:cs typeface="Open Sans"/>
            </a:endParaRPr>
          </a:p>
        </p:txBody>
      </p:sp>
      <p:sp>
        <p:nvSpPr>
          <p:cNvPr id="4" name="object 4"/>
          <p:cNvSpPr txBox="1"/>
          <p:nvPr/>
        </p:nvSpPr>
        <p:spPr>
          <a:xfrm>
            <a:off x="10207118" y="6502400"/>
            <a:ext cx="1037590"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Git-</a:t>
            </a:r>
            <a:r>
              <a:rPr sz="700">
                <a:solidFill>
                  <a:srgbClr val="FFFFFF"/>
                </a:solidFill>
                <a:latin typeface="Open Sans"/>
                <a:cs typeface="Open Sans"/>
              </a:rPr>
              <a:t>ing it</a:t>
            </a:r>
            <a:r>
              <a:rPr sz="700" spc="-10">
                <a:solidFill>
                  <a:srgbClr val="FFFFFF"/>
                </a:solidFill>
                <a:latin typeface="Open Sans"/>
                <a:cs typeface="Open Sans"/>
              </a:rPr>
              <a:t> </a:t>
            </a:r>
            <a:r>
              <a:rPr sz="700">
                <a:solidFill>
                  <a:srgbClr val="FFFFFF"/>
                </a:solidFill>
                <a:latin typeface="Open Sans"/>
                <a:cs typeface="Open Sans"/>
              </a:rPr>
              <a:t>Done</a:t>
            </a:r>
            <a:r>
              <a:rPr sz="700" spc="-10">
                <a:solidFill>
                  <a:srgbClr val="FFFFFF"/>
                </a:solidFill>
                <a:latin typeface="Open Sans"/>
                <a:cs typeface="Open Sans"/>
              </a:rPr>
              <a:t> Capstone</a:t>
            </a:r>
            <a:endParaRPr sz="700">
              <a:latin typeface="Open Sans"/>
              <a:cs typeface="Open Sans"/>
            </a:endParaRPr>
          </a:p>
        </p:txBody>
      </p:sp>
      <p:sp>
        <p:nvSpPr>
          <p:cNvPr id="5" name="object 5"/>
          <p:cNvSpPr txBox="1"/>
          <p:nvPr/>
        </p:nvSpPr>
        <p:spPr>
          <a:xfrm>
            <a:off x="11679302" y="6502400"/>
            <a:ext cx="69215" cy="128270"/>
          </a:xfrm>
          <a:prstGeom prst="rect">
            <a:avLst/>
          </a:prstGeom>
        </p:spPr>
        <p:txBody>
          <a:bodyPr vert="horz" wrap="square" lIns="0" tIns="15240" rIns="0" bIns="0" rtlCol="0">
            <a:spAutoFit/>
          </a:bodyPr>
          <a:lstStyle/>
          <a:p>
            <a:pPr marL="12700">
              <a:lnSpc>
                <a:spcPct val="100000"/>
              </a:lnSpc>
              <a:spcBef>
                <a:spcPts val="120"/>
              </a:spcBef>
            </a:pPr>
            <a:r>
              <a:rPr sz="650" spc="10">
                <a:solidFill>
                  <a:srgbClr val="FFFFFF"/>
                </a:solidFill>
                <a:latin typeface="Calibri"/>
                <a:cs typeface="Calibri"/>
              </a:rPr>
              <a:t>3</a:t>
            </a:r>
            <a:endParaRPr sz="650">
              <a:latin typeface="Calibri"/>
              <a:cs typeface="Calibri"/>
            </a:endParaRPr>
          </a:p>
        </p:txBody>
      </p:sp>
      <p:sp>
        <p:nvSpPr>
          <p:cNvPr id="6" name="object 6"/>
          <p:cNvSpPr txBox="1">
            <a:spLocks noGrp="1"/>
          </p:cNvSpPr>
          <p:nvPr>
            <p:ph type="title"/>
          </p:nvPr>
        </p:nvSpPr>
        <p:spPr>
          <a:xfrm>
            <a:off x="304800" y="3052935"/>
            <a:ext cx="4343400" cy="752129"/>
          </a:xfrm>
          <a:prstGeom prst="rect">
            <a:avLst/>
          </a:prstGeom>
        </p:spPr>
        <p:txBody>
          <a:bodyPr vert="horz" wrap="square" lIns="0" tIns="13335" rIns="0" bIns="0" rtlCol="0">
            <a:spAutoFit/>
          </a:bodyPr>
          <a:lstStyle/>
          <a:p>
            <a:pPr marL="12700">
              <a:lnSpc>
                <a:spcPct val="100000"/>
              </a:lnSpc>
              <a:spcBef>
                <a:spcPts val="105"/>
              </a:spcBef>
            </a:pPr>
            <a:r>
              <a:rPr lang="en-US" sz="4800" b="1" spc="-10">
                <a:solidFill>
                  <a:srgbClr val="FFFFFF"/>
                </a:solidFill>
                <a:latin typeface="+mj-lt"/>
                <a:cs typeface="Open Sans"/>
              </a:rPr>
              <a:t>Introduction</a:t>
            </a:r>
            <a:endParaRPr lang="en-US" sz="4800">
              <a:latin typeface="+mj-lt"/>
              <a:cs typeface="Open San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7D117F-DC5A-AD16-4F70-761942F65E8D}"/>
              </a:ext>
            </a:extLst>
          </p:cNvPr>
          <p:cNvSpPr/>
          <p:nvPr/>
        </p:nvSpPr>
        <p:spPr bwMode="gray">
          <a:xfrm>
            <a:off x="0" y="1321515"/>
            <a:ext cx="12192000" cy="717218"/>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pPr>
            <a:r>
              <a:rPr lang="en-US" sz="1600" b="1" u="sng" dirty="0">
                <a:solidFill>
                  <a:srgbClr val="303030"/>
                </a:solidFill>
                <a:latin typeface="+mj-lt"/>
                <a:cs typeface="Arial" panose="020B0604020202020204" pitchFamily="34" charset="0"/>
              </a:rPr>
              <a:t>High Customer Attrition</a:t>
            </a:r>
            <a:endParaRPr lang="en-US" sz="1600" u="sng" dirty="0">
              <a:solidFill>
                <a:srgbClr val="303030"/>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06000"/>
              </a:lnSpc>
            </a:pPr>
            <a:r>
              <a:rPr lang="en-US" sz="1600" dirty="0">
                <a:solidFill>
                  <a:srgbClr val="303030"/>
                </a:solidFill>
                <a:latin typeface="Open Sans" panose="020B0606030504020204" pitchFamily="34" charset="0"/>
                <a:ea typeface="Open Sans" panose="020B0606030504020204" pitchFamily="34" charset="0"/>
                <a:cs typeface="Open Sans" panose="020B0606030504020204" pitchFamily="34" charset="0"/>
              </a:rPr>
              <a:t>The bank has an issue with retaining customers, high numbers of customers are </a:t>
            </a:r>
            <a:r>
              <a:rPr lang="en-US" sz="1600" u="sng" dirty="0">
                <a:solidFill>
                  <a:srgbClr val="303030"/>
                </a:solidFill>
                <a:latin typeface="Open Sans" panose="020B0606030504020204" pitchFamily="34" charset="0"/>
                <a:ea typeface="Open Sans" panose="020B0606030504020204" pitchFamily="34" charset="0"/>
                <a:cs typeface="Open Sans" panose="020B0606030504020204" pitchFamily="34" charset="0"/>
              </a:rPr>
              <a:t>cancelling their credit cards. </a:t>
            </a:r>
            <a:endParaRPr lang="en-US" sz="1600" u="sng"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object 2"/>
          <p:cNvSpPr txBox="1"/>
          <p:nvPr/>
        </p:nvSpPr>
        <p:spPr>
          <a:xfrm>
            <a:off x="450594" y="659573"/>
            <a:ext cx="10426065" cy="443711"/>
          </a:xfrm>
          <a:prstGeom prst="rect">
            <a:avLst/>
          </a:prstGeom>
        </p:spPr>
        <p:txBody>
          <a:bodyPr vert="horz" wrap="square" lIns="0" tIns="12700" rIns="0" bIns="0" rtlCol="0">
            <a:spAutoFit/>
          </a:bodyPr>
          <a:lstStyle/>
          <a:p>
            <a:pPr marL="12700" marR="5080">
              <a:lnSpc>
                <a:spcPct val="100000"/>
              </a:lnSpc>
              <a:spcBef>
                <a:spcPts val="100"/>
              </a:spcBef>
              <a:buSzPct val="100000"/>
            </a:pPr>
            <a:r>
              <a:rPr lang="en-US" sz="1400">
                <a:solidFill>
                  <a:srgbClr val="52555A"/>
                </a:solidFill>
                <a:latin typeface="+mj-lt"/>
              </a:rPr>
              <a:t>A Business manager at Credit Card Incorporated (CCI) bank hired our team to help formulate a strategy to mitigate their pressing business problem.</a:t>
            </a:r>
          </a:p>
        </p:txBody>
      </p:sp>
      <p:sp>
        <p:nvSpPr>
          <p:cNvPr id="3" name="object 3"/>
          <p:cNvSpPr txBox="1">
            <a:spLocks noGrp="1"/>
          </p:cNvSpPr>
          <p:nvPr>
            <p:ph type="title"/>
          </p:nvPr>
        </p:nvSpPr>
        <p:spPr>
          <a:xfrm>
            <a:off x="450594" y="318052"/>
            <a:ext cx="11290812" cy="659155"/>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Project Overview</a:t>
            </a:r>
            <a:br>
              <a:rPr lang="en-US" dirty="0">
                <a:latin typeface="+mj-lt"/>
              </a:rPr>
            </a:br>
            <a:endParaRPr spc="-10" dirty="0">
              <a:latin typeface="+mj-lt"/>
            </a:endParaRPr>
          </a:p>
        </p:txBody>
      </p:sp>
      <p:sp>
        <p:nvSpPr>
          <p:cNvPr id="13" name="object 5">
            <a:extLst>
              <a:ext uri="{FF2B5EF4-FFF2-40B4-BE49-F238E27FC236}">
                <a16:creationId xmlns:a16="http://schemas.microsoft.com/office/drawing/2014/main" id="{6F0D92C6-3182-3331-8576-246767B3316D}"/>
              </a:ext>
            </a:extLst>
          </p:cNvPr>
          <p:cNvSpPr txBox="1"/>
          <p:nvPr/>
        </p:nvSpPr>
        <p:spPr>
          <a:xfrm>
            <a:off x="5787327" y="2267987"/>
            <a:ext cx="3404114" cy="258404"/>
          </a:xfrm>
          <a:prstGeom prst="rect">
            <a:avLst/>
          </a:prstGeom>
          <a:solidFill>
            <a:schemeClr val="bg1"/>
          </a:solidFill>
        </p:spPr>
        <p:txBody>
          <a:bodyPr vert="horz" wrap="square" lIns="91440" tIns="12065" rIns="0" bIns="0" rtlCol="0">
            <a:spAutoFit/>
          </a:bodyPr>
          <a:lstStyle/>
          <a:p>
            <a:pPr marR="33020" algn="ctr">
              <a:lnSpc>
                <a:spcPct val="100000"/>
              </a:lnSpc>
              <a:spcBef>
                <a:spcPts val="95"/>
              </a:spcBef>
            </a:pPr>
            <a:r>
              <a:rPr lang="en-US" sz="1600" b="1" dirty="0">
                <a:latin typeface="+mj-lt"/>
                <a:cs typeface="Arial" panose="020B0604020202020204" pitchFamily="34" charset="0"/>
              </a:rPr>
              <a:t>Why is this a Problem?</a:t>
            </a:r>
            <a:endParaRPr lang="en-US" sz="1600" dirty="0">
              <a:latin typeface="+mj-lt"/>
              <a:cs typeface="Arial" panose="020B0604020202020204" pitchFamily="34" charset="0"/>
            </a:endParaRPr>
          </a:p>
        </p:txBody>
      </p:sp>
      <p:grpSp>
        <p:nvGrpSpPr>
          <p:cNvPr id="26" name="Group 25">
            <a:extLst>
              <a:ext uri="{FF2B5EF4-FFF2-40B4-BE49-F238E27FC236}">
                <a16:creationId xmlns:a16="http://schemas.microsoft.com/office/drawing/2014/main" id="{EEAD5669-B440-E066-693B-41D753C009FE}"/>
              </a:ext>
            </a:extLst>
          </p:cNvPr>
          <p:cNvGrpSpPr/>
          <p:nvPr/>
        </p:nvGrpSpPr>
        <p:grpSpPr>
          <a:xfrm>
            <a:off x="717294" y="2531302"/>
            <a:ext cx="2211268" cy="3667125"/>
            <a:chOff x="1229380" y="1762170"/>
            <a:chExt cx="2211268" cy="3667125"/>
          </a:xfrm>
        </p:grpSpPr>
        <p:sp>
          <p:nvSpPr>
            <p:cNvPr id="25" name="Arrow: Down 24">
              <a:extLst>
                <a:ext uri="{FF2B5EF4-FFF2-40B4-BE49-F238E27FC236}">
                  <a16:creationId xmlns:a16="http://schemas.microsoft.com/office/drawing/2014/main" id="{93DC6869-47B4-DA69-6581-2D242BEFD5FF}"/>
                </a:ext>
              </a:extLst>
            </p:cNvPr>
            <p:cNvSpPr/>
            <p:nvPr/>
          </p:nvSpPr>
          <p:spPr bwMode="gray">
            <a:xfrm rot="10800000">
              <a:off x="1229380" y="1762170"/>
              <a:ext cx="2211268" cy="3667125"/>
            </a:xfrm>
            <a:prstGeom prst="downArrow">
              <a:avLst/>
            </a:prstGeom>
            <a:gradFill>
              <a:gsLst>
                <a:gs pos="18000">
                  <a:schemeClr val="bg1"/>
                </a:gs>
                <a:gs pos="74000">
                  <a:srgbClr val="C00000"/>
                </a:gs>
                <a:gs pos="93000">
                  <a:srgbClr val="C00000"/>
                </a:gs>
                <a:gs pos="100000">
                  <a:srgbClr val="C00000"/>
                </a:gs>
              </a:gsLst>
              <a:lin ang="5400000" scaled="1"/>
            </a:gra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17" name="Picture 16" descr="A black background with a black square&#10;&#10;Description automatically generated">
              <a:extLst>
                <a:ext uri="{FF2B5EF4-FFF2-40B4-BE49-F238E27FC236}">
                  <a16:creationId xmlns:a16="http://schemas.microsoft.com/office/drawing/2014/main" id="{FDF5CAF5-6FDA-F831-52D1-59B1A9DC5B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4481" y="2937131"/>
              <a:ext cx="2081066" cy="2081066"/>
            </a:xfrm>
            <a:prstGeom prst="rect">
              <a:avLst/>
            </a:prstGeom>
          </p:spPr>
        </p:pic>
      </p:grpSp>
      <p:sp>
        <p:nvSpPr>
          <p:cNvPr id="28" name="TextBox 27">
            <a:extLst>
              <a:ext uri="{FF2B5EF4-FFF2-40B4-BE49-F238E27FC236}">
                <a16:creationId xmlns:a16="http://schemas.microsoft.com/office/drawing/2014/main" id="{DEC32A68-8A35-8DB9-9AE1-7845278DCF45}"/>
              </a:ext>
            </a:extLst>
          </p:cNvPr>
          <p:cNvSpPr txBox="1"/>
          <p:nvPr/>
        </p:nvSpPr>
        <p:spPr>
          <a:xfrm>
            <a:off x="7781223" y="4472698"/>
            <a:ext cx="1964823" cy="1815882"/>
          </a:xfrm>
          <a:prstGeom prst="rect">
            <a:avLst/>
          </a:prstGeom>
          <a:noFill/>
        </p:spPr>
        <p:txBody>
          <a:bodyPr wrap="square" rtlCol="0">
            <a:spAutoFit/>
          </a:bodyPr>
          <a:lstStyle/>
          <a:p>
            <a:pPr algn="ctr">
              <a:spcBef>
                <a:spcPts val="1200"/>
              </a:spcBef>
            </a:pPr>
            <a:r>
              <a:rPr lang="en-US" sz="1400" dirty="0">
                <a:latin typeface="Open Sans" panose="020B0606030504020204" pitchFamily="34" charset="0"/>
                <a:ea typeface="Open Sans" panose="020B0606030504020204" pitchFamily="34" charset="0"/>
                <a:cs typeface="Open Sans" panose="020B0606030504020204" pitchFamily="34" charset="0"/>
              </a:rPr>
              <a:t>High</a:t>
            </a:r>
            <a:r>
              <a:rPr lang="en-US" sz="1400">
                <a:latin typeface="Open Sans" panose="020B0606030504020204" pitchFamily="34" charset="0"/>
                <a:ea typeface="Open Sans" panose="020B0606030504020204" pitchFamily="34" charset="0"/>
                <a:cs typeface="Open Sans" panose="020B0606030504020204" pitchFamily="34" charset="0"/>
              </a:rPr>
              <a:t> churn rates indicate that business has difficulty retaining customers, resulting in a less attractive business opportunity. </a:t>
            </a:r>
          </a:p>
        </p:txBody>
      </p:sp>
      <p:sp>
        <p:nvSpPr>
          <p:cNvPr id="29" name="TextBox 28">
            <a:extLst>
              <a:ext uri="{FF2B5EF4-FFF2-40B4-BE49-F238E27FC236}">
                <a16:creationId xmlns:a16="http://schemas.microsoft.com/office/drawing/2014/main" id="{AF0B39BD-E301-CD4A-99B6-24DEB9360DC2}"/>
              </a:ext>
            </a:extLst>
          </p:cNvPr>
          <p:cNvSpPr txBox="1"/>
          <p:nvPr/>
        </p:nvSpPr>
        <p:spPr>
          <a:xfrm>
            <a:off x="3638982" y="4472698"/>
            <a:ext cx="1701687" cy="1169551"/>
          </a:xfrm>
          <a:prstGeom prst="rect">
            <a:avLst/>
          </a:prstGeom>
          <a:noFill/>
        </p:spPr>
        <p:txBody>
          <a:bodyPr wrap="square" rtlCol="0">
            <a:spAutoFit/>
          </a:bodyPr>
          <a:lstStyle/>
          <a:p>
            <a:pPr algn="ctr">
              <a:spcBef>
                <a:spcPts val="1200"/>
              </a:spcBef>
            </a:pPr>
            <a:r>
              <a:rPr lang="en-US" sz="1400" dirty="0">
                <a:latin typeface="Open Sans" panose="020B0606030504020204" pitchFamily="34" charset="0"/>
                <a:ea typeface="Open Sans" panose="020B0606030504020204" pitchFamily="34" charset="0"/>
                <a:cs typeface="Open Sans" panose="020B0606030504020204" pitchFamily="34" charset="0"/>
              </a:rPr>
              <a:t>Customers</a:t>
            </a:r>
            <a:r>
              <a:rPr lang="en-US" sz="1400">
                <a:latin typeface="Open Sans" panose="020B0606030504020204" pitchFamily="34" charset="0"/>
                <a:ea typeface="Open Sans" panose="020B0606030504020204" pitchFamily="34" charset="0"/>
                <a:cs typeface="Open Sans" panose="020B0606030504020204" pitchFamily="34" charset="0"/>
              </a:rPr>
              <a:t> who churn will reduce the overall potential revenue generated.</a:t>
            </a:r>
          </a:p>
        </p:txBody>
      </p:sp>
      <p:sp>
        <p:nvSpPr>
          <p:cNvPr id="30" name="TextBox 29">
            <a:extLst>
              <a:ext uri="{FF2B5EF4-FFF2-40B4-BE49-F238E27FC236}">
                <a16:creationId xmlns:a16="http://schemas.microsoft.com/office/drawing/2014/main" id="{5719A814-DBC7-90C1-5FB1-78924A4AA266}"/>
              </a:ext>
            </a:extLst>
          </p:cNvPr>
          <p:cNvSpPr txBox="1"/>
          <p:nvPr/>
        </p:nvSpPr>
        <p:spPr>
          <a:xfrm>
            <a:off x="9893460" y="4472698"/>
            <a:ext cx="1745748" cy="1384995"/>
          </a:xfrm>
          <a:prstGeom prst="rect">
            <a:avLst/>
          </a:prstGeom>
          <a:noFill/>
        </p:spPr>
        <p:txBody>
          <a:bodyPr wrap="square" rtlCol="0">
            <a:spAutoFit/>
          </a:bodyPr>
          <a:lstStyle/>
          <a:p>
            <a:pPr algn="ctr">
              <a:spcBef>
                <a:spcPts val="1200"/>
              </a:spcBef>
            </a:pPr>
            <a:r>
              <a:rPr lang="en-US" sz="1400" dirty="0">
                <a:latin typeface="Open Sans" panose="020B0606030504020204" pitchFamily="34" charset="0"/>
                <a:ea typeface="Open Sans" panose="020B0606030504020204" pitchFamily="34" charset="0"/>
                <a:cs typeface="Open Sans" panose="020B0606030504020204" pitchFamily="34" charset="0"/>
              </a:rPr>
              <a:t>Negative</a:t>
            </a:r>
            <a:r>
              <a:rPr lang="en-US" sz="1400">
                <a:latin typeface="Open Sans" panose="020B0606030504020204" pitchFamily="34" charset="0"/>
                <a:ea typeface="Open Sans" panose="020B0606030504020204" pitchFamily="34" charset="0"/>
                <a:cs typeface="Open Sans" panose="020B0606030504020204" pitchFamily="34" charset="0"/>
              </a:rPr>
              <a:t> reviews for why customers stopped services could impact ability to land new clients.</a:t>
            </a:r>
          </a:p>
        </p:txBody>
      </p:sp>
      <p:sp>
        <p:nvSpPr>
          <p:cNvPr id="6" name="TextBox 5">
            <a:extLst>
              <a:ext uri="{FF2B5EF4-FFF2-40B4-BE49-F238E27FC236}">
                <a16:creationId xmlns:a16="http://schemas.microsoft.com/office/drawing/2014/main" id="{19229658-91FA-18E6-9089-26B2ADE4D6E7}"/>
              </a:ext>
            </a:extLst>
          </p:cNvPr>
          <p:cNvSpPr txBox="1"/>
          <p:nvPr/>
        </p:nvSpPr>
        <p:spPr>
          <a:xfrm>
            <a:off x="5653765" y="4472698"/>
            <a:ext cx="1964823" cy="1384995"/>
          </a:xfrm>
          <a:prstGeom prst="rect">
            <a:avLst/>
          </a:prstGeom>
          <a:noFill/>
        </p:spPr>
        <p:txBody>
          <a:bodyPr wrap="square" rtlCol="0">
            <a:spAutoFit/>
          </a:bodyPr>
          <a:lstStyle/>
          <a:p>
            <a:pPr algn="ctr">
              <a:spcBef>
                <a:spcPts val="1200"/>
              </a:spcBef>
            </a:pPr>
            <a:r>
              <a:rPr lang="en-US" sz="1400" dirty="0">
                <a:latin typeface="Open Sans" panose="020B0606030504020204" pitchFamily="34" charset="0"/>
                <a:ea typeface="Open Sans" panose="020B0606030504020204" pitchFamily="34" charset="0"/>
                <a:cs typeface="Open Sans" panose="020B0606030504020204" pitchFamily="34" charset="0"/>
              </a:rPr>
              <a:t>High churn rates can increase the cost of acquiring new customers – resulting in higher marketing and sales costs</a:t>
            </a:r>
            <a:r>
              <a:rPr lang="en-US" sz="1400">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Box 30">
            <a:extLst>
              <a:ext uri="{FF2B5EF4-FFF2-40B4-BE49-F238E27FC236}">
                <a16:creationId xmlns:a16="http://schemas.microsoft.com/office/drawing/2014/main" id="{AC7ACD65-F23B-9E30-508F-A89FDD5CED4D}"/>
              </a:ext>
            </a:extLst>
          </p:cNvPr>
          <p:cNvSpPr txBox="1"/>
          <p:nvPr/>
        </p:nvSpPr>
        <p:spPr>
          <a:xfrm>
            <a:off x="3638982" y="3949478"/>
            <a:ext cx="1964823" cy="523220"/>
          </a:xfrm>
          <a:prstGeom prst="rect">
            <a:avLst/>
          </a:prstGeom>
          <a:noFill/>
        </p:spPr>
        <p:txBody>
          <a:bodyPr wrap="square" rtlCol="0">
            <a:spAutoFit/>
          </a:bodyPr>
          <a:lstStyle/>
          <a:p>
            <a:pPr algn="ctr">
              <a:spcBef>
                <a:spcPts val="1200"/>
              </a:spcBef>
            </a:pPr>
            <a:r>
              <a:rPr lang="en-US" sz="1400" b="1" dirty="0">
                <a:latin typeface="Open Sans" panose="020B0606030504020204" pitchFamily="34" charset="0"/>
                <a:ea typeface="Open Sans" panose="020B0606030504020204" pitchFamily="34" charset="0"/>
                <a:cs typeface="Open Sans" panose="020B0606030504020204" pitchFamily="34" charset="0"/>
              </a:rPr>
              <a:t>Reduced Customer Lifetime Value</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39B7B674-CB12-D57B-F024-5FE7C55D7835}"/>
              </a:ext>
            </a:extLst>
          </p:cNvPr>
          <p:cNvSpPr txBox="1"/>
          <p:nvPr/>
        </p:nvSpPr>
        <p:spPr>
          <a:xfrm>
            <a:off x="5675662" y="3933825"/>
            <a:ext cx="1964823" cy="523220"/>
          </a:xfrm>
          <a:prstGeom prst="rect">
            <a:avLst/>
          </a:prstGeom>
          <a:noFill/>
        </p:spPr>
        <p:txBody>
          <a:bodyPr wrap="square" rtlCol="0">
            <a:spAutoFit/>
          </a:bodyPr>
          <a:lstStyle/>
          <a:p>
            <a:pPr algn="ctr">
              <a:spcBef>
                <a:spcPts val="1200"/>
              </a:spcBef>
            </a:pPr>
            <a:r>
              <a:rPr lang="en-US" sz="1400" b="1" dirty="0">
                <a:latin typeface="Open Sans" panose="020B0606030504020204" pitchFamily="34" charset="0"/>
                <a:ea typeface="Open Sans" panose="020B0606030504020204" pitchFamily="34" charset="0"/>
                <a:cs typeface="Open Sans" panose="020B0606030504020204" pitchFamily="34" charset="0"/>
              </a:rPr>
              <a:t>Increased Customer Acquisition Cost</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a:extLst>
              <a:ext uri="{FF2B5EF4-FFF2-40B4-BE49-F238E27FC236}">
                <a16:creationId xmlns:a16="http://schemas.microsoft.com/office/drawing/2014/main" id="{B0A4DB5A-9C75-513D-5529-5AE38DEE8EB4}"/>
              </a:ext>
            </a:extLst>
          </p:cNvPr>
          <p:cNvSpPr txBox="1"/>
          <p:nvPr/>
        </p:nvSpPr>
        <p:spPr>
          <a:xfrm>
            <a:off x="7781223" y="3949478"/>
            <a:ext cx="2113299" cy="523220"/>
          </a:xfrm>
          <a:prstGeom prst="rect">
            <a:avLst/>
          </a:prstGeom>
          <a:noFill/>
        </p:spPr>
        <p:txBody>
          <a:bodyPr wrap="square" rtlCol="0">
            <a:spAutoFit/>
          </a:bodyPr>
          <a:lstStyle/>
          <a:p>
            <a:pPr algn="ctr">
              <a:spcBef>
                <a:spcPts val="1200"/>
              </a:spcBef>
            </a:pPr>
            <a:r>
              <a:rPr lang="en-US" sz="1400" b="1" dirty="0">
                <a:latin typeface="Open Sans" panose="020B0606030504020204" pitchFamily="34" charset="0"/>
                <a:ea typeface="Open Sans" panose="020B0606030504020204" pitchFamily="34" charset="0"/>
                <a:cs typeface="Open Sans" panose="020B0606030504020204" pitchFamily="34" charset="0"/>
              </a:rPr>
              <a:t>Churn Hurts Company Valuation</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375AC6E0-B2FD-14EF-7BA1-8E96848071F1}"/>
              </a:ext>
            </a:extLst>
          </p:cNvPr>
          <p:cNvSpPr txBox="1"/>
          <p:nvPr/>
        </p:nvSpPr>
        <p:spPr>
          <a:xfrm>
            <a:off x="9915358" y="3933825"/>
            <a:ext cx="1745748" cy="523220"/>
          </a:xfrm>
          <a:prstGeom prst="rect">
            <a:avLst/>
          </a:prstGeom>
          <a:noFill/>
        </p:spPr>
        <p:txBody>
          <a:bodyPr wrap="square" rtlCol="0">
            <a:spAutoFit/>
          </a:bodyPr>
          <a:lstStyle/>
          <a:p>
            <a:pPr algn="ctr">
              <a:spcBef>
                <a:spcPts val="1200"/>
              </a:spcBef>
            </a:pPr>
            <a:r>
              <a:rPr lang="en-US" sz="1400" b="1" dirty="0">
                <a:latin typeface="Open Sans" panose="020B0606030504020204" pitchFamily="34" charset="0"/>
                <a:ea typeface="Open Sans" panose="020B0606030504020204" pitchFamily="34" charset="0"/>
                <a:cs typeface="Open Sans" panose="020B0606030504020204" pitchFamily="34" charset="0"/>
              </a:rPr>
              <a:t>Churned Clients can be Vocal</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6" name="Straight Connector 35">
            <a:extLst>
              <a:ext uri="{FF2B5EF4-FFF2-40B4-BE49-F238E27FC236}">
                <a16:creationId xmlns:a16="http://schemas.microsoft.com/office/drawing/2014/main" id="{25269450-E1FB-8CBF-024D-634F8E653CC0}"/>
              </a:ext>
            </a:extLst>
          </p:cNvPr>
          <p:cNvCxnSpPr>
            <a:cxnSpLocks/>
          </p:cNvCxnSpPr>
          <p:nvPr/>
        </p:nvCxnSpPr>
        <p:spPr>
          <a:xfrm>
            <a:off x="3708073" y="3771900"/>
            <a:ext cx="1714500" cy="0"/>
          </a:xfrm>
          <a:prstGeom prst="line">
            <a:avLst/>
          </a:prstGeom>
          <a:ln>
            <a:solidFill>
              <a:srgbClr val="92D050"/>
            </a:solidFill>
          </a:ln>
          <a:effectLst/>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7D33BF2B-C780-0720-6D01-D20B107D195E}"/>
              </a:ext>
            </a:extLst>
          </p:cNvPr>
          <p:cNvCxnSpPr>
            <a:cxnSpLocks/>
          </p:cNvCxnSpPr>
          <p:nvPr/>
        </p:nvCxnSpPr>
        <p:spPr>
          <a:xfrm>
            <a:off x="5774884" y="3771900"/>
            <a:ext cx="1714500" cy="0"/>
          </a:xfrm>
          <a:prstGeom prst="line">
            <a:avLst/>
          </a:prstGeom>
          <a:ln>
            <a:solidFill>
              <a:srgbClr val="92D050"/>
            </a:solidFill>
          </a:ln>
          <a:effectLst/>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86D7AE52-0672-0ED2-91A0-692B693BD365}"/>
              </a:ext>
            </a:extLst>
          </p:cNvPr>
          <p:cNvCxnSpPr>
            <a:cxnSpLocks/>
          </p:cNvCxnSpPr>
          <p:nvPr/>
        </p:nvCxnSpPr>
        <p:spPr>
          <a:xfrm>
            <a:off x="7841695" y="3771900"/>
            <a:ext cx="1714500" cy="0"/>
          </a:xfrm>
          <a:prstGeom prst="line">
            <a:avLst/>
          </a:prstGeom>
          <a:ln>
            <a:solidFill>
              <a:srgbClr val="92D050"/>
            </a:solidFill>
          </a:ln>
          <a:effectLst/>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A48E7D04-FC84-AF83-C7CE-9E5F0936F03F}"/>
              </a:ext>
            </a:extLst>
          </p:cNvPr>
          <p:cNvCxnSpPr>
            <a:cxnSpLocks/>
          </p:cNvCxnSpPr>
          <p:nvPr/>
        </p:nvCxnSpPr>
        <p:spPr>
          <a:xfrm>
            <a:off x="9908506" y="3771900"/>
            <a:ext cx="1714500" cy="0"/>
          </a:xfrm>
          <a:prstGeom prst="line">
            <a:avLst/>
          </a:prstGeom>
          <a:ln>
            <a:solidFill>
              <a:srgbClr val="92D050"/>
            </a:solidFill>
          </a:ln>
          <a:effectLst/>
        </p:spPr>
        <p:style>
          <a:lnRef idx="3">
            <a:schemeClr val="accent1"/>
          </a:lnRef>
          <a:fillRef idx="0">
            <a:schemeClr val="accent1"/>
          </a:fillRef>
          <a:effectRef idx="2">
            <a:schemeClr val="accent1"/>
          </a:effectRef>
          <a:fontRef idx="minor">
            <a:schemeClr val="tx1"/>
          </a:fontRef>
        </p:style>
      </p:cxnSp>
      <p:pic>
        <p:nvPicPr>
          <p:cNvPr id="41" name="Picture 40" descr="A black background with a black square&#10;&#10;Description automatically generated">
            <a:extLst>
              <a:ext uri="{FF2B5EF4-FFF2-40B4-BE49-F238E27FC236}">
                <a16:creationId xmlns:a16="http://schemas.microsoft.com/office/drawing/2014/main" id="{EE5CC336-7C21-5C40-1611-7786FC747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274" y="2758670"/>
            <a:ext cx="853720" cy="853720"/>
          </a:xfrm>
          <a:prstGeom prst="rect">
            <a:avLst/>
          </a:prstGeom>
        </p:spPr>
      </p:pic>
      <p:pic>
        <p:nvPicPr>
          <p:cNvPr id="43" name="Picture 42" descr="A black background with a black square&#10;&#10;Description automatically generated">
            <a:extLst>
              <a:ext uri="{FF2B5EF4-FFF2-40B4-BE49-F238E27FC236}">
                <a16:creationId xmlns:a16="http://schemas.microsoft.com/office/drawing/2014/main" id="{0B0B31FD-030C-0752-F0EC-6BC8A36F2D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965" y="2756256"/>
            <a:ext cx="853720" cy="853720"/>
          </a:xfrm>
          <a:prstGeom prst="rect">
            <a:avLst/>
          </a:prstGeom>
        </p:spPr>
      </p:pic>
      <p:pic>
        <p:nvPicPr>
          <p:cNvPr id="45" name="Picture 44" descr="A black background with a black square&#10;&#10;Description automatically generated">
            <a:extLst>
              <a:ext uri="{FF2B5EF4-FFF2-40B4-BE49-F238E27FC236}">
                <a16:creationId xmlns:a16="http://schemas.microsoft.com/office/drawing/2014/main" id="{081F6F07-B809-D8A1-22B6-57B651B7EB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2085" y="2756256"/>
            <a:ext cx="853720" cy="853720"/>
          </a:xfrm>
          <a:prstGeom prst="rect">
            <a:avLst/>
          </a:prstGeom>
        </p:spPr>
      </p:pic>
      <p:pic>
        <p:nvPicPr>
          <p:cNvPr id="47" name="Picture 46" descr="A black background with a black square&#10;&#10;Description automatically generated">
            <a:extLst>
              <a:ext uri="{FF2B5EF4-FFF2-40B4-BE49-F238E27FC236}">
                <a16:creationId xmlns:a16="http://schemas.microsoft.com/office/drawing/2014/main" id="{E3B415E7-9A51-5280-4F07-0DD4F26449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8896" y="2756256"/>
            <a:ext cx="853720" cy="853720"/>
          </a:xfrm>
          <a:prstGeom prst="rect">
            <a:avLst/>
          </a:prstGeom>
        </p:spPr>
      </p:pic>
    </p:spTree>
    <p:extLst>
      <p:ext uri="{BB962C8B-B14F-4D97-AF65-F5344CB8AC3E}">
        <p14:creationId xmlns:p14="http://schemas.microsoft.com/office/powerpoint/2010/main" val="361649732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700B70CD-83F8-70AC-12C8-B9B53D315EE0}"/>
              </a:ext>
            </a:extLst>
          </p:cNvPr>
          <p:cNvSpPr/>
          <p:nvPr/>
        </p:nvSpPr>
        <p:spPr>
          <a:xfrm>
            <a:off x="1665999" y="4356050"/>
            <a:ext cx="9296401" cy="1231338"/>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Rectangle: Rounded Corners 10">
            <a:extLst>
              <a:ext uri="{FF2B5EF4-FFF2-40B4-BE49-F238E27FC236}">
                <a16:creationId xmlns:a16="http://schemas.microsoft.com/office/drawing/2014/main" id="{63CF61C3-7170-7794-FE5E-BFBBE15E48E4}"/>
              </a:ext>
            </a:extLst>
          </p:cNvPr>
          <p:cNvSpPr/>
          <p:nvPr/>
        </p:nvSpPr>
        <p:spPr>
          <a:xfrm>
            <a:off x="6706519" y="1891374"/>
            <a:ext cx="4495800" cy="1345730"/>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Rectangle: Rounded Corners 8">
            <a:extLst>
              <a:ext uri="{FF2B5EF4-FFF2-40B4-BE49-F238E27FC236}">
                <a16:creationId xmlns:a16="http://schemas.microsoft.com/office/drawing/2014/main" id="{A9B7A4EC-828F-D9B9-FA88-BFAB5CAB5AC7}"/>
              </a:ext>
            </a:extLst>
          </p:cNvPr>
          <p:cNvSpPr/>
          <p:nvPr/>
        </p:nvSpPr>
        <p:spPr>
          <a:xfrm>
            <a:off x="936074" y="1891374"/>
            <a:ext cx="4495800" cy="1360016"/>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object 2"/>
          <p:cNvSpPr txBox="1"/>
          <p:nvPr/>
        </p:nvSpPr>
        <p:spPr>
          <a:xfrm>
            <a:off x="450594" y="659573"/>
            <a:ext cx="10426065" cy="228268"/>
          </a:xfrm>
          <a:prstGeom prst="rect">
            <a:avLst/>
          </a:prstGeom>
        </p:spPr>
        <p:txBody>
          <a:bodyPr vert="horz" wrap="square" lIns="0" tIns="12700" rIns="0" bIns="0" rtlCol="0">
            <a:spAutoFit/>
          </a:bodyPr>
          <a:lstStyle/>
          <a:p>
            <a:pPr marL="12700" marR="5080">
              <a:lnSpc>
                <a:spcPct val="100000"/>
              </a:lnSpc>
              <a:spcBef>
                <a:spcPts val="100"/>
              </a:spcBef>
              <a:buSzPct val="100000"/>
            </a:pPr>
            <a:r>
              <a:rPr lang="en-US" sz="1400">
                <a:solidFill>
                  <a:srgbClr val="52555A"/>
                </a:solidFill>
                <a:latin typeface="+mj-lt"/>
              </a:rPr>
              <a:t>Layout of the business question, what this solution means for CCI, and an overview of our solution approach.</a:t>
            </a:r>
          </a:p>
        </p:txBody>
      </p:sp>
      <p:sp>
        <p:nvSpPr>
          <p:cNvPr id="3" name="object 3"/>
          <p:cNvSpPr txBox="1">
            <a:spLocks noGrp="1"/>
          </p:cNvSpPr>
          <p:nvPr>
            <p:ph type="title"/>
          </p:nvPr>
        </p:nvSpPr>
        <p:spPr>
          <a:xfrm>
            <a:off x="450594" y="318052"/>
            <a:ext cx="11290812" cy="335989"/>
          </a:xfrm>
          <a:prstGeom prst="rect">
            <a:avLst/>
          </a:prstGeom>
        </p:spPr>
        <p:txBody>
          <a:bodyPr vert="horz" wrap="square" lIns="0" tIns="12700" rIns="0" bIns="0" rtlCol="0">
            <a:spAutoFit/>
          </a:bodyPr>
          <a:lstStyle/>
          <a:p>
            <a:pPr marL="12700">
              <a:lnSpc>
                <a:spcPct val="100000"/>
              </a:lnSpc>
              <a:spcBef>
                <a:spcPts val="100"/>
              </a:spcBef>
            </a:pPr>
            <a:r>
              <a:rPr>
                <a:latin typeface="+mj-lt"/>
              </a:rPr>
              <a:t>Business</a:t>
            </a:r>
            <a:r>
              <a:rPr spc="-20">
                <a:latin typeface="+mj-lt"/>
              </a:rPr>
              <a:t> </a:t>
            </a:r>
            <a:r>
              <a:rPr spc="-10">
                <a:latin typeface="+mj-lt"/>
              </a:rPr>
              <a:t>Understanding</a:t>
            </a:r>
          </a:p>
        </p:txBody>
      </p:sp>
      <p:sp>
        <p:nvSpPr>
          <p:cNvPr id="7" name="Text Placeholder 2">
            <a:extLst>
              <a:ext uri="{FF2B5EF4-FFF2-40B4-BE49-F238E27FC236}">
                <a16:creationId xmlns:a16="http://schemas.microsoft.com/office/drawing/2014/main" id="{C242C7D2-BFAA-706A-BAD2-895B7CA4BA79}"/>
              </a:ext>
            </a:extLst>
          </p:cNvPr>
          <p:cNvSpPr>
            <a:spLocks noGrp="1"/>
          </p:cNvSpPr>
          <p:nvPr>
            <p:ph type="body" idx="1"/>
          </p:nvPr>
        </p:nvSpPr>
        <p:spPr>
          <a:xfrm>
            <a:off x="5292495" y="4224371"/>
            <a:ext cx="1635861" cy="553998"/>
          </a:xfrm>
          <a:solidFill>
            <a:schemeClr val="bg1"/>
          </a:solidFill>
        </p:spPr>
        <p:txBody>
          <a:bodyPr/>
          <a:lstStyle/>
          <a:p>
            <a:pPr algn="ctr"/>
            <a:r>
              <a:rPr lang="en-US" sz="1600" b="1">
                <a:solidFill>
                  <a:srgbClr val="303030"/>
                </a:solidFill>
                <a:latin typeface="+mj-lt"/>
                <a:cs typeface="Arial" panose="020B0604020202020204" pitchFamily="34" charset="0"/>
              </a:rPr>
              <a:t>Our Solution</a:t>
            </a:r>
            <a:endParaRPr lang="en-US" sz="1600">
              <a:latin typeface="+mj-lt"/>
              <a:cs typeface="Arial" panose="020B0604020202020204" pitchFamily="34" charset="0"/>
            </a:endParaRPr>
          </a:p>
        </p:txBody>
      </p:sp>
      <p:sp>
        <p:nvSpPr>
          <p:cNvPr id="5" name="object 5"/>
          <p:cNvSpPr txBox="1"/>
          <p:nvPr/>
        </p:nvSpPr>
        <p:spPr>
          <a:xfrm>
            <a:off x="1157327" y="1701188"/>
            <a:ext cx="2794673" cy="256878"/>
          </a:xfrm>
          <a:prstGeom prst="rect">
            <a:avLst/>
          </a:prstGeom>
          <a:solidFill>
            <a:schemeClr val="bg1"/>
          </a:solidFill>
        </p:spPr>
        <p:txBody>
          <a:bodyPr vert="horz" wrap="square" lIns="91440" tIns="12065" rIns="0" bIns="0" rtlCol="0">
            <a:spAutoFit/>
          </a:bodyPr>
          <a:lstStyle/>
          <a:p>
            <a:pPr marR="33020" algn="l">
              <a:lnSpc>
                <a:spcPct val="100000"/>
              </a:lnSpc>
              <a:spcBef>
                <a:spcPts val="95"/>
              </a:spcBef>
            </a:pPr>
            <a:r>
              <a:rPr sz="1600" b="1">
                <a:solidFill>
                  <a:srgbClr val="303030"/>
                </a:solidFill>
                <a:latin typeface="+mj-lt"/>
                <a:cs typeface="Arial" panose="020B0604020202020204" pitchFamily="34" charset="0"/>
              </a:rPr>
              <a:t>Key</a:t>
            </a:r>
            <a:r>
              <a:rPr sz="1600" b="1" spc="-75">
                <a:solidFill>
                  <a:srgbClr val="303030"/>
                </a:solidFill>
                <a:latin typeface="+mj-lt"/>
                <a:cs typeface="Arial" panose="020B0604020202020204" pitchFamily="34" charset="0"/>
              </a:rPr>
              <a:t> </a:t>
            </a:r>
            <a:r>
              <a:rPr sz="1600" b="1">
                <a:solidFill>
                  <a:srgbClr val="303030"/>
                </a:solidFill>
                <a:latin typeface="+mj-lt"/>
                <a:cs typeface="Arial" panose="020B0604020202020204" pitchFamily="34" charset="0"/>
              </a:rPr>
              <a:t>Business</a:t>
            </a:r>
            <a:r>
              <a:rPr sz="1600" b="1" spc="-45">
                <a:solidFill>
                  <a:srgbClr val="303030"/>
                </a:solidFill>
                <a:latin typeface="+mj-lt"/>
                <a:cs typeface="Arial" panose="020B0604020202020204" pitchFamily="34" charset="0"/>
              </a:rPr>
              <a:t> </a:t>
            </a:r>
            <a:r>
              <a:rPr lang="en-US" sz="1600" b="1" spc="-10">
                <a:solidFill>
                  <a:srgbClr val="303030"/>
                </a:solidFill>
                <a:latin typeface="+mj-lt"/>
                <a:cs typeface="Arial" panose="020B0604020202020204" pitchFamily="34" charset="0"/>
              </a:rPr>
              <a:t>Question:</a:t>
            </a:r>
            <a:endParaRPr sz="1600">
              <a:latin typeface="+mj-lt"/>
              <a:cs typeface="Arial" panose="020B0604020202020204" pitchFamily="34" charset="0"/>
            </a:endParaRPr>
          </a:p>
        </p:txBody>
      </p:sp>
      <p:sp>
        <p:nvSpPr>
          <p:cNvPr id="4" name="TextBox 3">
            <a:extLst>
              <a:ext uri="{FF2B5EF4-FFF2-40B4-BE49-F238E27FC236}">
                <a16:creationId xmlns:a16="http://schemas.microsoft.com/office/drawing/2014/main" id="{E9FDA057-0FBC-DEDD-2820-40BD3AC211BA}"/>
              </a:ext>
            </a:extLst>
          </p:cNvPr>
          <p:cNvSpPr txBox="1"/>
          <p:nvPr/>
        </p:nvSpPr>
        <p:spPr>
          <a:xfrm>
            <a:off x="1058286" y="2005988"/>
            <a:ext cx="4251375" cy="954107"/>
          </a:xfrm>
          <a:prstGeom prst="rect">
            <a:avLst/>
          </a:prstGeom>
          <a:noFill/>
        </p:spPr>
        <p:txBody>
          <a:bodyPr wrap="square" rtlCol="0">
            <a:spAutoFit/>
          </a:bodyPr>
          <a:lstStyle/>
          <a:p>
            <a:pPr algn="ctr"/>
            <a:r>
              <a:rPr lang="en-US" sz="1400">
                <a:latin typeface="+mj-lt"/>
              </a:rPr>
              <a:t>Credit Card Churn Prediction aims to predict if a customers will cancel their card. Additionally, what factors are the strongest predictors for a customer to cancel.</a:t>
            </a:r>
            <a:endParaRPr lang="en-US" sz="1400" b="1" i="1">
              <a:latin typeface="+mj-lt"/>
            </a:endParaRPr>
          </a:p>
        </p:txBody>
      </p:sp>
      <p:sp>
        <p:nvSpPr>
          <p:cNvPr id="6" name="TextBox 5">
            <a:extLst>
              <a:ext uri="{FF2B5EF4-FFF2-40B4-BE49-F238E27FC236}">
                <a16:creationId xmlns:a16="http://schemas.microsoft.com/office/drawing/2014/main" id="{19229658-91FA-18E6-9089-26B2ADE4D6E7}"/>
              </a:ext>
            </a:extLst>
          </p:cNvPr>
          <p:cNvSpPr txBox="1"/>
          <p:nvPr/>
        </p:nvSpPr>
        <p:spPr>
          <a:xfrm>
            <a:off x="6827659" y="1979437"/>
            <a:ext cx="4287141" cy="1169551"/>
          </a:xfrm>
          <a:prstGeom prst="rect">
            <a:avLst/>
          </a:prstGeom>
          <a:noFill/>
        </p:spPr>
        <p:txBody>
          <a:bodyPr wrap="square" rtlCol="0">
            <a:spAutoFit/>
          </a:bodyPr>
          <a:lstStyle/>
          <a:p>
            <a:pPr algn="ctr"/>
            <a:r>
              <a:rPr lang="en-US" sz="1400" dirty="0">
                <a:latin typeface="+mj-lt"/>
              </a:rPr>
              <a:t>A business manager from Credit Card Incorporated (CCI) bank is trying to reduce his attrition rates. Lower attrition means more people are using their credit card for longer, increasing bank profits</a:t>
            </a:r>
            <a:r>
              <a:rPr lang="en-US" sz="1400">
                <a:latin typeface="+mj-lt"/>
              </a:rPr>
              <a:t>.</a:t>
            </a:r>
          </a:p>
        </p:txBody>
      </p:sp>
      <p:sp>
        <p:nvSpPr>
          <p:cNvPr id="8" name="TextBox 7">
            <a:extLst>
              <a:ext uri="{FF2B5EF4-FFF2-40B4-BE49-F238E27FC236}">
                <a16:creationId xmlns:a16="http://schemas.microsoft.com/office/drawing/2014/main" id="{FE04A6C7-D004-47B5-73CB-DB01D0FA5741}"/>
              </a:ext>
            </a:extLst>
          </p:cNvPr>
          <p:cNvSpPr txBox="1"/>
          <p:nvPr/>
        </p:nvSpPr>
        <p:spPr>
          <a:xfrm>
            <a:off x="1894600" y="4548057"/>
            <a:ext cx="8839200" cy="666914"/>
          </a:xfrm>
          <a:prstGeom prst="rect">
            <a:avLst/>
          </a:prstGeom>
          <a:noFill/>
        </p:spPr>
        <p:txBody>
          <a:bodyPr wrap="square" rtlCol="0">
            <a:noAutofit/>
          </a:bodyPr>
          <a:lstStyle/>
          <a:p>
            <a:pPr algn="ctr"/>
            <a:r>
              <a:rPr lang="en-US" sz="1400">
                <a:latin typeface="+mj-lt"/>
              </a:rPr>
              <a:t>Our team will utilize AI and ML models to analyze credit card data. We will determine which factors are the strongest predictors of attrition and which model will provide the most accurate results. With an understanding of what leads to attrition and which model to use, we can guide our recommendations to CCI.</a:t>
            </a:r>
          </a:p>
        </p:txBody>
      </p:sp>
      <p:sp>
        <p:nvSpPr>
          <p:cNvPr id="13" name="object 5">
            <a:extLst>
              <a:ext uri="{FF2B5EF4-FFF2-40B4-BE49-F238E27FC236}">
                <a16:creationId xmlns:a16="http://schemas.microsoft.com/office/drawing/2014/main" id="{6F0D92C6-3182-3331-8576-246767B3316D}"/>
              </a:ext>
            </a:extLst>
          </p:cNvPr>
          <p:cNvSpPr txBox="1"/>
          <p:nvPr/>
        </p:nvSpPr>
        <p:spPr>
          <a:xfrm>
            <a:off x="7024886" y="1701188"/>
            <a:ext cx="3404114" cy="258404"/>
          </a:xfrm>
          <a:prstGeom prst="rect">
            <a:avLst/>
          </a:prstGeom>
          <a:solidFill>
            <a:schemeClr val="bg1"/>
          </a:solidFill>
        </p:spPr>
        <p:txBody>
          <a:bodyPr vert="horz" wrap="square" lIns="91440" tIns="12065" rIns="0" bIns="0" rtlCol="0">
            <a:spAutoFit/>
          </a:bodyPr>
          <a:lstStyle/>
          <a:p>
            <a:pPr marR="33020" algn="l">
              <a:lnSpc>
                <a:spcPct val="100000"/>
              </a:lnSpc>
              <a:spcBef>
                <a:spcPts val="95"/>
              </a:spcBef>
            </a:pPr>
            <a:r>
              <a:rPr lang="en-US" sz="1600" b="1">
                <a:solidFill>
                  <a:srgbClr val="303030"/>
                </a:solidFill>
                <a:latin typeface="+mj-lt"/>
                <a:cs typeface="Arial" panose="020B0604020202020204" pitchFamily="34" charset="0"/>
              </a:rPr>
              <a:t>Stakeholder Understanding:</a:t>
            </a:r>
            <a:endParaRPr sz="1600">
              <a:latin typeface="+mj-lt"/>
              <a:cs typeface="Arial" panose="020B0604020202020204" pitchFamily="34" charset="0"/>
            </a:endParaRPr>
          </a:p>
        </p:txBody>
      </p:sp>
      <p:sp>
        <p:nvSpPr>
          <p:cNvPr id="14" name="Isosceles Triangle 13">
            <a:extLst>
              <a:ext uri="{FF2B5EF4-FFF2-40B4-BE49-F238E27FC236}">
                <a16:creationId xmlns:a16="http://schemas.microsoft.com/office/drawing/2014/main" id="{A25F7215-B211-2B0E-BEF9-71E7C6F93F85}"/>
              </a:ext>
            </a:extLst>
          </p:cNvPr>
          <p:cNvSpPr/>
          <p:nvPr/>
        </p:nvSpPr>
        <p:spPr>
          <a:xfrm flipV="1">
            <a:off x="2961400" y="3527009"/>
            <a:ext cx="6400800" cy="307779"/>
          </a:xfrm>
          <a:prstGeom prs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85BB24"/>
          </a:solidFill>
        </p:spPr>
        <p:txBody>
          <a:bodyPr wrap="square" lIns="0" tIns="0" rIns="0" bIns="0" rtlCol="0"/>
          <a:lstStyle/>
          <a:p>
            <a:endParaRPr/>
          </a:p>
        </p:txBody>
      </p:sp>
      <p:sp>
        <p:nvSpPr>
          <p:cNvPr id="3" name="object 3"/>
          <p:cNvSpPr txBox="1"/>
          <p:nvPr/>
        </p:nvSpPr>
        <p:spPr>
          <a:xfrm>
            <a:off x="488948" y="6502400"/>
            <a:ext cx="2673985"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Copyright</a:t>
            </a:r>
            <a:r>
              <a:rPr sz="700" spc="-15">
                <a:solidFill>
                  <a:srgbClr val="FFFFFF"/>
                </a:solidFill>
                <a:latin typeface="Open Sans"/>
                <a:cs typeface="Open Sans"/>
              </a:rPr>
              <a:t> </a:t>
            </a:r>
            <a:r>
              <a:rPr sz="700">
                <a:solidFill>
                  <a:srgbClr val="FFFFFF"/>
                </a:solidFill>
                <a:latin typeface="Open Sans"/>
                <a:cs typeface="Open Sans"/>
              </a:rPr>
              <a:t>©</a:t>
            </a:r>
            <a:r>
              <a:rPr sz="700" spc="15">
                <a:solidFill>
                  <a:srgbClr val="FFFFFF"/>
                </a:solidFill>
                <a:latin typeface="Open Sans"/>
                <a:cs typeface="Open Sans"/>
              </a:rPr>
              <a:t> </a:t>
            </a:r>
            <a:r>
              <a:rPr sz="700">
                <a:solidFill>
                  <a:srgbClr val="FFFFFF"/>
                </a:solidFill>
                <a:latin typeface="Open Sans"/>
                <a:cs typeface="Open Sans"/>
              </a:rPr>
              <a:t>2023</a:t>
            </a:r>
            <a:r>
              <a:rPr sz="700" spc="15">
                <a:solidFill>
                  <a:srgbClr val="FFFFFF"/>
                </a:solidFill>
                <a:latin typeface="Open Sans"/>
                <a:cs typeface="Open Sans"/>
              </a:rPr>
              <a:t> </a:t>
            </a:r>
            <a:r>
              <a:rPr sz="700">
                <a:solidFill>
                  <a:srgbClr val="FFFFFF"/>
                </a:solidFill>
                <a:latin typeface="Open Sans"/>
                <a:cs typeface="Open Sans"/>
              </a:rPr>
              <a:t>Deloitte</a:t>
            </a:r>
            <a:r>
              <a:rPr sz="700" spc="15">
                <a:solidFill>
                  <a:srgbClr val="FFFFFF"/>
                </a:solidFill>
                <a:latin typeface="Open Sans"/>
                <a:cs typeface="Open Sans"/>
              </a:rPr>
              <a:t> </a:t>
            </a:r>
            <a:r>
              <a:rPr sz="700" spc="-10">
                <a:solidFill>
                  <a:srgbClr val="FFFFFF"/>
                </a:solidFill>
                <a:latin typeface="Open Sans"/>
                <a:cs typeface="Open Sans"/>
              </a:rPr>
              <a:t>Development</a:t>
            </a:r>
            <a:r>
              <a:rPr sz="700" spc="-25">
                <a:solidFill>
                  <a:srgbClr val="FFFFFF"/>
                </a:solidFill>
                <a:latin typeface="Open Sans"/>
                <a:cs typeface="Open Sans"/>
              </a:rPr>
              <a:t> </a:t>
            </a:r>
            <a:r>
              <a:rPr sz="700">
                <a:solidFill>
                  <a:srgbClr val="FFFFFF"/>
                </a:solidFill>
                <a:latin typeface="Open Sans"/>
                <a:cs typeface="Open Sans"/>
              </a:rPr>
              <a:t>LLC.</a:t>
            </a:r>
            <a:r>
              <a:rPr sz="700" spc="5">
                <a:solidFill>
                  <a:srgbClr val="FFFFFF"/>
                </a:solidFill>
                <a:latin typeface="Open Sans"/>
                <a:cs typeface="Open Sans"/>
              </a:rPr>
              <a:t> </a:t>
            </a:r>
            <a:r>
              <a:rPr sz="700">
                <a:solidFill>
                  <a:srgbClr val="FFFFFF"/>
                </a:solidFill>
                <a:latin typeface="Open Sans"/>
                <a:cs typeface="Open Sans"/>
              </a:rPr>
              <a:t>All</a:t>
            </a:r>
            <a:r>
              <a:rPr sz="700" spc="-15">
                <a:solidFill>
                  <a:srgbClr val="FFFFFF"/>
                </a:solidFill>
                <a:latin typeface="Open Sans"/>
                <a:cs typeface="Open Sans"/>
              </a:rPr>
              <a:t> </a:t>
            </a:r>
            <a:r>
              <a:rPr sz="700">
                <a:solidFill>
                  <a:srgbClr val="FFFFFF"/>
                </a:solidFill>
                <a:latin typeface="Open Sans"/>
                <a:cs typeface="Open Sans"/>
              </a:rPr>
              <a:t>rights</a:t>
            </a:r>
            <a:r>
              <a:rPr sz="700" spc="10">
                <a:solidFill>
                  <a:srgbClr val="FFFFFF"/>
                </a:solidFill>
                <a:latin typeface="Open Sans"/>
                <a:cs typeface="Open Sans"/>
              </a:rPr>
              <a:t> </a:t>
            </a:r>
            <a:r>
              <a:rPr sz="700" spc="-10">
                <a:solidFill>
                  <a:srgbClr val="FFFFFF"/>
                </a:solidFill>
                <a:latin typeface="Open Sans"/>
                <a:cs typeface="Open Sans"/>
              </a:rPr>
              <a:t>reserved.</a:t>
            </a:r>
            <a:endParaRPr sz="700">
              <a:latin typeface="Open Sans"/>
              <a:cs typeface="Open Sans"/>
            </a:endParaRPr>
          </a:p>
        </p:txBody>
      </p:sp>
      <p:sp>
        <p:nvSpPr>
          <p:cNvPr id="4" name="object 4"/>
          <p:cNvSpPr txBox="1"/>
          <p:nvPr/>
        </p:nvSpPr>
        <p:spPr>
          <a:xfrm>
            <a:off x="10207118" y="6502400"/>
            <a:ext cx="1037590" cy="132080"/>
          </a:xfrm>
          <a:prstGeom prst="rect">
            <a:avLst/>
          </a:prstGeom>
        </p:spPr>
        <p:txBody>
          <a:bodyPr vert="horz" wrap="square" lIns="0" tIns="12065" rIns="0" bIns="0" rtlCol="0">
            <a:spAutoFit/>
          </a:bodyPr>
          <a:lstStyle/>
          <a:p>
            <a:pPr marL="12700">
              <a:lnSpc>
                <a:spcPct val="100000"/>
              </a:lnSpc>
              <a:spcBef>
                <a:spcPts val="95"/>
              </a:spcBef>
            </a:pPr>
            <a:r>
              <a:rPr sz="700" spc="-10">
                <a:solidFill>
                  <a:srgbClr val="FFFFFF"/>
                </a:solidFill>
                <a:latin typeface="Open Sans"/>
                <a:cs typeface="Open Sans"/>
              </a:rPr>
              <a:t>Git-</a:t>
            </a:r>
            <a:r>
              <a:rPr sz="700">
                <a:solidFill>
                  <a:srgbClr val="FFFFFF"/>
                </a:solidFill>
                <a:latin typeface="Open Sans"/>
                <a:cs typeface="Open Sans"/>
              </a:rPr>
              <a:t>ing it</a:t>
            </a:r>
            <a:r>
              <a:rPr sz="700" spc="-10">
                <a:solidFill>
                  <a:srgbClr val="FFFFFF"/>
                </a:solidFill>
                <a:latin typeface="Open Sans"/>
                <a:cs typeface="Open Sans"/>
              </a:rPr>
              <a:t> </a:t>
            </a:r>
            <a:r>
              <a:rPr sz="700">
                <a:solidFill>
                  <a:srgbClr val="FFFFFF"/>
                </a:solidFill>
                <a:latin typeface="Open Sans"/>
                <a:cs typeface="Open Sans"/>
              </a:rPr>
              <a:t>Done</a:t>
            </a:r>
            <a:r>
              <a:rPr sz="700" spc="-10">
                <a:solidFill>
                  <a:srgbClr val="FFFFFF"/>
                </a:solidFill>
                <a:latin typeface="Open Sans"/>
                <a:cs typeface="Open Sans"/>
              </a:rPr>
              <a:t> Capstone</a:t>
            </a:r>
            <a:endParaRPr sz="700">
              <a:latin typeface="Open Sans"/>
              <a:cs typeface="Open Sans"/>
            </a:endParaRPr>
          </a:p>
        </p:txBody>
      </p:sp>
      <p:sp>
        <p:nvSpPr>
          <p:cNvPr id="5" name="object 5"/>
          <p:cNvSpPr txBox="1"/>
          <p:nvPr/>
        </p:nvSpPr>
        <p:spPr>
          <a:xfrm>
            <a:off x="11679302" y="6502400"/>
            <a:ext cx="69215" cy="128270"/>
          </a:xfrm>
          <a:prstGeom prst="rect">
            <a:avLst/>
          </a:prstGeom>
        </p:spPr>
        <p:txBody>
          <a:bodyPr vert="horz" wrap="square" lIns="0" tIns="15240" rIns="0" bIns="0" rtlCol="0">
            <a:spAutoFit/>
          </a:bodyPr>
          <a:lstStyle/>
          <a:p>
            <a:pPr marL="12700">
              <a:lnSpc>
                <a:spcPct val="100000"/>
              </a:lnSpc>
              <a:spcBef>
                <a:spcPts val="120"/>
              </a:spcBef>
            </a:pPr>
            <a:r>
              <a:rPr sz="650" spc="10">
                <a:solidFill>
                  <a:srgbClr val="FFFFFF"/>
                </a:solidFill>
                <a:latin typeface="Calibri"/>
                <a:cs typeface="Calibri"/>
              </a:rPr>
              <a:t>3</a:t>
            </a:r>
            <a:endParaRPr sz="650">
              <a:latin typeface="Calibri"/>
              <a:cs typeface="Calibri"/>
            </a:endParaRPr>
          </a:p>
        </p:txBody>
      </p:sp>
      <p:sp>
        <p:nvSpPr>
          <p:cNvPr id="6" name="object 6"/>
          <p:cNvSpPr txBox="1">
            <a:spLocks noGrp="1"/>
          </p:cNvSpPr>
          <p:nvPr>
            <p:ph type="title"/>
          </p:nvPr>
        </p:nvSpPr>
        <p:spPr>
          <a:xfrm>
            <a:off x="304800" y="3052935"/>
            <a:ext cx="5257800" cy="1490793"/>
          </a:xfrm>
          <a:prstGeom prst="rect">
            <a:avLst/>
          </a:prstGeom>
        </p:spPr>
        <p:txBody>
          <a:bodyPr vert="horz" wrap="square" lIns="0" tIns="13335" rIns="0" bIns="0" rtlCol="0">
            <a:spAutoFit/>
          </a:bodyPr>
          <a:lstStyle/>
          <a:p>
            <a:pPr marL="12700">
              <a:lnSpc>
                <a:spcPct val="100000"/>
              </a:lnSpc>
              <a:spcBef>
                <a:spcPts val="105"/>
              </a:spcBef>
            </a:pPr>
            <a:r>
              <a:rPr lang="en-US" sz="4800" b="1" spc="-10">
                <a:solidFill>
                  <a:srgbClr val="FFFFFF"/>
                </a:solidFill>
                <a:latin typeface="+mj-lt"/>
                <a:cs typeface="Open Sans"/>
              </a:rPr>
              <a:t>Data Understanding</a:t>
            </a:r>
            <a:endParaRPr lang="en-US" sz="4800">
              <a:latin typeface="+mj-lt"/>
              <a:cs typeface="Open Sans"/>
            </a:endParaRPr>
          </a:p>
        </p:txBody>
      </p:sp>
    </p:spTree>
    <p:extLst>
      <p:ext uri="{BB962C8B-B14F-4D97-AF65-F5344CB8AC3E}">
        <p14:creationId xmlns:p14="http://schemas.microsoft.com/office/powerpoint/2010/main" val="33328383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A85B43C7-CC67-2C8B-523F-23D9C78DD87C}"/>
              </a:ext>
            </a:extLst>
          </p:cNvPr>
          <p:cNvSpPr/>
          <p:nvPr/>
        </p:nvSpPr>
        <p:spPr bwMode="gray">
          <a:xfrm>
            <a:off x="-3600" y="4296687"/>
            <a:ext cx="12192000" cy="2179164"/>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8" name="Rectangle: Rounded Corners 77">
            <a:extLst>
              <a:ext uri="{FF2B5EF4-FFF2-40B4-BE49-F238E27FC236}">
                <a16:creationId xmlns:a16="http://schemas.microsoft.com/office/drawing/2014/main" id="{0FCAB3BE-7E1D-A029-65B2-259256E5F526}"/>
              </a:ext>
            </a:extLst>
          </p:cNvPr>
          <p:cNvSpPr/>
          <p:nvPr/>
        </p:nvSpPr>
        <p:spPr>
          <a:xfrm>
            <a:off x="421248" y="1721692"/>
            <a:ext cx="1522262" cy="1846065"/>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object 2"/>
          <p:cNvSpPr txBox="1"/>
          <p:nvPr/>
        </p:nvSpPr>
        <p:spPr>
          <a:xfrm>
            <a:off x="477887" y="3948854"/>
            <a:ext cx="2265052" cy="264688"/>
          </a:xfrm>
          <a:prstGeom prst="rect">
            <a:avLst/>
          </a:prstGeom>
        </p:spPr>
        <p:txBody>
          <a:bodyPr vert="horz" wrap="square" lIns="91440" tIns="9144" rIns="91440" bIns="9144" rtlCol="0">
            <a:spAutoFit/>
          </a:bodyPr>
          <a:lstStyle/>
          <a:p>
            <a:pPr marL="12700">
              <a:lnSpc>
                <a:spcPct val="100000"/>
              </a:lnSpc>
              <a:spcBef>
                <a:spcPts val="890"/>
              </a:spcBef>
            </a:pPr>
            <a:r>
              <a:rPr lang="en-US" sz="1600" b="1" dirty="0">
                <a:latin typeface="+mj-lt"/>
                <a:cs typeface="Open Sans"/>
              </a:rPr>
              <a:t>Data Exploration</a:t>
            </a:r>
            <a:endParaRPr lang="en-US" sz="1600" dirty="0">
              <a:latin typeface="+mj-lt"/>
              <a:cs typeface="Open Sans"/>
            </a:endParaRPr>
          </a:p>
        </p:txBody>
      </p:sp>
      <p:sp>
        <p:nvSpPr>
          <p:cNvPr id="4" name="object 4"/>
          <p:cNvSpPr txBox="1">
            <a:spLocks noGrp="1"/>
          </p:cNvSpPr>
          <p:nvPr>
            <p:ph type="title"/>
          </p:nvPr>
        </p:nvSpPr>
        <p:spPr>
          <a:xfrm>
            <a:off x="450594" y="318052"/>
            <a:ext cx="11335280" cy="364202"/>
          </a:xfrm>
          <a:prstGeom prst="rect">
            <a:avLst/>
          </a:prstGeom>
        </p:spPr>
        <p:txBody>
          <a:bodyPr vert="horz" wrap="square" lIns="0" tIns="40640" rIns="0" bIns="0" rtlCol="0">
            <a:spAutoFit/>
          </a:bodyPr>
          <a:lstStyle/>
          <a:p>
            <a:pPr marL="12700">
              <a:lnSpc>
                <a:spcPct val="100000"/>
              </a:lnSpc>
              <a:spcBef>
                <a:spcPts val="320"/>
              </a:spcBef>
            </a:pPr>
            <a:r>
              <a:rPr lang="en-US">
                <a:latin typeface="+mj-lt"/>
              </a:rPr>
              <a:t>Data</a:t>
            </a:r>
            <a:r>
              <a:rPr lang="en-US" spc="-25">
                <a:latin typeface="+mj-lt"/>
              </a:rPr>
              <a:t> </a:t>
            </a:r>
            <a:r>
              <a:rPr lang="en-US" spc="-10">
                <a:latin typeface="+mj-lt"/>
              </a:rPr>
              <a:t>Understanding</a:t>
            </a:r>
          </a:p>
        </p:txBody>
      </p:sp>
      <p:sp>
        <p:nvSpPr>
          <p:cNvPr id="11" name="object 2">
            <a:extLst>
              <a:ext uri="{FF2B5EF4-FFF2-40B4-BE49-F238E27FC236}">
                <a16:creationId xmlns:a16="http://schemas.microsoft.com/office/drawing/2014/main" id="{5E9974CF-0B0F-2534-70B9-45AD68D801C1}"/>
              </a:ext>
            </a:extLst>
          </p:cNvPr>
          <p:cNvSpPr txBox="1"/>
          <p:nvPr/>
        </p:nvSpPr>
        <p:spPr>
          <a:xfrm>
            <a:off x="450594" y="659573"/>
            <a:ext cx="10426065" cy="443711"/>
          </a:xfrm>
          <a:prstGeom prst="rect">
            <a:avLst/>
          </a:prstGeom>
        </p:spPr>
        <p:txBody>
          <a:bodyPr vert="horz" wrap="square" lIns="0" tIns="12700" rIns="0" bIns="0" rtlCol="0">
            <a:spAutoFit/>
          </a:bodyPr>
          <a:lstStyle/>
          <a:p>
            <a:pPr marL="12700" marR="5080">
              <a:spcBef>
                <a:spcPts val="100"/>
              </a:spcBef>
              <a:buSzPct val="100000"/>
            </a:pPr>
            <a:r>
              <a:rPr lang="en-US" sz="1400">
                <a:solidFill>
                  <a:srgbClr val="52555A"/>
                </a:solidFill>
                <a:latin typeface="+mj-lt"/>
              </a:rPr>
              <a:t>The data source we used was from </a:t>
            </a:r>
            <a:r>
              <a:rPr lang="en-US" sz="1400">
                <a:solidFill>
                  <a:srgbClr val="52555A"/>
                </a:solidFill>
                <a:latin typeface="+mj-lt"/>
                <a:hlinkClick r:id="rId3">
                  <a:extLst>
                    <a:ext uri="{A12FA001-AC4F-418D-AE19-62706E023703}">
                      <ahyp:hlinkClr xmlns:ahyp="http://schemas.microsoft.com/office/drawing/2018/hyperlinkcolor" val="tx"/>
                    </a:ext>
                  </a:extLst>
                </a:hlinkClick>
              </a:rPr>
              <a:t>Kaggle</a:t>
            </a:r>
            <a:r>
              <a:rPr lang="en-US" sz="1400">
                <a:solidFill>
                  <a:srgbClr val="52555A"/>
                </a:solidFill>
                <a:latin typeface="+mj-lt"/>
              </a:rPr>
              <a:t>. The dataset is from a bank manager trying to reduce attrition, the same problem we are trying to solve.</a:t>
            </a:r>
          </a:p>
        </p:txBody>
      </p:sp>
      <p:sp>
        <p:nvSpPr>
          <p:cNvPr id="13" name="object 2">
            <a:extLst>
              <a:ext uri="{FF2B5EF4-FFF2-40B4-BE49-F238E27FC236}">
                <a16:creationId xmlns:a16="http://schemas.microsoft.com/office/drawing/2014/main" id="{45825ED2-E570-F5BE-A605-7D52DEB22CC3}"/>
              </a:ext>
            </a:extLst>
          </p:cNvPr>
          <p:cNvSpPr txBox="1"/>
          <p:nvPr/>
        </p:nvSpPr>
        <p:spPr>
          <a:xfrm>
            <a:off x="8492733" y="5407569"/>
            <a:ext cx="3116464" cy="900759"/>
          </a:xfrm>
          <a:prstGeom prst="rect">
            <a:avLst/>
          </a:prstGeom>
        </p:spPr>
        <p:txBody>
          <a:bodyPr vert="horz" wrap="square" lIns="91440" tIns="9144" rIns="91440" bIns="9144" rtlCol="0">
            <a:spAutoFit/>
          </a:bodyPr>
          <a:lstStyle/>
          <a:p>
            <a:pPr marL="12700">
              <a:spcBef>
                <a:spcPts val="795"/>
              </a:spcBef>
              <a:tabLst>
                <a:tab pos="116839" algn="l"/>
              </a:tabLst>
            </a:pPr>
            <a:r>
              <a:rPr lang="en-US" sz="1100" spc="-20" dirty="0">
                <a:latin typeface="Open Sans" panose="020B0606030504020204" pitchFamily="34" charset="0"/>
                <a:ea typeface="Open Sans" panose="020B0606030504020204" pitchFamily="34" charset="0"/>
                <a:cs typeface="Open Sans" panose="020B0606030504020204" pitchFamily="34" charset="0"/>
              </a:rPr>
              <a:t>Our team also examined which variables are closely related with attrition, some examples:</a:t>
            </a:r>
          </a:p>
          <a:p>
            <a:pPr marL="116839" indent="-104139">
              <a:spcBef>
                <a:spcPts val="795"/>
              </a:spcBef>
              <a:buFont typeface="Arial"/>
              <a:buChar char="•"/>
              <a:tabLst>
                <a:tab pos="116839" algn="l"/>
              </a:tabLst>
            </a:pPr>
            <a:r>
              <a:rPr lang="en-US" sz="1100" b="1" spc="-20" dirty="0">
                <a:latin typeface="Open Sans" panose="020B0606030504020204" pitchFamily="34" charset="0"/>
                <a:ea typeface="Open Sans" panose="020B0606030504020204" pitchFamily="34" charset="0"/>
                <a:cs typeface="Open Sans" panose="020B0606030504020204" pitchFamily="34" charset="0"/>
              </a:rPr>
              <a:t>Number of Transactions</a:t>
            </a:r>
            <a:r>
              <a:rPr lang="en-US" sz="1100" spc="-20" dirty="0">
                <a:latin typeface="Open Sans" panose="020B0606030504020204" pitchFamily="34" charset="0"/>
                <a:ea typeface="Open Sans" panose="020B0606030504020204" pitchFamily="34" charset="0"/>
                <a:cs typeface="Open Sans" panose="020B0606030504020204" pitchFamily="34" charset="0"/>
              </a:rPr>
              <a:t>: -0.37</a:t>
            </a:r>
          </a:p>
          <a:p>
            <a:pPr marL="116839" indent="-104139">
              <a:spcBef>
                <a:spcPts val="795"/>
              </a:spcBef>
              <a:buFont typeface="Arial"/>
              <a:buChar char="•"/>
              <a:tabLst>
                <a:tab pos="116839" algn="l"/>
              </a:tabLst>
            </a:pPr>
            <a:r>
              <a:rPr lang="en-US" sz="1100" b="1" spc="-20" dirty="0">
                <a:latin typeface="Open Sans" panose="020B0606030504020204" pitchFamily="34" charset="0"/>
                <a:ea typeface="Open Sans" panose="020B0606030504020204" pitchFamily="34" charset="0"/>
                <a:cs typeface="Open Sans" panose="020B0606030504020204" pitchFamily="34" charset="0"/>
              </a:rPr>
              <a:t>Total Revolving Balance</a:t>
            </a:r>
            <a:r>
              <a:rPr lang="en-US" sz="1100" spc="-20" dirty="0">
                <a:latin typeface="Open Sans" panose="020B0606030504020204" pitchFamily="34" charset="0"/>
                <a:ea typeface="Open Sans" panose="020B0606030504020204" pitchFamily="34" charset="0"/>
                <a:cs typeface="Open Sans" panose="020B0606030504020204" pitchFamily="34" charset="0"/>
              </a:rPr>
              <a:t>: -0.26</a:t>
            </a:r>
          </a:p>
        </p:txBody>
      </p:sp>
      <p:cxnSp>
        <p:nvCxnSpPr>
          <p:cNvPr id="39" name="Straight Connector 38">
            <a:extLst>
              <a:ext uri="{FF2B5EF4-FFF2-40B4-BE49-F238E27FC236}">
                <a16:creationId xmlns:a16="http://schemas.microsoft.com/office/drawing/2014/main" id="{78A2EAEE-A9BF-57B9-20B4-B1E7A8220FBB}"/>
              </a:ext>
            </a:extLst>
          </p:cNvPr>
          <p:cNvCxnSpPr>
            <a:cxnSpLocks/>
          </p:cNvCxnSpPr>
          <p:nvPr/>
        </p:nvCxnSpPr>
        <p:spPr>
          <a:xfrm>
            <a:off x="4812010" y="1630621"/>
            <a:ext cx="3315743" cy="4953"/>
          </a:xfrm>
          <a:prstGeom prst="line">
            <a:avLst/>
          </a:prstGeom>
          <a:noFill/>
          <a:ln w="38100" cap="flat" cmpd="sng" algn="ctr">
            <a:solidFill>
              <a:schemeClr val="accent1">
                <a:lumMod val="75000"/>
              </a:schemeClr>
            </a:solidFill>
            <a:prstDash val="solid"/>
          </a:ln>
          <a:effectLst/>
        </p:spPr>
      </p:cxnSp>
      <p:sp>
        <p:nvSpPr>
          <p:cNvPr id="40" name="Rectangle 39">
            <a:extLst>
              <a:ext uri="{FF2B5EF4-FFF2-40B4-BE49-F238E27FC236}">
                <a16:creationId xmlns:a16="http://schemas.microsoft.com/office/drawing/2014/main" id="{DED02FC6-634D-3ACF-30DE-7ECDF230A6B7}"/>
              </a:ext>
            </a:extLst>
          </p:cNvPr>
          <p:cNvSpPr/>
          <p:nvPr/>
        </p:nvSpPr>
        <p:spPr>
          <a:xfrm>
            <a:off x="4812010" y="1344586"/>
            <a:ext cx="2429654" cy="231025"/>
          </a:xfrm>
          <a:prstGeom prst="rect">
            <a:avLst/>
          </a:prstGeom>
          <a:noFill/>
        </p:spPr>
        <p:txBody>
          <a:bodyPr wrap="square" lIns="0" tIns="0" rIns="0" bIns="0">
            <a:spAutoFit/>
          </a:bodyPr>
          <a:lstStyle/>
          <a:p>
            <a:pPr marL="0" marR="0" lvl="0" indent="0" defTabSz="914400" eaLnBrk="1" fontAlgn="auto" latinLnBrk="0" hangingPunct="1">
              <a:lnSpc>
                <a:spcPct val="106000"/>
              </a:lnSpc>
              <a:spcBef>
                <a:spcPts val="0"/>
              </a:spcBef>
              <a:spcAft>
                <a:spcPts val="0"/>
              </a:spcAft>
              <a:buClrTx/>
              <a:buSzTx/>
              <a:buFontTx/>
              <a:buNone/>
              <a:tabLst/>
              <a:defRPr/>
            </a:pPr>
            <a:r>
              <a:rPr kumimoji="0" lang="en-US" sz="15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Categorical Variables</a:t>
            </a:r>
          </a:p>
        </p:txBody>
      </p:sp>
      <p:cxnSp>
        <p:nvCxnSpPr>
          <p:cNvPr id="41" name="Straight Connector 40">
            <a:extLst>
              <a:ext uri="{FF2B5EF4-FFF2-40B4-BE49-F238E27FC236}">
                <a16:creationId xmlns:a16="http://schemas.microsoft.com/office/drawing/2014/main" id="{6A867953-B437-C095-D7C0-1F1C049FE176}"/>
              </a:ext>
            </a:extLst>
          </p:cNvPr>
          <p:cNvCxnSpPr>
            <a:cxnSpLocks/>
          </p:cNvCxnSpPr>
          <p:nvPr/>
        </p:nvCxnSpPr>
        <p:spPr>
          <a:xfrm>
            <a:off x="8343234" y="1629986"/>
            <a:ext cx="3184738" cy="13756"/>
          </a:xfrm>
          <a:prstGeom prst="line">
            <a:avLst/>
          </a:prstGeom>
          <a:noFill/>
          <a:ln w="38100" cap="flat" cmpd="sng" algn="ctr">
            <a:solidFill>
              <a:schemeClr val="accent2"/>
            </a:solidFill>
            <a:prstDash val="solid"/>
          </a:ln>
          <a:effectLst/>
        </p:spPr>
      </p:cxnSp>
      <p:sp>
        <p:nvSpPr>
          <p:cNvPr id="42" name="Rectangle 41">
            <a:extLst>
              <a:ext uri="{FF2B5EF4-FFF2-40B4-BE49-F238E27FC236}">
                <a16:creationId xmlns:a16="http://schemas.microsoft.com/office/drawing/2014/main" id="{21833C41-FA19-DCEA-6128-F8DFB4B1F4A1}"/>
              </a:ext>
            </a:extLst>
          </p:cNvPr>
          <p:cNvSpPr/>
          <p:nvPr/>
        </p:nvSpPr>
        <p:spPr>
          <a:xfrm>
            <a:off x="8335382" y="1344586"/>
            <a:ext cx="3376362" cy="231025"/>
          </a:xfrm>
          <a:prstGeom prst="rect">
            <a:avLst/>
          </a:prstGeom>
          <a:noFill/>
        </p:spPr>
        <p:txBody>
          <a:bodyPr wrap="square" lIns="0" tIns="0" rIns="0" bIns="0">
            <a:spAutoFit/>
          </a:bodyPr>
          <a:lstStyle/>
          <a:p>
            <a:pPr marL="0" marR="0" lvl="0" indent="0" defTabSz="914400" eaLnBrk="1" fontAlgn="auto" latinLnBrk="0" hangingPunct="1">
              <a:lnSpc>
                <a:spcPct val="106000"/>
              </a:lnSpc>
              <a:spcBef>
                <a:spcPts val="0"/>
              </a:spcBef>
              <a:spcAft>
                <a:spcPts val="0"/>
              </a:spcAft>
              <a:buClrTx/>
              <a:buSzTx/>
              <a:buFontTx/>
              <a:buNone/>
              <a:tabLst/>
              <a:defRPr/>
            </a:pPr>
            <a:r>
              <a:rPr kumimoji="0" lang="en-US" sz="15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Numeric Variables</a:t>
            </a:r>
          </a:p>
        </p:txBody>
      </p:sp>
      <p:cxnSp>
        <p:nvCxnSpPr>
          <p:cNvPr id="43" name="Straight Connector 42">
            <a:extLst>
              <a:ext uri="{FF2B5EF4-FFF2-40B4-BE49-F238E27FC236}">
                <a16:creationId xmlns:a16="http://schemas.microsoft.com/office/drawing/2014/main" id="{51D18BE8-B053-7203-CCE7-2BC0770EAF7B}"/>
              </a:ext>
            </a:extLst>
          </p:cNvPr>
          <p:cNvCxnSpPr>
            <a:cxnSpLocks/>
          </p:cNvCxnSpPr>
          <p:nvPr/>
        </p:nvCxnSpPr>
        <p:spPr>
          <a:xfrm>
            <a:off x="2501599" y="1630621"/>
            <a:ext cx="2059511" cy="2235"/>
          </a:xfrm>
          <a:prstGeom prst="line">
            <a:avLst/>
          </a:prstGeom>
          <a:noFill/>
          <a:ln w="38100" cap="flat" cmpd="sng" algn="ctr">
            <a:solidFill>
              <a:srgbClr val="92D050"/>
            </a:solidFill>
            <a:prstDash val="solid"/>
          </a:ln>
          <a:effectLst/>
        </p:spPr>
      </p:cxnSp>
      <p:sp>
        <p:nvSpPr>
          <p:cNvPr id="44" name="Rectangle 43">
            <a:extLst>
              <a:ext uri="{FF2B5EF4-FFF2-40B4-BE49-F238E27FC236}">
                <a16:creationId xmlns:a16="http://schemas.microsoft.com/office/drawing/2014/main" id="{13143932-7304-0BE0-1157-BB7E58AC3F26}"/>
              </a:ext>
            </a:extLst>
          </p:cNvPr>
          <p:cNvSpPr/>
          <p:nvPr/>
        </p:nvSpPr>
        <p:spPr>
          <a:xfrm>
            <a:off x="2526147" y="1344586"/>
            <a:ext cx="2294085" cy="231025"/>
          </a:xfrm>
          <a:prstGeom prst="rect">
            <a:avLst/>
          </a:prstGeom>
          <a:noFill/>
        </p:spPr>
        <p:txBody>
          <a:bodyPr wrap="square" lIns="0" tIns="0" rIns="0" bIns="0">
            <a:spAutoFit/>
          </a:bodyPr>
          <a:lstStyle/>
          <a:p>
            <a:pPr marL="0" marR="0" lvl="0" indent="0" defTabSz="914400" eaLnBrk="1" fontAlgn="auto" latinLnBrk="0" hangingPunct="1">
              <a:lnSpc>
                <a:spcPct val="106000"/>
              </a:lnSpc>
              <a:spcBef>
                <a:spcPts val="0"/>
              </a:spcBef>
              <a:spcAft>
                <a:spcPts val="0"/>
              </a:spcAft>
              <a:buClrTx/>
              <a:buSzTx/>
              <a:buFontTx/>
              <a:buNone/>
              <a:tabLst/>
              <a:defRPr/>
            </a:pPr>
            <a:r>
              <a:rPr kumimoji="0" lang="en-US" sz="15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Variable Type</a:t>
            </a:r>
          </a:p>
        </p:txBody>
      </p:sp>
      <p:sp>
        <p:nvSpPr>
          <p:cNvPr id="45" name="TextBox 44">
            <a:extLst>
              <a:ext uri="{FF2B5EF4-FFF2-40B4-BE49-F238E27FC236}">
                <a16:creationId xmlns:a16="http://schemas.microsoft.com/office/drawing/2014/main" id="{8664F665-15AA-B375-E340-9487BA9505F1}"/>
              </a:ext>
            </a:extLst>
          </p:cNvPr>
          <p:cNvSpPr txBox="1"/>
          <p:nvPr/>
        </p:nvSpPr>
        <p:spPr>
          <a:xfrm>
            <a:off x="3125169" y="1897756"/>
            <a:ext cx="1534337" cy="292388"/>
          </a:xfrm>
          <a:prstGeom prst="rect">
            <a:avLst/>
          </a:prstGeom>
          <a:noFill/>
        </p:spPr>
        <p:txBody>
          <a:bodyPr wrap="square" rtlCol="0">
            <a:spAutoFit/>
          </a:bodyPr>
          <a:lstStyle/>
          <a:p>
            <a:pPr algn="ctr"/>
            <a:r>
              <a:rPr lang="en-US" sz="1300" b="1" dirty="0">
                <a:latin typeface="Open Sans" panose="020B0606030504020204" pitchFamily="34" charset="0"/>
                <a:ea typeface="Open Sans" panose="020B0606030504020204" pitchFamily="34" charset="0"/>
                <a:cs typeface="Open Sans" panose="020B0606030504020204" pitchFamily="34" charset="0"/>
              </a:rPr>
              <a:t>Demographic</a:t>
            </a:r>
          </a:p>
        </p:txBody>
      </p:sp>
      <p:sp>
        <p:nvSpPr>
          <p:cNvPr id="47" name="TextBox 46">
            <a:extLst>
              <a:ext uri="{FF2B5EF4-FFF2-40B4-BE49-F238E27FC236}">
                <a16:creationId xmlns:a16="http://schemas.microsoft.com/office/drawing/2014/main" id="{5A49259E-062A-6628-D0C6-FEC293B24FCD}"/>
              </a:ext>
            </a:extLst>
          </p:cNvPr>
          <p:cNvSpPr txBox="1"/>
          <p:nvPr/>
        </p:nvSpPr>
        <p:spPr>
          <a:xfrm>
            <a:off x="4792940" y="1685635"/>
            <a:ext cx="3315743" cy="938719"/>
          </a:xfrm>
          <a:prstGeom prst="rect">
            <a:avLst/>
          </a:prstGeom>
          <a:noFill/>
        </p:spPr>
        <p:txBody>
          <a:bodyPr wrap="square" rtlCol="0">
            <a:spAutoFit/>
          </a:bodyPr>
          <a:lstStyle/>
          <a:p>
            <a:pPr marL="171450" indent="-171450">
              <a:buFont typeface="Arial" panose="020B0604020202020204" pitchFamily="34" charset="0"/>
              <a:buChar char="•"/>
            </a:pPr>
            <a:r>
              <a:rPr lang="en-US" sz="1100" i="1" dirty="0">
                <a:latin typeface="Open Sans" panose="020B0606030504020204" pitchFamily="34" charset="0"/>
                <a:ea typeface="Open Sans" panose="020B0606030504020204" pitchFamily="34" charset="0"/>
                <a:cs typeface="Open Sans" panose="020B0606030504020204" pitchFamily="34" charset="0"/>
              </a:rPr>
              <a:t>4 variables are demographic and categorical</a:t>
            </a:r>
          </a:p>
          <a:p>
            <a:pPr marL="171450" indent="-171450">
              <a:buFont typeface="Arial" panose="020B0604020202020204" pitchFamily="34" charset="0"/>
              <a:buChar char="•"/>
            </a:pPr>
            <a:r>
              <a:rPr lang="en-US" sz="1100" i="1" dirty="0">
                <a:latin typeface="Open Sans" panose="020B0606030504020204" pitchFamily="34" charset="0"/>
                <a:ea typeface="Open Sans" panose="020B0606030504020204" pitchFamily="34" charset="0"/>
                <a:cs typeface="Open Sans" panose="020B0606030504020204" pitchFamily="34" charset="0"/>
              </a:rPr>
              <a:t>Example columns:</a:t>
            </a:r>
          </a:p>
          <a:p>
            <a:pPr marL="781035" lvl="1" indent="-171450">
              <a:buFont typeface="Arial" panose="020B0604020202020204" pitchFamily="34" charset="0"/>
              <a:buChar char="•"/>
            </a:pPr>
            <a:r>
              <a:rPr lang="en-US" sz="1100" b="1" i="1" dirty="0">
                <a:latin typeface="Open Sans" panose="020B0606030504020204" pitchFamily="34" charset="0"/>
                <a:ea typeface="Open Sans" panose="020B0606030504020204" pitchFamily="34" charset="0"/>
                <a:cs typeface="Open Sans" panose="020B0606030504020204" pitchFamily="34" charset="0"/>
              </a:rPr>
              <a:t>Gender</a:t>
            </a:r>
          </a:p>
          <a:p>
            <a:pPr marL="781035" lvl="1" indent="-171450">
              <a:buFont typeface="Arial" panose="020B0604020202020204" pitchFamily="34" charset="0"/>
              <a:buChar char="•"/>
            </a:pPr>
            <a:r>
              <a:rPr lang="en-US" sz="1100" b="1" i="1" dirty="0">
                <a:latin typeface="Open Sans" panose="020B0606030504020204" pitchFamily="34" charset="0"/>
                <a:ea typeface="Open Sans" panose="020B0606030504020204" pitchFamily="34" charset="0"/>
                <a:cs typeface="Open Sans" panose="020B0606030504020204" pitchFamily="34" charset="0"/>
              </a:rPr>
              <a:t>Education Level</a:t>
            </a:r>
          </a:p>
          <a:p>
            <a:pPr marL="781035" lvl="1" indent="-171450">
              <a:buFont typeface="Arial" panose="020B0604020202020204" pitchFamily="34" charset="0"/>
              <a:buChar char="•"/>
            </a:pPr>
            <a:r>
              <a:rPr lang="en-US" sz="1100" b="1" i="1" dirty="0">
                <a:latin typeface="Open Sans" panose="020B0606030504020204" pitchFamily="34" charset="0"/>
                <a:ea typeface="Open Sans" panose="020B0606030504020204" pitchFamily="34" charset="0"/>
                <a:cs typeface="Open Sans" panose="020B0606030504020204" pitchFamily="34" charset="0"/>
              </a:rPr>
              <a:t>Marital Status</a:t>
            </a:r>
            <a:endParaRPr lang="en-US" sz="11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B1126E11-0126-5E31-E967-8B0E5C9AA7D8}"/>
              </a:ext>
            </a:extLst>
          </p:cNvPr>
          <p:cNvSpPr txBox="1"/>
          <p:nvPr/>
        </p:nvSpPr>
        <p:spPr>
          <a:xfrm>
            <a:off x="8310576" y="1685635"/>
            <a:ext cx="3170508" cy="600164"/>
          </a:xfrm>
          <a:prstGeom prst="rect">
            <a:avLst/>
          </a:prstGeom>
          <a:noFill/>
        </p:spPr>
        <p:txBody>
          <a:bodyPr wrap="square" rtlCol="0">
            <a:spAutoFit/>
          </a:bodyPr>
          <a:lstStyle/>
          <a:p>
            <a:pPr marL="171450" indent="-171450">
              <a:buFont typeface="Arial" panose="020B0604020202020204" pitchFamily="34" charset="0"/>
              <a:buChar char="•"/>
            </a:pPr>
            <a:r>
              <a:rPr lang="en-US" sz="1100" i="1" dirty="0">
                <a:latin typeface="Open Sans" panose="020B0606030504020204" pitchFamily="34" charset="0"/>
                <a:ea typeface="Open Sans" panose="020B0606030504020204" pitchFamily="34" charset="0"/>
                <a:cs typeface="Open Sans" panose="020B0606030504020204" pitchFamily="34" charset="0"/>
              </a:rPr>
              <a:t>2 variables are demographic and numeric</a:t>
            </a:r>
            <a:r>
              <a:rPr lang="en-US" sz="1100" i="1">
                <a:latin typeface="Open Sans" panose="020B0606030504020204" pitchFamily="34" charset="0"/>
                <a:ea typeface="Open Sans" panose="020B0606030504020204" pitchFamily="34" charset="0"/>
                <a:cs typeface="Open Sans" panose="020B0606030504020204" pitchFamily="34" charset="0"/>
              </a:rPr>
              <a:t>:</a:t>
            </a:r>
            <a:r>
              <a:rPr lang="en-US" sz="1100" i="1" dirty="0">
                <a:latin typeface="Open Sans" panose="020B0606030504020204" pitchFamily="34" charset="0"/>
                <a:ea typeface="Open Sans" panose="020B0606030504020204" pitchFamily="34" charset="0"/>
                <a:cs typeface="Open Sans" panose="020B0606030504020204" pitchFamily="34" charset="0"/>
              </a:rPr>
              <a:t> </a:t>
            </a:r>
          </a:p>
          <a:p>
            <a:pPr marL="781035" lvl="1" indent="-171450">
              <a:buFont typeface="Arial" panose="020B0604020202020204" pitchFamily="34" charset="0"/>
              <a:buChar char="•"/>
            </a:pPr>
            <a:r>
              <a:rPr lang="en-US" sz="1100" b="1" i="1" dirty="0">
                <a:latin typeface="Open Sans" panose="020B0606030504020204" pitchFamily="34" charset="0"/>
                <a:ea typeface="Open Sans" panose="020B0606030504020204" pitchFamily="34" charset="0"/>
                <a:cs typeface="Open Sans" panose="020B0606030504020204" pitchFamily="34" charset="0"/>
              </a:rPr>
              <a:t>Customer Age</a:t>
            </a:r>
          </a:p>
          <a:p>
            <a:pPr marL="781035" lvl="1" indent="-171450">
              <a:buFont typeface="Arial" panose="020B0604020202020204" pitchFamily="34" charset="0"/>
              <a:buChar char="•"/>
            </a:pPr>
            <a:r>
              <a:rPr lang="en-US" sz="1100" b="1" i="1" dirty="0">
                <a:latin typeface="Open Sans" panose="020B0606030504020204" pitchFamily="34" charset="0"/>
                <a:ea typeface="Open Sans" panose="020B0606030504020204" pitchFamily="34" charset="0"/>
                <a:cs typeface="Open Sans" panose="020B0606030504020204" pitchFamily="34" charset="0"/>
              </a:rPr>
              <a:t>Dependent Count</a:t>
            </a:r>
            <a:endParaRPr lang="en-US" sz="11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E725C715-E279-1022-6475-9911C292EE5E}"/>
              </a:ext>
            </a:extLst>
          </p:cNvPr>
          <p:cNvSpPr txBox="1"/>
          <p:nvPr/>
        </p:nvSpPr>
        <p:spPr>
          <a:xfrm>
            <a:off x="3125169" y="2813875"/>
            <a:ext cx="1534337" cy="292388"/>
          </a:xfrm>
          <a:prstGeom prst="rect">
            <a:avLst/>
          </a:prstGeom>
          <a:noFill/>
        </p:spPr>
        <p:txBody>
          <a:bodyPr wrap="square" rtlCol="0">
            <a:spAutoFit/>
          </a:bodyPr>
          <a:lstStyle/>
          <a:p>
            <a:pPr algn="ctr"/>
            <a:r>
              <a:rPr lang="en-US" sz="1300" b="1" dirty="0">
                <a:latin typeface="Open Sans" panose="020B0606030504020204" pitchFamily="34" charset="0"/>
                <a:ea typeface="Open Sans" panose="020B0606030504020204" pitchFamily="34" charset="0"/>
                <a:cs typeface="Open Sans" panose="020B0606030504020204" pitchFamily="34" charset="0"/>
              </a:rPr>
              <a:t>Financial</a:t>
            </a:r>
          </a:p>
        </p:txBody>
      </p:sp>
      <p:sp>
        <p:nvSpPr>
          <p:cNvPr id="50" name="TextBox 49">
            <a:extLst>
              <a:ext uri="{FF2B5EF4-FFF2-40B4-BE49-F238E27FC236}">
                <a16:creationId xmlns:a16="http://schemas.microsoft.com/office/drawing/2014/main" id="{F756E635-1B15-AD38-7C02-1D7C5D4D27D4}"/>
              </a:ext>
            </a:extLst>
          </p:cNvPr>
          <p:cNvSpPr txBox="1"/>
          <p:nvPr/>
        </p:nvSpPr>
        <p:spPr>
          <a:xfrm>
            <a:off x="4792940" y="2590737"/>
            <a:ext cx="3315743" cy="938719"/>
          </a:xfrm>
          <a:prstGeom prst="rect">
            <a:avLst/>
          </a:prstGeom>
          <a:noFill/>
        </p:spPr>
        <p:txBody>
          <a:bodyPr wrap="square" rtlCol="0">
            <a:spAutoFit/>
          </a:bodyPr>
          <a:lstStyle/>
          <a:p>
            <a:pPr marL="171450" indent="-171450">
              <a:buFont typeface="Arial" panose="020B0604020202020204" pitchFamily="34" charset="0"/>
              <a:buChar char="•"/>
            </a:pPr>
            <a:r>
              <a:rPr lang="en-US" sz="1100" i="1" dirty="0">
                <a:latin typeface="Open Sans" panose="020B0606030504020204" pitchFamily="34" charset="0"/>
                <a:ea typeface="Open Sans" panose="020B0606030504020204" pitchFamily="34" charset="0"/>
                <a:cs typeface="Open Sans" panose="020B0606030504020204" pitchFamily="34" charset="0"/>
              </a:rPr>
              <a:t>1 variable is categorical and a financial / account variable</a:t>
            </a:r>
            <a:r>
              <a:rPr lang="en-US" sz="1100" i="1">
                <a:latin typeface="Open Sans" panose="020B0606030504020204" pitchFamily="34" charset="0"/>
                <a:ea typeface="Open Sans" panose="020B0606030504020204" pitchFamily="34" charset="0"/>
                <a:cs typeface="Open Sans" panose="020B0606030504020204" pitchFamily="34" charset="0"/>
              </a:rPr>
              <a:t>:</a:t>
            </a:r>
            <a:endParaRPr lang="en-US" sz="1100" i="1" dirty="0">
              <a:latin typeface="Open Sans" panose="020B0606030504020204" pitchFamily="34" charset="0"/>
              <a:ea typeface="Open Sans" panose="020B0606030504020204" pitchFamily="34" charset="0"/>
              <a:cs typeface="Open Sans" panose="020B0606030504020204" pitchFamily="34" charset="0"/>
            </a:endParaRPr>
          </a:p>
          <a:p>
            <a:pPr marL="781035" lvl="1" indent="-171450">
              <a:buFont typeface="Arial" panose="020B0604020202020204" pitchFamily="34" charset="0"/>
              <a:buChar char="•"/>
            </a:pPr>
            <a:r>
              <a:rPr lang="en-US" sz="1100" b="1" i="1" dirty="0">
                <a:latin typeface="Open Sans" panose="020B0606030504020204" pitchFamily="34" charset="0"/>
                <a:ea typeface="Open Sans" panose="020B0606030504020204" pitchFamily="34" charset="0"/>
                <a:cs typeface="Open Sans" panose="020B0606030504020204" pitchFamily="34" charset="0"/>
              </a:rPr>
              <a:t>Card Category: </a:t>
            </a:r>
            <a:r>
              <a:rPr lang="en-US" sz="1100" i="1" dirty="0">
                <a:latin typeface="Open Sans" panose="020B0606030504020204" pitchFamily="34" charset="0"/>
                <a:ea typeface="Open Sans" panose="020B0606030504020204" pitchFamily="34" charset="0"/>
                <a:cs typeface="Open Sans" panose="020B0606030504020204" pitchFamily="34" charset="0"/>
              </a:rPr>
              <a:t>Credit card tier of customer</a:t>
            </a:r>
          </a:p>
          <a:p>
            <a:pPr marL="781035" lvl="1" indent="-171450">
              <a:buFont typeface="Arial" panose="020B0604020202020204" pitchFamily="34" charset="0"/>
              <a:buChar char="•"/>
            </a:pPr>
            <a:r>
              <a:rPr lang="en-US" sz="1100" i="1" dirty="0">
                <a:latin typeface="Open Sans" panose="020B0606030504020204" pitchFamily="34" charset="0"/>
                <a:ea typeface="Open Sans" panose="020B0606030504020204" pitchFamily="34" charset="0"/>
                <a:cs typeface="Open Sans" panose="020B0606030504020204" pitchFamily="34" charset="0"/>
              </a:rPr>
              <a:t>Blue, Silver, Gold, Platinum</a:t>
            </a:r>
          </a:p>
        </p:txBody>
      </p:sp>
      <p:sp>
        <p:nvSpPr>
          <p:cNvPr id="51" name="TextBox 50">
            <a:extLst>
              <a:ext uri="{FF2B5EF4-FFF2-40B4-BE49-F238E27FC236}">
                <a16:creationId xmlns:a16="http://schemas.microsoft.com/office/drawing/2014/main" id="{C4195351-AFA0-CCE0-5D99-6291BA00E5CC}"/>
              </a:ext>
            </a:extLst>
          </p:cNvPr>
          <p:cNvSpPr txBox="1"/>
          <p:nvPr/>
        </p:nvSpPr>
        <p:spPr>
          <a:xfrm>
            <a:off x="8310575" y="2590737"/>
            <a:ext cx="3170507" cy="938719"/>
          </a:xfrm>
          <a:prstGeom prst="rect">
            <a:avLst/>
          </a:prstGeom>
          <a:noFill/>
        </p:spPr>
        <p:txBody>
          <a:bodyPr wrap="square" rtlCol="0">
            <a:spAutoFit/>
          </a:bodyPr>
          <a:lstStyle/>
          <a:p>
            <a:pPr marL="171450" indent="-171450">
              <a:buFont typeface="Arial" panose="020B0604020202020204" pitchFamily="34" charset="0"/>
              <a:buChar char="•"/>
            </a:pPr>
            <a:r>
              <a:rPr lang="en-US" sz="1100" i="1" dirty="0">
                <a:latin typeface="Open Sans" panose="020B0606030504020204" pitchFamily="34" charset="0"/>
                <a:ea typeface="Open Sans" panose="020B0606030504020204" pitchFamily="34" charset="0"/>
                <a:cs typeface="Open Sans" panose="020B0606030504020204" pitchFamily="34" charset="0"/>
              </a:rPr>
              <a:t>12 variables are financial and numeric</a:t>
            </a:r>
          </a:p>
          <a:p>
            <a:pPr marL="171450" indent="-171450">
              <a:buFont typeface="Arial" panose="020B0604020202020204" pitchFamily="34" charset="0"/>
              <a:buChar char="•"/>
            </a:pPr>
            <a:r>
              <a:rPr lang="en-US" sz="1100" i="1" dirty="0">
                <a:latin typeface="Open Sans" panose="020B0606030504020204" pitchFamily="34" charset="0"/>
                <a:ea typeface="Open Sans" panose="020B0606030504020204" pitchFamily="34" charset="0"/>
                <a:cs typeface="Open Sans" panose="020B0606030504020204" pitchFamily="34" charset="0"/>
              </a:rPr>
              <a:t>Example columns:</a:t>
            </a:r>
          </a:p>
          <a:p>
            <a:pPr marL="781035" lvl="1" indent="-171450">
              <a:buFont typeface="Arial" panose="020B0604020202020204" pitchFamily="34" charset="0"/>
              <a:buChar char="•"/>
            </a:pPr>
            <a:r>
              <a:rPr lang="en-US" sz="1100" b="1" i="1" dirty="0">
                <a:latin typeface="Open Sans" panose="020B0606030504020204" pitchFamily="34" charset="0"/>
                <a:ea typeface="Open Sans" panose="020B0606030504020204" pitchFamily="34" charset="0"/>
                <a:cs typeface="Open Sans" panose="020B0606030504020204" pitchFamily="34" charset="0"/>
              </a:rPr>
              <a:t>Credit Limit</a:t>
            </a:r>
          </a:p>
          <a:p>
            <a:pPr marL="781035" lvl="1" indent="-171450">
              <a:buFont typeface="Arial" panose="020B0604020202020204" pitchFamily="34" charset="0"/>
              <a:buChar char="•"/>
            </a:pPr>
            <a:r>
              <a:rPr lang="en-US" sz="1100" b="1" i="1" dirty="0">
                <a:latin typeface="Open Sans" panose="020B0606030504020204" pitchFamily="34" charset="0"/>
                <a:ea typeface="Open Sans" panose="020B0606030504020204" pitchFamily="34" charset="0"/>
                <a:cs typeface="Open Sans" panose="020B0606030504020204" pitchFamily="34" charset="0"/>
              </a:rPr>
              <a:t>Total Transaction Amount</a:t>
            </a:r>
          </a:p>
          <a:p>
            <a:pPr marL="781035" lvl="1" indent="-171450">
              <a:buFont typeface="Arial" panose="020B0604020202020204" pitchFamily="34" charset="0"/>
              <a:buChar char="•"/>
            </a:pPr>
            <a:r>
              <a:rPr lang="en-US" sz="1100" b="1" i="1" dirty="0">
                <a:latin typeface="Open Sans" panose="020B0606030504020204" pitchFamily="34" charset="0"/>
                <a:ea typeface="Open Sans" panose="020B0606030504020204" pitchFamily="34" charset="0"/>
                <a:cs typeface="Open Sans" panose="020B0606030504020204" pitchFamily="34" charset="0"/>
              </a:rPr>
              <a:t>Average Utilization Ratio</a:t>
            </a:r>
            <a:endParaRPr lang="en-US" sz="11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53" name="Straight Connector 52">
            <a:extLst>
              <a:ext uri="{FF2B5EF4-FFF2-40B4-BE49-F238E27FC236}">
                <a16:creationId xmlns:a16="http://schemas.microsoft.com/office/drawing/2014/main" id="{B116CFA7-6C97-23C0-AE1B-F59AD74804BE}"/>
              </a:ext>
            </a:extLst>
          </p:cNvPr>
          <p:cNvCxnSpPr>
            <a:cxnSpLocks/>
          </p:cNvCxnSpPr>
          <p:nvPr/>
        </p:nvCxnSpPr>
        <p:spPr>
          <a:xfrm>
            <a:off x="2501599" y="2565254"/>
            <a:ext cx="8950172" cy="3773"/>
          </a:xfrm>
          <a:prstGeom prst="line">
            <a:avLst/>
          </a:prstGeom>
          <a:ln>
            <a:solidFill>
              <a:schemeClr val="accent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FF478-751C-3DD5-99F9-4A4370890E27}"/>
              </a:ext>
            </a:extLst>
          </p:cNvPr>
          <p:cNvCxnSpPr>
            <a:cxnSpLocks/>
          </p:cNvCxnSpPr>
          <p:nvPr/>
        </p:nvCxnSpPr>
        <p:spPr>
          <a:xfrm>
            <a:off x="2501599" y="3499887"/>
            <a:ext cx="8950172" cy="3773"/>
          </a:xfrm>
          <a:prstGeom prst="line">
            <a:avLst/>
          </a:prstGeom>
          <a:ln>
            <a:solidFill>
              <a:schemeClr val="accent2">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60" name="Freeform 13">
            <a:extLst>
              <a:ext uri="{FF2B5EF4-FFF2-40B4-BE49-F238E27FC236}">
                <a16:creationId xmlns:a16="http://schemas.microsoft.com/office/drawing/2014/main" id="{B5C7BF58-8788-FFEF-B0E0-85ADCB215B63}"/>
              </a:ext>
            </a:extLst>
          </p:cNvPr>
          <p:cNvSpPr>
            <a:spLocks/>
          </p:cNvSpPr>
          <p:nvPr/>
        </p:nvSpPr>
        <p:spPr>
          <a:xfrm>
            <a:off x="1943510" y="2083685"/>
            <a:ext cx="486661" cy="481569"/>
          </a:xfrm>
          <a:custGeom>
            <a:avLst/>
            <a:gdLst>
              <a:gd name="connsiteX0" fmla="*/ 0 w 1591056"/>
              <a:gd name="connsiteY0" fmla="*/ 1581912 h 1581912"/>
              <a:gd name="connsiteX1" fmla="*/ 1161288 w 1591056"/>
              <a:gd name="connsiteY1" fmla="*/ 0 h 1581912"/>
              <a:gd name="connsiteX2" fmla="*/ 1591056 w 1591056"/>
              <a:gd name="connsiteY2" fmla="*/ 0 h 1581912"/>
            </a:gdLst>
            <a:ahLst/>
            <a:cxnLst>
              <a:cxn ang="0">
                <a:pos x="connsiteX0" y="connsiteY0"/>
              </a:cxn>
              <a:cxn ang="0">
                <a:pos x="connsiteX1" y="connsiteY1"/>
              </a:cxn>
              <a:cxn ang="0">
                <a:pos x="connsiteX2" y="connsiteY2"/>
              </a:cxn>
            </a:cxnLst>
            <a:rect l="l" t="t" r="r" b="b"/>
            <a:pathLst>
              <a:path w="1591056" h="1581912">
                <a:moveTo>
                  <a:pt x="0" y="1581912"/>
                </a:moveTo>
                <a:lnTo>
                  <a:pt x="1161288" y="0"/>
                </a:lnTo>
                <a:lnTo>
                  <a:pt x="1591056" y="0"/>
                </a:lnTo>
              </a:path>
            </a:pathLst>
          </a:custGeom>
          <a:noFill/>
          <a:ln w="28575" cap="flat" cmpd="sng" algn="ctr">
            <a:solidFill>
              <a:schemeClr val="accent2"/>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Open Sans"/>
              <a:ea typeface="+mn-ea"/>
              <a:cs typeface="+mn-cs"/>
            </a:endParaRPr>
          </a:p>
        </p:txBody>
      </p:sp>
      <p:sp>
        <p:nvSpPr>
          <p:cNvPr id="61" name="Freeform 14">
            <a:extLst>
              <a:ext uri="{FF2B5EF4-FFF2-40B4-BE49-F238E27FC236}">
                <a16:creationId xmlns:a16="http://schemas.microsoft.com/office/drawing/2014/main" id="{9D8D02CD-277B-64F0-1103-5EEC669B0968}"/>
              </a:ext>
            </a:extLst>
          </p:cNvPr>
          <p:cNvSpPr/>
          <p:nvPr/>
        </p:nvSpPr>
        <p:spPr>
          <a:xfrm flipV="1">
            <a:off x="1943510" y="2673036"/>
            <a:ext cx="486660" cy="481570"/>
          </a:xfrm>
          <a:custGeom>
            <a:avLst/>
            <a:gdLst>
              <a:gd name="connsiteX0" fmla="*/ 0 w 1597231"/>
              <a:gd name="connsiteY0" fmla="*/ 670956 h 670956"/>
              <a:gd name="connsiteX1" fmla="*/ 1163781 w 1597231"/>
              <a:gd name="connsiteY1" fmla="*/ 0 h 670956"/>
              <a:gd name="connsiteX2" fmla="*/ 1597231 w 1597231"/>
              <a:gd name="connsiteY2" fmla="*/ 0 h 670956"/>
            </a:gdLst>
            <a:ahLst/>
            <a:cxnLst>
              <a:cxn ang="0">
                <a:pos x="connsiteX0" y="connsiteY0"/>
              </a:cxn>
              <a:cxn ang="0">
                <a:pos x="connsiteX1" y="connsiteY1"/>
              </a:cxn>
              <a:cxn ang="0">
                <a:pos x="connsiteX2" y="connsiteY2"/>
              </a:cxn>
            </a:cxnLst>
            <a:rect l="l" t="t" r="r" b="b"/>
            <a:pathLst>
              <a:path w="1597231" h="670956">
                <a:moveTo>
                  <a:pt x="0" y="670956"/>
                </a:moveTo>
                <a:lnTo>
                  <a:pt x="1163781" y="0"/>
                </a:lnTo>
                <a:lnTo>
                  <a:pt x="1597231" y="0"/>
                </a:lnTo>
              </a:path>
            </a:pathLst>
          </a:custGeom>
          <a:solidFill>
            <a:schemeClr val="bg1"/>
          </a:solidFill>
          <a:ln w="28575" cap="flat" cmpd="sng" algn="ctr">
            <a:solidFill>
              <a:schemeClr val="accent2"/>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Open Sans"/>
              <a:ea typeface="+mn-ea"/>
              <a:cs typeface="+mn-cs"/>
            </a:endParaRPr>
          </a:p>
        </p:txBody>
      </p:sp>
      <p:sp>
        <p:nvSpPr>
          <p:cNvPr id="68" name="Rectangle 67">
            <a:extLst>
              <a:ext uri="{FF2B5EF4-FFF2-40B4-BE49-F238E27FC236}">
                <a16:creationId xmlns:a16="http://schemas.microsoft.com/office/drawing/2014/main" id="{DC5A004D-2BB6-06ED-AA3B-22948A1F6610}"/>
              </a:ext>
            </a:extLst>
          </p:cNvPr>
          <p:cNvSpPr/>
          <p:nvPr/>
        </p:nvSpPr>
        <p:spPr>
          <a:xfrm>
            <a:off x="477887" y="1344586"/>
            <a:ext cx="1404063" cy="231025"/>
          </a:xfrm>
          <a:prstGeom prst="rect">
            <a:avLst/>
          </a:prstGeom>
          <a:noFill/>
        </p:spPr>
        <p:txBody>
          <a:bodyPr wrap="square" lIns="0" tIns="0" rIns="0" bIns="0">
            <a:spAutoFit/>
          </a:bodyPr>
          <a:lstStyle/>
          <a:p>
            <a:pPr marL="0" marR="0" lvl="0" indent="0" algn="ctr" defTabSz="914400" eaLnBrk="1" fontAlgn="auto" latinLnBrk="0" hangingPunct="1">
              <a:lnSpc>
                <a:spcPct val="106000"/>
              </a:lnSpc>
              <a:spcBef>
                <a:spcPts val="0"/>
              </a:spcBef>
              <a:spcAft>
                <a:spcPts val="0"/>
              </a:spcAft>
              <a:buClrTx/>
              <a:buSzTx/>
              <a:buFontTx/>
              <a:buNone/>
              <a:tabLst/>
              <a:defRPr/>
            </a:pPr>
            <a:r>
              <a:rPr kumimoji="0" lang="en-US" sz="15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Credit Dataset</a:t>
            </a:r>
          </a:p>
        </p:txBody>
      </p:sp>
      <p:pic>
        <p:nvPicPr>
          <p:cNvPr id="70" name="Picture 69" descr="A black background with a black square&#10;&#10;Description automatically generated with medium confidence">
            <a:extLst>
              <a:ext uri="{FF2B5EF4-FFF2-40B4-BE49-F238E27FC236}">
                <a16:creationId xmlns:a16="http://schemas.microsoft.com/office/drawing/2014/main" id="{7D76585A-D132-8AFD-6F4D-7336500F94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1879" y="1721692"/>
            <a:ext cx="608144" cy="608144"/>
          </a:xfrm>
          <a:prstGeom prst="rect">
            <a:avLst/>
          </a:prstGeom>
        </p:spPr>
      </p:pic>
      <p:pic>
        <p:nvPicPr>
          <p:cNvPr id="72" name="Picture 71" descr="A black background with a black square&#10;&#10;Description automatically generated with medium confidence">
            <a:extLst>
              <a:ext uri="{FF2B5EF4-FFF2-40B4-BE49-F238E27FC236}">
                <a16:creationId xmlns:a16="http://schemas.microsoft.com/office/drawing/2014/main" id="{0721C8C2-1E0A-75D0-CF6C-F17E9CD82E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1559" y="2738438"/>
            <a:ext cx="575559" cy="575559"/>
          </a:xfrm>
          <a:prstGeom prst="rect">
            <a:avLst/>
          </a:prstGeom>
        </p:spPr>
      </p:pic>
      <p:sp>
        <p:nvSpPr>
          <p:cNvPr id="73" name="TextBox 72">
            <a:extLst>
              <a:ext uri="{FF2B5EF4-FFF2-40B4-BE49-F238E27FC236}">
                <a16:creationId xmlns:a16="http://schemas.microsoft.com/office/drawing/2014/main" id="{8F6C046E-8753-89A0-99AC-3AF787A320CF}"/>
              </a:ext>
            </a:extLst>
          </p:cNvPr>
          <p:cNvSpPr txBox="1"/>
          <p:nvPr/>
        </p:nvSpPr>
        <p:spPr>
          <a:xfrm>
            <a:off x="3569394" y="2166518"/>
            <a:ext cx="637995" cy="153888"/>
          </a:xfrm>
          <a:prstGeom prst="rect">
            <a:avLst/>
          </a:prstGeom>
          <a:noFill/>
        </p:spPr>
        <p:txBody>
          <a:bodyPr wrap="none" lIns="0" tIns="0" rIns="0" bIns="0" rtlCol="0">
            <a:spAutoFit/>
          </a:bodyPr>
          <a:lstStyle/>
          <a:p>
            <a:pPr algn="ctr">
              <a:spcBef>
                <a:spcPts val="600"/>
              </a:spcBef>
              <a:buSzPct val="100000"/>
            </a:pPr>
            <a:r>
              <a:rPr lang="en-US" sz="1000" i="1" dirty="0"/>
              <a:t>6 Variables</a:t>
            </a:r>
          </a:p>
        </p:txBody>
      </p:sp>
      <p:sp>
        <p:nvSpPr>
          <p:cNvPr id="74" name="TextBox 73">
            <a:extLst>
              <a:ext uri="{FF2B5EF4-FFF2-40B4-BE49-F238E27FC236}">
                <a16:creationId xmlns:a16="http://schemas.microsoft.com/office/drawing/2014/main" id="{B80E080A-DE84-B4FF-9A6B-86FB52E685FA}"/>
              </a:ext>
            </a:extLst>
          </p:cNvPr>
          <p:cNvSpPr txBox="1"/>
          <p:nvPr/>
        </p:nvSpPr>
        <p:spPr>
          <a:xfrm>
            <a:off x="3538074" y="3082646"/>
            <a:ext cx="708527" cy="153888"/>
          </a:xfrm>
          <a:prstGeom prst="rect">
            <a:avLst/>
          </a:prstGeom>
          <a:noFill/>
        </p:spPr>
        <p:txBody>
          <a:bodyPr wrap="none" lIns="0" tIns="0" rIns="0" bIns="0" rtlCol="0">
            <a:spAutoFit/>
          </a:bodyPr>
          <a:lstStyle/>
          <a:p>
            <a:pPr algn="ctr">
              <a:spcBef>
                <a:spcPts val="600"/>
              </a:spcBef>
              <a:buSzPct val="100000"/>
            </a:pPr>
            <a:r>
              <a:rPr lang="en-US" sz="1000" i="1" dirty="0"/>
              <a:t>13 Variables</a:t>
            </a:r>
          </a:p>
        </p:txBody>
      </p:sp>
      <p:sp>
        <p:nvSpPr>
          <p:cNvPr id="75" name="TextBox 74">
            <a:extLst>
              <a:ext uri="{FF2B5EF4-FFF2-40B4-BE49-F238E27FC236}">
                <a16:creationId xmlns:a16="http://schemas.microsoft.com/office/drawing/2014/main" id="{B0A421A6-F19C-9BF1-882B-90E087B4DE62}"/>
              </a:ext>
            </a:extLst>
          </p:cNvPr>
          <p:cNvSpPr txBox="1"/>
          <p:nvPr/>
        </p:nvSpPr>
        <p:spPr>
          <a:xfrm>
            <a:off x="6922666" y="1383154"/>
            <a:ext cx="637995" cy="153888"/>
          </a:xfrm>
          <a:prstGeom prst="rect">
            <a:avLst/>
          </a:prstGeom>
          <a:noFill/>
        </p:spPr>
        <p:txBody>
          <a:bodyPr wrap="none" lIns="0" tIns="0" rIns="0" bIns="0" rtlCol="0">
            <a:spAutoFit/>
          </a:bodyPr>
          <a:lstStyle/>
          <a:p>
            <a:pPr>
              <a:spcBef>
                <a:spcPts val="600"/>
              </a:spcBef>
              <a:buSzPct val="100000"/>
            </a:pPr>
            <a:r>
              <a:rPr lang="en-US" sz="1000" i="1" dirty="0"/>
              <a:t>5 Variables</a:t>
            </a:r>
          </a:p>
        </p:txBody>
      </p:sp>
      <p:sp>
        <p:nvSpPr>
          <p:cNvPr id="76" name="TextBox 75">
            <a:extLst>
              <a:ext uri="{FF2B5EF4-FFF2-40B4-BE49-F238E27FC236}">
                <a16:creationId xmlns:a16="http://schemas.microsoft.com/office/drawing/2014/main" id="{45D500D2-69A9-1CEE-AC86-C2351466D2FE}"/>
              </a:ext>
            </a:extLst>
          </p:cNvPr>
          <p:cNvSpPr txBox="1"/>
          <p:nvPr/>
        </p:nvSpPr>
        <p:spPr>
          <a:xfrm>
            <a:off x="10238664" y="1383154"/>
            <a:ext cx="708527" cy="153888"/>
          </a:xfrm>
          <a:prstGeom prst="rect">
            <a:avLst/>
          </a:prstGeom>
          <a:noFill/>
        </p:spPr>
        <p:txBody>
          <a:bodyPr wrap="none" lIns="0" tIns="0" rIns="0" bIns="0" rtlCol="0">
            <a:spAutoFit/>
          </a:bodyPr>
          <a:lstStyle/>
          <a:p>
            <a:pPr>
              <a:spcBef>
                <a:spcPts val="600"/>
              </a:spcBef>
              <a:buSzPct val="100000"/>
            </a:pPr>
            <a:r>
              <a:rPr lang="en-US" sz="1000" i="1" dirty="0"/>
              <a:t>14 Variables</a:t>
            </a:r>
          </a:p>
        </p:txBody>
      </p:sp>
      <p:sp>
        <p:nvSpPr>
          <p:cNvPr id="77" name="TextBox 76">
            <a:extLst>
              <a:ext uri="{FF2B5EF4-FFF2-40B4-BE49-F238E27FC236}">
                <a16:creationId xmlns:a16="http://schemas.microsoft.com/office/drawing/2014/main" id="{E5AD3E48-CBFA-F195-DAF6-59B4E85FFDC4}"/>
              </a:ext>
            </a:extLst>
          </p:cNvPr>
          <p:cNvSpPr txBox="1"/>
          <p:nvPr/>
        </p:nvSpPr>
        <p:spPr>
          <a:xfrm>
            <a:off x="450594" y="6539948"/>
            <a:ext cx="4804200" cy="153888"/>
          </a:xfrm>
          <a:prstGeom prst="rect">
            <a:avLst/>
          </a:prstGeom>
          <a:noFill/>
        </p:spPr>
        <p:txBody>
          <a:bodyPr wrap="none" lIns="0" tIns="0" rIns="0" bIns="0" rtlCol="0">
            <a:spAutoFit/>
          </a:bodyPr>
          <a:lstStyle/>
          <a:p>
            <a:pPr>
              <a:spcBef>
                <a:spcPts val="600"/>
              </a:spcBef>
              <a:buSzPct val="100000"/>
            </a:pPr>
            <a:r>
              <a:rPr lang="en-US" sz="1000" i="1" dirty="0">
                <a:solidFill>
                  <a:srgbClr val="313131"/>
                </a:solidFill>
              </a:rPr>
              <a:t>*The original dataset has 23 columns; the analysis is moving forward with 19 of these</a:t>
            </a:r>
          </a:p>
        </p:txBody>
      </p:sp>
      <p:sp>
        <p:nvSpPr>
          <p:cNvPr id="80" name="TextBox 79">
            <a:extLst>
              <a:ext uri="{FF2B5EF4-FFF2-40B4-BE49-F238E27FC236}">
                <a16:creationId xmlns:a16="http://schemas.microsoft.com/office/drawing/2014/main" id="{59BF057B-3FC0-F688-AF84-D0339F80DDAC}"/>
              </a:ext>
            </a:extLst>
          </p:cNvPr>
          <p:cNvSpPr txBox="1"/>
          <p:nvPr/>
        </p:nvSpPr>
        <p:spPr>
          <a:xfrm>
            <a:off x="477887" y="2083685"/>
            <a:ext cx="1419505" cy="1046440"/>
          </a:xfrm>
          <a:prstGeom prst="rect">
            <a:avLst/>
          </a:prstGeom>
          <a:noFill/>
        </p:spPr>
        <p:txBody>
          <a:bodyPr wrap="square">
            <a:spAutoFit/>
          </a:bodyPr>
          <a:lstStyle/>
          <a:p>
            <a:pPr>
              <a:spcBef>
                <a:spcPts val="1200"/>
              </a:spcBef>
            </a:pPr>
            <a:r>
              <a:rPr lang="en-US" sz="1400" b="1" dirty="0">
                <a:latin typeface="Open Sans" panose="020B0606030504020204" pitchFamily="34" charset="0"/>
                <a:ea typeface="Open Sans" panose="020B0606030504020204" pitchFamily="34" charset="0"/>
                <a:cs typeface="Open Sans" panose="020B0606030504020204" pitchFamily="34" charset="0"/>
              </a:rPr>
              <a:t>Rows: </a:t>
            </a:r>
            <a:r>
              <a:rPr lang="en-US" sz="1400" dirty="0">
                <a:latin typeface="Open Sans" panose="020B0606030504020204" pitchFamily="34" charset="0"/>
                <a:ea typeface="Open Sans" panose="020B0606030504020204" pitchFamily="34" charset="0"/>
                <a:cs typeface="Open Sans" panose="020B0606030504020204" pitchFamily="34" charset="0"/>
              </a:rPr>
              <a:t>10,127</a:t>
            </a:r>
          </a:p>
          <a:p>
            <a:pPr>
              <a:spcBef>
                <a:spcPts val="1200"/>
              </a:spcBef>
            </a:pPr>
            <a:r>
              <a:rPr lang="en-US" sz="1400" b="1" dirty="0">
                <a:latin typeface="Open Sans" panose="020B0606030504020204" pitchFamily="34" charset="0"/>
                <a:ea typeface="Open Sans" panose="020B0606030504020204" pitchFamily="34" charset="0"/>
                <a:cs typeface="Open Sans" panose="020B0606030504020204" pitchFamily="34" charset="0"/>
              </a:rPr>
              <a:t>Columns: </a:t>
            </a:r>
            <a:r>
              <a:rPr lang="en-US" sz="1400" dirty="0">
                <a:latin typeface="Open Sans" panose="020B0606030504020204" pitchFamily="34" charset="0"/>
                <a:ea typeface="Open Sans" panose="020B0606030504020204" pitchFamily="34" charset="0"/>
                <a:cs typeface="Open Sans" panose="020B0606030504020204" pitchFamily="34" charset="0"/>
              </a:rPr>
              <a:t>19*</a:t>
            </a:r>
          </a:p>
          <a:p>
            <a:pPr>
              <a:spcBef>
                <a:spcPts val="1200"/>
              </a:spcBef>
            </a:pPr>
            <a:r>
              <a:rPr lang="en-US" sz="1400" b="1" dirty="0">
                <a:latin typeface="Open Sans" panose="020B0606030504020204" pitchFamily="34" charset="0"/>
                <a:ea typeface="Open Sans" panose="020B0606030504020204" pitchFamily="34" charset="0"/>
                <a:cs typeface="Open Sans" panose="020B0606030504020204" pitchFamily="34" charset="0"/>
              </a:rPr>
              <a:t>Null Values: </a:t>
            </a:r>
            <a:r>
              <a:rPr lang="en-US" sz="1400" dirty="0">
                <a:latin typeface="Open Sans" panose="020B0606030504020204" pitchFamily="34" charset="0"/>
                <a:ea typeface="Open Sans" panose="020B0606030504020204" pitchFamily="34" charset="0"/>
                <a:cs typeface="Open Sans" panose="020B0606030504020204" pitchFamily="34" charset="0"/>
              </a:rPr>
              <a:t>0</a:t>
            </a:r>
          </a:p>
        </p:txBody>
      </p:sp>
      <p:sp>
        <p:nvSpPr>
          <p:cNvPr id="88" name="object 2">
            <a:extLst>
              <a:ext uri="{FF2B5EF4-FFF2-40B4-BE49-F238E27FC236}">
                <a16:creationId xmlns:a16="http://schemas.microsoft.com/office/drawing/2014/main" id="{0B96A312-BB76-531D-32D3-1B2532322E4F}"/>
              </a:ext>
            </a:extLst>
          </p:cNvPr>
          <p:cNvSpPr txBox="1"/>
          <p:nvPr/>
        </p:nvSpPr>
        <p:spPr>
          <a:xfrm>
            <a:off x="4467785" y="5407569"/>
            <a:ext cx="3118104" cy="849463"/>
          </a:xfrm>
          <a:prstGeom prst="rect">
            <a:avLst/>
          </a:prstGeom>
        </p:spPr>
        <p:txBody>
          <a:bodyPr vert="horz" wrap="square" lIns="91440" tIns="9144" rIns="91440" bIns="9144" rtlCol="0">
            <a:spAutoFit/>
          </a:bodyPr>
          <a:lstStyle/>
          <a:p>
            <a:pPr marL="12700">
              <a:spcBef>
                <a:spcPts val="600"/>
              </a:spcBef>
              <a:tabLst>
                <a:tab pos="116839" algn="l"/>
              </a:tabLst>
            </a:pPr>
            <a:r>
              <a:rPr lang="en-US" sz="1100" spc="-20" dirty="0">
                <a:latin typeface="Open Sans" panose="020B0606030504020204" pitchFamily="34" charset="0"/>
                <a:ea typeface="Open Sans" panose="020B0606030504020204" pitchFamily="34" charset="0"/>
                <a:cs typeface="Open Sans" panose="020B0606030504020204" pitchFamily="34" charset="0"/>
              </a:rPr>
              <a:t>Some variables are highly correlated, such as: </a:t>
            </a:r>
          </a:p>
          <a:p>
            <a:pPr marL="116839" indent="-104139">
              <a:spcBef>
                <a:spcPts val="600"/>
              </a:spcBef>
              <a:buFont typeface="Arial"/>
              <a:buChar char="•"/>
              <a:tabLst>
                <a:tab pos="116839" algn="l"/>
              </a:tabLst>
            </a:pPr>
            <a:r>
              <a:rPr lang="en-US" sz="1100" b="1" spc="-20" dirty="0">
                <a:latin typeface="Open Sans" panose="020B0606030504020204" pitchFamily="34" charset="0"/>
                <a:ea typeface="Open Sans" panose="020B0606030504020204" pitchFamily="34" charset="0"/>
                <a:cs typeface="Open Sans" panose="020B0606030504020204" pitchFamily="34" charset="0"/>
              </a:rPr>
              <a:t>Average Utilization Ratio </a:t>
            </a:r>
            <a:r>
              <a:rPr lang="en-US" sz="1100" spc="-20" dirty="0">
                <a:latin typeface="Open Sans" panose="020B0606030504020204" pitchFamily="34" charset="0"/>
                <a:ea typeface="Open Sans" panose="020B0606030504020204" pitchFamily="34" charset="0"/>
                <a:cs typeface="Open Sans" panose="020B0606030504020204" pitchFamily="34" charset="0"/>
              </a:rPr>
              <a:t>vs. </a:t>
            </a:r>
            <a:r>
              <a:rPr lang="en-US" sz="1100" b="1" spc="-20" dirty="0">
                <a:latin typeface="Open Sans" panose="020B0606030504020204" pitchFamily="34" charset="0"/>
                <a:ea typeface="Open Sans" panose="020B0606030504020204" pitchFamily="34" charset="0"/>
                <a:cs typeface="Open Sans" panose="020B0606030504020204" pitchFamily="34" charset="0"/>
              </a:rPr>
              <a:t>Total Revolving Balance</a:t>
            </a:r>
            <a:r>
              <a:rPr lang="en-US" sz="1100" spc="-20" dirty="0">
                <a:latin typeface="Open Sans" panose="020B0606030504020204" pitchFamily="34" charset="0"/>
                <a:ea typeface="Open Sans" panose="020B0606030504020204" pitchFamily="34" charset="0"/>
                <a:cs typeface="Open Sans" panose="020B0606030504020204" pitchFamily="34" charset="0"/>
              </a:rPr>
              <a:t>: +0.62</a:t>
            </a:r>
          </a:p>
          <a:p>
            <a:pPr marL="116839" indent="-104139">
              <a:spcBef>
                <a:spcPts val="600"/>
              </a:spcBef>
              <a:buFont typeface="Arial"/>
              <a:buChar char="•"/>
              <a:tabLst>
                <a:tab pos="116839" algn="l"/>
              </a:tabLst>
            </a:pPr>
            <a:r>
              <a:rPr lang="en-US" sz="1100" b="1" spc="-20" dirty="0">
                <a:latin typeface="Open Sans" panose="020B0606030504020204" pitchFamily="34" charset="0"/>
                <a:ea typeface="Open Sans" panose="020B0606030504020204" pitchFamily="34" charset="0"/>
                <a:cs typeface="Open Sans" panose="020B0606030504020204" pitchFamily="34" charset="0"/>
              </a:rPr>
              <a:t>Card Category </a:t>
            </a:r>
            <a:r>
              <a:rPr lang="en-US" sz="1100" spc="-20" dirty="0">
                <a:latin typeface="Open Sans" panose="020B0606030504020204" pitchFamily="34" charset="0"/>
                <a:ea typeface="Open Sans" panose="020B0606030504020204" pitchFamily="34" charset="0"/>
                <a:cs typeface="Open Sans" panose="020B0606030504020204" pitchFamily="34" charset="0"/>
              </a:rPr>
              <a:t>vs. </a:t>
            </a:r>
            <a:r>
              <a:rPr lang="en-US" sz="1100" b="1" spc="-20" dirty="0">
                <a:latin typeface="Open Sans" panose="020B0606030504020204" pitchFamily="34" charset="0"/>
                <a:ea typeface="Open Sans" panose="020B0606030504020204" pitchFamily="34" charset="0"/>
                <a:cs typeface="Open Sans" panose="020B0606030504020204" pitchFamily="34" charset="0"/>
              </a:rPr>
              <a:t>Credit Limit</a:t>
            </a:r>
            <a:r>
              <a:rPr lang="en-US" sz="1100" spc="-20" dirty="0">
                <a:latin typeface="Open Sans" panose="020B0606030504020204" pitchFamily="34" charset="0"/>
                <a:ea typeface="Open Sans" panose="020B0606030504020204" pitchFamily="34" charset="0"/>
                <a:cs typeface="Open Sans" panose="020B0606030504020204" pitchFamily="34" charset="0"/>
              </a:rPr>
              <a:t>: +0.49</a:t>
            </a:r>
          </a:p>
        </p:txBody>
      </p:sp>
      <p:sp>
        <p:nvSpPr>
          <p:cNvPr id="89" name="object 2">
            <a:extLst>
              <a:ext uri="{FF2B5EF4-FFF2-40B4-BE49-F238E27FC236}">
                <a16:creationId xmlns:a16="http://schemas.microsoft.com/office/drawing/2014/main" id="{D5B56412-7E09-F130-8FD8-16E3501DE42F}"/>
              </a:ext>
            </a:extLst>
          </p:cNvPr>
          <p:cNvSpPr txBox="1"/>
          <p:nvPr/>
        </p:nvSpPr>
        <p:spPr>
          <a:xfrm>
            <a:off x="673041" y="5358022"/>
            <a:ext cx="3118104" cy="187744"/>
          </a:xfrm>
          <a:prstGeom prst="rect">
            <a:avLst/>
          </a:prstGeom>
        </p:spPr>
        <p:txBody>
          <a:bodyPr vert="horz" wrap="square" lIns="91440" tIns="9144" rIns="91440" bIns="9144" rtlCol="0">
            <a:spAutoFit/>
          </a:bodyPr>
          <a:lstStyle/>
          <a:p>
            <a:pPr marL="12700">
              <a:spcBef>
                <a:spcPts val="795"/>
              </a:spcBef>
              <a:tabLst>
                <a:tab pos="116839" algn="l"/>
              </a:tabLst>
            </a:pPr>
            <a:r>
              <a:rPr lang="en-US" sz="1100" spc="-20" dirty="0">
                <a:latin typeface="Open Sans" panose="020B0606030504020204" pitchFamily="34" charset="0"/>
                <a:ea typeface="Open Sans" panose="020B0606030504020204" pitchFamily="34" charset="0"/>
                <a:cs typeface="Open Sans" panose="020B0606030504020204" pitchFamily="34" charset="0"/>
              </a:rPr>
              <a:t>Percentage of Observations by </a:t>
            </a:r>
            <a:r>
              <a:rPr lang="en-US" sz="1100" b="1" spc="-20" dirty="0">
                <a:latin typeface="Open Sans" panose="020B0606030504020204" pitchFamily="34" charset="0"/>
                <a:ea typeface="Open Sans" panose="020B0606030504020204" pitchFamily="34" charset="0"/>
                <a:cs typeface="Open Sans" panose="020B0606030504020204" pitchFamily="34" charset="0"/>
              </a:rPr>
              <a:t>Attrition Flag</a:t>
            </a:r>
          </a:p>
        </p:txBody>
      </p:sp>
      <p:grpSp>
        <p:nvGrpSpPr>
          <p:cNvPr id="127" name="Group 126">
            <a:extLst>
              <a:ext uri="{FF2B5EF4-FFF2-40B4-BE49-F238E27FC236}">
                <a16:creationId xmlns:a16="http://schemas.microsoft.com/office/drawing/2014/main" id="{C989E067-29D4-7361-AFCF-0F346A664E1A}"/>
              </a:ext>
            </a:extLst>
          </p:cNvPr>
          <p:cNvGrpSpPr/>
          <p:nvPr/>
        </p:nvGrpSpPr>
        <p:grpSpPr>
          <a:xfrm>
            <a:off x="1297137" y="4437208"/>
            <a:ext cx="1692201" cy="847214"/>
            <a:chOff x="1297137" y="4229649"/>
            <a:chExt cx="1692201" cy="847214"/>
          </a:xfrm>
        </p:grpSpPr>
        <p:sp>
          <p:nvSpPr>
            <p:cNvPr id="83" name="Rectangle 82">
              <a:extLst>
                <a:ext uri="{FF2B5EF4-FFF2-40B4-BE49-F238E27FC236}">
                  <a16:creationId xmlns:a16="http://schemas.microsoft.com/office/drawing/2014/main" id="{239688B1-CE4E-06DE-3242-E1E61093E69E}"/>
                </a:ext>
              </a:extLst>
            </p:cNvPr>
            <p:cNvSpPr/>
            <p:nvPr/>
          </p:nvSpPr>
          <p:spPr>
            <a:xfrm>
              <a:off x="1297137" y="4843722"/>
              <a:ext cx="1692201" cy="233141"/>
            </a:xfrm>
            <a:prstGeom prst="rect">
              <a:avLst/>
            </a:prstGeom>
            <a:noFill/>
          </p:spPr>
          <p:txBody>
            <a:bodyPr wrap="square" lIns="0" tIns="0" rIns="0" bIns="0">
              <a:spAutoFit/>
            </a:bodyPr>
            <a:lstStyle/>
            <a:p>
              <a:pPr marL="0" marR="0" lvl="0" indent="0" algn="ctr" defTabSz="914400" eaLnBrk="1" fontAlgn="auto" latinLnBrk="0" hangingPunct="1">
                <a:lnSpc>
                  <a:spcPct val="106000"/>
                </a:lnSpc>
                <a:spcBef>
                  <a:spcPts val="0"/>
                </a:spcBef>
                <a:spcAft>
                  <a:spcPts val="0"/>
                </a:spcAft>
                <a:buClrTx/>
                <a:buSzTx/>
                <a:buFontTx/>
                <a:buNone/>
                <a:tabLst/>
                <a:defRPr/>
              </a:pPr>
              <a:r>
                <a:rPr kumimoji="0" lang="en-US" sz="15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Class Imbalance</a:t>
              </a:r>
            </a:p>
          </p:txBody>
        </p:sp>
        <p:sp>
          <p:nvSpPr>
            <p:cNvPr id="103" name="Graphic 4">
              <a:extLst>
                <a:ext uri="{FF2B5EF4-FFF2-40B4-BE49-F238E27FC236}">
                  <a16:creationId xmlns:a16="http://schemas.microsoft.com/office/drawing/2014/main" id="{57D0B4E3-84E6-F2BD-8584-5503BFA40577}"/>
                </a:ext>
              </a:extLst>
            </p:cNvPr>
            <p:cNvSpPr/>
            <p:nvPr/>
          </p:nvSpPr>
          <p:spPr>
            <a:xfrm>
              <a:off x="1849324" y="4229649"/>
              <a:ext cx="542962" cy="540790"/>
            </a:xfrm>
            <a:custGeom>
              <a:avLst/>
              <a:gdLst>
                <a:gd name="connsiteX0" fmla="*/ 181869 w 210235"/>
                <a:gd name="connsiteY0" fmla="*/ 32558 h 209394"/>
                <a:gd name="connsiteX1" fmla="*/ 181869 w 210235"/>
                <a:gd name="connsiteY1" fmla="*/ 32558 h 209394"/>
                <a:gd name="connsiteX2" fmla="*/ 181230 w 210235"/>
                <a:gd name="connsiteY2" fmla="*/ 31282 h 209394"/>
                <a:gd name="connsiteX3" fmla="*/ 180590 w 210235"/>
                <a:gd name="connsiteY3" fmla="*/ 30005 h 209394"/>
                <a:gd name="connsiteX4" fmla="*/ 179951 w 210235"/>
                <a:gd name="connsiteY4" fmla="*/ 29366 h 209394"/>
                <a:gd name="connsiteX5" fmla="*/ 178674 w 210235"/>
                <a:gd name="connsiteY5" fmla="*/ 28728 h 209394"/>
                <a:gd name="connsiteX6" fmla="*/ 178035 w 210235"/>
                <a:gd name="connsiteY6" fmla="*/ 28728 h 209394"/>
                <a:gd name="connsiteX7" fmla="*/ 176117 w 210235"/>
                <a:gd name="connsiteY7" fmla="*/ 28090 h 209394"/>
                <a:gd name="connsiteX8" fmla="*/ 112218 w 210235"/>
                <a:gd name="connsiteY8" fmla="*/ 28090 h 209394"/>
                <a:gd name="connsiteX9" fmla="*/ 112218 w 210235"/>
                <a:gd name="connsiteY9" fmla="*/ 6384 h 209394"/>
                <a:gd name="connsiteX10" fmla="*/ 105828 w 210235"/>
                <a:gd name="connsiteY10" fmla="*/ 0 h 209394"/>
                <a:gd name="connsiteX11" fmla="*/ 99438 w 210235"/>
                <a:gd name="connsiteY11" fmla="*/ 6384 h 209394"/>
                <a:gd name="connsiteX12" fmla="*/ 99438 w 210235"/>
                <a:gd name="connsiteY12" fmla="*/ 28090 h 209394"/>
                <a:gd name="connsiteX13" fmla="*/ 41929 w 210235"/>
                <a:gd name="connsiteY13" fmla="*/ 28090 h 209394"/>
                <a:gd name="connsiteX14" fmla="*/ 41290 w 210235"/>
                <a:gd name="connsiteY14" fmla="*/ 28090 h 209394"/>
                <a:gd name="connsiteX15" fmla="*/ 39373 w 210235"/>
                <a:gd name="connsiteY15" fmla="*/ 28728 h 209394"/>
                <a:gd name="connsiteX16" fmla="*/ 38734 w 210235"/>
                <a:gd name="connsiteY16" fmla="*/ 29366 h 209394"/>
                <a:gd name="connsiteX17" fmla="*/ 37456 w 210235"/>
                <a:gd name="connsiteY17" fmla="*/ 30005 h 209394"/>
                <a:gd name="connsiteX18" fmla="*/ 36817 w 210235"/>
                <a:gd name="connsiteY18" fmla="*/ 30643 h 209394"/>
                <a:gd name="connsiteX19" fmla="*/ 36178 w 210235"/>
                <a:gd name="connsiteY19" fmla="*/ 31920 h 209394"/>
                <a:gd name="connsiteX20" fmla="*/ 35539 w 210235"/>
                <a:gd name="connsiteY20" fmla="*/ 32558 h 209394"/>
                <a:gd name="connsiteX21" fmla="*/ 35539 w 210235"/>
                <a:gd name="connsiteY21" fmla="*/ 33197 h 209394"/>
                <a:gd name="connsiteX22" fmla="*/ 394 w 210235"/>
                <a:gd name="connsiteY22" fmla="*/ 145555 h 209394"/>
                <a:gd name="connsiteX23" fmla="*/ 4867 w 210235"/>
                <a:gd name="connsiteY23" fmla="*/ 153216 h 209394"/>
                <a:gd name="connsiteX24" fmla="*/ 6784 w 210235"/>
                <a:gd name="connsiteY24" fmla="*/ 153216 h 209394"/>
                <a:gd name="connsiteX25" fmla="*/ 70045 w 210235"/>
                <a:gd name="connsiteY25" fmla="*/ 153216 h 209394"/>
                <a:gd name="connsiteX26" fmla="*/ 75156 w 210235"/>
                <a:gd name="connsiteY26" fmla="*/ 150662 h 209394"/>
                <a:gd name="connsiteX27" fmla="*/ 76435 w 210235"/>
                <a:gd name="connsiteY27" fmla="*/ 144916 h 209394"/>
                <a:gd name="connsiteX28" fmla="*/ 50236 w 210235"/>
                <a:gd name="connsiteY28" fmla="*/ 40219 h 209394"/>
                <a:gd name="connsiteX29" fmla="*/ 98799 w 210235"/>
                <a:gd name="connsiteY29" fmla="*/ 40219 h 209394"/>
                <a:gd name="connsiteX30" fmla="*/ 98799 w 210235"/>
                <a:gd name="connsiteY30" fmla="*/ 196627 h 209394"/>
                <a:gd name="connsiteX31" fmla="*/ 63016 w 210235"/>
                <a:gd name="connsiteY31" fmla="*/ 196627 h 209394"/>
                <a:gd name="connsiteX32" fmla="*/ 56626 w 210235"/>
                <a:gd name="connsiteY32" fmla="*/ 203011 h 209394"/>
                <a:gd name="connsiteX33" fmla="*/ 63016 w 210235"/>
                <a:gd name="connsiteY33" fmla="*/ 209395 h 209394"/>
                <a:gd name="connsiteX34" fmla="*/ 147363 w 210235"/>
                <a:gd name="connsiteY34" fmla="*/ 209395 h 209394"/>
                <a:gd name="connsiteX35" fmla="*/ 153753 w 210235"/>
                <a:gd name="connsiteY35" fmla="*/ 203011 h 209394"/>
                <a:gd name="connsiteX36" fmla="*/ 147363 w 210235"/>
                <a:gd name="connsiteY36" fmla="*/ 196627 h 209394"/>
                <a:gd name="connsiteX37" fmla="*/ 111579 w 210235"/>
                <a:gd name="connsiteY37" fmla="*/ 196627 h 209394"/>
                <a:gd name="connsiteX38" fmla="*/ 111579 w 210235"/>
                <a:gd name="connsiteY38" fmla="*/ 40219 h 209394"/>
                <a:gd name="connsiteX39" fmla="*/ 166533 w 210235"/>
                <a:gd name="connsiteY39" fmla="*/ 40219 h 209394"/>
                <a:gd name="connsiteX40" fmla="*/ 133944 w 210235"/>
                <a:gd name="connsiteY40" fmla="*/ 144278 h 209394"/>
                <a:gd name="connsiteX41" fmla="*/ 138417 w 210235"/>
                <a:gd name="connsiteY41" fmla="*/ 151939 h 209394"/>
                <a:gd name="connsiteX42" fmla="*/ 140334 w 210235"/>
                <a:gd name="connsiteY42" fmla="*/ 151939 h 209394"/>
                <a:gd name="connsiteX43" fmla="*/ 203595 w 210235"/>
                <a:gd name="connsiteY43" fmla="*/ 151939 h 209394"/>
                <a:gd name="connsiteX44" fmla="*/ 208706 w 210235"/>
                <a:gd name="connsiteY44" fmla="*/ 149385 h 209394"/>
                <a:gd name="connsiteX45" fmla="*/ 209984 w 210235"/>
                <a:gd name="connsiteY45" fmla="*/ 143640 h 209394"/>
                <a:gd name="connsiteX46" fmla="*/ 181869 w 210235"/>
                <a:gd name="connsiteY46" fmla="*/ 32558 h 209394"/>
                <a:gd name="connsiteX47" fmla="*/ 62376 w 210235"/>
                <a:gd name="connsiteY47" fmla="*/ 139809 h 209394"/>
                <a:gd name="connsiteX48" fmla="*/ 15730 w 210235"/>
                <a:gd name="connsiteY48" fmla="*/ 139809 h 209394"/>
                <a:gd name="connsiteX49" fmla="*/ 41290 w 210235"/>
                <a:gd name="connsiteY49" fmla="*/ 57456 h 209394"/>
                <a:gd name="connsiteX50" fmla="*/ 62376 w 210235"/>
                <a:gd name="connsiteY50" fmla="*/ 139809 h 209394"/>
                <a:gd name="connsiteX51" fmla="*/ 149280 w 210235"/>
                <a:gd name="connsiteY51" fmla="*/ 139809 h 209394"/>
                <a:gd name="connsiteX52" fmla="*/ 174840 w 210235"/>
                <a:gd name="connsiteY52" fmla="*/ 57456 h 209394"/>
                <a:gd name="connsiteX53" fmla="*/ 195287 w 210235"/>
                <a:gd name="connsiteY53" fmla="*/ 139809 h 209394"/>
                <a:gd name="connsiteX54" fmla="*/ 149280 w 210235"/>
                <a:gd name="connsiteY54" fmla="*/ 139809 h 20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0235" h="209394">
                  <a:moveTo>
                    <a:pt x="181869" y="32558"/>
                  </a:moveTo>
                  <a:cubicBezTo>
                    <a:pt x="181869" y="32558"/>
                    <a:pt x="181869" y="31920"/>
                    <a:pt x="181869" y="32558"/>
                  </a:cubicBezTo>
                  <a:lnTo>
                    <a:pt x="181230" y="31282"/>
                  </a:lnTo>
                  <a:cubicBezTo>
                    <a:pt x="181230" y="30643"/>
                    <a:pt x="180590" y="30643"/>
                    <a:pt x="180590" y="30005"/>
                  </a:cubicBezTo>
                  <a:lnTo>
                    <a:pt x="179951" y="29366"/>
                  </a:lnTo>
                  <a:cubicBezTo>
                    <a:pt x="179312" y="28728"/>
                    <a:pt x="179312" y="28728"/>
                    <a:pt x="178674" y="28728"/>
                  </a:cubicBezTo>
                  <a:cubicBezTo>
                    <a:pt x="178674" y="28728"/>
                    <a:pt x="178035" y="28728"/>
                    <a:pt x="178035" y="28728"/>
                  </a:cubicBezTo>
                  <a:cubicBezTo>
                    <a:pt x="177395" y="28728"/>
                    <a:pt x="176756" y="28090"/>
                    <a:pt x="176117" y="28090"/>
                  </a:cubicBezTo>
                  <a:lnTo>
                    <a:pt x="112218" y="28090"/>
                  </a:lnTo>
                  <a:lnTo>
                    <a:pt x="112218" y="6384"/>
                  </a:lnTo>
                  <a:cubicBezTo>
                    <a:pt x="112218" y="2554"/>
                    <a:pt x="109662" y="0"/>
                    <a:pt x="105828" y="0"/>
                  </a:cubicBezTo>
                  <a:cubicBezTo>
                    <a:pt x="101994" y="0"/>
                    <a:pt x="99438" y="2554"/>
                    <a:pt x="99438" y="6384"/>
                  </a:cubicBezTo>
                  <a:lnTo>
                    <a:pt x="99438" y="28090"/>
                  </a:lnTo>
                  <a:lnTo>
                    <a:pt x="41929" y="28090"/>
                  </a:lnTo>
                  <a:lnTo>
                    <a:pt x="41290" y="28090"/>
                  </a:lnTo>
                  <a:cubicBezTo>
                    <a:pt x="40651" y="28090"/>
                    <a:pt x="40011" y="28090"/>
                    <a:pt x="39373" y="28728"/>
                  </a:cubicBezTo>
                  <a:lnTo>
                    <a:pt x="38734" y="29366"/>
                  </a:lnTo>
                  <a:lnTo>
                    <a:pt x="37456" y="30005"/>
                  </a:lnTo>
                  <a:lnTo>
                    <a:pt x="36817" y="30643"/>
                  </a:lnTo>
                  <a:lnTo>
                    <a:pt x="36178" y="31920"/>
                  </a:lnTo>
                  <a:lnTo>
                    <a:pt x="35539" y="32558"/>
                  </a:lnTo>
                  <a:cubicBezTo>
                    <a:pt x="35539" y="32558"/>
                    <a:pt x="35539" y="32558"/>
                    <a:pt x="35539" y="33197"/>
                  </a:cubicBezTo>
                  <a:lnTo>
                    <a:pt x="394" y="145555"/>
                  </a:lnTo>
                  <a:cubicBezTo>
                    <a:pt x="-883" y="148747"/>
                    <a:pt x="1033" y="152577"/>
                    <a:pt x="4867" y="153216"/>
                  </a:cubicBezTo>
                  <a:cubicBezTo>
                    <a:pt x="5506" y="153216"/>
                    <a:pt x="6145" y="153216"/>
                    <a:pt x="6784" y="153216"/>
                  </a:cubicBezTo>
                  <a:lnTo>
                    <a:pt x="70045" y="153216"/>
                  </a:lnTo>
                  <a:cubicBezTo>
                    <a:pt x="71961" y="153216"/>
                    <a:pt x="73878" y="152577"/>
                    <a:pt x="75156" y="150662"/>
                  </a:cubicBezTo>
                  <a:cubicBezTo>
                    <a:pt x="76435" y="149385"/>
                    <a:pt x="77073" y="146832"/>
                    <a:pt x="76435" y="144916"/>
                  </a:cubicBezTo>
                  <a:lnTo>
                    <a:pt x="50236" y="40219"/>
                  </a:lnTo>
                  <a:lnTo>
                    <a:pt x="98799" y="40219"/>
                  </a:lnTo>
                  <a:lnTo>
                    <a:pt x="98799" y="196627"/>
                  </a:lnTo>
                  <a:lnTo>
                    <a:pt x="63016" y="196627"/>
                  </a:lnTo>
                  <a:cubicBezTo>
                    <a:pt x="59181" y="196627"/>
                    <a:pt x="56626" y="199180"/>
                    <a:pt x="56626" y="203011"/>
                  </a:cubicBezTo>
                  <a:cubicBezTo>
                    <a:pt x="56626" y="206841"/>
                    <a:pt x="59181" y="209395"/>
                    <a:pt x="63016" y="209395"/>
                  </a:cubicBezTo>
                  <a:lnTo>
                    <a:pt x="147363" y="209395"/>
                  </a:lnTo>
                  <a:cubicBezTo>
                    <a:pt x="151197" y="209395"/>
                    <a:pt x="153753" y="206841"/>
                    <a:pt x="153753" y="203011"/>
                  </a:cubicBezTo>
                  <a:cubicBezTo>
                    <a:pt x="153753" y="199180"/>
                    <a:pt x="151197" y="196627"/>
                    <a:pt x="147363" y="196627"/>
                  </a:cubicBezTo>
                  <a:lnTo>
                    <a:pt x="111579" y="196627"/>
                  </a:lnTo>
                  <a:lnTo>
                    <a:pt x="111579" y="40219"/>
                  </a:lnTo>
                  <a:lnTo>
                    <a:pt x="166533" y="40219"/>
                  </a:lnTo>
                  <a:lnTo>
                    <a:pt x="133944" y="144278"/>
                  </a:lnTo>
                  <a:cubicBezTo>
                    <a:pt x="132666" y="147470"/>
                    <a:pt x="134583" y="151300"/>
                    <a:pt x="138417" y="151939"/>
                  </a:cubicBezTo>
                  <a:cubicBezTo>
                    <a:pt x="139056" y="151939"/>
                    <a:pt x="139695" y="151939"/>
                    <a:pt x="140334" y="151939"/>
                  </a:cubicBezTo>
                  <a:lnTo>
                    <a:pt x="203595" y="151939"/>
                  </a:lnTo>
                  <a:cubicBezTo>
                    <a:pt x="205511" y="151939"/>
                    <a:pt x="207428" y="151300"/>
                    <a:pt x="208706" y="149385"/>
                  </a:cubicBezTo>
                  <a:cubicBezTo>
                    <a:pt x="209984" y="148108"/>
                    <a:pt x="210623" y="145555"/>
                    <a:pt x="209984" y="143640"/>
                  </a:cubicBezTo>
                  <a:lnTo>
                    <a:pt x="181869" y="32558"/>
                  </a:lnTo>
                  <a:close/>
                  <a:moveTo>
                    <a:pt x="62376" y="139809"/>
                  </a:moveTo>
                  <a:lnTo>
                    <a:pt x="15730" y="139809"/>
                  </a:lnTo>
                  <a:lnTo>
                    <a:pt x="41290" y="57456"/>
                  </a:lnTo>
                  <a:lnTo>
                    <a:pt x="62376" y="139809"/>
                  </a:lnTo>
                  <a:close/>
                  <a:moveTo>
                    <a:pt x="149280" y="139809"/>
                  </a:moveTo>
                  <a:lnTo>
                    <a:pt x="174840" y="57456"/>
                  </a:lnTo>
                  <a:lnTo>
                    <a:pt x="195287" y="139809"/>
                  </a:lnTo>
                  <a:lnTo>
                    <a:pt x="149280" y="139809"/>
                  </a:lnTo>
                  <a:close/>
                </a:path>
              </a:pathLst>
            </a:custGeom>
            <a:solidFill>
              <a:schemeClr val="accent2"/>
            </a:solidFill>
            <a:ln w="6390" cap="flat">
              <a:noFill/>
              <a:prstDash val="solid"/>
              <a:miter/>
            </a:ln>
          </p:spPr>
          <p:txBody>
            <a:bodyPr rtlCol="0" anchor="ctr"/>
            <a:lstStyle/>
            <a:p>
              <a:endParaRPr lang="en-US"/>
            </a:p>
          </p:txBody>
        </p:sp>
      </p:grpSp>
      <p:grpSp>
        <p:nvGrpSpPr>
          <p:cNvPr id="125" name="Group 124">
            <a:extLst>
              <a:ext uri="{FF2B5EF4-FFF2-40B4-BE49-F238E27FC236}">
                <a16:creationId xmlns:a16="http://schemas.microsoft.com/office/drawing/2014/main" id="{6273ECFD-4B72-1099-F49F-3B992E3B4D81}"/>
              </a:ext>
            </a:extLst>
          </p:cNvPr>
          <p:cNvGrpSpPr/>
          <p:nvPr/>
        </p:nvGrpSpPr>
        <p:grpSpPr>
          <a:xfrm>
            <a:off x="9207068" y="4427950"/>
            <a:ext cx="1687795" cy="870245"/>
            <a:chOff x="9230465" y="4206618"/>
            <a:chExt cx="1687795" cy="870245"/>
          </a:xfrm>
        </p:grpSpPr>
        <p:sp>
          <p:nvSpPr>
            <p:cNvPr id="84" name="Rectangle 83">
              <a:extLst>
                <a:ext uri="{FF2B5EF4-FFF2-40B4-BE49-F238E27FC236}">
                  <a16:creationId xmlns:a16="http://schemas.microsoft.com/office/drawing/2014/main" id="{2A81466E-4485-7053-95E2-98133C49410B}"/>
                </a:ext>
              </a:extLst>
            </p:cNvPr>
            <p:cNvSpPr/>
            <p:nvPr/>
          </p:nvSpPr>
          <p:spPr>
            <a:xfrm>
              <a:off x="9230465" y="4843722"/>
              <a:ext cx="1687795" cy="233141"/>
            </a:xfrm>
            <a:prstGeom prst="rect">
              <a:avLst/>
            </a:prstGeom>
            <a:noFill/>
          </p:spPr>
          <p:txBody>
            <a:bodyPr wrap="square" lIns="0" tIns="0" rIns="0" bIns="0">
              <a:spAutoFit/>
            </a:bodyPr>
            <a:lstStyle/>
            <a:p>
              <a:pPr marL="0" marR="0" lvl="0" indent="0" algn="ctr" defTabSz="914400" eaLnBrk="1" fontAlgn="auto" latinLnBrk="0" hangingPunct="1">
                <a:lnSpc>
                  <a:spcPct val="106000"/>
                </a:lnSpc>
                <a:spcBef>
                  <a:spcPts val="0"/>
                </a:spcBef>
                <a:spcAft>
                  <a:spcPts val="0"/>
                </a:spcAft>
                <a:buClrTx/>
                <a:buSzTx/>
                <a:buFontTx/>
                <a:buNone/>
                <a:tabLst/>
                <a:defRPr/>
              </a:pPr>
              <a:r>
                <a:rPr kumimoji="0" lang="en-US" sz="15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Target Relation</a:t>
              </a:r>
            </a:p>
          </p:txBody>
        </p:sp>
        <p:sp>
          <p:nvSpPr>
            <p:cNvPr id="121" name="Graphic 4">
              <a:extLst>
                <a:ext uri="{FF2B5EF4-FFF2-40B4-BE49-F238E27FC236}">
                  <a16:creationId xmlns:a16="http://schemas.microsoft.com/office/drawing/2014/main" id="{6D820EAF-E2E3-7530-A23B-DAF7200F3A2E}"/>
                </a:ext>
              </a:extLst>
            </p:cNvPr>
            <p:cNvSpPr/>
            <p:nvPr/>
          </p:nvSpPr>
          <p:spPr>
            <a:xfrm>
              <a:off x="9802881" y="4206618"/>
              <a:ext cx="542962" cy="541428"/>
            </a:xfrm>
            <a:custGeom>
              <a:avLst/>
              <a:gdLst>
                <a:gd name="connsiteX0" fmla="*/ 210641 w 217670"/>
                <a:gd name="connsiteY0" fmla="*/ 24259 h 217055"/>
                <a:gd name="connsiteX1" fmla="*/ 192750 w 217670"/>
                <a:gd name="connsiteY1" fmla="*/ 24259 h 217055"/>
                <a:gd name="connsiteX2" fmla="*/ 192750 w 217670"/>
                <a:gd name="connsiteY2" fmla="*/ 6384 h 217055"/>
                <a:gd name="connsiteX3" fmla="*/ 186360 w 217670"/>
                <a:gd name="connsiteY3" fmla="*/ 0 h 217055"/>
                <a:gd name="connsiteX4" fmla="*/ 179970 w 217670"/>
                <a:gd name="connsiteY4" fmla="*/ 6384 h 217055"/>
                <a:gd name="connsiteX5" fmla="*/ 179970 w 217670"/>
                <a:gd name="connsiteY5" fmla="*/ 28090 h 217055"/>
                <a:gd name="connsiteX6" fmla="*/ 173580 w 217670"/>
                <a:gd name="connsiteY6" fmla="*/ 34474 h 217055"/>
                <a:gd name="connsiteX7" fmla="*/ 25972 w 217670"/>
                <a:gd name="connsiteY7" fmla="*/ 44050 h 217055"/>
                <a:gd name="connsiteX8" fmla="*/ 34279 w 217670"/>
                <a:gd name="connsiteY8" fmla="*/ 190243 h 217055"/>
                <a:gd name="connsiteX9" fmla="*/ 18304 w 217670"/>
                <a:gd name="connsiteY9" fmla="*/ 206203 h 217055"/>
                <a:gd name="connsiteX10" fmla="*/ 18304 w 217670"/>
                <a:gd name="connsiteY10" fmla="*/ 215140 h 217055"/>
                <a:gd name="connsiteX11" fmla="*/ 18304 w 217670"/>
                <a:gd name="connsiteY11" fmla="*/ 215140 h 217055"/>
                <a:gd name="connsiteX12" fmla="*/ 22777 w 217670"/>
                <a:gd name="connsiteY12" fmla="*/ 217055 h 217055"/>
                <a:gd name="connsiteX13" fmla="*/ 27250 w 217670"/>
                <a:gd name="connsiteY13" fmla="*/ 215140 h 217055"/>
                <a:gd name="connsiteX14" fmla="*/ 43864 w 217670"/>
                <a:gd name="connsiteY14" fmla="*/ 198542 h 217055"/>
                <a:gd name="connsiteX15" fmla="*/ 44503 w 217670"/>
                <a:gd name="connsiteY15" fmla="*/ 197265 h 217055"/>
                <a:gd name="connsiteX16" fmla="*/ 165273 w 217670"/>
                <a:gd name="connsiteY16" fmla="*/ 197265 h 217055"/>
                <a:gd name="connsiteX17" fmla="*/ 165912 w 217670"/>
                <a:gd name="connsiteY17" fmla="*/ 198542 h 217055"/>
                <a:gd name="connsiteX18" fmla="*/ 182526 w 217670"/>
                <a:gd name="connsiteY18" fmla="*/ 215140 h 217055"/>
                <a:gd name="connsiteX19" fmla="*/ 186999 w 217670"/>
                <a:gd name="connsiteY19" fmla="*/ 217055 h 217055"/>
                <a:gd name="connsiteX20" fmla="*/ 191472 w 217670"/>
                <a:gd name="connsiteY20" fmla="*/ 215140 h 217055"/>
                <a:gd name="connsiteX21" fmla="*/ 191472 w 217670"/>
                <a:gd name="connsiteY21" fmla="*/ 206203 h 217055"/>
                <a:gd name="connsiteX22" fmla="*/ 191472 w 217670"/>
                <a:gd name="connsiteY22" fmla="*/ 206203 h 217055"/>
                <a:gd name="connsiteX23" fmla="*/ 174858 w 217670"/>
                <a:gd name="connsiteY23" fmla="*/ 190243 h 217055"/>
                <a:gd name="connsiteX24" fmla="*/ 183165 w 217670"/>
                <a:gd name="connsiteY24" fmla="*/ 43411 h 217055"/>
                <a:gd name="connsiteX25" fmla="*/ 189555 w 217670"/>
                <a:gd name="connsiteY25" fmla="*/ 37027 h 217055"/>
                <a:gd name="connsiteX26" fmla="*/ 211280 w 217670"/>
                <a:gd name="connsiteY26" fmla="*/ 37027 h 217055"/>
                <a:gd name="connsiteX27" fmla="*/ 217670 w 217670"/>
                <a:gd name="connsiteY27" fmla="*/ 30643 h 217055"/>
                <a:gd name="connsiteX28" fmla="*/ 210641 w 217670"/>
                <a:gd name="connsiteY28" fmla="*/ 24259 h 217055"/>
                <a:gd name="connsiteX29" fmla="*/ 210641 w 217670"/>
                <a:gd name="connsiteY29" fmla="*/ 24259 h 217055"/>
                <a:gd name="connsiteX30" fmla="*/ 195945 w 217670"/>
                <a:gd name="connsiteY30" fmla="*/ 112358 h 217055"/>
                <a:gd name="connsiteX31" fmla="*/ 103929 w 217670"/>
                <a:gd name="connsiteY31" fmla="*/ 204926 h 217055"/>
                <a:gd name="connsiteX32" fmla="*/ 11275 w 217670"/>
                <a:gd name="connsiteY32" fmla="*/ 112997 h 217055"/>
                <a:gd name="connsiteX33" fmla="*/ 103290 w 217670"/>
                <a:gd name="connsiteY33" fmla="*/ 20429 h 217055"/>
                <a:gd name="connsiteX34" fmla="*/ 163995 w 217670"/>
                <a:gd name="connsiteY34" fmla="*/ 42773 h 217055"/>
                <a:gd name="connsiteX35" fmla="*/ 149937 w 217670"/>
                <a:gd name="connsiteY35" fmla="*/ 56818 h 217055"/>
                <a:gd name="connsiteX36" fmla="*/ 48337 w 217670"/>
                <a:gd name="connsiteY36" fmla="*/ 65755 h 217055"/>
                <a:gd name="connsiteX37" fmla="*/ 57283 w 217670"/>
                <a:gd name="connsiteY37" fmla="*/ 167260 h 217055"/>
                <a:gd name="connsiteX38" fmla="*/ 158883 w 217670"/>
                <a:gd name="connsiteY38" fmla="*/ 158323 h 217055"/>
                <a:gd name="connsiteX39" fmla="*/ 158883 w 217670"/>
                <a:gd name="connsiteY39" fmla="*/ 65755 h 217055"/>
                <a:gd name="connsiteX40" fmla="*/ 172941 w 217670"/>
                <a:gd name="connsiteY40" fmla="*/ 51710 h 217055"/>
                <a:gd name="connsiteX41" fmla="*/ 195945 w 217670"/>
                <a:gd name="connsiteY41" fmla="*/ 112358 h 217055"/>
                <a:gd name="connsiteX42" fmla="*/ 130767 w 217670"/>
                <a:gd name="connsiteY42" fmla="*/ 112358 h 217055"/>
                <a:gd name="connsiteX43" fmla="*/ 104568 w 217670"/>
                <a:gd name="connsiteY43" fmla="*/ 139171 h 217055"/>
                <a:gd name="connsiteX44" fmla="*/ 77731 w 217670"/>
                <a:gd name="connsiteY44" fmla="*/ 112997 h 217055"/>
                <a:gd name="connsiteX45" fmla="*/ 103929 w 217670"/>
                <a:gd name="connsiteY45" fmla="*/ 86184 h 217055"/>
                <a:gd name="connsiteX46" fmla="*/ 117987 w 217670"/>
                <a:gd name="connsiteY46" fmla="*/ 90014 h 217055"/>
                <a:gd name="connsiteX47" fmla="*/ 100095 w 217670"/>
                <a:gd name="connsiteY47" fmla="*/ 107889 h 217055"/>
                <a:gd name="connsiteX48" fmla="*/ 100095 w 217670"/>
                <a:gd name="connsiteY48" fmla="*/ 116827 h 217055"/>
                <a:gd name="connsiteX49" fmla="*/ 104568 w 217670"/>
                <a:gd name="connsiteY49" fmla="*/ 118742 h 217055"/>
                <a:gd name="connsiteX50" fmla="*/ 109041 w 217670"/>
                <a:gd name="connsiteY50" fmla="*/ 116827 h 217055"/>
                <a:gd name="connsiteX51" fmla="*/ 126933 w 217670"/>
                <a:gd name="connsiteY51" fmla="*/ 98952 h 217055"/>
                <a:gd name="connsiteX52" fmla="*/ 130767 w 217670"/>
                <a:gd name="connsiteY52" fmla="*/ 112358 h 217055"/>
                <a:gd name="connsiteX53" fmla="*/ 130767 w 217670"/>
                <a:gd name="connsiteY53" fmla="*/ 112358 h 217055"/>
                <a:gd name="connsiteX54" fmla="*/ 126933 w 217670"/>
                <a:gd name="connsiteY54" fmla="*/ 80438 h 217055"/>
                <a:gd name="connsiteX55" fmla="*/ 72619 w 217670"/>
                <a:gd name="connsiteY55" fmla="*/ 89376 h 217055"/>
                <a:gd name="connsiteX56" fmla="*/ 81565 w 217670"/>
                <a:gd name="connsiteY56" fmla="*/ 143640 h 217055"/>
                <a:gd name="connsiteX57" fmla="*/ 135879 w 217670"/>
                <a:gd name="connsiteY57" fmla="*/ 134702 h 217055"/>
                <a:gd name="connsiteX58" fmla="*/ 135879 w 217670"/>
                <a:gd name="connsiteY58" fmla="*/ 89376 h 217055"/>
                <a:gd name="connsiteX59" fmla="*/ 149937 w 217670"/>
                <a:gd name="connsiteY59" fmla="*/ 75331 h 217055"/>
                <a:gd name="connsiteX60" fmla="*/ 140991 w 217670"/>
                <a:gd name="connsiteY60" fmla="*/ 158323 h 217055"/>
                <a:gd name="connsiteX61" fmla="*/ 57922 w 217670"/>
                <a:gd name="connsiteY61" fmla="*/ 149385 h 217055"/>
                <a:gd name="connsiteX62" fmla="*/ 66868 w 217670"/>
                <a:gd name="connsiteY62" fmla="*/ 66394 h 217055"/>
                <a:gd name="connsiteX63" fmla="*/ 140991 w 217670"/>
                <a:gd name="connsiteY63" fmla="*/ 66394 h 217055"/>
                <a:gd name="connsiteX64" fmla="*/ 126933 w 217670"/>
                <a:gd name="connsiteY64" fmla="*/ 80438 h 217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7670" h="217055">
                  <a:moveTo>
                    <a:pt x="210641" y="24259"/>
                  </a:moveTo>
                  <a:lnTo>
                    <a:pt x="192750" y="24259"/>
                  </a:lnTo>
                  <a:lnTo>
                    <a:pt x="192750" y="6384"/>
                  </a:lnTo>
                  <a:cubicBezTo>
                    <a:pt x="192750" y="2554"/>
                    <a:pt x="190194" y="0"/>
                    <a:pt x="186360" y="0"/>
                  </a:cubicBezTo>
                  <a:cubicBezTo>
                    <a:pt x="182526" y="0"/>
                    <a:pt x="179970" y="2554"/>
                    <a:pt x="179970" y="6384"/>
                  </a:cubicBezTo>
                  <a:lnTo>
                    <a:pt x="179970" y="28090"/>
                  </a:lnTo>
                  <a:lnTo>
                    <a:pt x="173580" y="34474"/>
                  </a:lnTo>
                  <a:cubicBezTo>
                    <a:pt x="130128" y="-3830"/>
                    <a:pt x="64312" y="638"/>
                    <a:pt x="25972" y="44050"/>
                  </a:cubicBezTo>
                  <a:cubicBezTo>
                    <a:pt x="-11728" y="86822"/>
                    <a:pt x="-7894" y="151939"/>
                    <a:pt x="34279" y="190243"/>
                  </a:cubicBezTo>
                  <a:lnTo>
                    <a:pt x="18304" y="206203"/>
                  </a:lnTo>
                  <a:cubicBezTo>
                    <a:pt x="15748" y="208756"/>
                    <a:pt x="15748" y="212587"/>
                    <a:pt x="18304" y="215140"/>
                  </a:cubicBezTo>
                  <a:cubicBezTo>
                    <a:pt x="18304" y="215140"/>
                    <a:pt x="18304" y="215140"/>
                    <a:pt x="18304" y="215140"/>
                  </a:cubicBezTo>
                  <a:cubicBezTo>
                    <a:pt x="19582" y="216417"/>
                    <a:pt x="20860" y="217055"/>
                    <a:pt x="22777" y="217055"/>
                  </a:cubicBezTo>
                  <a:cubicBezTo>
                    <a:pt x="24694" y="217055"/>
                    <a:pt x="25972" y="216417"/>
                    <a:pt x="27250" y="215140"/>
                  </a:cubicBezTo>
                  <a:lnTo>
                    <a:pt x="43864" y="198542"/>
                  </a:lnTo>
                  <a:cubicBezTo>
                    <a:pt x="43864" y="198542"/>
                    <a:pt x="44503" y="197903"/>
                    <a:pt x="44503" y="197265"/>
                  </a:cubicBezTo>
                  <a:cubicBezTo>
                    <a:pt x="80926" y="222801"/>
                    <a:pt x="128850" y="222801"/>
                    <a:pt x="165273" y="197265"/>
                  </a:cubicBezTo>
                  <a:cubicBezTo>
                    <a:pt x="165273" y="197903"/>
                    <a:pt x="165912" y="197903"/>
                    <a:pt x="165912" y="198542"/>
                  </a:cubicBezTo>
                  <a:lnTo>
                    <a:pt x="182526" y="215140"/>
                  </a:lnTo>
                  <a:cubicBezTo>
                    <a:pt x="183804" y="216417"/>
                    <a:pt x="185082" y="217055"/>
                    <a:pt x="186999" y="217055"/>
                  </a:cubicBezTo>
                  <a:cubicBezTo>
                    <a:pt x="188916" y="217055"/>
                    <a:pt x="190194" y="216417"/>
                    <a:pt x="191472" y="215140"/>
                  </a:cubicBezTo>
                  <a:cubicBezTo>
                    <a:pt x="194028" y="212587"/>
                    <a:pt x="194028" y="208756"/>
                    <a:pt x="191472" y="206203"/>
                  </a:cubicBezTo>
                  <a:cubicBezTo>
                    <a:pt x="191472" y="206203"/>
                    <a:pt x="191472" y="206203"/>
                    <a:pt x="191472" y="206203"/>
                  </a:cubicBezTo>
                  <a:lnTo>
                    <a:pt x="174858" y="190243"/>
                  </a:lnTo>
                  <a:cubicBezTo>
                    <a:pt x="217670" y="151939"/>
                    <a:pt x="221504" y="86184"/>
                    <a:pt x="183165" y="43411"/>
                  </a:cubicBezTo>
                  <a:lnTo>
                    <a:pt x="189555" y="37027"/>
                  </a:lnTo>
                  <a:lnTo>
                    <a:pt x="211280" y="37027"/>
                  </a:lnTo>
                  <a:cubicBezTo>
                    <a:pt x="215114" y="37027"/>
                    <a:pt x="217670" y="34474"/>
                    <a:pt x="217670" y="30643"/>
                  </a:cubicBezTo>
                  <a:cubicBezTo>
                    <a:pt x="217670" y="26813"/>
                    <a:pt x="214475" y="24259"/>
                    <a:pt x="210641" y="24259"/>
                  </a:cubicBezTo>
                  <a:lnTo>
                    <a:pt x="210641" y="24259"/>
                  </a:lnTo>
                  <a:close/>
                  <a:moveTo>
                    <a:pt x="195945" y="112358"/>
                  </a:moveTo>
                  <a:cubicBezTo>
                    <a:pt x="195945" y="163430"/>
                    <a:pt x="155049" y="204926"/>
                    <a:pt x="103929" y="204926"/>
                  </a:cubicBezTo>
                  <a:cubicBezTo>
                    <a:pt x="52810" y="204926"/>
                    <a:pt x="11275" y="164068"/>
                    <a:pt x="11275" y="112997"/>
                  </a:cubicBezTo>
                  <a:cubicBezTo>
                    <a:pt x="11275" y="61925"/>
                    <a:pt x="52171" y="20429"/>
                    <a:pt x="103290" y="20429"/>
                  </a:cubicBezTo>
                  <a:cubicBezTo>
                    <a:pt x="125655" y="20429"/>
                    <a:pt x="147381" y="28090"/>
                    <a:pt x="163995" y="42773"/>
                  </a:cubicBezTo>
                  <a:lnTo>
                    <a:pt x="149937" y="56818"/>
                  </a:lnTo>
                  <a:cubicBezTo>
                    <a:pt x="119265" y="31282"/>
                    <a:pt x="73897" y="35112"/>
                    <a:pt x="48337" y="65755"/>
                  </a:cubicBezTo>
                  <a:cubicBezTo>
                    <a:pt x="22777" y="96398"/>
                    <a:pt x="26611" y="141724"/>
                    <a:pt x="57283" y="167260"/>
                  </a:cubicBezTo>
                  <a:cubicBezTo>
                    <a:pt x="87955" y="192796"/>
                    <a:pt x="133323" y="188966"/>
                    <a:pt x="158883" y="158323"/>
                  </a:cubicBezTo>
                  <a:cubicBezTo>
                    <a:pt x="181248" y="131510"/>
                    <a:pt x="181248" y="92568"/>
                    <a:pt x="158883" y="65755"/>
                  </a:cubicBezTo>
                  <a:lnTo>
                    <a:pt x="172941" y="51710"/>
                  </a:lnTo>
                  <a:cubicBezTo>
                    <a:pt x="188277" y="68947"/>
                    <a:pt x="195945" y="90653"/>
                    <a:pt x="195945" y="112358"/>
                  </a:cubicBezTo>
                  <a:close/>
                  <a:moveTo>
                    <a:pt x="130767" y="112358"/>
                  </a:moveTo>
                  <a:cubicBezTo>
                    <a:pt x="130767" y="127041"/>
                    <a:pt x="119265" y="139171"/>
                    <a:pt x="104568" y="139171"/>
                  </a:cubicBezTo>
                  <a:cubicBezTo>
                    <a:pt x="89872" y="139171"/>
                    <a:pt x="77731" y="127680"/>
                    <a:pt x="77731" y="112997"/>
                  </a:cubicBezTo>
                  <a:cubicBezTo>
                    <a:pt x="77731" y="98313"/>
                    <a:pt x="89233" y="86184"/>
                    <a:pt x="103929" y="86184"/>
                  </a:cubicBezTo>
                  <a:cubicBezTo>
                    <a:pt x="109041" y="86184"/>
                    <a:pt x="113514" y="87461"/>
                    <a:pt x="117987" y="90014"/>
                  </a:cubicBezTo>
                  <a:lnTo>
                    <a:pt x="100095" y="107889"/>
                  </a:lnTo>
                  <a:cubicBezTo>
                    <a:pt x="97540" y="110443"/>
                    <a:pt x="97540" y="114273"/>
                    <a:pt x="100095" y="116827"/>
                  </a:cubicBezTo>
                  <a:cubicBezTo>
                    <a:pt x="101373" y="118104"/>
                    <a:pt x="102651" y="118742"/>
                    <a:pt x="104568" y="118742"/>
                  </a:cubicBezTo>
                  <a:cubicBezTo>
                    <a:pt x="106485" y="118742"/>
                    <a:pt x="107763" y="118104"/>
                    <a:pt x="109041" y="116827"/>
                  </a:cubicBezTo>
                  <a:lnTo>
                    <a:pt x="126933" y="98952"/>
                  </a:lnTo>
                  <a:cubicBezTo>
                    <a:pt x="129489" y="103421"/>
                    <a:pt x="130767" y="107889"/>
                    <a:pt x="130767" y="112358"/>
                  </a:cubicBezTo>
                  <a:lnTo>
                    <a:pt x="130767" y="112358"/>
                  </a:lnTo>
                  <a:close/>
                  <a:moveTo>
                    <a:pt x="126933" y="80438"/>
                  </a:moveTo>
                  <a:cubicBezTo>
                    <a:pt x="109680" y="68309"/>
                    <a:pt x="84760" y="72139"/>
                    <a:pt x="72619" y="89376"/>
                  </a:cubicBezTo>
                  <a:cubicBezTo>
                    <a:pt x="60478" y="106613"/>
                    <a:pt x="64312" y="131510"/>
                    <a:pt x="81565" y="143640"/>
                  </a:cubicBezTo>
                  <a:cubicBezTo>
                    <a:pt x="98817" y="155769"/>
                    <a:pt x="123738" y="151939"/>
                    <a:pt x="135879" y="134702"/>
                  </a:cubicBezTo>
                  <a:cubicBezTo>
                    <a:pt x="145464" y="121296"/>
                    <a:pt x="145464" y="102782"/>
                    <a:pt x="135879" y="89376"/>
                  </a:cubicBezTo>
                  <a:lnTo>
                    <a:pt x="149937" y="75331"/>
                  </a:lnTo>
                  <a:cubicBezTo>
                    <a:pt x="170385" y="100867"/>
                    <a:pt x="166551" y="137894"/>
                    <a:pt x="140991" y="158323"/>
                  </a:cubicBezTo>
                  <a:cubicBezTo>
                    <a:pt x="115431" y="178752"/>
                    <a:pt x="78370" y="174921"/>
                    <a:pt x="57922" y="149385"/>
                  </a:cubicBezTo>
                  <a:cubicBezTo>
                    <a:pt x="37474" y="123849"/>
                    <a:pt x="41308" y="86822"/>
                    <a:pt x="66868" y="66394"/>
                  </a:cubicBezTo>
                  <a:cubicBezTo>
                    <a:pt x="88594" y="49157"/>
                    <a:pt x="119265" y="49157"/>
                    <a:pt x="140991" y="66394"/>
                  </a:cubicBezTo>
                  <a:lnTo>
                    <a:pt x="126933" y="80438"/>
                  </a:lnTo>
                  <a:close/>
                </a:path>
              </a:pathLst>
            </a:custGeom>
            <a:solidFill>
              <a:schemeClr val="accent2"/>
            </a:solidFill>
            <a:ln w="6390" cap="flat">
              <a:noFill/>
              <a:prstDash val="solid"/>
              <a:miter/>
            </a:ln>
          </p:spPr>
          <p:txBody>
            <a:bodyPr rtlCol="0" anchor="ctr"/>
            <a:lstStyle/>
            <a:p>
              <a:endParaRPr lang="en-US"/>
            </a:p>
          </p:txBody>
        </p:sp>
      </p:grpSp>
      <p:grpSp>
        <p:nvGrpSpPr>
          <p:cNvPr id="126" name="Group 125">
            <a:extLst>
              <a:ext uri="{FF2B5EF4-FFF2-40B4-BE49-F238E27FC236}">
                <a16:creationId xmlns:a16="http://schemas.microsoft.com/office/drawing/2014/main" id="{CF248883-4DD4-8280-3B4F-3608F3605785}"/>
              </a:ext>
            </a:extLst>
          </p:cNvPr>
          <p:cNvGrpSpPr/>
          <p:nvPr/>
        </p:nvGrpSpPr>
        <p:grpSpPr>
          <a:xfrm>
            <a:off x="5215536" y="4495020"/>
            <a:ext cx="1622601" cy="789402"/>
            <a:chOff x="5472349" y="4316036"/>
            <a:chExt cx="1622601" cy="789402"/>
          </a:xfrm>
        </p:grpSpPr>
        <p:sp>
          <p:nvSpPr>
            <p:cNvPr id="82" name="Rectangle 81">
              <a:extLst>
                <a:ext uri="{FF2B5EF4-FFF2-40B4-BE49-F238E27FC236}">
                  <a16:creationId xmlns:a16="http://schemas.microsoft.com/office/drawing/2014/main" id="{24B38C33-87EF-904D-212B-777095C16777}"/>
                </a:ext>
              </a:extLst>
            </p:cNvPr>
            <p:cNvSpPr/>
            <p:nvPr/>
          </p:nvSpPr>
          <p:spPr>
            <a:xfrm>
              <a:off x="5472349" y="4872297"/>
              <a:ext cx="1622601" cy="233141"/>
            </a:xfrm>
            <a:prstGeom prst="rect">
              <a:avLst/>
            </a:prstGeom>
            <a:noFill/>
          </p:spPr>
          <p:txBody>
            <a:bodyPr wrap="square" lIns="0" tIns="0" rIns="0" bIns="0">
              <a:spAutoFit/>
            </a:bodyPr>
            <a:lstStyle/>
            <a:p>
              <a:pPr marL="0" marR="0" lvl="0" indent="0" algn="ctr" defTabSz="914400" eaLnBrk="1" fontAlgn="auto" latinLnBrk="0" hangingPunct="1">
                <a:lnSpc>
                  <a:spcPct val="106000"/>
                </a:lnSpc>
                <a:spcBef>
                  <a:spcPts val="0"/>
                </a:spcBef>
                <a:spcAft>
                  <a:spcPts val="0"/>
                </a:spcAft>
                <a:buClrTx/>
                <a:buSzTx/>
                <a:buFontTx/>
                <a:buNone/>
                <a:tabLst/>
                <a:defRPr/>
              </a:pPr>
              <a:r>
                <a:rPr kumimoji="0" lang="en-US" sz="15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High Correlation</a:t>
              </a:r>
            </a:p>
          </p:txBody>
        </p:sp>
        <p:sp>
          <p:nvSpPr>
            <p:cNvPr id="124" name="Graphic 4">
              <a:extLst>
                <a:ext uri="{FF2B5EF4-FFF2-40B4-BE49-F238E27FC236}">
                  <a16:creationId xmlns:a16="http://schemas.microsoft.com/office/drawing/2014/main" id="{E2026DAD-D5F2-CCAB-529B-15CD89A4CD07}"/>
                </a:ext>
              </a:extLst>
            </p:cNvPr>
            <p:cNvSpPr/>
            <p:nvPr/>
          </p:nvSpPr>
          <p:spPr>
            <a:xfrm>
              <a:off x="5952205" y="4316036"/>
              <a:ext cx="662889" cy="463589"/>
            </a:xfrm>
            <a:custGeom>
              <a:avLst/>
              <a:gdLst>
                <a:gd name="connsiteX0" fmla="*/ 189142 w 217257"/>
                <a:gd name="connsiteY0" fmla="*/ 0 h 151938"/>
                <a:gd name="connsiteX1" fmla="*/ 161027 w 217257"/>
                <a:gd name="connsiteY1" fmla="*/ 28090 h 151938"/>
                <a:gd name="connsiteX2" fmla="*/ 169333 w 217257"/>
                <a:gd name="connsiteY2" fmla="*/ 48518 h 151938"/>
                <a:gd name="connsiteX3" fmla="*/ 139301 w 217257"/>
                <a:gd name="connsiteY3" fmla="*/ 97037 h 151938"/>
                <a:gd name="connsiteX4" fmla="*/ 130355 w 217257"/>
                <a:gd name="connsiteY4" fmla="*/ 95760 h 151938"/>
                <a:gd name="connsiteX5" fmla="*/ 122687 w 217257"/>
                <a:gd name="connsiteY5" fmla="*/ 97037 h 151938"/>
                <a:gd name="connsiteX6" fmla="*/ 97766 w 217257"/>
                <a:gd name="connsiteY6" fmla="*/ 50434 h 151938"/>
                <a:gd name="connsiteX7" fmla="*/ 107351 w 217257"/>
                <a:gd name="connsiteY7" fmla="*/ 29366 h 151938"/>
                <a:gd name="connsiteX8" fmla="*/ 79235 w 217257"/>
                <a:gd name="connsiteY8" fmla="*/ 1277 h 151938"/>
                <a:gd name="connsiteX9" fmla="*/ 51119 w 217257"/>
                <a:gd name="connsiteY9" fmla="*/ 29366 h 151938"/>
                <a:gd name="connsiteX10" fmla="*/ 60704 w 217257"/>
                <a:gd name="connsiteY10" fmla="*/ 50434 h 151938"/>
                <a:gd name="connsiteX11" fmla="*/ 35783 w 217257"/>
                <a:gd name="connsiteY11" fmla="*/ 97037 h 151938"/>
                <a:gd name="connsiteX12" fmla="*/ 28116 w 217257"/>
                <a:gd name="connsiteY12" fmla="*/ 95760 h 151938"/>
                <a:gd name="connsiteX13" fmla="*/ 0 w 217257"/>
                <a:gd name="connsiteY13" fmla="*/ 123849 h 151938"/>
                <a:gd name="connsiteX14" fmla="*/ 28116 w 217257"/>
                <a:gd name="connsiteY14" fmla="*/ 151939 h 151938"/>
                <a:gd name="connsiteX15" fmla="*/ 56231 w 217257"/>
                <a:gd name="connsiteY15" fmla="*/ 123849 h 151938"/>
                <a:gd name="connsiteX16" fmla="*/ 46646 w 217257"/>
                <a:gd name="connsiteY16" fmla="*/ 102782 h 151938"/>
                <a:gd name="connsiteX17" fmla="*/ 71567 w 217257"/>
                <a:gd name="connsiteY17" fmla="*/ 56179 h 151938"/>
                <a:gd name="connsiteX18" fmla="*/ 79235 w 217257"/>
                <a:gd name="connsiteY18" fmla="*/ 57456 h 151938"/>
                <a:gd name="connsiteX19" fmla="*/ 86903 w 217257"/>
                <a:gd name="connsiteY19" fmla="*/ 56179 h 151938"/>
                <a:gd name="connsiteX20" fmla="*/ 111824 w 217257"/>
                <a:gd name="connsiteY20" fmla="*/ 102782 h 151938"/>
                <a:gd name="connsiteX21" fmla="*/ 102239 w 217257"/>
                <a:gd name="connsiteY21" fmla="*/ 123849 h 151938"/>
                <a:gd name="connsiteX22" fmla="*/ 130355 w 217257"/>
                <a:gd name="connsiteY22" fmla="*/ 151939 h 151938"/>
                <a:gd name="connsiteX23" fmla="*/ 158470 w 217257"/>
                <a:gd name="connsiteY23" fmla="*/ 123849 h 151938"/>
                <a:gd name="connsiteX24" fmla="*/ 150164 w 217257"/>
                <a:gd name="connsiteY24" fmla="*/ 103421 h 151938"/>
                <a:gd name="connsiteX25" fmla="*/ 180196 w 217257"/>
                <a:gd name="connsiteY25" fmla="*/ 54902 h 151938"/>
                <a:gd name="connsiteX26" fmla="*/ 189142 w 217257"/>
                <a:gd name="connsiteY26" fmla="*/ 56179 h 151938"/>
                <a:gd name="connsiteX27" fmla="*/ 217258 w 217257"/>
                <a:gd name="connsiteY27" fmla="*/ 28090 h 151938"/>
                <a:gd name="connsiteX28" fmla="*/ 189142 w 217257"/>
                <a:gd name="connsiteY28" fmla="*/ 0 h 151938"/>
                <a:gd name="connsiteX29" fmla="*/ 27477 w 217257"/>
                <a:gd name="connsiteY29" fmla="*/ 139171 h 151938"/>
                <a:gd name="connsiteX30" fmla="*/ 12141 w 217257"/>
                <a:gd name="connsiteY30" fmla="*/ 123849 h 151938"/>
                <a:gd name="connsiteX31" fmla="*/ 27477 w 217257"/>
                <a:gd name="connsiteY31" fmla="*/ 108528 h 151938"/>
                <a:gd name="connsiteX32" fmla="*/ 42813 w 217257"/>
                <a:gd name="connsiteY32" fmla="*/ 123849 h 151938"/>
                <a:gd name="connsiteX33" fmla="*/ 27477 w 217257"/>
                <a:gd name="connsiteY33" fmla="*/ 139171 h 151938"/>
                <a:gd name="connsiteX34" fmla="*/ 63261 w 217257"/>
                <a:gd name="connsiteY34" fmla="*/ 28090 h 151938"/>
                <a:gd name="connsiteX35" fmla="*/ 78596 w 217257"/>
                <a:gd name="connsiteY35" fmla="*/ 12768 h 151938"/>
                <a:gd name="connsiteX36" fmla="*/ 93932 w 217257"/>
                <a:gd name="connsiteY36" fmla="*/ 28090 h 151938"/>
                <a:gd name="connsiteX37" fmla="*/ 78596 w 217257"/>
                <a:gd name="connsiteY37" fmla="*/ 43411 h 151938"/>
                <a:gd name="connsiteX38" fmla="*/ 63261 w 217257"/>
                <a:gd name="connsiteY38" fmla="*/ 28090 h 151938"/>
                <a:gd name="connsiteX39" fmla="*/ 130355 w 217257"/>
                <a:gd name="connsiteY39" fmla="*/ 139171 h 151938"/>
                <a:gd name="connsiteX40" fmla="*/ 115019 w 217257"/>
                <a:gd name="connsiteY40" fmla="*/ 123849 h 151938"/>
                <a:gd name="connsiteX41" fmla="*/ 130355 w 217257"/>
                <a:gd name="connsiteY41" fmla="*/ 108528 h 151938"/>
                <a:gd name="connsiteX42" fmla="*/ 145690 w 217257"/>
                <a:gd name="connsiteY42" fmla="*/ 123849 h 151938"/>
                <a:gd name="connsiteX43" fmla="*/ 130355 w 217257"/>
                <a:gd name="connsiteY43" fmla="*/ 139171 h 151938"/>
                <a:gd name="connsiteX44" fmla="*/ 189142 w 217257"/>
                <a:gd name="connsiteY44" fmla="*/ 44050 h 151938"/>
                <a:gd name="connsiteX45" fmla="*/ 173806 w 217257"/>
                <a:gd name="connsiteY45" fmla="*/ 28728 h 151938"/>
                <a:gd name="connsiteX46" fmla="*/ 189142 w 217257"/>
                <a:gd name="connsiteY46" fmla="*/ 13406 h 151938"/>
                <a:gd name="connsiteX47" fmla="*/ 204478 w 217257"/>
                <a:gd name="connsiteY47" fmla="*/ 28728 h 151938"/>
                <a:gd name="connsiteX48" fmla="*/ 189142 w 217257"/>
                <a:gd name="connsiteY48" fmla="*/ 44050 h 15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17257" h="151938">
                  <a:moveTo>
                    <a:pt x="189142" y="0"/>
                  </a:moveTo>
                  <a:cubicBezTo>
                    <a:pt x="173167" y="0"/>
                    <a:pt x="161027" y="12768"/>
                    <a:pt x="161027" y="28090"/>
                  </a:cubicBezTo>
                  <a:cubicBezTo>
                    <a:pt x="161027" y="35750"/>
                    <a:pt x="164221" y="43411"/>
                    <a:pt x="169333" y="48518"/>
                  </a:cubicBezTo>
                  <a:lnTo>
                    <a:pt x="139301" y="97037"/>
                  </a:lnTo>
                  <a:cubicBezTo>
                    <a:pt x="136745" y="96398"/>
                    <a:pt x="133550" y="95760"/>
                    <a:pt x="130355" y="95760"/>
                  </a:cubicBezTo>
                  <a:cubicBezTo>
                    <a:pt x="127799" y="95760"/>
                    <a:pt x="125243" y="96398"/>
                    <a:pt x="122687" y="97037"/>
                  </a:cubicBezTo>
                  <a:lnTo>
                    <a:pt x="97766" y="50434"/>
                  </a:lnTo>
                  <a:cubicBezTo>
                    <a:pt x="103517" y="45326"/>
                    <a:pt x="107351" y="37666"/>
                    <a:pt x="107351" y="29366"/>
                  </a:cubicBezTo>
                  <a:cubicBezTo>
                    <a:pt x="107351" y="13406"/>
                    <a:pt x="94571" y="1277"/>
                    <a:pt x="79235" y="1277"/>
                  </a:cubicBezTo>
                  <a:cubicBezTo>
                    <a:pt x="63899" y="1277"/>
                    <a:pt x="51119" y="14045"/>
                    <a:pt x="51119" y="29366"/>
                  </a:cubicBezTo>
                  <a:cubicBezTo>
                    <a:pt x="51119" y="37666"/>
                    <a:pt x="54953" y="45326"/>
                    <a:pt x="60704" y="50434"/>
                  </a:cubicBezTo>
                  <a:lnTo>
                    <a:pt x="35783" y="97037"/>
                  </a:lnTo>
                  <a:cubicBezTo>
                    <a:pt x="33228" y="96398"/>
                    <a:pt x="30672" y="95760"/>
                    <a:pt x="28116" y="95760"/>
                  </a:cubicBezTo>
                  <a:cubicBezTo>
                    <a:pt x="12141" y="95760"/>
                    <a:pt x="0" y="108528"/>
                    <a:pt x="0" y="123849"/>
                  </a:cubicBezTo>
                  <a:cubicBezTo>
                    <a:pt x="0" y="139171"/>
                    <a:pt x="12780" y="151939"/>
                    <a:pt x="28116" y="151939"/>
                  </a:cubicBezTo>
                  <a:cubicBezTo>
                    <a:pt x="43451" y="151939"/>
                    <a:pt x="56231" y="139171"/>
                    <a:pt x="56231" y="123849"/>
                  </a:cubicBezTo>
                  <a:cubicBezTo>
                    <a:pt x="56231" y="115550"/>
                    <a:pt x="52398" y="107889"/>
                    <a:pt x="46646" y="102782"/>
                  </a:cubicBezTo>
                  <a:lnTo>
                    <a:pt x="71567" y="56179"/>
                  </a:lnTo>
                  <a:cubicBezTo>
                    <a:pt x="74123" y="56818"/>
                    <a:pt x="76679" y="57456"/>
                    <a:pt x="79235" y="57456"/>
                  </a:cubicBezTo>
                  <a:cubicBezTo>
                    <a:pt x="81791" y="57456"/>
                    <a:pt x="84347" y="56818"/>
                    <a:pt x="86903" y="56179"/>
                  </a:cubicBezTo>
                  <a:lnTo>
                    <a:pt x="111824" y="102782"/>
                  </a:lnTo>
                  <a:cubicBezTo>
                    <a:pt x="106073" y="107889"/>
                    <a:pt x="102239" y="115550"/>
                    <a:pt x="102239" y="123849"/>
                  </a:cubicBezTo>
                  <a:cubicBezTo>
                    <a:pt x="102239" y="139809"/>
                    <a:pt x="115019" y="151939"/>
                    <a:pt x="130355" y="151939"/>
                  </a:cubicBezTo>
                  <a:cubicBezTo>
                    <a:pt x="145690" y="151939"/>
                    <a:pt x="158470" y="139171"/>
                    <a:pt x="158470" y="123849"/>
                  </a:cubicBezTo>
                  <a:cubicBezTo>
                    <a:pt x="158470" y="116189"/>
                    <a:pt x="155275" y="108528"/>
                    <a:pt x="150164" y="103421"/>
                  </a:cubicBezTo>
                  <a:lnTo>
                    <a:pt x="180196" y="54902"/>
                  </a:lnTo>
                  <a:cubicBezTo>
                    <a:pt x="182752" y="55541"/>
                    <a:pt x="185947" y="56179"/>
                    <a:pt x="189142" y="56179"/>
                  </a:cubicBezTo>
                  <a:cubicBezTo>
                    <a:pt x="204478" y="56179"/>
                    <a:pt x="217258" y="43411"/>
                    <a:pt x="217258" y="28090"/>
                  </a:cubicBezTo>
                  <a:cubicBezTo>
                    <a:pt x="217258" y="12768"/>
                    <a:pt x="204478" y="0"/>
                    <a:pt x="189142" y="0"/>
                  </a:cubicBezTo>
                  <a:close/>
                  <a:moveTo>
                    <a:pt x="27477" y="139171"/>
                  </a:moveTo>
                  <a:cubicBezTo>
                    <a:pt x="19170" y="139171"/>
                    <a:pt x="12141" y="132149"/>
                    <a:pt x="12141" y="123849"/>
                  </a:cubicBezTo>
                  <a:cubicBezTo>
                    <a:pt x="12141" y="115550"/>
                    <a:pt x="19170" y="108528"/>
                    <a:pt x="27477" y="108528"/>
                  </a:cubicBezTo>
                  <a:cubicBezTo>
                    <a:pt x="35783" y="108528"/>
                    <a:pt x="42813" y="115550"/>
                    <a:pt x="42813" y="123849"/>
                  </a:cubicBezTo>
                  <a:cubicBezTo>
                    <a:pt x="42813" y="132149"/>
                    <a:pt x="36423" y="139171"/>
                    <a:pt x="27477" y="139171"/>
                  </a:cubicBezTo>
                  <a:close/>
                  <a:moveTo>
                    <a:pt x="63261" y="28090"/>
                  </a:moveTo>
                  <a:cubicBezTo>
                    <a:pt x="63261" y="19790"/>
                    <a:pt x="70289" y="12768"/>
                    <a:pt x="78596" y="12768"/>
                  </a:cubicBezTo>
                  <a:cubicBezTo>
                    <a:pt x="86903" y="12768"/>
                    <a:pt x="93932" y="19790"/>
                    <a:pt x="93932" y="28090"/>
                  </a:cubicBezTo>
                  <a:cubicBezTo>
                    <a:pt x="93932" y="36389"/>
                    <a:pt x="86903" y="43411"/>
                    <a:pt x="78596" y="43411"/>
                  </a:cubicBezTo>
                  <a:cubicBezTo>
                    <a:pt x="70289" y="43411"/>
                    <a:pt x="63261" y="37027"/>
                    <a:pt x="63261" y="28090"/>
                  </a:cubicBezTo>
                  <a:close/>
                  <a:moveTo>
                    <a:pt x="130355" y="139171"/>
                  </a:moveTo>
                  <a:cubicBezTo>
                    <a:pt x="122048" y="139171"/>
                    <a:pt x="115019" y="132149"/>
                    <a:pt x="115019" y="123849"/>
                  </a:cubicBezTo>
                  <a:cubicBezTo>
                    <a:pt x="115019" y="115550"/>
                    <a:pt x="122048" y="108528"/>
                    <a:pt x="130355" y="108528"/>
                  </a:cubicBezTo>
                  <a:cubicBezTo>
                    <a:pt x="138662" y="108528"/>
                    <a:pt x="145690" y="115550"/>
                    <a:pt x="145690" y="123849"/>
                  </a:cubicBezTo>
                  <a:cubicBezTo>
                    <a:pt x="145690" y="132149"/>
                    <a:pt x="138662" y="139171"/>
                    <a:pt x="130355" y="139171"/>
                  </a:cubicBezTo>
                  <a:close/>
                  <a:moveTo>
                    <a:pt x="189142" y="44050"/>
                  </a:moveTo>
                  <a:cubicBezTo>
                    <a:pt x="180835" y="44050"/>
                    <a:pt x="173806" y="37027"/>
                    <a:pt x="173806" y="28728"/>
                  </a:cubicBezTo>
                  <a:cubicBezTo>
                    <a:pt x="173806" y="20429"/>
                    <a:pt x="180835" y="13406"/>
                    <a:pt x="189142" y="13406"/>
                  </a:cubicBezTo>
                  <a:cubicBezTo>
                    <a:pt x="197449" y="13406"/>
                    <a:pt x="204478" y="20429"/>
                    <a:pt x="204478" y="28728"/>
                  </a:cubicBezTo>
                  <a:cubicBezTo>
                    <a:pt x="204478" y="37027"/>
                    <a:pt x="197449" y="44050"/>
                    <a:pt x="189142" y="44050"/>
                  </a:cubicBezTo>
                  <a:close/>
                </a:path>
              </a:pathLst>
            </a:custGeom>
            <a:solidFill>
              <a:schemeClr val="accent2"/>
            </a:solidFill>
            <a:ln w="6390" cap="flat">
              <a:noFill/>
              <a:prstDash val="solid"/>
              <a:miter/>
            </a:ln>
          </p:spPr>
          <p:txBody>
            <a:bodyPr rtlCol="0" anchor="ctr"/>
            <a:lstStyle/>
            <a:p>
              <a:endParaRPr lang="en-US"/>
            </a:p>
          </p:txBody>
        </p:sp>
      </p:grpSp>
      <p:graphicFrame>
        <p:nvGraphicFramePr>
          <p:cNvPr id="128" name="Chart 127">
            <a:extLst>
              <a:ext uri="{FF2B5EF4-FFF2-40B4-BE49-F238E27FC236}">
                <a16:creationId xmlns:a16="http://schemas.microsoft.com/office/drawing/2014/main" id="{9CA03231-2918-E289-A415-B41D30D53324}"/>
              </a:ext>
            </a:extLst>
          </p:cNvPr>
          <p:cNvGraphicFramePr/>
          <p:nvPr>
            <p:extLst>
              <p:ext uri="{D42A27DB-BD31-4B8C-83A1-F6EECF244321}">
                <p14:modId xmlns:p14="http://schemas.microsoft.com/office/powerpoint/2010/main" val="2861871152"/>
              </p:ext>
            </p:extLst>
          </p:nvPr>
        </p:nvGraphicFramePr>
        <p:xfrm>
          <a:off x="494739" y="5548223"/>
          <a:ext cx="3259974" cy="85753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517369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594" y="318052"/>
            <a:ext cx="11055607" cy="364202"/>
          </a:xfrm>
          <a:prstGeom prst="rect">
            <a:avLst/>
          </a:prstGeom>
        </p:spPr>
        <p:txBody>
          <a:bodyPr vert="horz" wrap="square" lIns="0" tIns="40640" rIns="0" bIns="0" rtlCol="0">
            <a:spAutoFit/>
          </a:bodyPr>
          <a:lstStyle/>
          <a:p>
            <a:pPr marL="12700">
              <a:lnSpc>
                <a:spcPct val="100000"/>
              </a:lnSpc>
              <a:spcBef>
                <a:spcPts val="320"/>
              </a:spcBef>
            </a:pPr>
            <a:r>
              <a:rPr lang="en-US">
                <a:latin typeface="+mj-lt"/>
              </a:rPr>
              <a:t>Data</a:t>
            </a:r>
            <a:r>
              <a:rPr lang="en-US" spc="-60">
                <a:latin typeface="+mj-lt"/>
              </a:rPr>
              <a:t> </a:t>
            </a:r>
            <a:r>
              <a:rPr lang="en-US">
                <a:latin typeface="+mj-lt"/>
              </a:rPr>
              <a:t>Preparation</a:t>
            </a:r>
            <a:endParaRPr lang="en-US" spc="-10">
              <a:latin typeface="+mj-lt"/>
            </a:endParaRPr>
          </a:p>
        </p:txBody>
      </p:sp>
      <p:sp>
        <p:nvSpPr>
          <p:cNvPr id="6" name="object 2">
            <a:extLst>
              <a:ext uri="{FF2B5EF4-FFF2-40B4-BE49-F238E27FC236}">
                <a16:creationId xmlns:a16="http://schemas.microsoft.com/office/drawing/2014/main" id="{6A73063B-CF13-B32B-BD10-E35459B0ACFE}"/>
              </a:ext>
            </a:extLst>
          </p:cNvPr>
          <p:cNvSpPr txBox="1"/>
          <p:nvPr/>
        </p:nvSpPr>
        <p:spPr>
          <a:xfrm>
            <a:off x="450594" y="659573"/>
            <a:ext cx="11575889" cy="228268"/>
          </a:xfrm>
          <a:prstGeom prst="rect">
            <a:avLst/>
          </a:prstGeom>
        </p:spPr>
        <p:txBody>
          <a:bodyPr vert="horz" wrap="square" lIns="0" tIns="12700" rIns="0" bIns="0" rtlCol="0">
            <a:spAutoFit/>
          </a:bodyPr>
          <a:lstStyle/>
          <a:p>
            <a:pPr marL="12700" marR="5080">
              <a:spcBef>
                <a:spcPts val="100"/>
              </a:spcBef>
              <a:buSzPct val="100000"/>
            </a:pPr>
            <a:r>
              <a:rPr lang="en-US" sz="1400">
                <a:solidFill>
                  <a:srgbClr val="52555A"/>
                </a:solidFill>
                <a:latin typeface="+mj-lt"/>
              </a:rPr>
              <a:t>To properly analyze the data and make recommendation to reduce attrition, our team took several steps to clean the data.</a:t>
            </a:r>
          </a:p>
        </p:txBody>
      </p:sp>
      <p:sp>
        <p:nvSpPr>
          <p:cNvPr id="27" name="Google Shape;2452;g11450610b93_5_3947">
            <a:extLst>
              <a:ext uri="{FF2B5EF4-FFF2-40B4-BE49-F238E27FC236}">
                <a16:creationId xmlns:a16="http://schemas.microsoft.com/office/drawing/2014/main" id="{D60E46BD-7D4C-188B-C9FA-D94FBDF390C3}"/>
              </a:ext>
            </a:extLst>
          </p:cNvPr>
          <p:cNvSpPr txBox="1"/>
          <p:nvPr/>
        </p:nvSpPr>
        <p:spPr>
          <a:xfrm>
            <a:off x="928863" y="1374488"/>
            <a:ext cx="3979441"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2000" b="1" dirty="0">
                <a:solidFill>
                  <a:srgbClr val="00B050"/>
                </a:solidFill>
                <a:latin typeface="Open Sans" panose="020B0606030504020204" pitchFamily="34" charset="0"/>
                <a:ea typeface="Open Sans" panose="020B0606030504020204" pitchFamily="34" charset="0"/>
                <a:cs typeface="Open Sans" panose="020B0606030504020204" pitchFamily="34" charset="0"/>
                <a:sym typeface="Montserrat"/>
              </a:rPr>
              <a:t>Dropped Irrelevant Columns</a:t>
            </a:r>
            <a:endParaRPr kumimoji="0" lang="en-US" sz="2400" b="0" i="0" u="none" strike="noStrike" kern="0" cap="none" spc="0" normalizeH="0" baseline="0" noProof="0" dirty="0">
              <a:ln>
                <a:noFill/>
              </a:ln>
              <a:solidFill>
                <a:srgbClr val="00B05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28" name="TextBox 27">
            <a:extLst>
              <a:ext uri="{FF2B5EF4-FFF2-40B4-BE49-F238E27FC236}">
                <a16:creationId xmlns:a16="http://schemas.microsoft.com/office/drawing/2014/main" id="{DD9589E8-E1C8-125D-5352-17A567984862}"/>
              </a:ext>
            </a:extLst>
          </p:cNvPr>
          <p:cNvSpPr txBox="1"/>
          <p:nvPr/>
        </p:nvSpPr>
        <p:spPr>
          <a:xfrm>
            <a:off x="928863" y="1755282"/>
            <a:ext cx="3866219" cy="1569660"/>
          </a:xfrm>
          <a:prstGeom prst="rect">
            <a:avLst/>
          </a:prstGeom>
          <a:noFill/>
        </p:spPr>
        <p:txBody>
          <a:bodyPr wrap="square" lIns="91440" tIns="45720" rIns="91440" bIns="45720" anchor="t">
            <a:spAutoFit/>
          </a:bodyPr>
          <a:lstStyle/>
          <a:p>
            <a:pPr>
              <a:defRPr/>
            </a:pPr>
            <a:r>
              <a:rPr kumimoji="0"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Three columns dropped:</a:t>
            </a:r>
          </a:p>
          <a:p>
            <a:pPr>
              <a:defRPr/>
            </a:pPr>
            <a:r>
              <a:rPr kumimoji="0"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Client number </a:t>
            </a:r>
            <a:r>
              <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(ID) was dropped, ID numbers should have no influence on our predictions</a:t>
            </a:r>
            <a:r>
              <a:rPr kumimoji="0" lang="en-US" sz="1200" b="0" i="0" u="none" strike="noStrike" kern="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p>
          <a:p>
            <a:pPr>
              <a:defRPr/>
            </a:pPr>
            <a:endParaRPr lang="en-US" sz="1200" kern="0">
              <a:latin typeface="Open Sans" panose="020B0606030504020204" pitchFamily="34" charset="0"/>
              <a:ea typeface="Open Sans" panose="020B0606030504020204" pitchFamily="34" charset="0"/>
              <a:cs typeface="Open Sans" panose="020B0606030504020204" pitchFamily="34" charset="0"/>
              <a:sym typeface="Arial"/>
            </a:endParaRPr>
          </a:p>
          <a:p>
            <a:pPr>
              <a:defRPr/>
            </a:pPr>
            <a:r>
              <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Two additional columns were dropped due to the author note from the dataset, these were calculated values</a:t>
            </a:r>
            <a:r>
              <a:rPr kumimoji="0" lang="en-US" sz="1200" b="0" i="0" u="none" strike="noStrike" kern="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29" name="TextBox 28">
            <a:extLst>
              <a:ext uri="{FF2B5EF4-FFF2-40B4-BE49-F238E27FC236}">
                <a16:creationId xmlns:a16="http://schemas.microsoft.com/office/drawing/2014/main" id="{7FAD15FE-3E5A-B693-2ECA-9232748AE4C7}"/>
              </a:ext>
            </a:extLst>
          </p:cNvPr>
          <p:cNvSpPr txBox="1"/>
          <p:nvPr/>
        </p:nvSpPr>
        <p:spPr>
          <a:xfrm>
            <a:off x="2409555" y="4265967"/>
            <a:ext cx="4342390" cy="2123658"/>
          </a:xfrm>
          <a:prstGeom prst="rect">
            <a:avLst/>
          </a:prstGeom>
          <a:noFill/>
        </p:spPr>
        <p:txBody>
          <a:bodyPr wrap="square" lIns="91440" tIns="45720" rIns="91440" bIns="45720" anchor="t">
            <a:spAutoFit/>
          </a:bodyPr>
          <a:lstStyle/>
          <a:p>
            <a:pPr>
              <a:defRPr/>
            </a:pPr>
            <a:r>
              <a:rPr lang="en-US" sz="1200" b="1" dirty="0">
                <a:latin typeface="Open Sans" panose="020B0606030504020204" pitchFamily="34" charset="0"/>
                <a:ea typeface="Open Sans" panose="020B0606030504020204" pitchFamily="34" charset="0"/>
                <a:cs typeface="Open Sans" panose="020B0606030504020204" pitchFamily="34" charset="0"/>
              </a:rPr>
              <a:t>No Null Values, “Unknown” Values Present: </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a:defRPr/>
            </a:pPr>
            <a:r>
              <a:rPr lang="en-US" sz="1200" dirty="0">
                <a:latin typeface="Open Sans" panose="020B0606030504020204" pitchFamily="34" charset="0"/>
                <a:ea typeface="Open Sans" panose="020B0606030504020204" pitchFamily="34" charset="0"/>
                <a:cs typeface="Open Sans" panose="020B0606030504020204" pitchFamily="34" charset="0"/>
              </a:rPr>
              <a:t>After evaluating value counts, it was clear the three categorical columns had observations with “Unknown” string values.</a:t>
            </a:r>
          </a:p>
          <a:p>
            <a:pPr>
              <a:defRPr/>
            </a:pPr>
            <a:endParaRPr lang="en-US" sz="1200" kern="0" dirty="0">
              <a:latin typeface="Open Sans" panose="020B0606030504020204" pitchFamily="34" charset="0"/>
              <a:ea typeface="Open Sans" panose="020B0606030504020204" pitchFamily="34" charset="0"/>
              <a:cs typeface="Open Sans" panose="020B0606030504020204" pitchFamily="34" charset="0"/>
            </a:endParaRPr>
          </a:p>
          <a:p>
            <a:pPr>
              <a:defRPr/>
            </a:pPr>
            <a:r>
              <a:rPr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Income Category</a:t>
            </a:r>
            <a:r>
              <a:rPr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Education Level</a:t>
            </a:r>
            <a:r>
              <a:rPr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and </a:t>
            </a:r>
            <a:r>
              <a:rPr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Marital Status</a:t>
            </a:r>
            <a:r>
              <a:rPr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had unknowns – only seven observations had “Unknown” as the value for all three, equal to 0.07% of the data</a:t>
            </a:r>
            <a:r>
              <a:rPr lang="en-US" sz="1200" b="0" i="0" u="none" strike="noStrike" kern="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a:t>
            </a:r>
            <a:endParaRPr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a:defRPr/>
            </a:pPr>
            <a:endParaRPr lang="en-US" sz="1200" kern="0" dirty="0">
              <a:latin typeface="Open Sans" panose="020B0606030504020204" pitchFamily="34" charset="0"/>
              <a:ea typeface="Open Sans" panose="020B0606030504020204" pitchFamily="34" charset="0"/>
              <a:cs typeface="Open Sans" panose="020B0606030504020204" pitchFamily="34" charset="0"/>
            </a:endParaRPr>
          </a:p>
          <a:p>
            <a:pPr>
              <a:defRPr/>
            </a:pPr>
            <a:r>
              <a:rPr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The small number of instances with multiple unknowns was unlikely to skew results</a:t>
            </a:r>
            <a:r>
              <a:rPr lang="en-US" sz="1200" b="0" i="0" u="none" strike="noStrike" kern="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a:t>
            </a:r>
            <a:endParaRPr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469456FF-E938-DA7D-D2DA-E1E3FA042FD7}"/>
              </a:ext>
            </a:extLst>
          </p:cNvPr>
          <p:cNvSpPr txBox="1"/>
          <p:nvPr/>
        </p:nvSpPr>
        <p:spPr>
          <a:xfrm>
            <a:off x="5366719" y="1755282"/>
            <a:ext cx="5212787" cy="1938992"/>
          </a:xfrm>
          <a:prstGeom prst="rect">
            <a:avLst/>
          </a:prstGeom>
          <a:noFill/>
        </p:spPr>
        <p:txBody>
          <a:bodyPr wrap="square" lIns="91440" tIns="45720" rIns="91440" bIns="45720" anchor="t">
            <a:spAutoFit/>
          </a:bodyPr>
          <a:lstStyle/>
          <a:p>
            <a:pPr>
              <a:defRPr/>
            </a:pPr>
            <a:r>
              <a:rPr kumimoji="0"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Dummy Variables:</a:t>
            </a:r>
            <a:endPar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Categorical variables that had no natural order or rank were encoded using dummy variables</a:t>
            </a:r>
            <a:r>
              <a:rPr kumimoji="0" lang="en-US" sz="1200" b="0" i="0" u="none" strike="noStrike" kern="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kern="0" dirty="0">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Gender </a:t>
            </a:r>
            <a:r>
              <a:rPr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and </a:t>
            </a:r>
            <a:r>
              <a:rPr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Marital Status </a:t>
            </a:r>
            <a:r>
              <a:rPr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were the two categorical variables that fit this description. The encoding of these variables resulted in six new columns.</a:t>
            </a:r>
            <a:endParaRPr lang="en-US"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1" name="TextBox 30">
            <a:extLst>
              <a:ext uri="{FF2B5EF4-FFF2-40B4-BE49-F238E27FC236}">
                <a16:creationId xmlns:a16="http://schemas.microsoft.com/office/drawing/2014/main" id="{3C57F151-5287-87F8-E06A-FD7A5324D4C8}"/>
              </a:ext>
            </a:extLst>
          </p:cNvPr>
          <p:cNvSpPr txBox="1"/>
          <p:nvPr/>
        </p:nvSpPr>
        <p:spPr>
          <a:xfrm>
            <a:off x="7114095" y="4265967"/>
            <a:ext cx="4386013" cy="1938992"/>
          </a:xfrm>
          <a:prstGeom prst="rect">
            <a:avLst/>
          </a:prstGeom>
          <a:noFill/>
        </p:spPr>
        <p:txBody>
          <a:bodyPr wrap="square" lIns="91440" tIns="45720" rIns="91440" bIns="45720" anchor="t">
            <a:spAutoFit/>
          </a:bodyPr>
          <a:lstStyle/>
          <a:p>
            <a:pPr>
              <a:defRPr/>
            </a:pPr>
            <a:r>
              <a:rPr kumimoji="0"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Ranked Encoding:</a:t>
            </a:r>
            <a:endPar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a:defRPr/>
            </a:pPr>
            <a:r>
              <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The remaining three categorical columns did have a natural order, these were manually encoded for each value to sequentially represent a rank</a:t>
            </a:r>
            <a:r>
              <a:rPr kumimoji="0" lang="en-US" sz="1200" b="0" i="0" u="none" strike="noStrike" kern="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p>
          <a:p>
            <a:pPr>
              <a:defRPr/>
            </a:pPr>
            <a:endParaRPr lang="en-US" sz="1200" kern="0">
              <a:latin typeface="Open Sans" panose="020B0606030504020204" pitchFamily="34" charset="0"/>
              <a:ea typeface="Open Sans" panose="020B0606030504020204" pitchFamily="34" charset="0"/>
              <a:cs typeface="Open Sans" panose="020B0606030504020204" pitchFamily="34" charset="0"/>
              <a:sym typeface="Arial"/>
            </a:endParaRPr>
          </a:p>
          <a:p>
            <a:pPr>
              <a:defRPr/>
            </a:pPr>
            <a:r>
              <a:rPr kumimoji="0"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Card Category </a:t>
            </a:r>
            <a:r>
              <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was ranked as Blue being the lowest and Platinum being the highest</a:t>
            </a:r>
            <a:r>
              <a:rPr kumimoji="0" lang="en-US" sz="1200" b="0" i="0" u="none" strike="noStrike" kern="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a:defRPr/>
            </a:pPr>
            <a:endParaRPr lang="en-US" sz="1200" kern="0" dirty="0">
              <a:latin typeface="Open Sans" panose="020B0606030504020204" pitchFamily="34" charset="0"/>
              <a:ea typeface="Open Sans" panose="020B0606030504020204" pitchFamily="34" charset="0"/>
              <a:cs typeface="Open Sans" panose="020B0606030504020204" pitchFamily="34" charset="0"/>
              <a:sym typeface="Arial"/>
            </a:endParaRPr>
          </a:p>
          <a:p>
            <a:pPr>
              <a:defRPr/>
            </a:pPr>
            <a:r>
              <a:rPr kumimoji="0"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Education Level </a:t>
            </a:r>
            <a:r>
              <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and </a:t>
            </a:r>
            <a:r>
              <a:rPr kumimoji="0" lang="en-US" sz="1200"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Income Category </a:t>
            </a:r>
            <a:r>
              <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both had “Unknown” values present, those were encoded as 0</a:t>
            </a:r>
            <a:r>
              <a:rPr kumimoji="0" lang="en-US" sz="1200" b="0" i="0" u="none" strike="noStrike" kern="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US" sz="12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2" name="Google Shape;2452;g11450610b93_5_3947">
            <a:extLst>
              <a:ext uri="{FF2B5EF4-FFF2-40B4-BE49-F238E27FC236}">
                <a16:creationId xmlns:a16="http://schemas.microsoft.com/office/drawing/2014/main" id="{97819114-A967-F2FC-7DC1-C5C2539F6215}"/>
              </a:ext>
            </a:extLst>
          </p:cNvPr>
          <p:cNvSpPr txBox="1"/>
          <p:nvPr/>
        </p:nvSpPr>
        <p:spPr>
          <a:xfrm>
            <a:off x="2409555" y="3842569"/>
            <a:ext cx="4048393"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2000" b="1" dirty="0">
                <a:solidFill>
                  <a:srgbClr val="00B050"/>
                </a:solidFill>
                <a:latin typeface="Open Sans" panose="020B0606030504020204" pitchFamily="34" charset="0"/>
                <a:ea typeface="Open Sans" panose="020B0606030504020204" pitchFamily="34" charset="0"/>
                <a:cs typeface="Open Sans" panose="020B0606030504020204" pitchFamily="34" charset="0"/>
                <a:sym typeface="Montserrat"/>
              </a:rPr>
              <a:t>Evaluated “Unknown” Values</a:t>
            </a:r>
            <a:endParaRPr kumimoji="0" lang="en-US" sz="2400" b="0" i="0" u="none" strike="noStrike" kern="0" cap="none" spc="0" normalizeH="0" baseline="0" noProof="0" dirty="0">
              <a:ln>
                <a:noFill/>
              </a:ln>
              <a:solidFill>
                <a:srgbClr val="00B05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3" name="Google Shape;2452;g11450610b93_5_3947">
            <a:extLst>
              <a:ext uri="{FF2B5EF4-FFF2-40B4-BE49-F238E27FC236}">
                <a16:creationId xmlns:a16="http://schemas.microsoft.com/office/drawing/2014/main" id="{F1294CEB-E7A9-0464-CC67-44C68CA96B3A}"/>
              </a:ext>
            </a:extLst>
          </p:cNvPr>
          <p:cNvSpPr txBox="1"/>
          <p:nvPr/>
        </p:nvSpPr>
        <p:spPr>
          <a:xfrm>
            <a:off x="5361871" y="1374488"/>
            <a:ext cx="4248854"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2000" b="1" dirty="0">
                <a:solidFill>
                  <a:srgbClr val="00B050"/>
                </a:solidFill>
                <a:latin typeface="Open Sans" panose="020B0606030504020204" pitchFamily="34" charset="0"/>
                <a:ea typeface="Open Sans" panose="020B0606030504020204" pitchFamily="34" charset="0"/>
                <a:cs typeface="Open Sans" panose="020B0606030504020204" pitchFamily="34" charset="0"/>
                <a:sym typeface="Montserrat"/>
              </a:rPr>
              <a:t>Encoded Categorical Variables</a:t>
            </a:r>
            <a:endParaRPr kumimoji="0" lang="en-US" sz="2400" b="0" i="0" u="none" strike="noStrike" kern="0" cap="none" spc="0" normalizeH="0" baseline="0" noProof="0" dirty="0">
              <a:ln>
                <a:noFill/>
              </a:ln>
              <a:solidFill>
                <a:srgbClr val="00B05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4" name="Google Shape;2452;g11450610b93_5_3947">
            <a:extLst>
              <a:ext uri="{FF2B5EF4-FFF2-40B4-BE49-F238E27FC236}">
                <a16:creationId xmlns:a16="http://schemas.microsoft.com/office/drawing/2014/main" id="{5CC99A95-C647-D43D-F200-4FB6CE4EA59D}"/>
              </a:ext>
            </a:extLst>
          </p:cNvPr>
          <p:cNvSpPr txBox="1"/>
          <p:nvPr/>
        </p:nvSpPr>
        <p:spPr>
          <a:xfrm>
            <a:off x="7114096" y="3840828"/>
            <a:ext cx="2294219"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2000" b="1" dirty="0">
                <a:solidFill>
                  <a:srgbClr val="00B050"/>
                </a:solidFill>
                <a:latin typeface="Open Sans" panose="020B0606030504020204" pitchFamily="34" charset="0"/>
                <a:ea typeface="Open Sans" panose="020B0606030504020204" pitchFamily="34" charset="0"/>
                <a:cs typeface="Open Sans" panose="020B0606030504020204" pitchFamily="34" charset="0"/>
                <a:sym typeface="Montserrat"/>
              </a:rPr>
              <a:t>Label Encoder</a:t>
            </a:r>
            <a:endParaRPr kumimoji="0" lang="en-US" sz="2400" b="0" i="0" u="none" strike="noStrike" kern="0" cap="none" spc="0" normalizeH="0" baseline="0" noProof="0" dirty="0">
              <a:ln>
                <a:noFill/>
              </a:ln>
              <a:solidFill>
                <a:srgbClr val="00B05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cxnSp>
        <p:nvCxnSpPr>
          <p:cNvPr id="35" name="Straight Connector 34">
            <a:extLst>
              <a:ext uri="{FF2B5EF4-FFF2-40B4-BE49-F238E27FC236}">
                <a16:creationId xmlns:a16="http://schemas.microsoft.com/office/drawing/2014/main" id="{C1D2084B-CB3D-DB62-7DB8-6D5AC1B4C31C}"/>
              </a:ext>
            </a:extLst>
          </p:cNvPr>
          <p:cNvCxnSpPr>
            <a:cxnSpLocks/>
            <a:stCxn id="40" idx="0"/>
          </p:cNvCxnSpPr>
          <p:nvPr/>
        </p:nvCxnSpPr>
        <p:spPr>
          <a:xfrm flipV="1">
            <a:off x="927265" y="1555482"/>
            <a:ext cx="0" cy="1819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304C00B-74FC-265D-268A-48FF93BFEB8E}"/>
              </a:ext>
            </a:extLst>
          </p:cNvPr>
          <p:cNvCxnSpPr>
            <a:cxnSpLocks/>
          </p:cNvCxnSpPr>
          <p:nvPr/>
        </p:nvCxnSpPr>
        <p:spPr>
          <a:xfrm flipV="1">
            <a:off x="2371124" y="3633601"/>
            <a:ext cx="0" cy="1737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46559AC-35DE-C8E3-0B7C-78866C50ECFD}"/>
              </a:ext>
            </a:extLst>
          </p:cNvPr>
          <p:cNvCxnSpPr>
            <a:cxnSpLocks/>
            <a:endCxn id="33" idx="1"/>
          </p:cNvCxnSpPr>
          <p:nvPr/>
        </p:nvCxnSpPr>
        <p:spPr>
          <a:xfrm flipH="1" flipV="1">
            <a:off x="5361871" y="1574523"/>
            <a:ext cx="20950" cy="1841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AEBBE2B-7E2C-1A32-7BA7-1C45599AFA78}"/>
              </a:ext>
            </a:extLst>
          </p:cNvPr>
          <p:cNvCxnSpPr>
            <a:cxnSpLocks/>
          </p:cNvCxnSpPr>
          <p:nvPr/>
        </p:nvCxnSpPr>
        <p:spPr>
          <a:xfrm flipV="1">
            <a:off x="7073128" y="3665498"/>
            <a:ext cx="0" cy="193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2">
            <a:extLst>
              <a:ext uri="{FF2B5EF4-FFF2-40B4-BE49-F238E27FC236}">
                <a16:creationId xmlns:a16="http://schemas.microsoft.com/office/drawing/2014/main" id="{02DBCFAA-60AD-5085-874E-A57BF039D2A4}"/>
              </a:ext>
            </a:extLst>
          </p:cNvPr>
          <p:cNvCxnSpPr/>
          <p:nvPr/>
        </p:nvCxnSpPr>
        <p:spPr>
          <a:xfrm>
            <a:off x="0" y="3503665"/>
            <a:ext cx="121920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40" name="Google Shape;2472;g11450610b93_5_3947">
            <a:extLst>
              <a:ext uri="{FF2B5EF4-FFF2-40B4-BE49-F238E27FC236}">
                <a16:creationId xmlns:a16="http://schemas.microsoft.com/office/drawing/2014/main" id="{A0A0382C-942D-9E1D-870F-566AB892EC68}"/>
              </a:ext>
            </a:extLst>
          </p:cNvPr>
          <p:cNvSpPr/>
          <p:nvPr/>
        </p:nvSpPr>
        <p:spPr>
          <a:xfrm>
            <a:off x="790105" y="3375279"/>
            <a:ext cx="274320" cy="274320"/>
          </a:xfrm>
          <a:prstGeom prst="ellipse">
            <a:avLst/>
          </a:prstGeom>
          <a:solidFill>
            <a:schemeClr val="bg1"/>
          </a:solidFill>
          <a:ln w="2857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1" name="Google Shape;2472;g11450610b93_5_3947">
            <a:extLst>
              <a:ext uri="{FF2B5EF4-FFF2-40B4-BE49-F238E27FC236}">
                <a16:creationId xmlns:a16="http://schemas.microsoft.com/office/drawing/2014/main" id="{F27A54D1-42DE-01E6-1C72-6F2101CF7A59}"/>
              </a:ext>
            </a:extLst>
          </p:cNvPr>
          <p:cNvSpPr/>
          <p:nvPr/>
        </p:nvSpPr>
        <p:spPr>
          <a:xfrm>
            <a:off x="2243515" y="3375279"/>
            <a:ext cx="274320" cy="274320"/>
          </a:xfrm>
          <a:prstGeom prst="ellipse">
            <a:avLst/>
          </a:prstGeom>
          <a:solidFill>
            <a:schemeClr val="bg1"/>
          </a:solidFill>
          <a:ln w="2857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2" name="Google Shape;2472;g11450610b93_5_3947">
            <a:extLst>
              <a:ext uri="{FF2B5EF4-FFF2-40B4-BE49-F238E27FC236}">
                <a16:creationId xmlns:a16="http://schemas.microsoft.com/office/drawing/2014/main" id="{2B7C98C4-CC49-AEF3-355C-0400B8B8D56B}"/>
              </a:ext>
            </a:extLst>
          </p:cNvPr>
          <p:cNvSpPr/>
          <p:nvPr/>
        </p:nvSpPr>
        <p:spPr>
          <a:xfrm>
            <a:off x="5250296" y="3375279"/>
            <a:ext cx="274320" cy="274320"/>
          </a:xfrm>
          <a:prstGeom prst="ellipse">
            <a:avLst/>
          </a:prstGeom>
          <a:solidFill>
            <a:schemeClr val="bg1"/>
          </a:solidFill>
          <a:ln w="2857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3" name="Google Shape;2472;g11450610b93_5_3947">
            <a:extLst>
              <a:ext uri="{FF2B5EF4-FFF2-40B4-BE49-F238E27FC236}">
                <a16:creationId xmlns:a16="http://schemas.microsoft.com/office/drawing/2014/main" id="{75054079-96EB-AE5A-9805-A47EED221C77}"/>
              </a:ext>
            </a:extLst>
          </p:cNvPr>
          <p:cNvSpPr/>
          <p:nvPr/>
        </p:nvSpPr>
        <p:spPr>
          <a:xfrm>
            <a:off x="6940134" y="3375279"/>
            <a:ext cx="274320" cy="274320"/>
          </a:xfrm>
          <a:prstGeom prst="ellipse">
            <a:avLst/>
          </a:prstGeom>
          <a:solidFill>
            <a:schemeClr val="bg1"/>
          </a:solidFill>
          <a:ln w="2857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4" name="Arrow: Chevron 43">
            <a:extLst>
              <a:ext uri="{FF2B5EF4-FFF2-40B4-BE49-F238E27FC236}">
                <a16:creationId xmlns:a16="http://schemas.microsoft.com/office/drawing/2014/main" id="{93512C3F-FE86-FC97-7E6E-C55A559481C9}"/>
              </a:ext>
            </a:extLst>
          </p:cNvPr>
          <p:cNvSpPr/>
          <p:nvPr/>
        </p:nvSpPr>
        <p:spPr>
          <a:xfrm>
            <a:off x="11839685" y="3385448"/>
            <a:ext cx="186799" cy="215469"/>
          </a:xfrm>
          <a:prstGeom prst="chevron">
            <a:avLst/>
          </a:prstGeom>
          <a:solidFill>
            <a:schemeClr val="accent3">
              <a:lumMod val="20000"/>
              <a:lumOff val="8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5" name="TextBox 44">
            <a:extLst>
              <a:ext uri="{FF2B5EF4-FFF2-40B4-BE49-F238E27FC236}">
                <a16:creationId xmlns:a16="http://schemas.microsoft.com/office/drawing/2014/main" id="{838FBB17-E674-AACD-FFF7-7F271947C3B8}"/>
              </a:ext>
            </a:extLst>
          </p:cNvPr>
          <p:cNvSpPr txBox="1"/>
          <p:nvPr/>
        </p:nvSpPr>
        <p:spPr>
          <a:xfrm>
            <a:off x="0" y="3736778"/>
            <a:ext cx="1819729" cy="400110"/>
          </a:xfrm>
          <a:prstGeom prst="rect">
            <a:avLst/>
          </a:prstGeom>
          <a:noFill/>
        </p:spPr>
        <p:txBody>
          <a:bodyPr wrap="none" rtlCol="0">
            <a:spAutoFit/>
          </a:bodyPr>
          <a:lstStyle/>
          <a:p>
            <a:r>
              <a:rPr lang="en-US" sz="2000" b="1" i="1">
                <a:latin typeface="Open Sans" panose="020B0606030504020204" pitchFamily="34" charset="0"/>
              </a:rPr>
              <a:t>Unclean Data</a:t>
            </a:r>
          </a:p>
        </p:txBody>
      </p:sp>
      <p:sp>
        <p:nvSpPr>
          <p:cNvPr id="46" name="TextBox 45">
            <a:extLst>
              <a:ext uri="{FF2B5EF4-FFF2-40B4-BE49-F238E27FC236}">
                <a16:creationId xmlns:a16="http://schemas.microsoft.com/office/drawing/2014/main" id="{B9E129B2-519F-99C2-7EDC-AE7E01B36D86}"/>
              </a:ext>
            </a:extLst>
          </p:cNvPr>
          <p:cNvSpPr txBox="1"/>
          <p:nvPr/>
        </p:nvSpPr>
        <p:spPr>
          <a:xfrm>
            <a:off x="9408315" y="3739756"/>
            <a:ext cx="2529860" cy="400110"/>
          </a:xfrm>
          <a:prstGeom prst="rect">
            <a:avLst/>
          </a:prstGeom>
          <a:noFill/>
        </p:spPr>
        <p:txBody>
          <a:bodyPr wrap="none" lIns="91440" tIns="45720" rIns="91440" bIns="45720" rtlCol="0" anchor="t">
            <a:spAutoFit/>
          </a:bodyPr>
          <a:lstStyle/>
          <a:p>
            <a:pPr algn="r"/>
            <a:r>
              <a:rPr lang="en-US" sz="2000" b="1" i="1">
                <a:latin typeface="Open Sans" panose="020B0606030504020204" pitchFamily="34" charset="0"/>
              </a:rPr>
              <a:t>Ready for Modeling</a:t>
            </a:r>
          </a:p>
        </p:txBody>
      </p:sp>
      <p:sp>
        <p:nvSpPr>
          <p:cNvPr id="47" name="Arrow: Chevron 46">
            <a:extLst>
              <a:ext uri="{FF2B5EF4-FFF2-40B4-BE49-F238E27FC236}">
                <a16:creationId xmlns:a16="http://schemas.microsoft.com/office/drawing/2014/main" id="{10F2BEDB-245D-A3BA-A4D1-9462C819F080}"/>
              </a:ext>
            </a:extLst>
          </p:cNvPr>
          <p:cNvSpPr/>
          <p:nvPr/>
        </p:nvSpPr>
        <p:spPr>
          <a:xfrm>
            <a:off x="11602221" y="3385448"/>
            <a:ext cx="186799" cy="215469"/>
          </a:xfrm>
          <a:prstGeom prst="chevron">
            <a:avLst/>
          </a:prstGeom>
          <a:solidFill>
            <a:schemeClr val="accent3">
              <a:lumMod val="20000"/>
              <a:lumOff val="8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8" name="Arrow: Chevron 47">
            <a:extLst>
              <a:ext uri="{FF2B5EF4-FFF2-40B4-BE49-F238E27FC236}">
                <a16:creationId xmlns:a16="http://schemas.microsoft.com/office/drawing/2014/main" id="{92822C9A-4A2C-FFF5-753E-54097C2DA43B}"/>
              </a:ext>
            </a:extLst>
          </p:cNvPr>
          <p:cNvSpPr/>
          <p:nvPr/>
        </p:nvSpPr>
        <p:spPr>
          <a:xfrm>
            <a:off x="11720953" y="3385448"/>
            <a:ext cx="186799" cy="215469"/>
          </a:xfrm>
          <a:prstGeom prst="chevron">
            <a:avLst/>
          </a:prstGeom>
          <a:solidFill>
            <a:schemeClr val="accent3">
              <a:lumMod val="20000"/>
              <a:lumOff val="8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7251969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16_9 onscreen" id="{5BF5B43D-7990-4CDA-BE48-497BCBC1470C}" vid="{BE4EDB12-465C-4398-86A0-E4F2803CBF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Deloitte 16_9 onscreen</Template>
  <TotalTime>0</TotalTime>
  <Words>2970</Words>
  <Application>Microsoft Office PowerPoint</Application>
  <PresentationFormat>Widescreen</PresentationFormat>
  <Paragraphs>393</Paragraphs>
  <Slides>25</Slides>
  <Notes>16</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Open Sans</vt:lpstr>
      <vt:lpstr>Verdana</vt:lpstr>
      <vt:lpstr>Wingdings</vt:lpstr>
      <vt:lpstr>Wingdings 2</vt:lpstr>
      <vt:lpstr>Deloitte 16_9 onscreen</vt:lpstr>
      <vt:lpstr>think-cell Slide</vt:lpstr>
      <vt:lpstr>PowerPoint Presentation</vt:lpstr>
      <vt:lpstr>Capstone Group-Two Team Members</vt:lpstr>
      <vt:lpstr>Contents</vt:lpstr>
      <vt:lpstr>Introduction</vt:lpstr>
      <vt:lpstr>Project Overview </vt:lpstr>
      <vt:lpstr>Business Understanding</vt:lpstr>
      <vt:lpstr>Data Understanding</vt:lpstr>
      <vt:lpstr>Data Understanding</vt:lpstr>
      <vt:lpstr>Data Preparation</vt:lpstr>
      <vt:lpstr>Solving the Problem</vt:lpstr>
      <vt:lpstr>Modeling</vt:lpstr>
      <vt:lpstr>Modeling Approach</vt:lpstr>
      <vt:lpstr>Logistic Regression  </vt:lpstr>
      <vt:lpstr>Decision Tree  </vt:lpstr>
      <vt:lpstr>Random Forest</vt:lpstr>
      <vt:lpstr>XGBoost </vt:lpstr>
      <vt:lpstr>Model Evaluation</vt:lpstr>
      <vt:lpstr>The Solution Model</vt:lpstr>
      <vt:lpstr>Conclusion</vt:lpstr>
      <vt:lpstr>Solving the Problem and Recommendations</vt:lpstr>
      <vt:lpstr>The Road Ahead </vt:lpstr>
      <vt:lpstr>Thank You!  Questions?</vt:lpstr>
      <vt:lpstr>Appendix</vt:lpstr>
      <vt:lpstr>Ada Boost Algorithm</vt:lpstr>
      <vt:lpstr>Artificial Neural Network (ANN)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heading in Calibri  Light green</dc:title>
  <dc:creator>Sencenbaugh, Quinn</dc:creator>
  <cp:lastModifiedBy>Sencenbaugh, Quinn</cp:lastModifiedBy>
  <cp:revision>2</cp:revision>
  <dcterms:created xsi:type="dcterms:W3CDTF">2023-07-28T14:11:56Z</dcterms:created>
  <dcterms:modified xsi:type="dcterms:W3CDTF">2023-08-04T14:57:40Z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0x01010097C0B5E8C28FBB4DB6BB6E6547CA8A70</vt:lpwstr>
  </property>
  <property fmtid="{D5CDD505-2E9C-101B-9397-08002B2CF9AE}" pid="3" name="Created">
    <vt:filetime>2023-03-03T00:00:00Z</vt:filetime>
  </property>
  <property fmtid="{D5CDD505-2E9C-101B-9397-08002B2CF9AE}" pid="4" name="Creator">
    <vt:lpwstr>Acrobat PDFMaker 22 for PowerPoint</vt:lpwstr>
  </property>
  <property fmtid="{D5CDD505-2E9C-101B-9397-08002B2CF9AE}" pid="5" name="LastSaved">
    <vt:filetime>2023-07-28T00:00:00Z</vt:filetime>
  </property>
  <property fmtid="{D5CDD505-2E9C-101B-9397-08002B2CF9AE}" pid="6" name="MSIP_Label_ea60d57e-af5b-4752-ac57-3e4f28ca11dc_ActionId">
    <vt:lpwstr>db8dcbfc-9da1-4960-b70d-4d360a6d5a6c</vt:lpwstr>
  </property>
  <property fmtid="{D5CDD505-2E9C-101B-9397-08002B2CF9AE}" pid="7" name="MSIP_Label_ea60d57e-af5b-4752-ac57-3e4f28ca11dc_ContentBits">
    <vt:lpwstr>0</vt:lpwstr>
  </property>
  <property fmtid="{D5CDD505-2E9C-101B-9397-08002B2CF9AE}" pid="8" name="MSIP_Label_ea60d57e-af5b-4752-ac57-3e4f28ca11dc_Enabled">
    <vt:lpwstr>true</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etDate">
    <vt:lpwstr>2021-04-30T22:39:53Z</vt:lpwstr>
  </property>
  <property fmtid="{D5CDD505-2E9C-101B-9397-08002B2CF9AE}" pid="12" name="MSIP_Label_ea60d57e-af5b-4752-ac57-3e4f28ca11dc_SiteId">
    <vt:lpwstr>36da45f1-dd2c-4d1f-af13-5abe46b99921</vt:lpwstr>
  </property>
  <property fmtid="{D5CDD505-2E9C-101B-9397-08002B2CF9AE}" pid="13" name="Producer">
    <vt:lpwstr>Adobe PDF Library 22.3.98</vt:lpwstr>
  </property>
</Properties>
</file>