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F3128-B68E-45E1-807A-5CAFB9778DE6}" v="2485" dt="2022-08-27T17:21:28.1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3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7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2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8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8/27/2022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8/27/2022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2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8/27/2022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9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8/27/2022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7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8/27/2022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6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8/27/2022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4552" y="1122363"/>
            <a:ext cx="4910841" cy="2387600"/>
          </a:xfrm>
        </p:spPr>
        <p:txBody>
          <a:bodyPr>
            <a:normAutofit/>
          </a:bodyPr>
          <a:lstStyle/>
          <a:p>
            <a:r>
              <a:rPr lang="es-ES" dirty="0">
                <a:cs typeface="Calibri Light"/>
              </a:rPr>
              <a:t>Back-</a:t>
            </a:r>
            <a:r>
              <a:rPr lang="es-ES">
                <a:cs typeface="Calibri Light"/>
              </a:rPr>
              <a:t>End</a:t>
            </a:r>
            <a:r>
              <a:rPr lang="es-ES" dirty="0">
                <a:cs typeface="Calibri Light"/>
              </a:rPr>
              <a:t> </a:t>
            </a:r>
            <a:r>
              <a:rPr lang="es-ES">
                <a:cs typeface="Calibri Light"/>
              </a:rPr>
              <a:t>FrameWorks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84552" y="3602038"/>
            <a:ext cx="4910841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>
                <a:solidFill>
                  <a:schemeClr val="bg1"/>
                </a:solidFill>
                <a:cs typeface="Calibri"/>
              </a:rPr>
              <a:t>O u 0</a:t>
            </a:r>
          </a:p>
        </p:txBody>
      </p:sp>
      <p:pic>
        <p:nvPicPr>
          <p:cNvPr id="4" name="Picture 3" descr="Three blank billboard frames">
            <a:extLst>
              <a:ext uri="{FF2B5EF4-FFF2-40B4-BE49-F238E27FC236}">
                <a16:creationId xmlns:a16="http://schemas.microsoft.com/office/drawing/2014/main" id="{093D7E55-23EE-80DA-2091-E0743AF62D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73" r="22184" b="7"/>
          <a:stretch/>
        </p:blipFill>
        <p:spPr>
          <a:xfrm>
            <a:off x="6083645" y="10"/>
            <a:ext cx="6108356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568C-DEAB-E18D-C49B-97A6DAB3B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005" y="361411"/>
            <a:ext cx="8397511" cy="2714625"/>
          </a:xfrm>
        </p:spPr>
        <p:txBody>
          <a:bodyPr/>
          <a:lstStyle/>
          <a:p>
            <a:r>
              <a:rPr lang="es-ES" dirty="0">
                <a:ea typeface="+mj-lt"/>
                <a:cs typeface="+mj-lt"/>
              </a:rPr>
              <a:t>Full </a:t>
            </a:r>
            <a:r>
              <a:rPr lang="es-ES" dirty="0" err="1">
                <a:ea typeface="+mj-lt"/>
                <a:cs typeface="+mj-lt"/>
              </a:rPr>
              <a:t>stack</a:t>
            </a:r>
            <a:r>
              <a:rPr lang="es-ES" dirty="0">
                <a:ea typeface="+mj-lt"/>
                <a:cs typeface="+mj-lt"/>
              </a:rPr>
              <a:t>: </a:t>
            </a:r>
            <a:r>
              <a:rPr lang="es-ES" dirty="0"/>
              <a:t>HTTP </a:t>
            </a:r>
            <a:r>
              <a:rPr lang="es-ES" dirty="0" err="1"/>
              <a:t>aplication</a:t>
            </a:r>
            <a:r>
              <a:rPr lang="es-ES" dirty="0"/>
              <a:t> server, </a:t>
            </a:r>
            <a:r>
              <a:rPr lang="es-ES" dirty="0" err="1"/>
              <a:t>storage</a:t>
            </a:r>
            <a:r>
              <a:rPr lang="es-ES" dirty="0"/>
              <a:t> </a:t>
            </a:r>
            <a:r>
              <a:rPr lang="es-ES" dirty="0" err="1"/>
              <a:t>mechanisme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 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1E1903-ACC8-852D-486B-78922B495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061" y="3630792"/>
            <a:ext cx="8397511" cy="2460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s-ES" u="sng" dirty="0"/>
              <a:t>Django</a:t>
            </a:r>
          </a:p>
          <a:p>
            <a:pPr marL="342900" indent="-342900">
              <a:buChar char="•"/>
            </a:pPr>
            <a:r>
              <a:rPr lang="es-ES" dirty="0" err="1"/>
              <a:t>TurboGears</a:t>
            </a:r>
            <a:endParaRPr lang="es-ES"/>
          </a:p>
          <a:p>
            <a:pPr marL="342900" indent="-342900">
              <a:buChar char="•"/>
            </a:pPr>
            <a:r>
              <a:rPr lang="es-ES" dirty="0"/>
              <a:t>Web2py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8B49BB-5878-82E6-20C7-B2EFF66C0CB5}"/>
              </a:ext>
            </a:extLst>
          </p:cNvPr>
          <p:cNvSpPr txBox="1"/>
          <p:nvPr/>
        </p:nvSpPr>
        <p:spPr>
          <a:xfrm>
            <a:off x="1906438" y="6205268"/>
            <a:ext cx="8163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https://wiki.python.org/moin/WebFrameworks</a:t>
            </a:r>
          </a:p>
        </p:txBody>
      </p:sp>
      <p:pic>
        <p:nvPicPr>
          <p:cNvPr id="5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0D3B90B7-8450-E2A8-6B43-496D9FDC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778" y="3635675"/>
            <a:ext cx="2369389" cy="145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4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0033624-94C8-FFC9-EC14-B1269696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132" y="1170512"/>
            <a:ext cx="2369389" cy="1455708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DA3AE542-765C-3448-0A3F-EECD8518B618}"/>
              </a:ext>
            </a:extLst>
          </p:cNvPr>
          <p:cNvSpPr txBox="1">
            <a:spLocks/>
          </p:cNvSpPr>
          <p:nvPr/>
        </p:nvSpPr>
        <p:spPr>
          <a:xfrm>
            <a:off x="852613" y="239384"/>
            <a:ext cx="7685500" cy="31990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dirty="0">
                <a:solidFill>
                  <a:schemeClr val="bg1"/>
                </a:solidFill>
              </a:rPr>
              <a:t>Puntos a Destacar:</a:t>
            </a:r>
          </a:p>
          <a:p>
            <a:r>
              <a:rPr lang="es-ES" sz="1800" dirty="0">
                <a:solidFill>
                  <a:schemeClr val="bg1"/>
                </a:solidFill>
              </a:rPr>
              <a:t>- Seguridad: Es cuidadoso con las inyecciones de SQL, no hay que escribir SQL,  tiene sistema de autenticación,. Es bueno con las bases de datos relacionales, </a:t>
            </a:r>
          </a:p>
          <a:p>
            <a:r>
              <a:rPr lang="es-ES" sz="1800" dirty="0">
                <a:solidFill>
                  <a:schemeClr val="bg1"/>
                </a:solidFill>
              </a:rPr>
              <a:t>- Escalable: Se permite soportar un tráfico muy alto. </a:t>
            </a:r>
          </a:p>
          <a:p>
            <a:r>
              <a:rPr lang="es-ES" sz="1800" dirty="0">
                <a:solidFill>
                  <a:schemeClr val="bg1"/>
                </a:solidFill>
              </a:rPr>
              <a:t>- Versátil: se ha usado para redes sociales , plataformas de computación científico. [</a:t>
            </a:r>
            <a:r>
              <a:rPr lang="es-ES" sz="1800" dirty="0" err="1">
                <a:solidFill>
                  <a:schemeClr val="bg1"/>
                </a:solidFill>
              </a:rPr>
              <a:t>instagram</a:t>
            </a:r>
            <a:r>
              <a:rPr lang="es-ES" sz="1800" dirty="0">
                <a:solidFill>
                  <a:schemeClr val="bg1"/>
                </a:solidFill>
              </a:rPr>
              <a:t>, Pinterest, Nasa </a:t>
            </a:r>
            <a:r>
              <a:rPr lang="es-ES" sz="1800" dirty="0" err="1">
                <a:solidFill>
                  <a:schemeClr val="bg1"/>
                </a:solidFill>
              </a:rPr>
              <a:t>science</a:t>
            </a:r>
            <a:r>
              <a:rPr lang="es-ES" sz="1800" dirty="0">
                <a:solidFill>
                  <a:schemeClr val="bg1"/>
                </a:solidFill>
              </a:rPr>
              <a:t>, </a:t>
            </a:r>
            <a:r>
              <a:rPr lang="es-ES" sz="1800" dirty="0" err="1">
                <a:solidFill>
                  <a:schemeClr val="bg1"/>
                </a:solidFill>
              </a:rPr>
              <a:t>Disqus</a:t>
            </a:r>
            <a:r>
              <a:rPr lang="es-ES" sz="1800" dirty="0">
                <a:solidFill>
                  <a:schemeClr val="bg1"/>
                </a:solidFill>
              </a:rPr>
              <a:t>]</a:t>
            </a:r>
          </a:p>
          <a:p>
            <a:endParaRPr lang="es-ES" sz="18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04F3C4-A40F-93D3-3CE8-76D45B8C7427}"/>
              </a:ext>
            </a:extLst>
          </p:cNvPr>
          <p:cNvSpPr txBox="1"/>
          <p:nvPr/>
        </p:nvSpPr>
        <p:spPr>
          <a:xfrm>
            <a:off x="1777042" y="6492815"/>
            <a:ext cx="87529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2E9F133-F78B-18B0-7F40-5E8AD6702544}"/>
              </a:ext>
            </a:extLst>
          </p:cNvPr>
          <p:cNvSpPr txBox="1">
            <a:spLocks/>
          </p:cNvSpPr>
          <p:nvPr/>
        </p:nvSpPr>
        <p:spPr>
          <a:xfrm>
            <a:off x="708838" y="3776214"/>
            <a:ext cx="7685500" cy="31990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E32047-FBFB-DD4A-3748-0FBB5AC09D8F}"/>
              </a:ext>
            </a:extLst>
          </p:cNvPr>
          <p:cNvSpPr txBox="1"/>
          <p:nvPr/>
        </p:nvSpPr>
        <p:spPr>
          <a:xfrm>
            <a:off x="857664" y="3639683"/>
            <a:ext cx="754218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dirty="0"/>
              <a:t>- Tiene una ventaja en cuanto a la asignación de permisos y usuarios.</a:t>
            </a:r>
          </a:p>
          <a:p>
            <a:r>
              <a:rPr lang="es-ES" sz="2000" dirty="0"/>
              <a:t>- Ya tiene la encriptación de bases de datos.</a:t>
            </a:r>
          </a:p>
          <a:p>
            <a:r>
              <a:rPr lang="es-ES" sz="2000" dirty="0"/>
              <a:t>-Hay mucha documentación.</a:t>
            </a:r>
          </a:p>
          <a:p>
            <a:r>
              <a:rPr lang="es-ES" sz="2000" dirty="0"/>
              <a:t>-REST </a:t>
            </a:r>
            <a:r>
              <a:rPr lang="es-ES" sz="2000" dirty="0" err="1"/>
              <a:t>APIs</a:t>
            </a:r>
            <a:r>
              <a:rPr lang="es-ES" sz="2000" dirty="0"/>
              <a:t>-&gt; DRF</a:t>
            </a:r>
          </a:p>
          <a:p>
            <a:r>
              <a:rPr lang="es-ES" sz="2000" dirty="0"/>
              <a:t>- Soporta  WSGI y ASGI</a:t>
            </a:r>
          </a:p>
          <a:p>
            <a:r>
              <a:rPr lang="es-ES" sz="2000" dirty="0"/>
              <a:t>-MVT (</a:t>
            </a:r>
            <a:r>
              <a:rPr lang="es-ES" sz="2000" dirty="0" err="1"/>
              <a:t>model</a:t>
            </a:r>
            <a:r>
              <a:rPr lang="es-ES" sz="2000" dirty="0"/>
              <a:t> </a:t>
            </a:r>
            <a:r>
              <a:rPr lang="es-ES" sz="2000" dirty="0" err="1"/>
              <a:t>view</a:t>
            </a:r>
            <a:r>
              <a:rPr lang="es-ES" sz="2000" dirty="0"/>
              <a:t> </a:t>
            </a:r>
            <a:r>
              <a:rPr lang="es-ES" sz="2000" dirty="0" err="1"/>
              <a:t>template</a:t>
            </a:r>
            <a:r>
              <a:rPr lang="es-ES" sz="2000" dirty="0"/>
              <a:t>)</a:t>
            </a:r>
          </a:p>
        </p:txBody>
      </p:sp>
      <p:sp>
        <p:nvSpPr>
          <p:cNvPr id="15" name="CuadroTexto 1">
            <a:extLst>
              <a:ext uri="{FF2B5EF4-FFF2-40B4-BE49-F238E27FC236}">
                <a16:creationId xmlns:a16="http://schemas.microsoft.com/office/drawing/2014/main" id="{317AEE0A-5FF6-6EC4-164E-965B4AE724B9}"/>
              </a:ext>
            </a:extLst>
          </p:cNvPr>
          <p:cNvSpPr txBox="1"/>
          <p:nvPr/>
        </p:nvSpPr>
        <p:spPr>
          <a:xfrm>
            <a:off x="851140" y="6185139"/>
            <a:ext cx="8163464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https://wiki.python.org/moin/WebFrameworks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7EE91B6-C97D-33DC-4AC5-1C02DA9F42D8}"/>
              </a:ext>
            </a:extLst>
          </p:cNvPr>
          <p:cNvSpPr txBox="1"/>
          <p:nvPr/>
        </p:nvSpPr>
        <p:spPr>
          <a:xfrm>
            <a:off x="6737230" y="6018362"/>
            <a:ext cx="46841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https://www.djangoproject.com/</a:t>
            </a:r>
          </a:p>
        </p:txBody>
      </p:sp>
    </p:spTree>
    <p:extLst>
      <p:ext uri="{BB962C8B-B14F-4D97-AF65-F5344CB8AC3E}">
        <p14:creationId xmlns:p14="http://schemas.microsoft.com/office/powerpoint/2010/main" val="373401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5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F0033624-94C8-FFC9-EC14-B12696960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132" y="1170512"/>
            <a:ext cx="2369389" cy="1455708"/>
          </a:xfrm>
          <a:prstGeom prst="rect">
            <a:avLst/>
          </a:prstGeom>
        </p:spPr>
      </p:pic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DA3AE542-765C-3448-0A3F-EECD8518B618}"/>
              </a:ext>
            </a:extLst>
          </p:cNvPr>
          <p:cNvSpPr txBox="1">
            <a:spLocks/>
          </p:cNvSpPr>
          <p:nvPr/>
        </p:nvSpPr>
        <p:spPr>
          <a:xfrm>
            <a:off x="852613" y="239384"/>
            <a:ext cx="7685500" cy="31990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>
                <a:solidFill>
                  <a:schemeClr val="bg1"/>
                </a:solidFill>
              </a:rPr>
              <a:t>Desventaja:</a:t>
            </a:r>
          </a:p>
          <a:p>
            <a:r>
              <a:rPr lang="es-ES" dirty="0">
                <a:solidFill>
                  <a:schemeClr val="bg1"/>
                </a:solidFill>
              </a:rPr>
              <a:t>-Para servidor monolítico: hay un único servidor que se encarga de todo. No es muy bueno para microservicios.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/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62E9F133-F78B-18B0-7F40-5E8AD6702544}"/>
              </a:ext>
            </a:extLst>
          </p:cNvPr>
          <p:cNvSpPr txBox="1">
            <a:spLocks/>
          </p:cNvSpPr>
          <p:nvPr/>
        </p:nvSpPr>
        <p:spPr>
          <a:xfrm>
            <a:off x="708838" y="3776214"/>
            <a:ext cx="7685500" cy="31990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  <a:p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DE32047-FBFB-DD4A-3748-0FBB5AC09D8F}"/>
              </a:ext>
            </a:extLst>
          </p:cNvPr>
          <p:cNvSpPr txBox="1"/>
          <p:nvPr/>
        </p:nvSpPr>
        <p:spPr>
          <a:xfrm>
            <a:off x="857664" y="3639683"/>
            <a:ext cx="75421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sz="2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42C8D6E-69A9-AE90-6DF3-C79A864EBC6F}"/>
              </a:ext>
            </a:extLst>
          </p:cNvPr>
          <p:cNvSpPr txBox="1"/>
          <p:nvPr/>
        </p:nvSpPr>
        <p:spPr>
          <a:xfrm>
            <a:off x="2337759" y="6075872"/>
            <a:ext cx="79478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https://www.youtube.com/watch?v=vg1Voik1tH4</a:t>
            </a:r>
          </a:p>
        </p:txBody>
      </p:sp>
    </p:spTree>
    <p:extLst>
      <p:ext uri="{BB962C8B-B14F-4D97-AF65-F5344CB8AC3E}">
        <p14:creationId xmlns:p14="http://schemas.microsoft.com/office/powerpoint/2010/main" val="88362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B568C-DEAB-E18D-C49B-97A6DAB3B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005" y="361411"/>
            <a:ext cx="8397511" cy="2714625"/>
          </a:xfrm>
        </p:spPr>
        <p:txBody>
          <a:bodyPr/>
          <a:lstStyle/>
          <a:p>
            <a:r>
              <a:rPr lang="es-ES" dirty="0"/>
              <a:t>Non Full-</a:t>
            </a:r>
            <a:r>
              <a:rPr lang="es-ES" dirty="0" err="1"/>
              <a:t>Stack</a:t>
            </a:r>
            <a:r>
              <a:rPr lang="es-ES" dirty="0"/>
              <a:t>: "</a:t>
            </a:r>
            <a:r>
              <a:rPr lang="es-ES" dirty="0" err="1"/>
              <a:t>Aplication</a:t>
            </a:r>
            <a:r>
              <a:rPr lang="es-ES" dirty="0"/>
              <a:t> server"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1E1903-ACC8-852D-486B-78922B495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061" y="3630792"/>
            <a:ext cx="8397511" cy="24606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s-ES" dirty="0" err="1">
                <a:ea typeface="+mn-lt"/>
                <a:cs typeface="+mn-lt"/>
              </a:rPr>
              <a:t>Flask</a:t>
            </a:r>
            <a:endParaRPr lang="es-ES" dirty="0" err="1"/>
          </a:p>
          <a:p>
            <a:pPr marL="342900" indent="-342900">
              <a:buChar char="•"/>
            </a:pPr>
            <a:r>
              <a:rPr lang="es-ES" dirty="0" err="1"/>
              <a:t>FastAPI</a:t>
            </a:r>
          </a:p>
          <a:p>
            <a:pPr marL="342900" indent="-342900">
              <a:buChar char="•"/>
            </a:pPr>
            <a:r>
              <a:rPr lang="es-ES" dirty="0"/>
              <a:t>Bottle.py</a:t>
            </a:r>
          </a:p>
          <a:p>
            <a:pPr marL="342900" indent="-342900">
              <a:buChar char="•"/>
            </a:pPr>
            <a:r>
              <a:rPr lang="es-ES" dirty="0" err="1"/>
              <a:t>Pyramid</a:t>
            </a:r>
            <a:endParaRPr lang="es-ES"/>
          </a:p>
          <a:p>
            <a:pPr marL="342900" indent="-342900">
              <a:buChar char="•"/>
            </a:pP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8B49BB-5878-82E6-20C7-B2EFF66C0CB5}"/>
              </a:ext>
            </a:extLst>
          </p:cNvPr>
          <p:cNvSpPr txBox="1"/>
          <p:nvPr/>
        </p:nvSpPr>
        <p:spPr>
          <a:xfrm>
            <a:off x="1906438" y="6205268"/>
            <a:ext cx="8163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https://wiki.python.org/moin/WebFrameworks</a:t>
            </a:r>
          </a:p>
        </p:txBody>
      </p:sp>
    </p:spTree>
    <p:extLst>
      <p:ext uri="{BB962C8B-B14F-4D97-AF65-F5344CB8AC3E}">
        <p14:creationId xmlns:p14="http://schemas.microsoft.com/office/powerpoint/2010/main" val="120721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>
            <a:extLst>
              <a:ext uri="{FF2B5EF4-FFF2-40B4-BE49-F238E27FC236}">
                <a16:creationId xmlns:a16="http://schemas.microsoft.com/office/drawing/2014/main" id="{FE1D3F9C-618A-2C72-CB6F-857735EF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779" y="3423752"/>
            <a:ext cx="5934973" cy="233962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0256A32-8348-0842-4424-331001BA31BD}"/>
              </a:ext>
            </a:extLst>
          </p:cNvPr>
          <p:cNvSpPr txBox="1"/>
          <p:nvPr/>
        </p:nvSpPr>
        <p:spPr>
          <a:xfrm>
            <a:off x="315194" y="697854"/>
            <a:ext cx="9238709" cy="59093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rgbClr val="D8D8D8"/>
                </a:solidFill>
                <a:highlight>
                  <a:srgbClr val="000080"/>
                </a:highlight>
              </a:rPr>
              <a:t>Aplicaciones minimalistas y REST API (con extensiones)</a:t>
            </a:r>
          </a:p>
          <a:p>
            <a:r>
              <a:rPr lang="es-ES" b="1" dirty="0">
                <a:solidFill>
                  <a:srgbClr val="D8D8D8"/>
                </a:solidFill>
                <a:highlight>
                  <a:srgbClr val="000080"/>
                </a:highlight>
              </a:rPr>
              <a:t>Ventajas:</a:t>
            </a:r>
            <a:endParaRPr lang="es-ES" dirty="0"/>
          </a:p>
          <a:p>
            <a:r>
              <a:rPr lang="es-ES" dirty="0">
                <a:solidFill>
                  <a:srgbClr val="D8D8D8"/>
                </a:solidFill>
                <a:highlight>
                  <a:srgbClr val="000080"/>
                </a:highlight>
              </a:rPr>
              <a:t>- Ofrece muchas opciones de librearías.</a:t>
            </a:r>
            <a:endParaRPr lang="es-ES" dirty="0"/>
          </a:p>
          <a:p>
            <a:r>
              <a:rPr lang="es-ES" dirty="0">
                <a:solidFill>
                  <a:srgbClr val="D8D8D8"/>
                </a:solidFill>
                <a:highlight>
                  <a:srgbClr val="000080"/>
                </a:highlight>
              </a:rPr>
              <a:t>- Hay un mayor control del proyecto, ya que uno va metiendo las librerías que quiere.</a:t>
            </a:r>
          </a:p>
          <a:p>
            <a:r>
              <a:rPr lang="es-ES" dirty="0">
                <a:solidFill>
                  <a:srgbClr val="D8D8D8"/>
                </a:solidFill>
                <a:highlight>
                  <a:srgbClr val="000080"/>
                </a:highlight>
              </a:rPr>
              <a:t>- Es mucho</a:t>
            </a:r>
          </a:p>
          <a:p>
            <a:r>
              <a:rPr lang="es-ES" b="1" dirty="0">
                <a:solidFill>
                  <a:srgbClr val="D8D8D8"/>
                </a:solidFill>
                <a:highlight>
                  <a:srgbClr val="000080"/>
                </a:highlight>
              </a:rPr>
              <a:t>Aunque:</a:t>
            </a:r>
          </a:p>
          <a:p>
            <a:r>
              <a:rPr lang="es-ES" dirty="0">
                <a:solidFill>
                  <a:srgbClr val="D8D8D8"/>
                </a:solidFill>
                <a:highlight>
                  <a:srgbClr val="000080"/>
                </a:highlight>
              </a:rPr>
              <a:t>-NO hay mucha documentación.</a:t>
            </a:r>
          </a:p>
          <a:p>
            <a:r>
              <a:rPr lang="es-ES" b="1" dirty="0">
                <a:solidFill>
                  <a:srgbClr val="D8D8D8"/>
                </a:solidFill>
                <a:highlight>
                  <a:srgbClr val="000080"/>
                </a:highlight>
              </a:rPr>
              <a:t>Se Recomienda para:</a:t>
            </a:r>
          </a:p>
          <a:p>
            <a:r>
              <a:rPr lang="es-ES" dirty="0">
                <a:solidFill>
                  <a:srgbClr val="D8D8D8"/>
                </a:solidFill>
                <a:highlight>
                  <a:srgbClr val="000080"/>
                </a:highlight>
              </a:rPr>
              <a:t>-Aplicaciones con microservicios.</a:t>
            </a:r>
          </a:p>
          <a:p>
            <a:r>
              <a:rPr lang="es-ES" dirty="0">
                <a:solidFill>
                  <a:srgbClr val="D8D8D8"/>
                </a:solidFill>
                <a:highlight>
                  <a:srgbClr val="000080"/>
                </a:highlight>
              </a:rPr>
              <a:t>-Cuando no hay tanta relevancia en términos de seguridad.</a:t>
            </a:r>
          </a:p>
          <a:p>
            <a:r>
              <a:rPr lang="es-ES" dirty="0">
                <a:solidFill>
                  <a:srgbClr val="D8D8D8"/>
                </a:solidFill>
                <a:highlight>
                  <a:srgbClr val="000080"/>
                </a:highlight>
              </a:rPr>
              <a:t>-Trabajar con IOT</a:t>
            </a:r>
          </a:p>
          <a:p>
            <a:endParaRPr lang="es-ES" dirty="0">
              <a:solidFill>
                <a:srgbClr val="D8D8D8"/>
              </a:solidFill>
              <a:highlight>
                <a:srgbClr val="000080"/>
              </a:highlight>
            </a:endParaRPr>
          </a:p>
          <a:p>
            <a:r>
              <a:rPr lang="es-ES" dirty="0">
                <a:solidFill>
                  <a:srgbClr val="D8D8D8"/>
                </a:solidFill>
                <a:highlight>
                  <a:srgbClr val="000080"/>
                </a:highlight>
              </a:rPr>
              <a:t>Sopor</a:t>
            </a:r>
            <a:r>
              <a:rPr lang="es-ES" dirty="0">
                <a:solidFill>
                  <a:schemeClr val="bg1"/>
                </a:solidFill>
                <a:highlight>
                  <a:srgbClr val="0000FF"/>
                </a:highlight>
              </a:rPr>
              <a:t>ta:</a:t>
            </a:r>
          </a:p>
          <a:p>
            <a:r>
              <a:rPr lang="es-ES" dirty="0">
                <a:solidFill>
                  <a:schemeClr val="bg1"/>
                </a:solidFill>
                <a:highlight>
                  <a:srgbClr val="0000FF"/>
                </a:highlight>
                <a:ea typeface="+mn-lt"/>
                <a:cs typeface="+mn-lt"/>
              </a:rPr>
              <a:t>WSGI </a:t>
            </a:r>
            <a:endParaRPr lang="es-ES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es-ES" dirty="0">
                <a:solidFill>
                  <a:schemeClr val="bg1"/>
                </a:solidFill>
                <a:highlight>
                  <a:srgbClr val="0000FF"/>
                </a:highlight>
              </a:rPr>
              <a:t>Pero se puede usar WSGI para usar ASGI</a:t>
            </a:r>
          </a:p>
          <a:p>
            <a:endParaRPr lang="es-ES" dirty="0">
              <a:solidFill>
                <a:srgbClr val="D8D8D8"/>
              </a:solidFill>
              <a:highlight>
                <a:srgbClr val="000080"/>
              </a:highlight>
            </a:endParaRPr>
          </a:p>
          <a:p>
            <a:endParaRPr lang="es-ES" dirty="0">
              <a:solidFill>
                <a:srgbClr val="D8D8D8"/>
              </a:solidFill>
              <a:highlight>
                <a:srgbClr val="000080"/>
              </a:highlight>
            </a:endParaRPr>
          </a:p>
          <a:p>
            <a:r>
              <a:rPr lang="es-ES" b="1" dirty="0">
                <a:solidFill>
                  <a:srgbClr val="D8D8D8"/>
                </a:solidFill>
                <a:highlight>
                  <a:srgbClr val="000080"/>
                </a:highlight>
              </a:rPr>
              <a:t>Paginas que lo usan:</a:t>
            </a:r>
          </a:p>
          <a:p>
            <a:endParaRPr lang="es-ES" dirty="0">
              <a:solidFill>
                <a:srgbClr val="D8D8D8"/>
              </a:solidFill>
              <a:highlight>
                <a:srgbClr val="000080"/>
              </a:highlight>
            </a:endParaRPr>
          </a:p>
          <a:p>
            <a:r>
              <a:rPr lang="es-ES" dirty="0">
                <a:solidFill>
                  <a:srgbClr val="D8D8D8"/>
                </a:solidFill>
                <a:highlight>
                  <a:srgbClr val="000080"/>
                </a:highlight>
              </a:rPr>
              <a:t>-Lyft</a:t>
            </a:r>
          </a:p>
          <a:p>
            <a:endParaRPr lang="es-ES" dirty="0">
              <a:solidFill>
                <a:srgbClr val="D8D8D8"/>
              </a:solidFill>
              <a:highlight>
                <a:srgbClr val="000080"/>
              </a:highligh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FF5134B-F135-2B0F-76F6-21FE3EFB0E9E}"/>
              </a:ext>
            </a:extLst>
          </p:cNvPr>
          <p:cNvSpPr txBox="1"/>
          <p:nvPr/>
        </p:nvSpPr>
        <p:spPr>
          <a:xfrm>
            <a:off x="7355457" y="6018362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https://www.youtube.com/watch?v=gvzEcCF_yv8</a:t>
            </a:r>
          </a:p>
        </p:txBody>
      </p:sp>
    </p:spTree>
    <p:extLst>
      <p:ext uri="{BB962C8B-B14F-4D97-AF65-F5344CB8AC3E}">
        <p14:creationId xmlns:p14="http://schemas.microsoft.com/office/powerpoint/2010/main" val="3907716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0256A32-8348-0842-4424-331001BA31BD}"/>
              </a:ext>
            </a:extLst>
          </p:cNvPr>
          <p:cNvSpPr txBox="1"/>
          <p:nvPr/>
        </p:nvSpPr>
        <p:spPr>
          <a:xfrm>
            <a:off x="530854" y="2466270"/>
            <a:ext cx="1080584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dirty="0">
                <a:solidFill>
                  <a:schemeClr val="bg1"/>
                </a:solidFill>
                <a:highlight>
                  <a:srgbClr val="008080"/>
                </a:highlight>
              </a:rPr>
              <a:t>Basado en </a:t>
            </a:r>
            <a:r>
              <a:rPr lang="es-ES" b="1" dirty="0" err="1">
                <a:solidFill>
                  <a:schemeClr val="bg1"/>
                </a:solidFill>
                <a:highlight>
                  <a:srgbClr val="008080"/>
                </a:highlight>
              </a:rPr>
              <a:t>python</a:t>
            </a:r>
            <a:r>
              <a:rPr lang="es-ES" b="1" dirty="0">
                <a:solidFill>
                  <a:schemeClr val="bg1"/>
                </a:solidFill>
                <a:highlight>
                  <a:srgbClr val="008080"/>
                </a:highlight>
              </a:rPr>
              <a:t> 3.6 en adelante (en versiones antiguas no funciona)</a:t>
            </a:r>
          </a:p>
          <a:p>
            <a:r>
              <a:rPr lang="es-ES" b="1" dirty="0">
                <a:solidFill>
                  <a:schemeClr val="bg1"/>
                </a:solidFill>
                <a:highlight>
                  <a:srgbClr val="008080"/>
                </a:highlight>
              </a:rPr>
              <a:t>Ventajas:</a:t>
            </a:r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  <a:highlight>
                  <a:srgbClr val="008080"/>
                </a:highlight>
              </a:rPr>
              <a:t>- Es muy rápida.</a:t>
            </a:r>
          </a:p>
          <a:p>
            <a:r>
              <a:rPr lang="es-ES" dirty="0">
                <a:solidFill>
                  <a:schemeClr val="bg1"/>
                </a:solidFill>
                <a:highlight>
                  <a:srgbClr val="008080"/>
                </a:highlight>
              </a:rPr>
              <a:t>-Hay mucha documentación.</a:t>
            </a:r>
          </a:p>
          <a:p>
            <a:r>
              <a:rPr lang="es-ES" b="1" dirty="0">
                <a:solidFill>
                  <a:schemeClr val="bg1"/>
                </a:solidFill>
                <a:highlight>
                  <a:srgbClr val="008080"/>
                </a:highlight>
              </a:rPr>
              <a:t>Se Recomienda para:</a:t>
            </a:r>
          </a:p>
          <a:p>
            <a:r>
              <a:rPr lang="es-ES" dirty="0">
                <a:solidFill>
                  <a:schemeClr val="bg1"/>
                </a:solidFill>
                <a:highlight>
                  <a:srgbClr val="008080"/>
                </a:highlight>
              </a:rPr>
              <a:t>-Cuando la velocidad es lo relevante</a:t>
            </a:r>
          </a:p>
          <a:p>
            <a:r>
              <a:rPr lang="es-ES" dirty="0">
                <a:solidFill>
                  <a:srgbClr val="D8D8D8"/>
                </a:solidFill>
                <a:highlight>
                  <a:srgbClr val="000080"/>
                </a:highlight>
                <a:ea typeface="+mn-lt"/>
                <a:cs typeface="+mn-lt"/>
              </a:rPr>
              <a:t>Sopor</a:t>
            </a:r>
            <a:r>
              <a:rPr lang="es-ES" dirty="0">
                <a:solidFill>
                  <a:schemeClr val="bg1"/>
                </a:solidFill>
                <a:highlight>
                  <a:srgbClr val="0000FF"/>
                </a:highlight>
                <a:ea typeface="+mn-lt"/>
                <a:cs typeface="+mn-lt"/>
              </a:rPr>
              <a:t>ta:</a:t>
            </a:r>
            <a:endParaRPr lang="en-US" dirty="0">
              <a:solidFill>
                <a:schemeClr val="bg1"/>
              </a:solidFill>
              <a:highlight>
                <a:srgbClr val="008080"/>
              </a:highlight>
              <a:ea typeface="+mn-lt"/>
              <a:cs typeface="+mn-lt"/>
            </a:endParaRPr>
          </a:p>
          <a:p>
            <a:r>
              <a:rPr lang="es-ES" dirty="0">
                <a:solidFill>
                  <a:schemeClr val="bg1"/>
                </a:solidFill>
                <a:highlight>
                  <a:srgbClr val="0000FF"/>
                </a:highlight>
                <a:ea typeface="+mn-lt"/>
                <a:cs typeface="+mn-lt"/>
              </a:rPr>
              <a:t>ASGI</a:t>
            </a:r>
            <a:endParaRPr lang="es-ES" dirty="0"/>
          </a:p>
          <a:p>
            <a:endParaRPr lang="es-ES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s-ES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s-ES" dirty="0">
              <a:solidFill>
                <a:schemeClr val="bg1"/>
              </a:solidFill>
              <a:highlight>
                <a:srgbClr val="008080"/>
              </a:highlight>
            </a:endParaRPr>
          </a:p>
          <a:p>
            <a:endParaRPr lang="es-ES" dirty="0">
              <a:solidFill>
                <a:srgbClr val="D8D8D8"/>
              </a:solidFill>
              <a:highlight>
                <a:srgbClr val="000080"/>
              </a:highlight>
            </a:endParaRPr>
          </a:p>
        </p:txBody>
      </p:sp>
      <p:pic>
        <p:nvPicPr>
          <p:cNvPr id="2" name="Imagen 4" descr="Logotipo&#10;&#10;Descripción generada automáticamente">
            <a:extLst>
              <a:ext uri="{FF2B5EF4-FFF2-40B4-BE49-F238E27FC236}">
                <a16:creationId xmlns:a16="http://schemas.microsoft.com/office/drawing/2014/main" id="{17E23F6B-C609-A6DA-2E19-D1486E63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89" y="-372533"/>
            <a:ext cx="8508519" cy="307419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B16D26E-BA58-EA4F-19DA-B290D8041726}"/>
              </a:ext>
            </a:extLst>
          </p:cNvPr>
          <p:cNvSpPr txBox="1"/>
          <p:nvPr/>
        </p:nvSpPr>
        <p:spPr>
          <a:xfrm>
            <a:off x="8606287" y="527074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https://www.youtube.com/watch?v=gvzEcCF_yv8</a:t>
            </a:r>
          </a:p>
        </p:txBody>
      </p:sp>
    </p:spTree>
    <p:extLst>
      <p:ext uri="{BB962C8B-B14F-4D97-AF65-F5344CB8AC3E}">
        <p14:creationId xmlns:p14="http://schemas.microsoft.com/office/powerpoint/2010/main" val="391620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C5EE-F7A4-5BA5-DAA9-35084BE7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ASGI: </a:t>
            </a:r>
            <a:r>
              <a:rPr lang="es-ES" dirty="0" err="1"/>
              <a:t>Asychronous</a:t>
            </a:r>
            <a:r>
              <a:rPr lang="es-ES" dirty="0"/>
              <a:t> Server </a:t>
            </a:r>
            <a:r>
              <a:rPr lang="es-ES" dirty="0" err="1"/>
              <a:t>Getaway</a:t>
            </a:r>
            <a:r>
              <a:rPr lang="es-ES" dirty="0"/>
              <a:t>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93D55-FC87-4D70-D296-B0BCF52C1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Maneja concurrencia si un procedimiento puede llegar a tardar, traer muchos de datos de la base de datos, entonces sigue con el proceso 2 mientras se cumple ese </a:t>
            </a:r>
            <a:r>
              <a:rPr lang="es-ES" i="1" dirty="0" err="1"/>
              <a:t>task</a:t>
            </a:r>
            <a:endParaRPr lang="es-ES" i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9104D2-50D4-F6E6-6599-4D2124D6893A}"/>
              </a:ext>
            </a:extLst>
          </p:cNvPr>
          <p:cNvSpPr txBox="1"/>
          <p:nvPr/>
        </p:nvSpPr>
        <p:spPr>
          <a:xfrm>
            <a:off x="3416060" y="6133381"/>
            <a:ext cx="70851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https://www.youtube.com/watch?v=uRcnaI8Hnzg</a:t>
            </a:r>
          </a:p>
        </p:txBody>
      </p:sp>
      <p:pic>
        <p:nvPicPr>
          <p:cNvPr id="5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A9DE5FA6-62A6-D732-0CCA-D5D46C45A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66" y="3428852"/>
            <a:ext cx="6409426" cy="231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81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C5EE-F7A4-5BA5-DAA9-35084BE7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WSGI: </a:t>
            </a:r>
            <a:r>
              <a:rPr lang="es-ES" dirty="0" err="1"/>
              <a:t>Asychronous</a:t>
            </a:r>
            <a:r>
              <a:rPr lang="es-ES" dirty="0"/>
              <a:t> Server </a:t>
            </a:r>
            <a:r>
              <a:rPr lang="es-ES" dirty="0" err="1"/>
              <a:t>Getaway</a:t>
            </a:r>
            <a:r>
              <a:rPr lang="es-ES" dirty="0"/>
              <a:t> Interface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593D55-FC87-4D70-D296-B0BCF52C1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9733437" cy="5668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 err="1"/>
              <a:t>Multiples</a:t>
            </a:r>
            <a:r>
              <a:rPr lang="es-ES" dirty="0"/>
              <a:t> trabajadores manejan solicitudes de manera secuencial.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FE6396-3E06-E8DD-5981-66CF97669D2C}"/>
              </a:ext>
            </a:extLst>
          </p:cNvPr>
          <p:cNvSpPr txBox="1"/>
          <p:nvPr/>
        </p:nvSpPr>
        <p:spPr>
          <a:xfrm>
            <a:off x="3962400" y="6190891"/>
            <a:ext cx="61937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https://www.youtube.com/watch?v=LtpJup6vcS4</a:t>
            </a:r>
          </a:p>
        </p:txBody>
      </p:sp>
      <p:pic>
        <p:nvPicPr>
          <p:cNvPr id="6" name="Imagen 6">
            <a:extLst>
              <a:ext uri="{FF2B5EF4-FFF2-40B4-BE49-F238E27FC236}">
                <a16:creationId xmlns:a16="http://schemas.microsoft.com/office/drawing/2014/main" id="{338E58F0-29F2-AA02-E1A0-53057F70E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702" y="3148249"/>
            <a:ext cx="6337540" cy="293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28208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DarkSeedLeftStep">
      <a:dk1>
        <a:srgbClr val="000000"/>
      </a:dk1>
      <a:lt1>
        <a:srgbClr val="FFFFFF"/>
      </a:lt1>
      <a:dk2>
        <a:srgbClr val="231B30"/>
      </a:dk2>
      <a:lt2>
        <a:srgbClr val="F2F3F0"/>
      </a:lt2>
      <a:accent1>
        <a:srgbClr val="7D4DC3"/>
      </a:accent1>
      <a:accent2>
        <a:srgbClr val="3D3FB2"/>
      </a:accent2>
      <a:accent3>
        <a:srgbClr val="4D7FC3"/>
      </a:accent3>
      <a:accent4>
        <a:srgbClr val="3B9FB1"/>
      </a:accent4>
      <a:accent5>
        <a:srgbClr val="4BC0A2"/>
      </a:accent5>
      <a:accent6>
        <a:srgbClr val="3BB161"/>
      </a:accent6>
      <a:hlink>
        <a:srgbClr val="339B91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MatrixVTI</vt:lpstr>
      <vt:lpstr>Back-End FrameWorks</vt:lpstr>
      <vt:lpstr>Full stack: HTTP aplication server, storage mechanisme database </vt:lpstr>
      <vt:lpstr>Presentación de PowerPoint</vt:lpstr>
      <vt:lpstr>Presentación de PowerPoint</vt:lpstr>
      <vt:lpstr>Non Full-Stack: "Aplication server"</vt:lpstr>
      <vt:lpstr>Presentación de PowerPoint</vt:lpstr>
      <vt:lpstr>Presentación de PowerPoint</vt:lpstr>
      <vt:lpstr>ASGI: Asychronous Server Getaway Interface</vt:lpstr>
      <vt:lpstr>WSGI: Asychronous Server Getaway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349</cp:revision>
  <dcterms:created xsi:type="dcterms:W3CDTF">2022-08-27T15:24:41Z</dcterms:created>
  <dcterms:modified xsi:type="dcterms:W3CDTF">2022-08-27T21:39:53Z</dcterms:modified>
</cp:coreProperties>
</file>