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12"/>
  </p:notesMasterIdLst>
  <p:sldIdLst>
    <p:sldId id="265" r:id="rId4"/>
    <p:sldId id="257" r:id="rId5"/>
    <p:sldId id="258" r:id="rId6"/>
    <p:sldId id="259"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4694"/>
  </p:normalViewPr>
  <p:slideViewPr>
    <p:cSldViewPr snapToGrid="0">
      <p:cViewPr varScale="1">
        <p:scale>
          <a:sx n="103" d="100"/>
          <a:sy n="103"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fontAlgn="base"/>
            <a:r>
              <a:rPr lang="it-IT" b="1" i="0" dirty="0" err="1">
                <a:solidFill>
                  <a:srgbClr val="202124"/>
                </a:solidFill>
                <a:effectLst/>
                <a:latin typeface="zeitung"/>
              </a:rPr>
              <a:t>Crypto</a:t>
            </a:r>
            <a:r>
              <a:rPr lang="it-IT" b="1" i="0" dirty="0">
                <a:solidFill>
                  <a:srgbClr val="202124"/>
                </a:solidFill>
                <a:effectLst/>
                <a:latin typeface="zeitung"/>
              </a:rPr>
              <a:t> Data </a:t>
            </a:r>
            <a:r>
              <a:rPr lang="it-IT" b="1" i="0" dirty="0" err="1">
                <a:solidFill>
                  <a:srgbClr val="202124"/>
                </a:solidFill>
                <a:effectLst/>
                <a:latin typeface="zeitung"/>
              </a:rPr>
              <a:t>Hourly</a:t>
            </a:r>
            <a:r>
              <a:rPr lang="it-IT" b="1" i="0" dirty="0">
                <a:solidFill>
                  <a:srgbClr val="202124"/>
                </a:solidFill>
                <a:effectLst/>
                <a:latin typeface="zeitung"/>
              </a:rPr>
              <a:t> Price</a:t>
            </a:r>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Paolo Attardi, Martina Fontanesi, Filippo Pattini</a:t>
            </a:r>
          </a:p>
        </p:txBody>
      </p:sp>
    </p:spTree>
    <p:extLst>
      <p:ext uri="{BB962C8B-B14F-4D97-AF65-F5344CB8AC3E}">
        <p14:creationId xmlns:p14="http://schemas.microsoft.com/office/powerpoint/2010/main" val="152919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Crypto Market - Dataset Description</a:t>
            </a:r>
            <a:endParaRPr dirty="0"/>
          </a:p>
        </p:txBody>
      </p:sp>
      <p:sp>
        <p:nvSpPr>
          <p:cNvPr id="62" name="Google Shape;62;p14"/>
          <p:cNvSpPr txBox="1">
            <a:spLocks noGrp="1"/>
          </p:cNvSpPr>
          <p:nvPr>
            <p:ph type="body" idx="1"/>
          </p:nvPr>
        </p:nvSpPr>
        <p:spPr>
          <a:xfrm>
            <a:off x="311700" y="1137158"/>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050" dirty="0">
                <a:solidFill>
                  <a:srgbClr val="3C4043"/>
                </a:solidFill>
                <a:highlight>
                  <a:srgbClr val="FFFFFF"/>
                </a:highlight>
              </a:rPr>
              <a:t>This dataset provides a comprehensive collection of hourly price data for 34 major cryptocurrencies, covering a time span from January 2017 to the present day. The dataset includes Open, High, Low, Close, Volume (OHLCV), and the number of trades for each cryptocurrency for each hour (row), making it a valuable resource for cryptocurrency market analysis, research, and trading strategies. Whether you are interested in historical trends or real-time market dynamics, this dataset offers insights into the price movements of a diverse range of cryptocurrencies.</a:t>
            </a:r>
            <a:endParaRPr lang="en-US" dirty="0"/>
          </a:p>
        </p:txBody>
      </p:sp>
      <p:graphicFrame>
        <p:nvGraphicFramePr>
          <p:cNvPr id="63" name="Google Shape;63;p14"/>
          <p:cNvGraphicFramePr/>
          <p:nvPr>
            <p:extLst>
              <p:ext uri="{D42A27DB-BD31-4B8C-83A1-F6EECF244321}">
                <p14:modId xmlns:p14="http://schemas.microsoft.com/office/powerpoint/2010/main" val="505862580"/>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a:p>
                  </a:txBody>
                  <a:tcPr marL="91425" marR="91425" marT="91425" marB="91425"/>
                </a:tc>
                <a:tc>
                  <a:txBody>
                    <a:bodyPr/>
                    <a:lstStyle/>
                    <a:p>
                      <a:pPr marL="0" lvl="0" indent="0" algn="l" rtl="0">
                        <a:spcBef>
                          <a:spcPts val="0"/>
                        </a:spcBef>
                        <a:spcAft>
                          <a:spcPts val="0"/>
                        </a:spcAft>
                        <a:buNone/>
                      </a:pPr>
                      <a:r>
                        <a:rPr lang="it" sz="1100" dirty="0"/>
                        <a:t>0.084</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a:t>Num. Columns</a:t>
                      </a:r>
                      <a:endParaRPr sz="1100"/>
                    </a:p>
                  </a:txBody>
                  <a:tcPr marL="91425" marR="91425" marT="91425" marB="91425"/>
                </a:tc>
                <a:tc>
                  <a:txBody>
                    <a:bodyPr/>
                    <a:lstStyle/>
                    <a:p>
                      <a:pPr marL="0" lvl="0" indent="0" algn="l" rtl="0">
                        <a:spcBef>
                          <a:spcPts val="0"/>
                        </a:spcBef>
                        <a:spcAft>
                          <a:spcPts val="0"/>
                        </a:spcAft>
                        <a:buNone/>
                      </a:pPr>
                      <a:r>
                        <a:rPr lang="it" sz="1100" dirty="0"/>
                        <a:t>8</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a:t>Num. Rows (x10^6)</a:t>
                      </a:r>
                      <a:endParaRPr sz="1100"/>
                    </a:p>
                  </a:txBody>
                  <a:tcPr marL="91425" marR="91425" marT="91425" marB="91425"/>
                </a:tc>
                <a:tc>
                  <a:txBody>
                    <a:bodyPr/>
                    <a:lstStyle/>
                    <a:p>
                      <a:pPr marL="0" lvl="0" indent="0" algn="l" rtl="0">
                        <a:spcBef>
                          <a:spcPts val="0"/>
                        </a:spcBef>
                        <a:spcAft>
                          <a:spcPts val="0"/>
                        </a:spcAft>
                        <a:buNone/>
                      </a:pPr>
                      <a:r>
                        <a:rPr lang="it" sz="1100" dirty="0"/>
                        <a:t>1,16</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a:p>
                  </a:txBody>
                  <a:tcPr marL="91425" marR="91425" marT="91425" marB="91425"/>
                </a:tc>
                <a:tc>
                  <a:txBody>
                    <a:bodyPr/>
                    <a:lstStyle/>
                    <a:p>
                      <a:pPr marL="0" lvl="0" indent="0" algn="l" rtl="0">
                        <a:spcBef>
                          <a:spcPts val="0"/>
                        </a:spcBef>
                        <a:spcAft>
                          <a:spcPts val="0"/>
                        </a:spcAft>
                        <a:buNone/>
                      </a:pPr>
                      <a:r>
                        <a:rPr lang="it" sz="1100" dirty="0"/>
                        <a:t>1</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a:p>
                  </a:txBody>
                  <a:tcPr marL="91425" marR="91425" marT="91425" marB="91425"/>
                </a:tc>
                <a:tc>
                  <a:txBody>
                    <a:bodyPr/>
                    <a:lstStyle/>
                    <a:p>
                      <a:pPr marL="0" lvl="0" indent="0" algn="l" rtl="0">
                        <a:spcBef>
                          <a:spcPts val="0"/>
                        </a:spcBef>
                        <a:spcAft>
                          <a:spcPts val="0"/>
                        </a:spcAft>
                        <a:buNone/>
                      </a:pPr>
                      <a:r>
                        <a:rPr lang="it" sz="1100" dirty="0"/>
                        <a:t>6</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a:p>
                  </a:txBody>
                  <a:tcPr marL="91425" marR="91425" marT="91425" marB="91425"/>
                </a:tc>
                <a:tc>
                  <a:txBody>
                    <a:bodyPr/>
                    <a:lstStyle/>
                    <a:p>
                      <a:pPr marL="0" lvl="0" indent="0" algn="l" rtl="0">
                        <a:spcBef>
                          <a:spcPts val="0"/>
                        </a:spcBef>
                        <a:spcAft>
                          <a:spcPts val="0"/>
                        </a:spcAft>
                        <a:buNone/>
                      </a:pPr>
                      <a:r>
                        <a:rPr lang="it" sz="1100"/>
                        <a:t>0</a:t>
                      </a:r>
                      <a:endParaRPr sz="11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a:p>
                  </a:txBody>
                  <a:tcPr marL="91425" marR="91425" marT="91425" marB="91425"/>
                </a:tc>
                <a:tc>
                  <a:txBody>
                    <a:bodyPr/>
                    <a:lstStyle/>
                    <a:p>
                      <a:pPr marL="0" lvl="0" indent="0" algn="l" rtl="0">
                        <a:spcBef>
                          <a:spcPts val="0"/>
                        </a:spcBef>
                        <a:spcAft>
                          <a:spcPts val="0"/>
                        </a:spcAft>
                        <a:buNone/>
                      </a:pPr>
                      <a:r>
                        <a:rPr lang="it" sz="1100" dirty="0"/>
                        <a:t>1</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a:p>
                  </a:txBody>
                  <a:tcPr marL="91425" marR="91425" marT="91425" marB="91425"/>
                </a:tc>
                <a:tc>
                  <a:txBody>
                    <a:bodyPr/>
                    <a:lstStyle/>
                    <a:p>
                      <a:pPr marL="0" lvl="0" indent="0" algn="l" rtl="0">
                        <a:spcBef>
                          <a:spcPts val="0"/>
                        </a:spcBef>
                        <a:spcAft>
                          <a:spcPts val="0"/>
                        </a:spcAft>
                        <a:buNone/>
                      </a:pPr>
                      <a:r>
                        <a:rPr lang="it" sz="1100" dirty="0"/>
                        <a:t>0%</a:t>
                      </a:r>
                      <a:endParaRPr sz="1100" dirty="0"/>
                    </a:p>
                  </a:txBody>
                  <a:tcPr marL="91425" marR="91425" marT="91425" marB="91425"/>
                </a:tc>
                <a:extLst>
                  <a:ext uri="{0D108BD9-81ED-4DB2-BD59-A6C34878D82A}">
                    <a16:rowId xmlns:a16="http://schemas.microsoft.com/office/drawing/2014/main" val="10007"/>
                  </a:ext>
                </a:extLst>
              </a:tr>
            </a:tbl>
          </a:graphicData>
        </a:graphic>
      </p:graphicFrame>
      <p:pic>
        <p:nvPicPr>
          <p:cNvPr id="3" name="Immagine 2" descr="Immagine che contiene testo, Carattere, numero, linea">
            <a:extLst>
              <a:ext uri="{FF2B5EF4-FFF2-40B4-BE49-F238E27FC236}">
                <a16:creationId xmlns:a16="http://schemas.microsoft.com/office/drawing/2014/main" id="{07B690E5-53DA-E53E-04D8-D34665713014}"/>
              </a:ext>
            </a:extLst>
          </p:cNvPr>
          <p:cNvPicPr>
            <a:picLocks noChangeAspect="1"/>
          </p:cNvPicPr>
          <p:nvPr/>
        </p:nvPicPr>
        <p:blipFill>
          <a:blip r:embed="rId3"/>
          <a:stretch>
            <a:fillRect/>
          </a:stretch>
        </p:blipFill>
        <p:spPr>
          <a:xfrm>
            <a:off x="311700" y="3401825"/>
            <a:ext cx="4714179" cy="1057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Size Breakdown - How the libraries scale?</a:t>
            </a:r>
            <a:endParaRPr dirty="0"/>
          </a:p>
        </p:txBody>
      </p:sp>
      <p:graphicFrame>
        <p:nvGraphicFramePr>
          <p:cNvPr id="69" name="Google Shape;69;p15"/>
          <p:cNvGraphicFramePr/>
          <p:nvPr>
            <p:extLst>
              <p:ext uri="{D42A27DB-BD31-4B8C-83A1-F6EECF244321}">
                <p14:modId xmlns:p14="http://schemas.microsoft.com/office/powerpoint/2010/main" val="2851326903"/>
              </p:ext>
            </p:extLst>
          </p:nvPr>
        </p:nvGraphicFramePr>
        <p:xfrm>
          <a:off x="952500" y="1559125"/>
          <a:ext cx="7239000" cy="2224920"/>
        </p:xfrm>
        <a:graphic>
          <a:graphicData uri="http://schemas.openxmlformats.org/drawingml/2006/table">
            <a:tbl>
              <a:tblPr>
                <a:noFill/>
                <a:tableStyleId>{F60F677A-3FE9-4232-86E7-7DB4A51623D7}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t" dirty="0"/>
                        <a:t>Pandas, Datatable, Vaex</a:t>
                      </a:r>
                      <a:endParaRPr dirty="0"/>
                    </a:p>
                  </a:txBody>
                  <a:tcPr marL="91425" marR="91425" marT="91425" marB="91425"/>
                </a:tc>
                <a:tc>
                  <a:txBody>
                    <a:bodyPr/>
                    <a:lstStyle/>
                    <a:p>
                      <a:pPr marL="0" lvl="0" indent="0" algn="l" rtl="0">
                        <a:spcBef>
                          <a:spcPts val="0"/>
                        </a:spcBef>
                        <a:spcAft>
                          <a:spcPts val="0"/>
                        </a:spcAft>
                        <a:buNone/>
                      </a:pPr>
                      <a:r>
                        <a:rPr lang="it" dirty="0"/>
                        <a:t>Optimized to work on big dataset</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dirty="0"/>
                        <a:t>Polars</a:t>
                      </a:r>
                      <a:endParaRPr dirty="0"/>
                    </a:p>
                  </a:txBody>
                  <a:tcPr marL="91425" marR="91425" marT="91425" marB="91425"/>
                </a:tc>
                <a:tc>
                  <a:txBody>
                    <a:bodyPr/>
                    <a:lstStyle/>
                    <a:p>
                      <a:pPr marL="0" lvl="0" indent="0" algn="l" rtl="0">
                        <a:spcBef>
                          <a:spcPts val="0"/>
                        </a:spcBef>
                        <a:spcAft>
                          <a:spcPts val="0"/>
                        </a:spcAft>
                        <a:buNone/>
                      </a:pPr>
                      <a:r>
                        <a:rPr lang="it-IT" dirty="0"/>
                        <a:t>Works good in step mode (</a:t>
                      </a:r>
                      <a:r>
                        <a:rPr lang="it-IT" dirty="0" err="1"/>
                        <a:t>probably</a:t>
                      </a:r>
                      <a:r>
                        <a:rPr lang="it-IT" dirty="0"/>
                        <a:t> for </a:t>
                      </a:r>
                      <a:r>
                        <a:rPr lang="it-IT" dirty="0" err="1"/>
                        <a:t>Lazy</a:t>
                      </a:r>
                      <a:r>
                        <a:rPr lang="it-IT" dirty="0"/>
                        <a:t> Evaluation)</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IT" dirty="0" err="1"/>
                        <a:t>PySpark</a:t>
                      </a:r>
                      <a:r>
                        <a:rPr lang="it-IT" dirty="0"/>
                        <a:t> </a:t>
                      </a:r>
                      <a:r>
                        <a:rPr lang="it-IT" dirty="0" err="1"/>
                        <a:t>Pandas</a:t>
                      </a:r>
                      <a:endParaRPr dirty="0"/>
                    </a:p>
                  </a:txBody>
                  <a:tcPr marL="91425" marR="91425" marT="91425" marB="91425"/>
                </a:tc>
                <a:tc>
                  <a:txBody>
                    <a:bodyPr/>
                    <a:lstStyle/>
                    <a:p>
                      <a:pPr marL="0" lvl="0" indent="0" algn="l" rtl="0">
                        <a:spcBef>
                          <a:spcPts val="0"/>
                        </a:spcBef>
                        <a:spcAft>
                          <a:spcPts val="0"/>
                        </a:spcAft>
                        <a:buNone/>
                      </a:pPr>
                      <a:r>
                        <a:rPr lang="it" dirty="0"/>
                        <a:t>Problem with the size of the dataset (Connection Refused) since it was build to work with distributed systems</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dirty="0"/>
                        <a:t>Spark, Modin_dask, Modin_ray</a:t>
                      </a:r>
                      <a:endParaRPr dirty="0"/>
                    </a:p>
                  </a:txBody>
                  <a:tcPr marL="91425" marR="91425" marT="91425" marB="91425"/>
                </a:tc>
                <a:tc>
                  <a:txBody>
                    <a:bodyPr/>
                    <a:lstStyle/>
                    <a:p>
                      <a:pPr marL="0" lvl="0" indent="0" algn="l" rtl="0">
                        <a:spcBef>
                          <a:spcPts val="0"/>
                        </a:spcBef>
                        <a:spcAft>
                          <a:spcPts val="0"/>
                        </a:spcAft>
                        <a:buNone/>
                      </a:pPr>
                      <a:r>
                        <a:rPr lang="it" dirty="0"/>
                        <a:t>Run but with worse performance</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Pipeline Preparators</a:t>
            </a:r>
            <a:endParaRPr/>
          </a:p>
        </p:txBody>
      </p:sp>
      <p:sp>
        <p:nvSpPr>
          <p:cNvPr id="76" name="Google Shape;76;p16"/>
          <p:cNvSpPr txBox="1">
            <a:spLocks noGrp="1"/>
          </p:cNvSpPr>
          <p:nvPr>
            <p:ph type="body" idx="1"/>
          </p:nvPr>
        </p:nvSpPr>
        <p:spPr>
          <a:xfrm>
            <a:off x="400225"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t>EDA</a:t>
            </a:r>
            <a:endParaRPr dirty="0"/>
          </a:p>
          <a:p>
            <a:pPr marL="285750" indent="-285750">
              <a:spcAft>
                <a:spcPts val="1200"/>
              </a:spcAft>
            </a:pPr>
            <a:r>
              <a:rPr lang="it-IT" dirty="0"/>
              <a:t>Sort</a:t>
            </a:r>
          </a:p>
          <a:p>
            <a:pPr marL="285750" indent="-285750">
              <a:spcAft>
                <a:spcPts val="1200"/>
              </a:spcAft>
            </a:pPr>
            <a:r>
              <a:rPr lang="it-IT" dirty="0" err="1"/>
              <a:t>Locate_null_values</a:t>
            </a:r>
            <a:endParaRPr lang="it-IT" dirty="0"/>
          </a:p>
          <a:p>
            <a:pPr marL="285750" indent="-285750">
              <a:spcAft>
                <a:spcPts val="1200"/>
              </a:spcAft>
            </a:pPr>
            <a:r>
              <a:rPr lang="it-IT" dirty="0" err="1"/>
              <a:t>Is_unique</a:t>
            </a:r>
            <a:endParaRPr lang="it-IT" dirty="0"/>
          </a:p>
          <a:p>
            <a:pPr marL="285750" indent="-285750">
              <a:spcBef>
                <a:spcPts val="600"/>
              </a:spcBef>
              <a:spcAft>
                <a:spcPts val="1200"/>
              </a:spcAft>
            </a:pPr>
            <a:endParaRPr dirty="0"/>
          </a:p>
        </p:txBody>
      </p:sp>
      <p:sp>
        <p:nvSpPr>
          <p:cNvPr id="77" name="Google Shape;77;p16"/>
          <p:cNvSpPr txBox="1">
            <a:spLocks noGrp="1"/>
          </p:cNvSpPr>
          <p:nvPr>
            <p:ph type="body" idx="1"/>
          </p:nvPr>
        </p:nvSpPr>
        <p:spPr>
          <a:xfrm>
            <a:off x="3355050"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Transformation</a:t>
            </a:r>
          </a:p>
          <a:p>
            <a:pPr marL="285750" indent="-285750">
              <a:spcAft>
                <a:spcPts val="1200"/>
              </a:spcAft>
            </a:pPr>
            <a:r>
              <a:rPr lang="it-IT" dirty="0"/>
              <a:t>Split</a:t>
            </a:r>
          </a:p>
          <a:p>
            <a:pPr marL="285750" indent="-285750">
              <a:spcAft>
                <a:spcPts val="1200"/>
              </a:spcAft>
            </a:pPr>
            <a:r>
              <a:rPr lang="it-IT" dirty="0" err="1"/>
              <a:t>Groupby</a:t>
            </a:r>
            <a:endParaRPr lang="it-IT" dirty="0"/>
          </a:p>
        </p:txBody>
      </p:sp>
      <p:sp>
        <p:nvSpPr>
          <p:cNvPr id="78" name="Google Shape;78;p16"/>
          <p:cNvSpPr txBox="1">
            <a:spLocks noGrp="1"/>
          </p:cNvSpPr>
          <p:nvPr>
            <p:ph type="body" idx="1"/>
          </p:nvPr>
        </p:nvSpPr>
        <p:spPr>
          <a:xfrm>
            <a:off x="6043961" y="1152475"/>
            <a:ext cx="2699814"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Cleaning</a:t>
            </a:r>
          </a:p>
          <a:p>
            <a:pPr marL="285750" indent="-285750">
              <a:spcAft>
                <a:spcPts val="1200"/>
              </a:spcAft>
            </a:pPr>
            <a:r>
              <a:rPr lang="it-IT" dirty="0" err="1"/>
              <a:t>Cast_column_Types</a:t>
            </a:r>
            <a:endParaRPr lang="it-IT" dirty="0"/>
          </a:p>
          <a:p>
            <a:pPr marL="285750" indent="-285750">
              <a:spcAft>
                <a:spcPts val="1200"/>
              </a:spcAft>
            </a:pPr>
            <a:r>
              <a:rPr lang="it-IT" dirty="0"/>
              <a:t>Round</a:t>
            </a:r>
          </a:p>
          <a:p>
            <a:pPr marL="285750" indent="-285750">
              <a:spcAft>
                <a:spcPts val="1200"/>
              </a:spcAft>
            </a:pPr>
            <a:r>
              <a:rPr lang="it-IT" dirty="0" err="1"/>
              <a:t>Change_Date_format</a:t>
            </a:r>
            <a:endParaRPr lang="it-IT" dirty="0"/>
          </a:p>
          <a:p>
            <a:pPr marL="285750" indent="-285750">
              <a:spcAft>
                <a:spcPts val="1200"/>
              </a:spcAft>
            </a:pPr>
            <a:r>
              <a:rPr lang="it-IT" dirty="0" err="1"/>
              <a:t>Replace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Core Preparators</a:t>
            </a:r>
            <a:endParaRPr/>
          </a:p>
        </p:txBody>
      </p:sp>
      <p:pic>
        <p:nvPicPr>
          <p:cNvPr id="3" name="Immagine 2" descr="Immagine che contiene testo, diagramma, Carattere, Diagramma&#10;&#10;Descrizione generata automaticamente">
            <a:extLst>
              <a:ext uri="{FF2B5EF4-FFF2-40B4-BE49-F238E27FC236}">
                <a16:creationId xmlns:a16="http://schemas.microsoft.com/office/drawing/2014/main" id="{88EF0632-6393-8E88-BF97-35D8E6661261}"/>
              </a:ext>
            </a:extLst>
          </p:cNvPr>
          <p:cNvPicPr>
            <a:picLocks noChangeAspect="1"/>
          </p:cNvPicPr>
          <p:nvPr/>
        </p:nvPicPr>
        <p:blipFill>
          <a:blip r:embed="rId3"/>
          <a:stretch>
            <a:fillRect/>
          </a:stretch>
        </p:blipFill>
        <p:spPr>
          <a:xfrm>
            <a:off x="431180" y="984826"/>
            <a:ext cx="7760715" cy="38803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Pipeline-Step</a:t>
            </a:r>
            <a:endParaRPr/>
          </a:p>
        </p:txBody>
      </p:sp>
      <p:pic>
        <p:nvPicPr>
          <p:cNvPr id="3" name="Immagine 2" descr="Immagine che contiene testo, schermata, Policromia, linea&#10;&#10;Descrizione generata automaticamente">
            <a:extLst>
              <a:ext uri="{FF2B5EF4-FFF2-40B4-BE49-F238E27FC236}">
                <a16:creationId xmlns:a16="http://schemas.microsoft.com/office/drawing/2014/main" id="{A01A53B9-C6D8-33EE-4029-1F108957C0E3}"/>
              </a:ext>
            </a:extLst>
          </p:cNvPr>
          <p:cNvPicPr>
            <a:picLocks noChangeAspect="1"/>
          </p:cNvPicPr>
          <p:nvPr/>
        </p:nvPicPr>
        <p:blipFill>
          <a:blip r:embed="rId3"/>
          <a:stretch>
            <a:fillRect/>
          </a:stretch>
        </p:blipFill>
        <p:spPr>
          <a:xfrm>
            <a:off x="311700" y="1136671"/>
            <a:ext cx="7494154" cy="3747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Description of results comparison between Core/Step/Pipe</a:t>
            </a:r>
            <a:endParaRPr dirty="0"/>
          </a:p>
        </p:txBody>
      </p:sp>
      <p:pic>
        <p:nvPicPr>
          <p:cNvPr id="5" name="Immagine 4" descr="Immagine che contiene testo, schermata, diagramma, linea&#10;&#10;Descrizione generata automaticamente">
            <a:extLst>
              <a:ext uri="{FF2B5EF4-FFF2-40B4-BE49-F238E27FC236}">
                <a16:creationId xmlns:a16="http://schemas.microsoft.com/office/drawing/2014/main" id="{94D120A7-119E-2C6B-BE48-FC901F7C14A1}"/>
              </a:ext>
            </a:extLst>
          </p:cNvPr>
          <p:cNvPicPr>
            <a:picLocks noChangeAspect="1"/>
          </p:cNvPicPr>
          <p:nvPr/>
        </p:nvPicPr>
        <p:blipFill>
          <a:blip r:embed="rId3"/>
          <a:stretch>
            <a:fillRect/>
          </a:stretch>
        </p:blipFill>
        <p:spPr>
          <a:xfrm>
            <a:off x="311700" y="1017725"/>
            <a:ext cx="7790985" cy="38954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Conclusion</a:t>
            </a:r>
            <a:endParaRPr dirty="0"/>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Clr>
                <a:schemeClr val="dk1"/>
              </a:buClr>
              <a:buSzPts val="2000"/>
              <a:buAutoNum type="arabicPeriod"/>
            </a:pPr>
            <a:r>
              <a:rPr lang="it" sz="2000" dirty="0">
                <a:solidFill>
                  <a:schemeClr val="dk1"/>
                </a:solidFill>
              </a:rPr>
              <a:t>Problems encountered on the project (if any)</a:t>
            </a:r>
            <a:endParaRPr lang="it" sz="1000" dirty="0">
              <a:solidFill>
                <a:schemeClr val="dk1"/>
              </a:solidFill>
            </a:endParaRPr>
          </a:p>
          <a:p>
            <a:pPr marL="101600" lvl="0" indent="0" algn="l" rtl="0">
              <a:lnSpc>
                <a:spcPct val="100000"/>
              </a:lnSpc>
              <a:spcBef>
                <a:spcPts val="0"/>
              </a:spcBef>
              <a:spcAft>
                <a:spcPts val="0"/>
              </a:spcAft>
              <a:buClr>
                <a:schemeClr val="dk1"/>
              </a:buClr>
              <a:buSzPts val="2000"/>
              <a:buNone/>
            </a:pPr>
            <a:r>
              <a:rPr lang="it-IT" dirty="0"/>
              <a:t>The </a:t>
            </a:r>
            <a:r>
              <a:rPr lang="it-IT" dirty="0" err="1"/>
              <a:t>main</a:t>
            </a:r>
            <a:r>
              <a:rPr lang="it-IT" dirty="0"/>
              <a:t> </a:t>
            </a:r>
            <a:r>
              <a:rPr lang="it-IT" dirty="0" err="1"/>
              <a:t>problem</a:t>
            </a:r>
            <a:r>
              <a:rPr lang="it-IT" dirty="0"/>
              <a:t> </a:t>
            </a:r>
            <a:r>
              <a:rPr lang="it-IT" dirty="0" err="1"/>
              <a:t>faced</a:t>
            </a:r>
            <a:r>
              <a:rPr lang="it-IT" dirty="0"/>
              <a:t> </a:t>
            </a:r>
            <a:r>
              <a:rPr lang="it-IT" dirty="0" err="1"/>
              <a:t>was</a:t>
            </a:r>
            <a:r>
              <a:rPr lang="it-IT" dirty="0"/>
              <a:t> the </a:t>
            </a:r>
            <a:r>
              <a:rPr lang="it-IT" dirty="0" err="1"/>
              <a:t>execution</a:t>
            </a:r>
            <a:r>
              <a:rPr lang="it-IT" dirty="0"/>
              <a:t> of </a:t>
            </a:r>
            <a:r>
              <a:rPr lang="it-IT" dirty="0" err="1"/>
              <a:t>pySpark</a:t>
            </a:r>
            <a:r>
              <a:rPr lang="it-IT" dirty="0"/>
              <a:t> </a:t>
            </a:r>
            <a:r>
              <a:rPr lang="it-IT" dirty="0" err="1"/>
              <a:t>pandas</a:t>
            </a:r>
            <a:r>
              <a:rPr lang="it-IT" dirty="0"/>
              <a:t> </a:t>
            </a:r>
            <a:r>
              <a:rPr lang="it-IT" dirty="0" err="1"/>
              <a:t>since</a:t>
            </a:r>
            <a:r>
              <a:rPr lang="it-IT" dirty="0"/>
              <a:t> </a:t>
            </a:r>
            <a:r>
              <a:rPr lang="it-IT" dirty="0" err="1"/>
              <a:t>it</a:t>
            </a:r>
            <a:r>
              <a:rPr lang="it-IT" dirty="0"/>
              <a:t> </a:t>
            </a:r>
            <a:r>
              <a:rPr lang="it-IT" dirty="0" err="1"/>
              <a:t>was</a:t>
            </a:r>
            <a:r>
              <a:rPr lang="it-IT" dirty="0"/>
              <a:t> giving </a:t>
            </a:r>
            <a:r>
              <a:rPr lang="it-IT" dirty="0" err="1"/>
              <a:t>us</a:t>
            </a:r>
            <a:r>
              <a:rPr lang="it-IT" dirty="0"/>
              <a:t> the </a:t>
            </a:r>
            <a:r>
              <a:rPr lang="it-IT" dirty="0" err="1"/>
              <a:t>same</a:t>
            </a:r>
            <a:r>
              <a:rPr lang="it-IT" dirty="0"/>
              <a:t> </a:t>
            </a:r>
            <a:r>
              <a:rPr lang="it-IT" dirty="0" err="1"/>
              <a:t>problem</a:t>
            </a:r>
            <a:r>
              <a:rPr lang="it-IT" dirty="0"/>
              <a:t> on </a:t>
            </a:r>
            <a:r>
              <a:rPr lang="it-IT" dirty="0" err="1"/>
              <a:t>different</a:t>
            </a:r>
            <a:r>
              <a:rPr lang="it-IT" dirty="0"/>
              <a:t> steps (‘connection </a:t>
            </a:r>
            <a:r>
              <a:rPr lang="it-IT" dirty="0" err="1"/>
              <a:t>refused</a:t>
            </a:r>
            <a:r>
              <a:rPr lang="it-IT" dirty="0"/>
              <a:t>’). The more </a:t>
            </a:r>
            <a:r>
              <a:rPr lang="it-IT" dirty="0" err="1"/>
              <a:t>we</a:t>
            </a:r>
            <a:r>
              <a:rPr lang="it-IT" dirty="0"/>
              <a:t> </a:t>
            </a:r>
            <a:r>
              <a:rPr lang="it-IT" dirty="0" err="1"/>
              <a:t>developed</a:t>
            </a:r>
            <a:r>
              <a:rPr lang="it-IT" dirty="0"/>
              <a:t> the pipeline the </a:t>
            </a:r>
            <a:r>
              <a:rPr lang="it-IT" dirty="0" err="1"/>
              <a:t>worst</a:t>
            </a:r>
            <a:r>
              <a:rPr lang="it-IT" dirty="0"/>
              <a:t> the </a:t>
            </a:r>
            <a:r>
              <a:rPr lang="it-IT" dirty="0" err="1"/>
              <a:t>problem</a:t>
            </a:r>
            <a:r>
              <a:rPr lang="it-IT" dirty="0"/>
              <a:t> </a:t>
            </a:r>
            <a:r>
              <a:rPr lang="it-IT" dirty="0" err="1"/>
              <a:t>got</a:t>
            </a:r>
            <a:r>
              <a:rPr lang="it-IT" dirty="0"/>
              <a:t>, to solve </a:t>
            </a:r>
            <a:r>
              <a:rPr lang="it-IT" dirty="0" err="1"/>
              <a:t>it</a:t>
            </a:r>
            <a:r>
              <a:rPr lang="it-IT" dirty="0"/>
              <a:t> </a:t>
            </a:r>
            <a:r>
              <a:rPr lang="it-IT" dirty="0" err="1"/>
              <a:t>we</a:t>
            </a:r>
            <a:r>
              <a:rPr lang="it-IT" dirty="0"/>
              <a:t> </a:t>
            </a:r>
            <a:r>
              <a:rPr lang="it-IT" dirty="0" err="1"/>
              <a:t>loaded</a:t>
            </a:r>
            <a:r>
              <a:rPr lang="it-IT" dirty="0"/>
              <a:t> </a:t>
            </a:r>
            <a:r>
              <a:rPr lang="it-IT" dirty="0" err="1"/>
              <a:t>only</a:t>
            </a:r>
            <a:r>
              <a:rPr lang="it-IT" dirty="0"/>
              <a:t> a small part of the dataset</a:t>
            </a:r>
            <a:endParaRPr dirty="0"/>
          </a:p>
          <a:p>
            <a:pPr marL="457200" lvl="0" indent="-342900" algn="l" rtl="0">
              <a:lnSpc>
                <a:spcPct val="100000"/>
              </a:lnSpc>
              <a:spcBef>
                <a:spcPts val="0"/>
              </a:spcBef>
              <a:spcAft>
                <a:spcPts val="0"/>
              </a:spcAft>
              <a:buClr>
                <a:srgbClr val="202124"/>
              </a:buClr>
              <a:buSzPts val="1800"/>
              <a:buAutoNum type="arabicPeriod"/>
            </a:pPr>
            <a:endParaRPr lang="it" sz="2000" dirty="0">
              <a:solidFill>
                <a:srgbClr val="202124"/>
              </a:solidFill>
            </a:endParaRPr>
          </a:p>
          <a:p>
            <a:pPr marL="571500" lvl="0" indent="-457200" algn="l" rtl="0">
              <a:lnSpc>
                <a:spcPct val="100000"/>
              </a:lnSpc>
              <a:spcBef>
                <a:spcPts val="0"/>
              </a:spcBef>
              <a:spcAft>
                <a:spcPts val="0"/>
              </a:spcAft>
              <a:buClr>
                <a:srgbClr val="202124"/>
              </a:buClr>
              <a:buSzPts val="1800"/>
              <a:buFont typeface="+mj-lt"/>
              <a:buAutoNum type="arabicPeriod" startAt="2"/>
            </a:pPr>
            <a:r>
              <a:rPr lang="it" sz="2000" dirty="0">
                <a:solidFill>
                  <a:srgbClr val="202124"/>
                </a:solidFill>
              </a:rPr>
              <a:t>Which libraries is the best? Why not other?</a:t>
            </a:r>
          </a:p>
          <a:p>
            <a:pPr marL="114300" indent="0">
              <a:lnSpc>
                <a:spcPct val="100000"/>
              </a:lnSpc>
              <a:buClr>
                <a:srgbClr val="202124"/>
              </a:buClr>
              <a:buNone/>
            </a:pPr>
            <a:r>
              <a:rPr lang="en-US" dirty="0"/>
              <a:t>The best working libraries are pandas, </a:t>
            </a:r>
            <a:r>
              <a:rPr lang="en-US" dirty="0" err="1"/>
              <a:t>datatable</a:t>
            </a:r>
            <a:r>
              <a:rPr lang="en-US" dirty="0"/>
              <a:t> and </a:t>
            </a:r>
            <a:r>
              <a:rPr lang="en-US" dirty="0" err="1"/>
              <a:t>vaex</a:t>
            </a:r>
            <a:r>
              <a:rPr lang="en-US" dirty="0"/>
              <a:t> given that they are built to work on large datasets. Between our implementations, pandas was the easiest one. The other libraries perform worse as they focus on parallelizing operations rather than managing large datasets.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CC30C9-2DDA-45A2-8096-27594D600213}">
  <ds:schemaRefs>
    <ds:schemaRef ds:uri="http://schemas.microsoft.com/sharepoint/v3/contenttype/forms"/>
  </ds:schemaRefs>
</ds:datastoreItem>
</file>

<file path=customXml/itemProps2.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TotalTime>
  <Words>398</Words>
  <Application>Microsoft Office PowerPoint</Application>
  <PresentationFormat>Presentazione su schermo (16:9)</PresentationFormat>
  <Paragraphs>52</Paragraphs>
  <Slides>8</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zeitung</vt:lpstr>
      <vt:lpstr>Simple Light</vt:lpstr>
      <vt:lpstr>Crypto Data Hourly Price</vt:lpstr>
      <vt:lpstr>Crypto Market - Dataset Description</vt:lpstr>
      <vt:lpstr>Size Breakdown - How the libraries scale?</vt:lpstr>
      <vt:lpstr>Pipeline Preparators</vt:lpstr>
      <vt:lpstr>Description of results on Core Preparators</vt:lpstr>
      <vt:lpstr>Description of results on Pipeline-Step</vt:lpstr>
      <vt:lpstr>Description of results comparison between Core/Step/Pipe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jupub8 pavoletto</cp:lastModifiedBy>
  <cp:revision>8</cp:revision>
  <dcterms:modified xsi:type="dcterms:W3CDTF">2024-02-13T11:51:19Z</dcterms:modified>
</cp:coreProperties>
</file>