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12"/>
  </p:notesMasterIdLst>
  <p:sldIdLst>
    <p:sldId id="265" r:id="rId4"/>
    <p:sldId id="257" r:id="rId5"/>
    <p:sldId id="258" r:id="rId6"/>
    <p:sldId id="259"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fontAlgn="base"/>
            <a:r>
              <a:rPr lang="it-IT" b="1" i="0" dirty="0" err="1">
                <a:solidFill>
                  <a:srgbClr val="202124"/>
                </a:solidFill>
                <a:effectLst/>
                <a:latin typeface="zeitung"/>
              </a:rPr>
              <a:t>Crypto</a:t>
            </a:r>
            <a:r>
              <a:rPr lang="it-IT" b="1" i="0" dirty="0">
                <a:solidFill>
                  <a:srgbClr val="202124"/>
                </a:solidFill>
                <a:effectLst/>
                <a:latin typeface="zeitung"/>
              </a:rPr>
              <a:t> Data </a:t>
            </a:r>
            <a:r>
              <a:rPr lang="it-IT" b="1" i="0" dirty="0" err="1">
                <a:solidFill>
                  <a:srgbClr val="202124"/>
                </a:solidFill>
                <a:effectLst/>
                <a:latin typeface="zeitung"/>
              </a:rPr>
              <a:t>Hourly</a:t>
            </a:r>
            <a:r>
              <a:rPr lang="it-IT" b="1" i="0" dirty="0">
                <a:solidFill>
                  <a:srgbClr val="202124"/>
                </a:solidFill>
                <a:effectLst/>
                <a:latin typeface="zeitung"/>
              </a:rPr>
              <a:t> Price</a:t>
            </a:r>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Paolo Attardi, Martina Fontanesi, Filippo Pattini</a:t>
            </a:r>
          </a:p>
        </p:txBody>
      </p:sp>
    </p:spTree>
    <p:extLst>
      <p:ext uri="{BB962C8B-B14F-4D97-AF65-F5344CB8AC3E}">
        <p14:creationId xmlns:p14="http://schemas.microsoft.com/office/powerpoint/2010/main" val="152919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Crypto Market - Dataset Description</a:t>
            </a:r>
            <a:endParaRPr dirty="0"/>
          </a:p>
        </p:txBody>
      </p:sp>
      <p:sp>
        <p:nvSpPr>
          <p:cNvPr id="62" name="Google Shape;62;p14"/>
          <p:cNvSpPr txBox="1">
            <a:spLocks noGrp="1"/>
          </p:cNvSpPr>
          <p:nvPr>
            <p:ph type="body" idx="1"/>
          </p:nvPr>
        </p:nvSpPr>
        <p:spPr>
          <a:xfrm>
            <a:off x="311700" y="1137158"/>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050" dirty="0">
                <a:solidFill>
                  <a:srgbClr val="3C4043"/>
                </a:solidFill>
                <a:highlight>
                  <a:srgbClr val="FFFFFF"/>
                </a:highlight>
              </a:rPr>
              <a:t>This dataset provides a comprehensive collection of hourly price data for 34 major cryptocurrencies, covering a time span from January 2017 to the present day. The dataset includes Open, High, Low, Close, Volume (OHLCV), and the number of trades for each cryptocurrency for each hour (row), making it a valuable resource for cryptocurrency market analysis, research, and trading strategies. Whether you are interested in historical trends or real-time market dynamics, this dataset offers insights into the price movements of a diverse range of cryptocurrencies.</a:t>
            </a:r>
            <a:endParaRPr lang="en-US" dirty="0"/>
          </a:p>
        </p:txBody>
      </p:sp>
      <p:graphicFrame>
        <p:nvGraphicFramePr>
          <p:cNvPr id="63" name="Google Shape;63;p14"/>
          <p:cNvGraphicFramePr/>
          <p:nvPr>
            <p:extLst>
              <p:ext uri="{D42A27DB-BD31-4B8C-83A1-F6EECF244321}">
                <p14:modId xmlns:p14="http://schemas.microsoft.com/office/powerpoint/2010/main" val="36882262"/>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a:p>
                  </a:txBody>
                  <a:tcPr marL="91425" marR="91425" marT="91425" marB="91425"/>
                </a:tc>
                <a:tc>
                  <a:txBody>
                    <a:bodyPr/>
                    <a:lstStyle/>
                    <a:p>
                      <a:pPr marL="0" lvl="0" indent="0" algn="l" rtl="0">
                        <a:spcBef>
                          <a:spcPts val="0"/>
                        </a:spcBef>
                        <a:spcAft>
                          <a:spcPts val="0"/>
                        </a:spcAft>
                        <a:buNone/>
                      </a:pPr>
                      <a:r>
                        <a:rPr lang="it" sz="1100" dirty="0"/>
                        <a:t>0.08</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a:t>Num. Columns</a:t>
                      </a:r>
                      <a:endParaRPr sz="1100"/>
                    </a:p>
                  </a:txBody>
                  <a:tcPr marL="91425" marR="91425" marT="91425" marB="91425"/>
                </a:tc>
                <a:tc>
                  <a:txBody>
                    <a:bodyPr/>
                    <a:lstStyle/>
                    <a:p>
                      <a:pPr marL="0" lvl="0" indent="0" algn="l" rtl="0">
                        <a:spcBef>
                          <a:spcPts val="0"/>
                        </a:spcBef>
                        <a:spcAft>
                          <a:spcPts val="0"/>
                        </a:spcAft>
                        <a:buNone/>
                      </a:pPr>
                      <a:r>
                        <a:rPr lang="it" sz="1100" dirty="0"/>
                        <a:t>9</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a:t>Num. Rows (x10^6)</a:t>
                      </a:r>
                      <a:endParaRPr sz="1100"/>
                    </a:p>
                  </a:txBody>
                  <a:tcPr marL="91425" marR="91425" marT="91425" marB="91425"/>
                </a:tc>
                <a:tc>
                  <a:txBody>
                    <a:bodyPr/>
                    <a:lstStyle/>
                    <a:p>
                      <a:pPr marL="0" lvl="0" indent="0" algn="l" rtl="0">
                        <a:spcBef>
                          <a:spcPts val="0"/>
                        </a:spcBef>
                        <a:spcAft>
                          <a:spcPts val="0"/>
                        </a:spcAft>
                        <a:buNone/>
                      </a:pPr>
                      <a:r>
                        <a:rPr lang="it" sz="1100" dirty="0"/>
                        <a:t>1,16</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a:p>
                  </a:txBody>
                  <a:tcPr marL="91425" marR="91425" marT="91425" marB="91425"/>
                </a:tc>
                <a:tc>
                  <a:txBody>
                    <a:bodyPr/>
                    <a:lstStyle/>
                    <a:p>
                      <a:pPr marL="0" lvl="0" indent="0" algn="l" rtl="0">
                        <a:spcBef>
                          <a:spcPts val="0"/>
                        </a:spcBef>
                        <a:spcAft>
                          <a:spcPts val="0"/>
                        </a:spcAft>
                        <a:buNone/>
                      </a:pPr>
                      <a:r>
                        <a:rPr lang="it" sz="1100" dirty="0"/>
                        <a:t>1 (Symbol)</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a:p>
                  </a:txBody>
                  <a:tcPr marL="91425" marR="91425" marT="91425" marB="91425"/>
                </a:tc>
                <a:tc>
                  <a:txBody>
                    <a:bodyPr/>
                    <a:lstStyle/>
                    <a:p>
                      <a:pPr marL="0" lvl="0" indent="0" algn="l" rtl="0">
                        <a:spcBef>
                          <a:spcPts val="0"/>
                        </a:spcBef>
                        <a:spcAft>
                          <a:spcPts val="0"/>
                        </a:spcAft>
                        <a:buNone/>
                      </a:pPr>
                      <a:r>
                        <a:rPr lang="it" sz="1100" dirty="0"/>
                        <a:t>7</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a:p>
                  </a:txBody>
                  <a:tcPr marL="91425" marR="91425" marT="91425" marB="91425"/>
                </a:tc>
                <a:tc>
                  <a:txBody>
                    <a:bodyPr/>
                    <a:lstStyle/>
                    <a:p>
                      <a:pPr marL="0" lvl="0" indent="0" algn="l" rtl="0">
                        <a:spcBef>
                          <a:spcPts val="0"/>
                        </a:spcBef>
                        <a:spcAft>
                          <a:spcPts val="0"/>
                        </a:spcAft>
                        <a:buNone/>
                      </a:pPr>
                      <a:r>
                        <a:rPr lang="it" sz="1100"/>
                        <a:t>0</a:t>
                      </a:r>
                      <a:endParaRPr sz="11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a:p>
                  </a:txBody>
                  <a:tcPr marL="91425" marR="91425" marT="91425" marB="91425"/>
                </a:tc>
                <a:tc>
                  <a:txBody>
                    <a:bodyPr/>
                    <a:lstStyle/>
                    <a:p>
                      <a:pPr marL="0" lvl="0" indent="0" algn="l" rtl="0">
                        <a:spcBef>
                          <a:spcPts val="0"/>
                        </a:spcBef>
                        <a:spcAft>
                          <a:spcPts val="0"/>
                        </a:spcAft>
                        <a:buNone/>
                      </a:pPr>
                      <a:r>
                        <a:rPr lang="it" sz="1100" dirty="0"/>
                        <a:t>1</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a:p>
                  </a:txBody>
                  <a:tcPr marL="91425" marR="91425" marT="91425" marB="91425"/>
                </a:tc>
                <a:tc>
                  <a:txBody>
                    <a:bodyPr/>
                    <a:lstStyle/>
                    <a:p>
                      <a:pPr marL="0" lvl="0" indent="0" algn="l" rtl="0">
                        <a:spcBef>
                          <a:spcPts val="0"/>
                        </a:spcBef>
                        <a:spcAft>
                          <a:spcPts val="0"/>
                        </a:spcAft>
                        <a:buNone/>
                      </a:pPr>
                      <a:r>
                        <a:rPr lang="it" sz="1100" dirty="0"/>
                        <a:t>0%</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Size Breakdown (</a:t>
            </a:r>
            <a:r>
              <a:rPr lang="it" dirty="0">
                <a:solidFill>
                  <a:srgbClr val="FF0000"/>
                </a:solidFill>
              </a:rPr>
              <a:t>Optional Slide</a:t>
            </a:r>
            <a:r>
              <a:rPr lang="it" dirty="0"/>
              <a:t>) - How the libraries scale?</a:t>
            </a:r>
            <a:endParaRPr dirty="0"/>
          </a:p>
        </p:txBody>
      </p:sp>
      <p:graphicFrame>
        <p:nvGraphicFramePr>
          <p:cNvPr id="69" name="Google Shape;69;p15"/>
          <p:cNvGraphicFramePr/>
          <p:nvPr>
            <p:extLst>
              <p:ext uri="{D42A27DB-BD31-4B8C-83A1-F6EECF244321}">
                <p14:modId xmlns:p14="http://schemas.microsoft.com/office/powerpoint/2010/main" val="2513856000"/>
              </p:ext>
            </p:extLst>
          </p:nvPr>
        </p:nvGraphicFramePr>
        <p:xfrm>
          <a:off x="952500" y="1559125"/>
          <a:ext cx="7239000" cy="2407770"/>
        </p:xfrm>
        <a:graphic>
          <a:graphicData uri="http://schemas.openxmlformats.org/drawingml/2006/table">
            <a:tbl>
              <a:tblPr>
                <a:noFill/>
                <a:tableStyleId>{F60F677A-3FE9-4232-86E7-7DB4A51623D7}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t"/>
                        <a:t>Pandas</a:t>
                      </a:r>
                      <a:endParaRPr/>
                    </a:p>
                  </a:txBody>
                  <a:tcPr marL="91425" marR="91425" marT="91425" marB="91425"/>
                </a:tc>
                <a:tc>
                  <a:txBody>
                    <a:bodyPr/>
                    <a:lstStyle/>
                    <a:p>
                      <a:pPr marL="0" lvl="0" indent="0" algn="l" rtl="0">
                        <a:spcBef>
                          <a:spcPts val="0"/>
                        </a:spcBef>
                        <a:spcAft>
                          <a:spcPts val="0"/>
                        </a:spcAft>
                        <a:buNone/>
                      </a:pPr>
                      <a:r>
                        <a:rPr lang="it"/>
                        <a:t>e.g., Works ok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a:t>Polars</a:t>
                      </a:r>
                      <a:endParaRPr/>
                    </a:p>
                  </a:txBody>
                  <a:tcPr marL="91425" marR="91425" marT="91425" marB="91425"/>
                </a:tc>
                <a:tc>
                  <a:txBody>
                    <a:bodyPr/>
                    <a:lstStyle/>
                    <a:p>
                      <a:pPr marL="0" lvl="0" indent="0" algn="l" rtl="0">
                        <a:spcBef>
                          <a:spcPts val="0"/>
                        </a:spcBef>
                        <a:spcAft>
                          <a:spcPts val="0"/>
                        </a:spcAft>
                        <a:buNone/>
                      </a:pPr>
                      <a:r>
                        <a:rPr lang="it"/>
                        <a:t>e.g., Have problem it works with at least 10M rows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IT" dirty="0" err="1"/>
                        <a:t>PySpark</a:t>
                      </a:r>
                      <a:r>
                        <a:rPr lang="it-IT" dirty="0"/>
                        <a:t> </a:t>
                      </a:r>
                      <a:r>
                        <a:rPr lang="it-IT" dirty="0" err="1"/>
                        <a:t>Pandas</a:t>
                      </a:r>
                      <a:endParaRPr dirty="0"/>
                    </a:p>
                  </a:txBody>
                  <a:tcPr marL="91425" marR="91425" marT="91425" marB="91425"/>
                </a:tc>
                <a:tc>
                  <a:txBody>
                    <a:bodyPr/>
                    <a:lstStyle/>
                    <a:p>
                      <a:pPr marL="0" lvl="0" indent="0" algn="l" rtl="0">
                        <a:spcBef>
                          <a:spcPts val="0"/>
                        </a:spcBef>
                        <a:spcAft>
                          <a:spcPts val="0"/>
                        </a:spcAft>
                        <a:buNone/>
                      </a:pPr>
                      <a:r>
                        <a:rPr lang="it" dirty="0"/>
                        <a:t>Problem with the size of the dataset (Connection Error)</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a:t>Spark</a:t>
                      </a:r>
                      <a:endParaRPr/>
                    </a:p>
                  </a:txBody>
                  <a:tcPr marL="91425" marR="91425" marT="91425" marB="91425"/>
                </a:tc>
                <a:tc>
                  <a:txBody>
                    <a:bodyPr/>
                    <a:lstStyle/>
                    <a:p>
                      <a:pPr marL="0" lvl="0" indent="0" algn="l" rtl="0">
                        <a:spcBef>
                          <a:spcPts val="0"/>
                        </a:spcBef>
                        <a:spcAft>
                          <a:spcPts val="0"/>
                        </a:spcAft>
                        <a:buNone/>
                      </a:pPr>
                      <a:r>
                        <a:rPr lang="it"/>
                        <a: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it"/>
                        <a:t>…</a:t>
                      </a:r>
                      <a:endParaRPr/>
                    </a:p>
                  </a:txBody>
                  <a:tcPr marL="91425" marR="91425" marT="91425" marB="91425"/>
                </a:tc>
                <a:tc>
                  <a:txBody>
                    <a:bodyPr/>
                    <a:lstStyle/>
                    <a:p>
                      <a:pPr marL="0" lvl="0" indent="0" algn="l" rtl="0">
                        <a:spcBef>
                          <a:spcPts val="0"/>
                        </a:spcBef>
                        <a:spcAft>
                          <a:spcPts val="0"/>
                        </a:spcAft>
                        <a:buNone/>
                      </a:pPr>
                      <a:r>
                        <a:rPr lang="it" dirty="0"/>
                        <a:t>…</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70" name="Google Shape;70;p15"/>
          <p:cNvSpPr txBox="1">
            <a:spLocks noGrp="1"/>
          </p:cNvSpPr>
          <p:nvPr>
            <p:ph type="subTitle" idx="4294967295"/>
          </p:nvPr>
        </p:nvSpPr>
        <p:spPr>
          <a:xfrm>
            <a:off x="311700" y="1017725"/>
            <a:ext cx="8520600" cy="4131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it" sz="2000"/>
              <a:t>If you have had some problem with the size of the dataset write here and explain in your opinion why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Pipeline Preparators</a:t>
            </a:r>
            <a:endParaRPr/>
          </a:p>
        </p:txBody>
      </p:sp>
      <p:sp>
        <p:nvSpPr>
          <p:cNvPr id="76" name="Google Shape;76;p16"/>
          <p:cNvSpPr txBox="1">
            <a:spLocks noGrp="1"/>
          </p:cNvSpPr>
          <p:nvPr>
            <p:ph type="body" idx="1"/>
          </p:nvPr>
        </p:nvSpPr>
        <p:spPr>
          <a:xfrm>
            <a:off x="400225"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t>EDA</a:t>
            </a:r>
            <a:endParaRPr dirty="0"/>
          </a:p>
          <a:p>
            <a:pPr marL="285750" indent="-285750">
              <a:spcAft>
                <a:spcPts val="1200"/>
              </a:spcAft>
            </a:pPr>
            <a:r>
              <a:rPr lang="it-IT" dirty="0"/>
              <a:t>Sort</a:t>
            </a:r>
          </a:p>
          <a:p>
            <a:pPr marL="285750" indent="-285750">
              <a:spcAft>
                <a:spcPts val="1200"/>
              </a:spcAft>
            </a:pPr>
            <a:r>
              <a:rPr lang="it-IT" dirty="0" err="1"/>
              <a:t>Locate_null_values</a:t>
            </a:r>
            <a:endParaRPr lang="it-IT" dirty="0"/>
          </a:p>
          <a:p>
            <a:pPr marL="285750" indent="-285750">
              <a:spcAft>
                <a:spcPts val="1200"/>
              </a:spcAft>
            </a:pPr>
            <a:r>
              <a:rPr lang="it-IT" dirty="0" err="1"/>
              <a:t>Is_unique</a:t>
            </a:r>
            <a:endParaRPr lang="it-IT" dirty="0"/>
          </a:p>
          <a:p>
            <a:pPr marL="285750" indent="-285750">
              <a:spcBef>
                <a:spcPts val="600"/>
              </a:spcBef>
              <a:spcAft>
                <a:spcPts val="1200"/>
              </a:spcAft>
            </a:pPr>
            <a:endParaRPr dirty="0"/>
          </a:p>
        </p:txBody>
      </p:sp>
      <p:sp>
        <p:nvSpPr>
          <p:cNvPr id="77" name="Google Shape;77;p16"/>
          <p:cNvSpPr txBox="1">
            <a:spLocks noGrp="1"/>
          </p:cNvSpPr>
          <p:nvPr>
            <p:ph type="body" idx="1"/>
          </p:nvPr>
        </p:nvSpPr>
        <p:spPr>
          <a:xfrm>
            <a:off x="3355050" y="1152475"/>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Transformation</a:t>
            </a:r>
          </a:p>
          <a:p>
            <a:pPr marL="285750" indent="-285750">
              <a:spcAft>
                <a:spcPts val="1200"/>
              </a:spcAft>
            </a:pPr>
            <a:r>
              <a:rPr lang="it-IT" dirty="0"/>
              <a:t>Split</a:t>
            </a:r>
          </a:p>
          <a:p>
            <a:pPr marL="285750" indent="-285750">
              <a:spcAft>
                <a:spcPts val="1200"/>
              </a:spcAft>
            </a:pPr>
            <a:r>
              <a:rPr lang="it-IT" dirty="0" err="1"/>
              <a:t>Groupby</a:t>
            </a:r>
            <a:endParaRPr lang="it-IT" dirty="0"/>
          </a:p>
          <a:p>
            <a:pPr marL="285750" indent="-285750">
              <a:spcAft>
                <a:spcPts val="1200"/>
              </a:spcAft>
            </a:pPr>
            <a:r>
              <a:rPr lang="it-IT" dirty="0"/>
              <a:t>Merge</a:t>
            </a:r>
          </a:p>
          <a:p>
            <a:pPr marL="285750" indent="-285750">
              <a:spcAft>
                <a:spcPts val="1200"/>
              </a:spcAft>
            </a:pPr>
            <a:endParaRPr dirty="0"/>
          </a:p>
        </p:txBody>
      </p:sp>
      <p:sp>
        <p:nvSpPr>
          <p:cNvPr id="78" name="Google Shape;78;p16"/>
          <p:cNvSpPr txBox="1">
            <a:spLocks noGrp="1"/>
          </p:cNvSpPr>
          <p:nvPr>
            <p:ph type="body" idx="1"/>
          </p:nvPr>
        </p:nvSpPr>
        <p:spPr>
          <a:xfrm>
            <a:off x="6043961" y="1152475"/>
            <a:ext cx="2699814"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dirty="0"/>
              <a:t>Data Cleaning</a:t>
            </a:r>
          </a:p>
          <a:p>
            <a:pPr marL="285750" indent="-285750">
              <a:spcAft>
                <a:spcPts val="1200"/>
              </a:spcAft>
            </a:pPr>
            <a:r>
              <a:rPr lang="it-IT" dirty="0" err="1"/>
              <a:t>Cast_column_Types</a:t>
            </a:r>
            <a:endParaRPr lang="it-IT" dirty="0"/>
          </a:p>
          <a:p>
            <a:pPr marL="285750" indent="-285750">
              <a:spcAft>
                <a:spcPts val="1200"/>
              </a:spcAft>
            </a:pPr>
            <a:r>
              <a:rPr lang="it-IT" dirty="0"/>
              <a:t>Round</a:t>
            </a:r>
          </a:p>
          <a:p>
            <a:pPr marL="285750" indent="-285750">
              <a:spcAft>
                <a:spcPts val="1200"/>
              </a:spcAft>
            </a:pPr>
            <a:r>
              <a:rPr lang="it-IT" dirty="0" err="1"/>
              <a:t>Change_Date_format</a:t>
            </a:r>
            <a:endParaRPr lang="it-IT" dirty="0"/>
          </a:p>
          <a:p>
            <a:pPr marL="285750" indent="-285750">
              <a:spcAft>
                <a:spcPts val="1200"/>
              </a:spcAft>
            </a:pPr>
            <a:r>
              <a:rPr lang="it-IT" dirty="0" err="1"/>
              <a:t>Replace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Core Preparators</a:t>
            </a:r>
            <a:endParaRPr/>
          </a:p>
        </p:txBody>
      </p:sp>
      <p:pic>
        <p:nvPicPr>
          <p:cNvPr id="92" name="Google Shape;92;p18"/>
          <p:cNvPicPr preferRelativeResize="0"/>
          <p:nvPr/>
        </p:nvPicPr>
        <p:blipFill>
          <a:blip r:embed="rId3">
            <a:alphaModFix/>
          </a:blip>
          <a:stretch>
            <a:fillRect/>
          </a:stretch>
        </p:blipFill>
        <p:spPr>
          <a:xfrm>
            <a:off x="1099675" y="1229125"/>
            <a:ext cx="7060375" cy="353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on Pipeline-Step</a:t>
            </a:r>
            <a:endParaRPr/>
          </a:p>
        </p:txBody>
      </p:sp>
      <p:pic>
        <p:nvPicPr>
          <p:cNvPr id="98" name="Google Shape;98;p19"/>
          <p:cNvPicPr preferRelativeResize="0"/>
          <p:nvPr/>
        </p:nvPicPr>
        <p:blipFill>
          <a:blip r:embed="rId3">
            <a:alphaModFix/>
          </a:blip>
          <a:stretch>
            <a:fillRect/>
          </a:stretch>
        </p:blipFill>
        <p:spPr>
          <a:xfrm>
            <a:off x="1091850" y="1120600"/>
            <a:ext cx="6960300" cy="348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Description of results comparison between Core/Step/Pipe</a:t>
            </a:r>
            <a:endParaRPr/>
          </a:p>
        </p:txBody>
      </p:sp>
      <p:pic>
        <p:nvPicPr>
          <p:cNvPr id="104" name="Google Shape;104;p20"/>
          <p:cNvPicPr preferRelativeResize="0"/>
          <p:nvPr/>
        </p:nvPicPr>
        <p:blipFill>
          <a:blip r:embed="rId3">
            <a:alphaModFix/>
          </a:blip>
          <a:stretch>
            <a:fillRect/>
          </a:stretch>
        </p:blipFill>
        <p:spPr>
          <a:xfrm>
            <a:off x="1125225" y="1137288"/>
            <a:ext cx="6893550" cy="344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Conclusion</a:t>
            </a:r>
            <a:endParaRPr dirty="0"/>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Clr>
                <a:schemeClr val="dk1"/>
              </a:buClr>
              <a:buSzPts val="2000"/>
              <a:buAutoNum type="arabicPeriod"/>
            </a:pPr>
            <a:r>
              <a:rPr lang="it" sz="2000" dirty="0">
                <a:solidFill>
                  <a:schemeClr val="dk1"/>
                </a:solidFill>
              </a:rPr>
              <a:t>Problems encountered on the project (if any)</a:t>
            </a:r>
            <a:br>
              <a:rPr lang="it" sz="1000" dirty="0"/>
            </a:br>
            <a:r>
              <a:rPr lang="it-IT" dirty="0"/>
              <a:t>The </a:t>
            </a:r>
            <a:r>
              <a:rPr lang="it-IT" dirty="0" err="1"/>
              <a:t>main</a:t>
            </a:r>
            <a:r>
              <a:rPr lang="it-IT" dirty="0"/>
              <a:t> </a:t>
            </a:r>
            <a:r>
              <a:rPr lang="it-IT" dirty="0" err="1"/>
              <a:t>problem</a:t>
            </a:r>
            <a:r>
              <a:rPr lang="it-IT" dirty="0"/>
              <a:t> </a:t>
            </a:r>
            <a:r>
              <a:rPr lang="it-IT" dirty="0" err="1"/>
              <a:t>faced</a:t>
            </a:r>
            <a:r>
              <a:rPr lang="it-IT" dirty="0"/>
              <a:t> </a:t>
            </a:r>
            <a:r>
              <a:rPr lang="it-IT" dirty="0" err="1"/>
              <a:t>was</a:t>
            </a:r>
            <a:r>
              <a:rPr lang="it-IT" dirty="0"/>
              <a:t> the </a:t>
            </a:r>
            <a:r>
              <a:rPr lang="it-IT" dirty="0" err="1"/>
              <a:t>execution</a:t>
            </a:r>
            <a:r>
              <a:rPr lang="it-IT" dirty="0"/>
              <a:t> of </a:t>
            </a:r>
            <a:r>
              <a:rPr lang="it-IT" dirty="0" err="1"/>
              <a:t>pySpark</a:t>
            </a:r>
            <a:r>
              <a:rPr lang="it-IT" dirty="0"/>
              <a:t> </a:t>
            </a:r>
            <a:r>
              <a:rPr lang="it-IT" dirty="0" err="1"/>
              <a:t>pandas</a:t>
            </a:r>
            <a:r>
              <a:rPr lang="it-IT" dirty="0"/>
              <a:t> </a:t>
            </a:r>
            <a:r>
              <a:rPr lang="it-IT" dirty="0" err="1"/>
              <a:t>since</a:t>
            </a:r>
            <a:r>
              <a:rPr lang="it-IT" dirty="0"/>
              <a:t> </a:t>
            </a:r>
            <a:r>
              <a:rPr lang="it-IT" dirty="0" err="1"/>
              <a:t>it</a:t>
            </a:r>
            <a:r>
              <a:rPr lang="it-IT" dirty="0"/>
              <a:t> </a:t>
            </a:r>
            <a:r>
              <a:rPr lang="it-IT" dirty="0" err="1"/>
              <a:t>was</a:t>
            </a:r>
            <a:r>
              <a:rPr lang="it-IT" dirty="0"/>
              <a:t> giving </a:t>
            </a:r>
            <a:r>
              <a:rPr lang="it-IT" dirty="0" err="1"/>
              <a:t>us</a:t>
            </a:r>
            <a:r>
              <a:rPr lang="it-IT" dirty="0"/>
              <a:t> the </a:t>
            </a:r>
            <a:r>
              <a:rPr lang="it-IT" dirty="0" err="1"/>
              <a:t>same</a:t>
            </a:r>
            <a:r>
              <a:rPr lang="it-IT" dirty="0"/>
              <a:t> </a:t>
            </a:r>
            <a:r>
              <a:rPr lang="it-IT" dirty="0" err="1"/>
              <a:t>problem</a:t>
            </a:r>
            <a:r>
              <a:rPr lang="it-IT" dirty="0"/>
              <a:t> on </a:t>
            </a:r>
            <a:r>
              <a:rPr lang="it-IT" dirty="0" err="1"/>
              <a:t>different</a:t>
            </a:r>
            <a:r>
              <a:rPr lang="it-IT" dirty="0"/>
              <a:t> steps (‘connection </a:t>
            </a:r>
            <a:r>
              <a:rPr lang="it-IT" dirty="0" err="1"/>
              <a:t>error</a:t>
            </a:r>
            <a:r>
              <a:rPr lang="it-IT" dirty="0"/>
              <a:t>’). The more </a:t>
            </a:r>
            <a:r>
              <a:rPr lang="it-IT" dirty="0" err="1"/>
              <a:t>we</a:t>
            </a:r>
            <a:r>
              <a:rPr lang="it-IT" dirty="0"/>
              <a:t> </a:t>
            </a:r>
            <a:r>
              <a:rPr lang="it-IT" dirty="0" err="1"/>
              <a:t>developed</a:t>
            </a:r>
            <a:r>
              <a:rPr lang="it-IT" dirty="0"/>
              <a:t> the pipeline the </a:t>
            </a:r>
            <a:r>
              <a:rPr lang="it-IT" dirty="0" err="1"/>
              <a:t>worst</a:t>
            </a:r>
            <a:r>
              <a:rPr lang="it-IT" dirty="0"/>
              <a:t> the </a:t>
            </a:r>
            <a:r>
              <a:rPr lang="it-IT" dirty="0" err="1"/>
              <a:t>problem</a:t>
            </a:r>
            <a:r>
              <a:rPr lang="it-IT" dirty="0"/>
              <a:t> </a:t>
            </a:r>
            <a:r>
              <a:rPr lang="it-IT" dirty="0" err="1"/>
              <a:t>got</a:t>
            </a:r>
            <a:r>
              <a:rPr lang="it-IT" dirty="0"/>
              <a:t> </a:t>
            </a:r>
            <a:endParaRPr dirty="0"/>
          </a:p>
          <a:p>
            <a:pPr marL="457200" lvl="0" indent="-342900" algn="l" rtl="0">
              <a:lnSpc>
                <a:spcPct val="100000"/>
              </a:lnSpc>
              <a:spcBef>
                <a:spcPts val="0"/>
              </a:spcBef>
              <a:spcAft>
                <a:spcPts val="0"/>
              </a:spcAft>
              <a:buClr>
                <a:srgbClr val="202124"/>
              </a:buClr>
              <a:buSzPts val="1800"/>
              <a:buAutoNum type="arabicPeriod"/>
            </a:pPr>
            <a:endParaRPr lang="it" sz="2000" dirty="0">
              <a:solidFill>
                <a:srgbClr val="202124"/>
              </a:solidFill>
            </a:endParaRPr>
          </a:p>
          <a:p>
            <a:pPr marL="457200" lvl="0" indent="-342900" algn="l" rtl="0">
              <a:lnSpc>
                <a:spcPct val="100000"/>
              </a:lnSpc>
              <a:spcBef>
                <a:spcPts val="0"/>
              </a:spcBef>
              <a:spcAft>
                <a:spcPts val="0"/>
              </a:spcAft>
              <a:buClr>
                <a:srgbClr val="202124"/>
              </a:buClr>
              <a:buSzPts val="1800"/>
              <a:buAutoNum type="arabicPeriod"/>
            </a:pPr>
            <a:r>
              <a:rPr lang="it" sz="2000" dirty="0">
                <a:solidFill>
                  <a:srgbClr val="202124"/>
                </a:solidFill>
              </a:rPr>
              <a:t>Which libraries is the best? Why not other?</a:t>
            </a:r>
            <a:endParaRPr dirty="0">
              <a:solidFill>
                <a:srgbClr val="202124"/>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CC30C9-2DDA-45A2-8096-27594D600213}">
  <ds:schemaRefs>
    <ds:schemaRef ds:uri="http://schemas.microsoft.com/sharepoint/v3/contenttype/forms"/>
  </ds:schemaRefs>
</ds:datastoreItem>
</file>

<file path=customXml/itemProps2.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TotalTime>
  <Words>345</Words>
  <Application>Microsoft Office PowerPoint</Application>
  <PresentationFormat>Presentazione su schermo (16:9)</PresentationFormat>
  <Paragraphs>54</Paragraphs>
  <Slides>8</Slides>
  <Notes>8</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zeitung</vt:lpstr>
      <vt:lpstr>Simple Light</vt:lpstr>
      <vt:lpstr>Crypto Data Hourly Price</vt:lpstr>
      <vt:lpstr>Crypto Market - Dataset Description</vt:lpstr>
      <vt:lpstr>Size Breakdown (Optional Slide) - How the libraries scale?</vt:lpstr>
      <vt:lpstr>Pipeline Preparators</vt:lpstr>
      <vt:lpstr>Description of results on Core Preparators</vt:lpstr>
      <vt:lpstr>Description of results on Pipeline-Step</vt:lpstr>
      <vt:lpstr>Description of results comparison between Core/Step/Pipe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jupub8 pavoletto</cp:lastModifiedBy>
  <cp:revision>6</cp:revision>
  <dcterms:modified xsi:type="dcterms:W3CDTF">2024-02-12T08:56:47Z</dcterms:modified>
</cp:coreProperties>
</file>