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86f6fb8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86f6fb8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86f6fb86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86f6fb86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 rot="60166">
            <a:off x="3928463" y="1213866"/>
            <a:ext cx="238189" cy="668844"/>
            <a:chOff x="6846090" y="1645175"/>
            <a:chExt cx="238200" cy="668875"/>
          </a:xfrm>
        </p:grpSpPr>
        <p:sp>
          <p:nvSpPr>
            <p:cNvPr id="55" name="Google Shape;55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" name="Google Shape;56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" name="Google Shape;57;p13"/>
          <p:cNvGrpSpPr/>
          <p:nvPr/>
        </p:nvGrpSpPr>
        <p:grpSpPr>
          <a:xfrm rot="60166">
            <a:off x="4655963" y="1213866"/>
            <a:ext cx="238189" cy="668844"/>
            <a:chOff x="6846090" y="1645175"/>
            <a:chExt cx="238200" cy="668875"/>
          </a:xfrm>
        </p:grpSpPr>
        <p:sp>
          <p:nvSpPr>
            <p:cNvPr id="58" name="Google Shape;58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" name="Google Shape;59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0" name="Google Shape;60;p13"/>
          <p:cNvGrpSpPr/>
          <p:nvPr/>
        </p:nvGrpSpPr>
        <p:grpSpPr>
          <a:xfrm rot="60166">
            <a:off x="2181113" y="1345178"/>
            <a:ext cx="238189" cy="668844"/>
            <a:chOff x="6846090" y="1645175"/>
            <a:chExt cx="238200" cy="668875"/>
          </a:xfrm>
        </p:grpSpPr>
        <p:sp>
          <p:nvSpPr>
            <p:cNvPr id="61" name="Google Shape;61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3" name="Google Shape;63;p13"/>
          <p:cNvCxnSpPr>
            <a:stCxn id="64" idx="3"/>
            <a:endCxn id="65" idx="1"/>
          </p:cNvCxnSpPr>
          <p:nvPr/>
        </p:nvCxnSpPr>
        <p:spPr>
          <a:xfrm>
            <a:off x="2790725" y="1132575"/>
            <a:ext cx="316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1301525" y="800925"/>
            <a:ext cx="1489200" cy="6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960489" y="800925"/>
            <a:ext cx="1489200" cy="66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Persone impiegate</a:t>
            </a: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6601878" y="1464225"/>
            <a:ext cx="238200" cy="789830"/>
            <a:chOff x="6846090" y="1524220"/>
            <a:chExt cx="238200" cy="789830"/>
          </a:xfrm>
        </p:grpSpPr>
        <p:sp>
          <p:nvSpPr>
            <p:cNvPr id="67" name="Google Shape;67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" name="Google Shape;68;p13"/>
            <p:cNvCxnSpPr>
              <a:stCxn id="65" idx="2"/>
            </p:cNvCxnSpPr>
            <p:nvPr/>
          </p:nvCxnSpPr>
          <p:spPr>
            <a:xfrm>
              <a:off x="6949300" y="1524220"/>
              <a:ext cx="15300" cy="56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" name="Google Shape;69;p13"/>
          <p:cNvGrpSpPr/>
          <p:nvPr/>
        </p:nvGrpSpPr>
        <p:grpSpPr>
          <a:xfrm>
            <a:off x="6930528" y="1464225"/>
            <a:ext cx="238200" cy="668875"/>
            <a:chOff x="6846090" y="1645175"/>
            <a:chExt cx="238200" cy="668875"/>
          </a:xfrm>
        </p:grpSpPr>
        <p:sp>
          <p:nvSpPr>
            <p:cNvPr id="70" name="Google Shape;70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" name="Google Shape;71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" name="Google Shape;72;p13"/>
          <p:cNvGrpSpPr/>
          <p:nvPr/>
        </p:nvGrpSpPr>
        <p:grpSpPr>
          <a:xfrm>
            <a:off x="6273228" y="1463375"/>
            <a:ext cx="238200" cy="881394"/>
            <a:chOff x="6846090" y="1432656"/>
            <a:chExt cx="238200" cy="881394"/>
          </a:xfrm>
        </p:grpSpPr>
        <p:sp>
          <p:nvSpPr>
            <p:cNvPr id="73" name="Google Shape;73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" name="Google Shape;74;p13"/>
            <p:cNvCxnSpPr/>
            <p:nvPr/>
          </p:nvCxnSpPr>
          <p:spPr>
            <a:xfrm flipH="1">
              <a:off x="6964500" y="1432656"/>
              <a:ext cx="13200" cy="65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" name="Google Shape;75;p13"/>
          <p:cNvGrpSpPr/>
          <p:nvPr/>
        </p:nvGrpSpPr>
        <p:grpSpPr>
          <a:xfrm>
            <a:off x="6035028" y="1464225"/>
            <a:ext cx="238200" cy="668875"/>
            <a:chOff x="6846090" y="1645175"/>
            <a:chExt cx="238200" cy="668875"/>
          </a:xfrm>
        </p:grpSpPr>
        <p:sp>
          <p:nvSpPr>
            <p:cNvPr id="76" name="Google Shape;76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13"/>
          <p:cNvSpPr txBox="1"/>
          <p:nvPr/>
        </p:nvSpPr>
        <p:spPr>
          <a:xfrm>
            <a:off x="5617014" y="1717738"/>
            <a:ext cx="49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168739" y="1884750"/>
            <a:ext cx="6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Nome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721889" y="2066211"/>
            <a:ext cx="9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Recapito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3806525" y="750450"/>
            <a:ext cx="1489200" cy="789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Lavorare</a:t>
            </a:r>
            <a:endParaRPr sz="1100"/>
          </a:p>
        </p:txBody>
      </p:sp>
      <p:grpSp>
        <p:nvGrpSpPr>
          <p:cNvPr id="82" name="Google Shape;82;p13"/>
          <p:cNvGrpSpPr/>
          <p:nvPr/>
        </p:nvGrpSpPr>
        <p:grpSpPr>
          <a:xfrm>
            <a:off x="1724186" y="1463375"/>
            <a:ext cx="238200" cy="881394"/>
            <a:chOff x="6846090" y="1432656"/>
            <a:chExt cx="238200" cy="881394"/>
          </a:xfrm>
        </p:grpSpPr>
        <p:sp>
          <p:nvSpPr>
            <p:cNvPr id="83" name="Google Shape;83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 flipH="1">
              <a:off x="6964500" y="1432656"/>
              <a:ext cx="13200" cy="65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" name="Google Shape;85;p13"/>
          <p:cNvGrpSpPr/>
          <p:nvPr/>
        </p:nvGrpSpPr>
        <p:grpSpPr>
          <a:xfrm>
            <a:off x="1339448" y="1464225"/>
            <a:ext cx="238200" cy="668875"/>
            <a:chOff x="6846090" y="1645175"/>
            <a:chExt cx="238200" cy="668875"/>
          </a:xfrm>
        </p:grpSpPr>
        <p:sp>
          <p:nvSpPr>
            <p:cNvPr id="86" name="Google Shape;86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" name="Google Shape;87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8" name="Google Shape;88;p13"/>
          <p:cNvSpPr txBox="1"/>
          <p:nvPr/>
        </p:nvSpPr>
        <p:spPr>
          <a:xfrm>
            <a:off x="186228" y="1633600"/>
            <a:ext cx="12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Codice univoco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34898" y="1585501"/>
            <a:ext cx="9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indirizzo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38711" y="2118392"/>
            <a:ext cx="14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Numero di telefono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610737" y="1792361"/>
            <a:ext cx="12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Intervallo</a:t>
            </a:r>
            <a:r>
              <a:rPr lang="en-GB" sz="1200">
                <a:solidFill>
                  <a:schemeClr val="dk2"/>
                </a:solidFill>
              </a:rPr>
              <a:t> di tempo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603500" y="1792361"/>
            <a:ext cx="12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Ruolo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 rot="60166">
            <a:off x="4406090" y="3568788"/>
            <a:ext cx="238189" cy="668844"/>
            <a:chOff x="6846090" y="1645175"/>
            <a:chExt cx="238200" cy="668875"/>
          </a:xfrm>
        </p:grpSpPr>
        <p:sp>
          <p:nvSpPr>
            <p:cNvPr id="94" name="Google Shape;94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" name="Google Shape;95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" name="Google Shape;96;p13"/>
          <p:cNvGrpSpPr/>
          <p:nvPr/>
        </p:nvGrpSpPr>
        <p:grpSpPr>
          <a:xfrm>
            <a:off x="5940825" y="3100925"/>
            <a:ext cx="3094850" cy="1547285"/>
            <a:chOff x="1196375" y="3716825"/>
            <a:chExt cx="3094850" cy="1547285"/>
          </a:xfrm>
        </p:grpSpPr>
        <p:sp>
          <p:nvSpPr>
            <p:cNvPr id="97" name="Google Shape;97;p13"/>
            <p:cNvSpPr/>
            <p:nvPr/>
          </p:nvSpPr>
          <p:spPr>
            <a:xfrm>
              <a:off x="1196375" y="3716825"/>
              <a:ext cx="28044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Videogiochi</a:t>
              </a:r>
              <a:endParaRPr/>
            </a:p>
          </p:txBody>
        </p:sp>
        <p:grpSp>
          <p:nvGrpSpPr>
            <p:cNvPr id="98" name="Google Shape;98;p13"/>
            <p:cNvGrpSpPr/>
            <p:nvPr/>
          </p:nvGrpSpPr>
          <p:grpSpPr>
            <a:xfrm rot="-60166">
              <a:off x="1442422" y="4390321"/>
              <a:ext cx="238189" cy="465129"/>
              <a:chOff x="6846090" y="1848900"/>
              <a:chExt cx="238200" cy="46515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6846090" y="2089950"/>
                <a:ext cx="238200" cy="224100"/>
              </a:xfrm>
              <a:prstGeom prst="flowChartConnector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0" name="Google Shape;100;p13"/>
              <p:cNvCxnSpPr/>
              <p:nvPr/>
            </p:nvCxnSpPr>
            <p:spPr>
              <a:xfrm flipH="1" rot="-76382">
                <a:off x="6962443" y="1849031"/>
                <a:ext cx="13503" cy="240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" name="Google Shape;101;p13"/>
            <p:cNvGrpSpPr/>
            <p:nvPr/>
          </p:nvGrpSpPr>
          <p:grpSpPr>
            <a:xfrm rot="60166">
              <a:off x="1202215" y="4382163"/>
              <a:ext cx="238189" cy="668844"/>
              <a:chOff x="6846090" y="1645175"/>
              <a:chExt cx="238200" cy="668875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6846090" y="2089950"/>
                <a:ext cx="238200" cy="224100"/>
              </a:xfrm>
              <a:prstGeom prst="flowChartConnector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" name="Google Shape;103;p13"/>
              <p:cNvCxnSpPr/>
              <p:nvPr/>
            </p:nvCxnSpPr>
            <p:spPr>
              <a:xfrm flipH="1">
                <a:off x="6964525" y="1645175"/>
                <a:ext cx="3300" cy="4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4" name="Google Shape;104;p13"/>
            <p:cNvSpPr txBox="1"/>
            <p:nvPr/>
          </p:nvSpPr>
          <p:spPr>
            <a:xfrm>
              <a:off x="1307459" y="4894810"/>
              <a:ext cx="57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Titolo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1618427" y="4598275"/>
              <a:ext cx="1045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Nome dello sviluppatore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2502123" y="4683750"/>
              <a:ext cx="57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Anno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3652225" y="4644950"/>
              <a:ext cx="63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Costo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108" name="Google Shape;108;p13"/>
            <p:cNvSpPr txBox="1"/>
            <p:nvPr/>
          </p:nvSpPr>
          <p:spPr>
            <a:xfrm>
              <a:off x="2942175" y="4782275"/>
              <a:ext cx="87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Genere</a:t>
              </a:r>
              <a:endParaRPr sz="1200">
                <a:solidFill>
                  <a:schemeClr val="dk2"/>
                </a:solidFill>
              </a:endParaRPr>
            </a:p>
          </p:txBody>
        </p:sp>
        <p:grpSp>
          <p:nvGrpSpPr>
            <p:cNvPr id="109" name="Google Shape;109;p13"/>
            <p:cNvGrpSpPr/>
            <p:nvPr/>
          </p:nvGrpSpPr>
          <p:grpSpPr>
            <a:xfrm rot="-60166">
              <a:off x="2636114" y="4365137"/>
              <a:ext cx="238189" cy="465129"/>
              <a:chOff x="6846090" y="1848900"/>
              <a:chExt cx="238200" cy="465150"/>
            </a:xfrm>
          </p:grpSpPr>
          <p:sp>
            <p:nvSpPr>
              <p:cNvPr id="110" name="Google Shape;110;p13"/>
              <p:cNvSpPr/>
              <p:nvPr/>
            </p:nvSpPr>
            <p:spPr>
              <a:xfrm>
                <a:off x="6846090" y="2089950"/>
                <a:ext cx="238200" cy="224100"/>
              </a:xfrm>
              <a:prstGeom prst="flowChartConnector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1" name="Google Shape;111;p13"/>
              <p:cNvCxnSpPr/>
              <p:nvPr/>
            </p:nvCxnSpPr>
            <p:spPr>
              <a:xfrm flipH="1" rot="-76382">
                <a:off x="6962443" y="1849031"/>
                <a:ext cx="13503" cy="240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" name="Google Shape;112;p13"/>
            <p:cNvGrpSpPr/>
            <p:nvPr/>
          </p:nvGrpSpPr>
          <p:grpSpPr>
            <a:xfrm rot="-60166">
              <a:off x="3135597" y="4388371"/>
              <a:ext cx="238189" cy="465129"/>
              <a:chOff x="6846090" y="1848900"/>
              <a:chExt cx="238200" cy="465150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6846090" y="2089950"/>
                <a:ext cx="238200" cy="224100"/>
              </a:xfrm>
              <a:prstGeom prst="flowChartConnector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13"/>
              <p:cNvCxnSpPr/>
              <p:nvPr/>
            </p:nvCxnSpPr>
            <p:spPr>
              <a:xfrm flipH="1" rot="-76382">
                <a:off x="6962443" y="1849031"/>
                <a:ext cx="13503" cy="240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5" name="Google Shape;115;p13"/>
            <p:cNvGrpSpPr/>
            <p:nvPr/>
          </p:nvGrpSpPr>
          <p:grpSpPr>
            <a:xfrm rot="-60166">
              <a:off x="3546329" y="4363192"/>
              <a:ext cx="238189" cy="465129"/>
              <a:chOff x="6846090" y="1848900"/>
              <a:chExt cx="238200" cy="465150"/>
            </a:xfrm>
          </p:grpSpPr>
          <p:sp>
            <p:nvSpPr>
              <p:cNvPr id="116" name="Google Shape;116;p13"/>
              <p:cNvSpPr/>
              <p:nvPr/>
            </p:nvSpPr>
            <p:spPr>
              <a:xfrm>
                <a:off x="6846090" y="2089950"/>
                <a:ext cx="238200" cy="224100"/>
              </a:xfrm>
              <a:prstGeom prst="flowChartConnector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7" name="Google Shape;117;p13"/>
              <p:cNvCxnSpPr/>
              <p:nvPr/>
            </p:nvCxnSpPr>
            <p:spPr>
              <a:xfrm flipH="1" rot="-76382">
                <a:off x="6962443" y="1849031"/>
                <a:ext cx="13503" cy="240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8" name="Google Shape;118;p13"/>
            <p:cNvGrpSpPr/>
            <p:nvPr/>
          </p:nvGrpSpPr>
          <p:grpSpPr>
            <a:xfrm rot="-5279987">
              <a:off x="1484234" y="4194402"/>
              <a:ext cx="238178" cy="668814"/>
              <a:chOff x="6846090" y="1645175"/>
              <a:chExt cx="238200" cy="668875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6846090" y="2089950"/>
                <a:ext cx="238200" cy="224100"/>
              </a:xfrm>
              <a:prstGeom prst="flowChartConnector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0" name="Google Shape;120;p13"/>
              <p:cNvCxnSpPr/>
              <p:nvPr/>
            </p:nvCxnSpPr>
            <p:spPr>
              <a:xfrm flipH="1">
                <a:off x="6964525" y="1645175"/>
                <a:ext cx="3300" cy="4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1" name="Google Shape;121;p13"/>
          <p:cNvGrpSpPr/>
          <p:nvPr/>
        </p:nvGrpSpPr>
        <p:grpSpPr>
          <a:xfrm>
            <a:off x="1289500" y="3037475"/>
            <a:ext cx="2996149" cy="1574800"/>
            <a:chOff x="4172475" y="2761000"/>
            <a:chExt cx="2996149" cy="1574800"/>
          </a:xfrm>
        </p:grpSpPr>
        <p:sp>
          <p:nvSpPr>
            <p:cNvPr id="122" name="Google Shape;122;p13"/>
            <p:cNvSpPr/>
            <p:nvPr/>
          </p:nvSpPr>
          <p:spPr>
            <a:xfrm>
              <a:off x="4172475" y="2761000"/>
              <a:ext cx="1489200" cy="663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Settore</a:t>
              </a:r>
              <a:endParaRPr/>
            </a:p>
          </p:txBody>
        </p:sp>
        <p:grpSp>
          <p:nvGrpSpPr>
            <p:cNvPr id="123" name="Google Shape;123;p13"/>
            <p:cNvGrpSpPr/>
            <p:nvPr/>
          </p:nvGrpSpPr>
          <p:grpSpPr>
            <a:xfrm>
              <a:off x="5218615" y="3424300"/>
              <a:ext cx="238200" cy="668875"/>
              <a:chOff x="6846090" y="1645175"/>
              <a:chExt cx="238200" cy="668875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6846090" y="2089950"/>
                <a:ext cx="238200" cy="224100"/>
              </a:xfrm>
              <a:prstGeom prst="flowChartConnector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13"/>
              <p:cNvCxnSpPr/>
              <p:nvPr/>
            </p:nvCxnSpPr>
            <p:spPr>
              <a:xfrm flipH="1">
                <a:off x="6964525" y="1645175"/>
                <a:ext cx="3300" cy="44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6" name="Google Shape;126;p13"/>
            <p:cNvSpPr txBox="1"/>
            <p:nvPr/>
          </p:nvSpPr>
          <p:spPr>
            <a:xfrm>
              <a:off x="5456824" y="3781700"/>
              <a:ext cx="171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Codice numerico univoco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cxnSp>
        <p:nvCxnSpPr>
          <p:cNvPr id="127" name="Google Shape;127;p13"/>
          <p:cNvCxnSpPr>
            <a:stCxn id="122" idx="0"/>
            <a:endCxn id="64" idx="2"/>
          </p:cNvCxnSpPr>
          <p:nvPr/>
        </p:nvCxnSpPr>
        <p:spPr>
          <a:xfrm flipH="1" rot="10800000">
            <a:off x="2034100" y="1464275"/>
            <a:ext cx="12000" cy="157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8" name="Google Shape;128;p13"/>
          <p:cNvGrpSpPr/>
          <p:nvPr/>
        </p:nvGrpSpPr>
        <p:grpSpPr>
          <a:xfrm>
            <a:off x="2790725" y="3100925"/>
            <a:ext cx="3169800" cy="789900"/>
            <a:chOff x="2943125" y="902850"/>
            <a:chExt cx="3169800" cy="789900"/>
          </a:xfrm>
        </p:grpSpPr>
        <p:cxnSp>
          <p:nvCxnSpPr>
            <p:cNvPr id="129" name="Google Shape;129;p13"/>
            <p:cNvCxnSpPr/>
            <p:nvPr/>
          </p:nvCxnSpPr>
          <p:spPr>
            <a:xfrm>
              <a:off x="2943125" y="1284975"/>
              <a:ext cx="316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" name="Google Shape;130;p13"/>
            <p:cNvSpPr/>
            <p:nvPr/>
          </p:nvSpPr>
          <p:spPr>
            <a:xfrm>
              <a:off x="3616025" y="902850"/>
              <a:ext cx="1581600" cy="7899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posizione</a:t>
              </a:r>
              <a:endParaRPr sz="1100"/>
            </a:p>
          </p:txBody>
        </p:sp>
      </p:grpSp>
      <p:sp>
        <p:nvSpPr>
          <p:cNvPr id="131" name="Google Shape;131;p13"/>
          <p:cNvSpPr txBox="1"/>
          <p:nvPr/>
        </p:nvSpPr>
        <p:spPr>
          <a:xfrm>
            <a:off x="4572000" y="3967275"/>
            <a:ext cx="9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Numero di copie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483975" y="3113675"/>
            <a:ext cx="91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(1,1)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2790725" y="3100925"/>
            <a:ext cx="91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(1,N)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5474400" y="826650"/>
            <a:ext cx="91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(1,N)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694825" y="792625"/>
            <a:ext cx="91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(1,N)</a:t>
            </a:r>
            <a:endParaRPr sz="1300">
              <a:solidFill>
                <a:schemeClr val="dk2"/>
              </a:solidFill>
            </a:endParaRPr>
          </a:p>
        </p:txBody>
      </p:sp>
      <p:grpSp>
        <p:nvGrpSpPr>
          <p:cNvPr id="136" name="Google Shape;136;p13"/>
          <p:cNvGrpSpPr/>
          <p:nvPr/>
        </p:nvGrpSpPr>
        <p:grpSpPr>
          <a:xfrm rot="60166">
            <a:off x="4151519" y="3845427"/>
            <a:ext cx="238189" cy="668844"/>
            <a:chOff x="6846090" y="1645175"/>
            <a:chExt cx="238200" cy="668875"/>
          </a:xfrm>
        </p:grpSpPr>
        <p:sp>
          <p:nvSpPr>
            <p:cNvPr id="137" name="Google Shape;137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" name="Google Shape;138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" name="Google Shape;139;p13"/>
          <p:cNvSpPr txBox="1"/>
          <p:nvPr/>
        </p:nvSpPr>
        <p:spPr>
          <a:xfrm>
            <a:off x="4345825" y="4290625"/>
            <a:ext cx="9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Posizione in settore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289500" y="107375"/>
            <a:ext cx="1489200" cy="38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catena</a:t>
            </a:r>
            <a:endParaRPr/>
          </a:p>
        </p:txBody>
      </p:sp>
      <p:cxnSp>
        <p:nvCxnSpPr>
          <p:cNvPr id="141" name="Google Shape;141;p13"/>
          <p:cNvCxnSpPr>
            <a:stCxn id="64" idx="0"/>
            <a:endCxn id="140" idx="2"/>
          </p:cNvCxnSpPr>
          <p:nvPr/>
        </p:nvCxnSpPr>
        <p:spPr>
          <a:xfrm rot="10800000">
            <a:off x="2034125" y="492225"/>
            <a:ext cx="12000" cy="30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3"/>
          <p:cNvSpPr txBox="1"/>
          <p:nvPr/>
        </p:nvSpPr>
        <p:spPr>
          <a:xfrm>
            <a:off x="8817425" y="35377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43" name="Google Shape;143;p13"/>
          <p:cNvGrpSpPr/>
          <p:nvPr/>
        </p:nvGrpSpPr>
        <p:grpSpPr>
          <a:xfrm rot="-5400000">
            <a:off x="2956343" y="16112"/>
            <a:ext cx="238200" cy="668875"/>
            <a:chOff x="6846090" y="1645175"/>
            <a:chExt cx="238200" cy="668875"/>
          </a:xfrm>
        </p:grpSpPr>
        <p:sp>
          <p:nvSpPr>
            <p:cNvPr id="144" name="Google Shape;144;p13"/>
            <p:cNvSpPr/>
            <p:nvPr/>
          </p:nvSpPr>
          <p:spPr>
            <a:xfrm>
              <a:off x="6846090" y="2089950"/>
              <a:ext cx="238200" cy="2241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13"/>
            <p:cNvCxnSpPr/>
            <p:nvPr/>
          </p:nvCxnSpPr>
          <p:spPr>
            <a:xfrm flipH="1">
              <a:off x="6964525" y="1645175"/>
              <a:ext cx="3300" cy="444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13"/>
          <p:cNvSpPr txBox="1"/>
          <p:nvPr/>
        </p:nvSpPr>
        <p:spPr>
          <a:xfrm>
            <a:off x="3358764" y="132150"/>
            <a:ext cx="14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Nome di catena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6261655" y="2254050"/>
            <a:ext cx="14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Titolo di studio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311700" y="348325"/>
            <a:ext cx="85206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b="1" lang="en-GB" sz="1600"/>
              <a:t>Quali problematiche deve gestire il proprietario di uno store?</a:t>
            </a:r>
            <a:endParaRPr b="1" sz="16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Il proprietario di uno store deve tenere traccia dei movimenti dei suoi impiegati, gestire il numero di videogiochi disponibili, occuparsi di collocare i videogiochi negli appositi settori.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b="1" lang="en-GB" sz="1600"/>
              <a:t>Quali problematiche deve gestire il proprietario della catena?</a:t>
            </a:r>
            <a:endParaRPr b="1" sz="16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Il proprietario della catena deve occuparsi della gestione degli store e degli impiegati.</a:t>
            </a:r>
            <a:endParaRPr sz="1600"/>
          </a:p>
          <a:p>
            <a:pPr indent="-330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b="1" lang="en-GB" sz="1600"/>
              <a:t>Quali domande può fare il cliente?</a:t>
            </a:r>
            <a:endParaRPr b="1" sz="16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/>
              <a:t>Il cliente può fare domande inerenti: </a:t>
            </a:r>
            <a:endParaRPr sz="1600"/>
          </a:p>
          <a:p>
            <a:pPr indent="-33020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alla disponibilità del videogioco in altri store della catena in caso di assenza nello store in questione; </a:t>
            </a:r>
            <a:endParaRPr sz="1600"/>
          </a:p>
          <a:p>
            <a:pPr indent="-330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al prezzo e ad eventuali scontistiche; </a:t>
            </a:r>
            <a:endParaRPr sz="1600"/>
          </a:p>
          <a:p>
            <a:pPr indent="-330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la data di uscita di nuovi videogiochi; </a:t>
            </a:r>
            <a:endParaRPr sz="1600"/>
          </a:p>
          <a:p>
            <a:pPr indent="-330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al genere dei videogiochi;</a:t>
            </a:r>
            <a:endParaRPr sz="1600"/>
          </a:p>
          <a:p>
            <a:pPr indent="-3302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alla posizione del videogioco nello store;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311700" y="2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4) </a:t>
            </a:r>
            <a:r>
              <a:rPr b="1" lang="en-GB" sz="1600"/>
              <a:t>Che tipo di problemi deve gestire inerenti ai dipendenti?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Il proprietario dello store deve gestire l’assegnazione dei ruoli e delle attività (ex. Ferie, malattia, permessi…) relative ai dipendenti, i dati personali e contrattuali dei lavoratori.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5) </a:t>
            </a:r>
            <a:r>
              <a:rPr b="1" lang="en-GB" sz="1600"/>
              <a:t>Quali altri campi servono per rispondere a tutte le domande?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Potrebbero essere utili dei campi relativi alle scontistiche applicate; alla data di uscita di nuovi videogiochi; feedback della clientela per la gestione interna del personale; ai giorni di ferie, malattie e permessi relativi ai dipendenti.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6) </a:t>
            </a:r>
            <a:r>
              <a:rPr b="1" lang="en-GB" sz="1600"/>
              <a:t>Quali criticità riscontrate nella gestione delle problematiche?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Le criticità potrebbero essere relative alla sicurezza dei dati personali dei dipendenti e delle transazioni effettuate dagli acquirenti; l’aggiornamento dei dati.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