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57" r:id="rId6"/>
    <p:sldId id="280" r:id="rId7"/>
    <p:sldId id="284" r:id="rId8"/>
    <p:sldId id="283" r:id="rId9"/>
    <p:sldId id="286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22/01/2023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98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05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22/01/2023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notesSlide" Target="../notesSlides/notesSlide1.xml"/><Relationship Id="rId7" Type="http://schemas.openxmlformats.org/officeDocument/2006/relationships/slide" Target="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slide" Target="slide2.xml"/><Relationship Id="rId5" Type="http://schemas.openxmlformats.org/officeDocument/2006/relationships/image" Target="../media/image6.jpeg"/><Relationship Id="rId10" Type="http://schemas.openxmlformats.org/officeDocument/2006/relationships/slide" Target="slide6.xml"/><Relationship Id="rId4" Type="http://schemas.openxmlformats.org/officeDocument/2006/relationships/image" Target="../media/image1.jpeg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3801"/>
            <a:ext cx="12192001" cy="6857990"/>
          </a:xfrm>
          <a:prstGeom prst="rect">
            <a:avLst/>
          </a:prstGeom>
        </p:spPr>
      </p:pic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 fontScale="90000"/>
          </a:bodyPr>
          <a:lstStyle/>
          <a:p>
            <a:r>
              <a:rPr lang="it-IT" sz="3600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it-IT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ootstrap</a:t>
            </a:r>
            <a:br>
              <a:rPr lang="it-IT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r>
              <a:rPr lang="it-IT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BIOS</a:t>
            </a:r>
            <a:br>
              <a:rPr lang="it-IT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r>
              <a:rPr lang="it-IT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UEFI</a:t>
            </a:r>
            <a:br>
              <a:rPr lang="it-IT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r>
              <a:rPr lang="it-IT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</a:t>
            </a:r>
            <a:r>
              <a:rPr lang="it-IT" sz="3600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</a:t>
            </a:r>
            <a:br>
              <a:rPr lang="it-IT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r>
              <a:rPr lang="it-IT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58191"/>
            <a:ext cx="3485072" cy="2568276"/>
          </a:xfrm>
        </p:spPr>
        <p:txBody>
          <a:bodyPr rtlCol="0">
            <a:noAutofit/>
          </a:bodyPr>
          <a:lstStyle/>
          <a:p>
            <a:pPr algn="l"/>
            <a:r>
              <a:rPr lang="it-IT" sz="2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Geremicca </a:t>
            </a:r>
          </a:p>
          <a:p>
            <a:pPr algn="l"/>
            <a:r>
              <a:rPr lang="it-IT" sz="2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Bernasconi</a:t>
            </a:r>
          </a:p>
          <a:p>
            <a:pPr algn="l"/>
            <a:r>
              <a:rPr lang="it-IT" sz="2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Fontana</a:t>
            </a:r>
          </a:p>
          <a:p>
            <a:pPr algn="l"/>
            <a:r>
              <a:rPr lang="it-IT" sz="2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D'Arienzo</a:t>
            </a:r>
          </a:p>
          <a:p>
            <a:pPr algn="l"/>
            <a:r>
              <a:rPr lang="it-IT" sz="2000" b="0" i="0" dirty="0" err="1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Dipace</a:t>
            </a:r>
            <a:endParaRPr lang="it-IT" sz="20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5985D-CEEA-B718-D2E1-261E321A2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931" y="629262"/>
            <a:ext cx="3505498" cy="1622319"/>
          </a:xfrm>
        </p:spPr>
        <p:txBody>
          <a:bodyPr/>
          <a:lstStyle/>
          <a:p>
            <a:pPr lvl="0"/>
            <a:r>
              <a:rPr lang="en-US"/>
              <a:t>Bootstrap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AA0E91-0505-A46B-DDEF-0436E7252D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931" y="2438403"/>
            <a:ext cx="3505489" cy="3785414"/>
          </a:xfrm>
        </p:spPr>
        <p:txBody>
          <a:bodyPr/>
          <a:lstStyle/>
          <a:p>
            <a:pPr lvl="0"/>
            <a:r>
              <a:rPr lang="en-US" sz="2000"/>
              <a:t>È il primo programma eseguito all’accensione del pc. </a:t>
            </a:r>
          </a:p>
          <a:p>
            <a:pPr lvl="0"/>
            <a:r>
              <a:rPr lang="en-US" sz="2000"/>
              <a:t>Si trova nella ROM</a:t>
            </a:r>
          </a:p>
          <a:p>
            <a:pPr lvl="0"/>
            <a:r>
              <a:rPr lang="en-US" sz="2000"/>
              <a:t>Scopo principale: caricare il boot loader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BBF04DAB-AE1C-E391-9B84-24275CE0C2C6}"/>
              </a:ext>
            </a:extLst>
          </p:cNvPr>
          <p:cNvSpPr>
            <a:spLocks noMove="1" noResize="1"/>
          </p:cNvSpPr>
          <p:nvPr/>
        </p:nvSpPr>
        <p:spPr>
          <a:xfrm>
            <a:off x="4639052" y="0"/>
            <a:ext cx="7552944" cy="6858000"/>
          </a:xfrm>
          <a:prstGeom prst="rect">
            <a:avLst/>
          </a:prstGeom>
          <a:solidFill>
            <a:srgbClr val="C8CAC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CE0E29C4-CA30-0386-5B0A-982DBC404E63}"/>
              </a:ext>
            </a:extLst>
          </p:cNvPr>
          <p:cNvSpPr>
            <a:spLocks noMove="1" noResize="1"/>
          </p:cNvSpPr>
          <p:nvPr/>
        </p:nvSpPr>
        <p:spPr>
          <a:xfrm>
            <a:off x="5123684" y="557784"/>
            <a:ext cx="6584100" cy="5739185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C8CACA"/>
            </a:solidFill>
            <a:prstDash val="solid"/>
            <a:miter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D0913A5-1D73-01AE-31BA-F29CDD73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639042" y="0"/>
            <a:ext cx="7552958" cy="6842502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3F665F3-41B5-55CA-E6CC-A9150B7E8B3B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/>
          <a:stretch>
            <a:fillRect/>
          </a:stretch>
        </p:blipFill>
        <p:spPr>
          <a:xfrm>
            <a:off x="5405856" y="1043242"/>
            <a:ext cx="6019330" cy="442730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/>
              <a:t>Bios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it-IT" sz="2400" dirty="0"/>
              <a:t>A volte si trova anche il riferimento che il termine BIOS sia un gioco di parole con il termine greco bios, che significa “vita”. Infatti il BIOS è il software che risveglia e porta in vita il sistema operativo del computer</a:t>
            </a:r>
          </a:p>
        </p:txBody>
      </p:sp>
      <p:pic>
        <p:nvPicPr>
          <p:cNvPr id="1026" name="Picture 2" descr="Guida generale per scoprire cos'è il BIOS [Risparmia fino al 99% del tuo  tempo] - EaseUS">
            <a:extLst>
              <a:ext uri="{FF2B5EF4-FFF2-40B4-BE49-F238E27FC236}">
                <a16:creationId xmlns:a16="http://schemas.microsoft.com/office/drawing/2014/main" id="{BF6DD72F-CC75-4127-295F-D462E99C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6" y="2076451"/>
            <a:ext cx="5237017" cy="22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11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5985D-CEEA-B718-D2E1-261E321A2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922" y="307406"/>
            <a:ext cx="3505498" cy="750087"/>
          </a:xfrm>
        </p:spPr>
        <p:txBody>
          <a:bodyPr/>
          <a:lstStyle/>
          <a:p>
            <a:pPr lvl="0"/>
            <a:r>
              <a:rPr lang="en-US" dirty="0" err="1"/>
              <a:t>Uefi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AA0E91-0505-A46B-DDEF-0436E7252D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931" y="1402596"/>
            <a:ext cx="3505489" cy="44105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UEFI </a:t>
            </a:r>
            <a:r>
              <a:rPr lang="it-IT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it-IT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Unified</a:t>
            </a:r>
            <a:r>
              <a:rPr lang="it-IT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Extensible</a:t>
            </a:r>
            <a:r>
              <a:rPr lang="it-IT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Firmware Interface</a:t>
            </a:r>
            <a:r>
              <a:rPr lang="it-IT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it-IT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 trova in un chip della motherboard in cui è integrato ed è il </a:t>
            </a:r>
            <a:r>
              <a:rPr lang="it-IT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primo programma ed essere eseguito dopo avere acceso il computer</a:t>
            </a:r>
            <a:r>
              <a:rPr lang="it-IT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Si occupa della preparazione dell’hardware ed effettua un controllo per verificare che tutti i dispositivi funzionino correttamente.</a:t>
            </a:r>
            <a:endParaRPr lang="it-IT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nuovi PC hanno integrato il </a:t>
            </a:r>
            <a:r>
              <a:rPr lang="it-IT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UEFI</a:t>
            </a:r>
            <a:r>
              <a:rPr lang="it-IT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ovvero </a:t>
            </a:r>
            <a:r>
              <a:rPr lang="it-IT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nuovo bios</a:t>
            </a:r>
            <a:r>
              <a:rPr lang="it-IT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UEFI è un po’ il successore del tradizionale BIOS e viene utilizzato </a:t>
            </a:r>
            <a:r>
              <a:rPr lang="it-IT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gestire il </a:t>
            </a:r>
            <a:r>
              <a:rPr lang="it-IT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it-IT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BBF04DAB-AE1C-E391-9B84-24275CE0C2C6}"/>
              </a:ext>
            </a:extLst>
          </p:cNvPr>
          <p:cNvSpPr>
            <a:spLocks noMove="1" noResize="1"/>
          </p:cNvSpPr>
          <p:nvPr/>
        </p:nvSpPr>
        <p:spPr>
          <a:xfrm>
            <a:off x="4639052" y="0"/>
            <a:ext cx="7552944" cy="6858000"/>
          </a:xfrm>
          <a:prstGeom prst="rect">
            <a:avLst/>
          </a:prstGeom>
          <a:solidFill>
            <a:srgbClr val="C8CAC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CE0E29C4-CA30-0386-5B0A-982DBC404E63}"/>
              </a:ext>
            </a:extLst>
          </p:cNvPr>
          <p:cNvSpPr>
            <a:spLocks noMove="1" noResize="1"/>
          </p:cNvSpPr>
          <p:nvPr/>
        </p:nvSpPr>
        <p:spPr>
          <a:xfrm>
            <a:off x="5123684" y="557784"/>
            <a:ext cx="6584100" cy="5739185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C8CACA"/>
            </a:solidFill>
            <a:prstDash val="solid"/>
            <a:miter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D0913A5-1D73-01AE-31BA-F29CDD73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639042" y="0"/>
            <a:ext cx="7552958" cy="6842502"/>
          </a:xfrm>
          <a:prstGeom prst="rect">
            <a:avLst/>
          </a:prstGeo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6AE11076-6819-C5A1-4C78-6F0172ABE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1220"/>
          <a:stretch/>
        </p:blipFill>
        <p:spPr>
          <a:xfrm>
            <a:off x="5290487" y="1183898"/>
            <a:ext cx="6688655" cy="44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 err="1"/>
              <a:t>Cmos</a:t>
            </a:r>
            <a:endParaRPr lang="it-IT" sz="400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algn="l"/>
            <a:r>
              <a:rPr lang="it-IT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 </a:t>
            </a:r>
            <a:r>
              <a:rPr lang="it-IT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CMOS</a:t>
            </a:r>
            <a:r>
              <a:rPr lang="it-IT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è un tipo di tecnologia utilizzata in </a:t>
            </a:r>
            <a:r>
              <a:rPr lang="it-IT" sz="1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elettronica digitale </a:t>
            </a:r>
            <a:r>
              <a:rPr lang="it-IT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 la progettazione di 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</a:rPr>
              <a:t>circuiti integrati</a:t>
            </a:r>
            <a:r>
              <a:rPr lang="it-IT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alla cui base sta l'uso dell'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</a:rPr>
              <a:t>invertitore</a:t>
            </a:r>
            <a:r>
              <a:rPr lang="it-IT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</a:rPr>
              <a:t>transistor</a:t>
            </a:r>
            <a:r>
              <a:rPr lang="it-IT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</a:rPr>
              <a:t>MOSFET.</a:t>
            </a:r>
          </a:p>
          <a:p>
            <a:pPr algn="l"/>
            <a:r>
              <a:rPr lang="it-IT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tratta di una struttura circuitale costituita dalla serie di una rete di "Pull-Up" ed una di "Pull-Down": la prima s'incarica di replicare correttamente il livello logico alto mentre alla seconda è destinata la gestione del livello logico basso.</a:t>
            </a:r>
            <a:endParaRPr lang="it-IT" sz="1800" dirty="0">
              <a:solidFill>
                <a:schemeClr val="tx1"/>
              </a:solidFill>
            </a:endParaRPr>
          </a:p>
          <a:p>
            <a:pPr rtl="0"/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CCA910-E6EE-F9AB-FC33-8B6C3759D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83" y="1025753"/>
            <a:ext cx="4645555" cy="46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5985D-CEEA-B718-D2E1-261E321A2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922" y="307406"/>
            <a:ext cx="3505498" cy="750087"/>
          </a:xfrm>
        </p:spPr>
        <p:txBody>
          <a:bodyPr/>
          <a:lstStyle/>
          <a:p>
            <a:pPr lvl="0"/>
            <a:r>
              <a:rPr lang="en-US" dirty="0"/>
              <a:t>Post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AA0E91-0505-A46B-DDEF-0436E7252D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8931" y="1162373"/>
            <a:ext cx="3799083" cy="5602637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it-IT" sz="2000" dirty="0"/>
              <a:t>Il power-on self-test ovvero POST, indica la fase di auto controllo del personal computer. Avviata automaticamente dal BIOS per testare il corretto funzionamento dell'hardware prima dell'avvio del processo di bootstrap</a:t>
            </a:r>
            <a:br>
              <a:rPr lang="it-IT" sz="2000" dirty="0"/>
            </a:br>
            <a:endParaRPr lang="it-IT" sz="2000" dirty="0"/>
          </a:p>
          <a:p>
            <a:r>
              <a:rPr lang="it-IT" sz="2000" dirty="0"/>
              <a:t> Nel corso del processo di POST i passi che vengono generalmente eseguiti sono i seguenti:</a:t>
            </a:r>
          </a:p>
          <a:p>
            <a:r>
              <a:rPr lang="it-IT" sz="2000" dirty="0"/>
              <a:t>---- verifica dell'integrità dello stesso codice del BIOS;</a:t>
            </a:r>
          </a:p>
          <a:p>
            <a:r>
              <a:rPr lang="it-IT" sz="2000" dirty="0"/>
              <a:t>causa che ha innescato il processo di POST esempio accensione</a:t>
            </a:r>
          </a:p>
          <a:p>
            <a:r>
              <a:rPr lang="it-IT" sz="2000" dirty="0"/>
              <a:t>determinazione della dimensione e verifica della memoria primaria;</a:t>
            </a:r>
          </a:p>
          <a:p>
            <a:r>
              <a:rPr lang="it-IT" sz="2000" dirty="0"/>
              <a:t>individuazione, inizializzazione e catalogazione di tutti i bus ed i device;</a:t>
            </a:r>
          </a:p>
          <a:p>
            <a:r>
              <a:rPr lang="it-IT" sz="2000" dirty="0"/>
              <a:t>rendere disponibile un'interfaccia utente per la configurazione del sistema;</a:t>
            </a:r>
          </a:p>
          <a:p>
            <a:r>
              <a:rPr lang="it-IT" sz="2000" dirty="0"/>
              <a:t>identificare, organizzare e selezionare i device pronti per la continuazione della fase di bootstrap;</a:t>
            </a:r>
          </a:p>
          <a:p>
            <a:r>
              <a:rPr lang="it-IT" sz="2000" dirty="0"/>
              <a:t>avvio del bootstrap;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BBF04DAB-AE1C-E391-9B84-24275CE0C2C6}"/>
              </a:ext>
            </a:extLst>
          </p:cNvPr>
          <p:cNvSpPr>
            <a:spLocks noMove="1" noResize="1"/>
          </p:cNvSpPr>
          <p:nvPr/>
        </p:nvSpPr>
        <p:spPr>
          <a:xfrm>
            <a:off x="4639052" y="0"/>
            <a:ext cx="7552944" cy="6858000"/>
          </a:xfrm>
          <a:prstGeom prst="rect">
            <a:avLst/>
          </a:prstGeom>
          <a:solidFill>
            <a:srgbClr val="C8CAC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CE0E29C4-CA30-0386-5B0A-982DBC404E63}"/>
              </a:ext>
            </a:extLst>
          </p:cNvPr>
          <p:cNvSpPr>
            <a:spLocks noMove="1" noResize="1"/>
          </p:cNvSpPr>
          <p:nvPr/>
        </p:nvSpPr>
        <p:spPr>
          <a:xfrm>
            <a:off x="5123684" y="557784"/>
            <a:ext cx="6584100" cy="5739185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9528" cap="flat">
            <a:solidFill>
              <a:srgbClr val="C8CACA"/>
            </a:solidFill>
            <a:prstDash val="solid"/>
            <a:miter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D0913A5-1D73-01AE-31BA-F29CDD73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639042" y="0"/>
            <a:ext cx="7552958" cy="6842502"/>
          </a:xfrm>
          <a:prstGeom prst="rect">
            <a:avLst/>
          </a:prstGeom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9E1E3300-5B2F-FB80-9597-4341DDDD9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524" t="10830" r="4508" b="10637"/>
          <a:stretch/>
        </p:blipFill>
        <p:spPr>
          <a:xfrm>
            <a:off x="5156091" y="1903973"/>
            <a:ext cx="6793799" cy="25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4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{2F40DB98-06D1-4038-B741-9DA85083AB11}tf55705232_win32</Template>
  <TotalTime>0</TotalTime>
  <Words>359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Goudy Old Style</vt:lpstr>
      <vt:lpstr>Roboto</vt:lpstr>
      <vt:lpstr>Wingdings 2</vt:lpstr>
      <vt:lpstr>SlateVTI</vt:lpstr>
      <vt:lpstr>Bootstrap BIOS UEFI CMOS POST</vt:lpstr>
      <vt:lpstr>Bootstrap</vt:lpstr>
      <vt:lpstr>Bios</vt:lpstr>
      <vt:lpstr>Uefi</vt:lpstr>
      <vt:lpstr>Cmos</vt:lpstr>
      <vt:lpstr>Post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BIOS UEFI POST CMOS</dc:title>
  <dc:creator>44, LAB.</dc:creator>
  <cp:lastModifiedBy>Marco Fontana</cp:lastModifiedBy>
  <cp:revision>4</cp:revision>
  <dcterms:created xsi:type="dcterms:W3CDTF">2023-01-09T08:20:26Z</dcterms:created>
  <dcterms:modified xsi:type="dcterms:W3CDTF">2023-01-22T20:42:42Z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