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12"/>
  </p:notesMasterIdLst>
  <p:sldIdLst>
    <p:sldId id="276" r:id="rId2"/>
    <p:sldId id="277" r:id="rId3"/>
    <p:sldId id="283" r:id="rId4"/>
    <p:sldId id="274" r:id="rId5"/>
    <p:sldId id="295" r:id="rId6"/>
    <p:sldId id="287" r:id="rId7"/>
    <p:sldId id="300" r:id="rId8"/>
    <p:sldId id="292" r:id="rId9"/>
    <p:sldId id="299" r:id="rId10"/>
    <p:sldId id="27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32"/>
    <a:srgbClr val="910030"/>
    <a:srgbClr val="FFFFFF"/>
    <a:srgbClr val="FFF4F2"/>
    <a:srgbClr val="FCE6E3"/>
    <a:srgbClr val="FCE3E3"/>
    <a:srgbClr val="F7D0D0"/>
    <a:srgbClr val="929292"/>
    <a:srgbClr val="79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F92FF-F93E-DCC1-D9E5-F02AAC56B3FB}" v="6" dt="2024-12-11T08:48:10.911"/>
    <p1510:client id="{24FD3217-2A9D-4447-9CF9-33A16B345F36}" v="95" dt="2024-12-11T15:26:47.114"/>
    <p1510:client id="{38C938FE-19AB-4C80-A559-A39607DE0E0F}" v="1636" dt="2024-12-11T04:44:15.204"/>
    <p1510:client id="{7169AA20-2886-AEC7-4C38-27323AF264A7}" v="29" dt="2024-12-10T21:00:32.118"/>
    <p1510:client id="{B0BF9627-31FF-4881-BF3E-16CD4916E8DE}" v="333" dt="2024-12-10T23:09:09.3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1742" autoAdjust="0"/>
  </p:normalViewPr>
  <p:slideViewPr>
    <p:cSldViewPr snapToGrid="0">
      <p:cViewPr varScale="1">
        <p:scale>
          <a:sx n="38" d="100"/>
          <a:sy n="38" d="100"/>
        </p:scale>
        <p:origin x="8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747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08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16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35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ACCAF-C98E-67F4-6829-023556FF5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4691" y="11721380"/>
            <a:ext cx="1274618" cy="1274618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6C46CD7-42A2-3CB1-7BD5-5F11ADB1F6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36" y="5597563"/>
            <a:ext cx="10789328" cy="25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9945A-F0AD-07A8-152D-2BC4156C9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5521" y="11721380"/>
            <a:ext cx="1274618" cy="1274618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1B2BDB8-3F43-1D5F-55E5-63B3AC8026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21" y="2674800"/>
            <a:ext cx="9025760" cy="21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3F6B370-E509-99B3-A9DE-B6C0FBE7F948}"/>
              </a:ext>
            </a:extLst>
          </p:cNvPr>
          <p:cNvSpPr/>
          <p:nvPr userDrawn="1"/>
        </p:nvSpPr>
        <p:spPr>
          <a:xfrm>
            <a:off x="207431" y="2276745"/>
            <a:ext cx="23969138" cy="11205691"/>
          </a:xfrm>
          <a:prstGeom prst="rect">
            <a:avLst/>
          </a:prstGeom>
          <a:solidFill>
            <a:srgbClr val="000000">
              <a:alpha val="2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18662617" y="1229325"/>
            <a:ext cx="406361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1200" b="1" i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1200" b="0" i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120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2022.</a:t>
            </a:r>
            <a:endParaRPr sz="120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15959857" y="1134058"/>
            <a:ext cx="6753311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27353" y="668732"/>
            <a:ext cx="904687" cy="904687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0FA1F4F-AC51-5494-1AAC-4D300293F7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" y="523015"/>
            <a:ext cx="5254098" cy="1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3F6B370-E509-99B3-A9DE-B6C0FBE7F948}"/>
              </a:ext>
            </a:extLst>
          </p:cNvPr>
          <p:cNvSpPr/>
          <p:nvPr userDrawn="1"/>
        </p:nvSpPr>
        <p:spPr>
          <a:xfrm>
            <a:off x="207431" y="2276745"/>
            <a:ext cx="23969138" cy="11205691"/>
          </a:xfrm>
          <a:prstGeom prst="rect">
            <a:avLst/>
          </a:prstGeom>
          <a:solidFill>
            <a:srgbClr val="000000">
              <a:alpha val="2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18662617" y="1229325"/>
            <a:ext cx="406361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1200" b="1" i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1200" b="0" i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120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2022.</a:t>
            </a:r>
            <a:endParaRPr sz="120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15959857" y="1134058"/>
            <a:ext cx="6753311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27353" y="668732"/>
            <a:ext cx="904687" cy="90468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0B93D-CB4C-CE1D-F366-E9F7F350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431" y="2276115"/>
            <a:ext cx="10563410" cy="11206052"/>
          </a:xfrm>
          <a:prstGeom prst="rect">
            <a:avLst/>
          </a:prstGeom>
        </p:spPr>
        <p:txBody>
          <a:bodyPr/>
          <a:lstStyle/>
          <a:p>
            <a:endParaRPr lang="en-LB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8EB062A-1B27-5E1F-5D78-62623D5046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" y="523015"/>
            <a:ext cx="5254098" cy="1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3F6B370-E509-99B3-A9DE-B6C0FBE7F948}"/>
              </a:ext>
            </a:extLst>
          </p:cNvPr>
          <p:cNvSpPr/>
          <p:nvPr userDrawn="1"/>
        </p:nvSpPr>
        <p:spPr>
          <a:xfrm>
            <a:off x="207431" y="2276745"/>
            <a:ext cx="23969138" cy="11205691"/>
          </a:xfrm>
          <a:prstGeom prst="rect">
            <a:avLst/>
          </a:prstGeom>
          <a:solidFill>
            <a:srgbClr val="000000">
              <a:alpha val="2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18662617" y="1229325"/>
            <a:ext cx="406361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1200" b="1" i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1200" b="0" i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120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2022.</a:t>
            </a:r>
            <a:endParaRPr sz="120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15959857" y="1134058"/>
            <a:ext cx="6753311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27353" y="668732"/>
            <a:ext cx="904687" cy="90468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0B93D-CB4C-CE1D-F366-E9F7F350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431" y="2276115"/>
            <a:ext cx="9375102" cy="11206052"/>
          </a:xfrm>
          <a:prstGeom prst="rect">
            <a:avLst/>
          </a:prstGeom>
        </p:spPr>
        <p:txBody>
          <a:bodyPr/>
          <a:lstStyle/>
          <a:p>
            <a:endParaRPr lang="en-LB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6E011875-6518-47E1-1654-F823DF0C11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" y="523015"/>
            <a:ext cx="5254098" cy="1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3F6B370-E509-99B3-A9DE-B6C0FBE7F948}"/>
              </a:ext>
            </a:extLst>
          </p:cNvPr>
          <p:cNvSpPr/>
          <p:nvPr userDrawn="1"/>
        </p:nvSpPr>
        <p:spPr>
          <a:xfrm>
            <a:off x="207431" y="2276745"/>
            <a:ext cx="23969138" cy="11205691"/>
          </a:xfrm>
          <a:prstGeom prst="rect">
            <a:avLst/>
          </a:prstGeom>
          <a:solidFill>
            <a:srgbClr val="000000">
              <a:alpha val="2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18662617" y="1229325"/>
            <a:ext cx="406361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1200" b="1" i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1200" b="0" i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120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2022.</a:t>
            </a:r>
            <a:endParaRPr sz="120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15959857" y="1134058"/>
            <a:ext cx="6753311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27353" y="668732"/>
            <a:ext cx="904687" cy="90468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0B93D-CB4C-CE1D-F366-E9F7F350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431" y="4892955"/>
            <a:ext cx="7805784" cy="8589212"/>
          </a:xfrm>
          <a:prstGeom prst="rect">
            <a:avLst/>
          </a:prstGeom>
        </p:spPr>
        <p:txBody>
          <a:bodyPr/>
          <a:lstStyle/>
          <a:p>
            <a:endParaRPr lang="en-LB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6B1798-01CB-081E-96A7-8B9C1E5F5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54050" y="4892955"/>
            <a:ext cx="7805784" cy="8589212"/>
          </a:xfrm>
          <a:prstGeom prst="rect">
            <a:avLst/>
          </a:prstGeom>
        </p:spPr>
        <p:txBody>
          <a:bodyPr/>
          <a:lstStyle/>
          <a:p>
            <a:endParaRPr lang="en-LB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9211843-4DD8-9218-E56B-E1CAE1F097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80740" y="4892955"/>
            <a:ext cx="7805784" cy="8589212"/>
          </a:xfrm>
          <a:prstGeom prst="rect">
            <a:avLst/>
          </a:prstGeom>
        </p:spPr>
        <p:txBody>
          <a:bodyPr/>
          <a:lstStyle/>
          <a:p>
            <a:endParaRPr lang="en-LB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88BF2DC-110B-3BE6-71EB-67453E71C4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" y="523015"/>
            <a:ext cx="5254098" cy="1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05BC3-51DC-67D4-4676-85727F5BD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4691" y="11721380"/>
            <a:ext cx="1274618" cy="1274618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DED6135-9C74-5B1A-1F31-3F12935D5F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78" y="9729997"/>
            <a:ext cx="6404444" cy="14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91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.">
            <a:extLst>
              <a:ext uri="{FF2B5EF4-FFF2-40B4-BE49-F238E27FC236}">
                <a16:creationId xmlns:a16="http://schemas.microsoft.com/office/drawing/2014/main" id="{B4319C23-2995-A4C2-5E46-15A29F539897}"/>
              </a:ext>
            </a:extLst>
          </p:cNvPr>
          <p:cNvSpPr txBox="1"/>
          <p:nvPr/>
        </p:nvSpPr>
        <p:spPr>
          <a:xfrm>
            <a:off x="7846458" y="7672765"/>
            <a:ext cx="8133347" cy="143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 algn="l"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pPr algn="ctr"/>
            <a:r>
              <a:rPr sz="9600">
                <a:latin typeface="Helvetica"/>
              </a:rPr>
              <a:t>Thank you</a:t>
            </a:r>
            <a:r>
              <a:rPr lang="en-US" sz="9600">
                <a:latin typeface="Helvetica"/>
              </a:rPr>
              <a:t>!</a:t>
            </a:r>
            <a:endParaRPr sz="960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29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…">
            <a:extLst>
              <a:ext uri="{FF2B5EF4-FFF2-40B4-BE49-F238E27FC236}">
                <a16:creationId xmlns:a16="http://schemas.microsoft.com/office/drawing/2014/main" id="{B99A7999-4916-D2C4-6B0B-D7B6942D8F7E}"/>
              </a:ext>
            </a:extLst>
          </p:cNvPr>
          <p:cNvSpPr txBox="1"/>
          <p:nvPr/>
        </p:nvSpPr>
        <p:spPr>
          <a:xfrm>
            <a:off x="1765521" y="6420370"/>
            <a:ext cx="4977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6000" dirty="0" err="1">
                <a:latin typeface="Helvetica"/>
              </a:rPr>
              <a:t>camhealth</a:t>
            </a:r>
            <a:endParaRPr lang="en-US" sz="6000" dirty="0">
              <a:latin typeface="Helvetica"/>
            </a:endParaRPr>
          </a:p>
        </p:txBody>
      </p:sp>
      <p:sp>
        <p:nvSpPr>
          <p:cNvPr id="3" name="Fadlo R. Khuri, MD">
            <a:extLst>
              <a:ext uri="{FF2B5EF4-FFF2-40B4-BE49-F238E27FC236}">
                <a16:creationId xmlns:a16="http://schemas.microsoft.com/office/drawing/2014/main" id="{E1EB0969-EA77-FFED-502D-1CC99BA09EA2}"/>
              </a:ext>
            </a:extLst>
          </p:cNvPr>
          <p:cNvSpPr txBox="1"/>
          <p:nvPr/>
        </p:nvSpPr>
        <p:spPr>
          <a:xfrm>
            <a:off x="1765520" y="8232034"/>
            <a:ext cx="1259250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r>
              <a:rPr lang="en-US" dirty="0">
                <a:latin typeface="Helvetica" pitchFamily="2" charset="0"/>
              </a:rPr>
              <a:t>Hossam Mostafa| Paolo </a:t>
            </a:r>
            <a:r>
              <a:rPr lang="en-US" dirty="0" err="1">
                <a:latin typeface="Helvetica" pitchFamily="2" charset="0"/>
              </a:rPr>
              <a:t>Hadaie</a:t>
            </a:r>
            <a:endParaRPr dirty="0">
              <a:latin typeface="Helvetica" pitchFamily="2" charset="0"/>
            </a:endParaRPr>
          </a:p>
        </p:txBody>
      </p:sp>
      <p:sp>
        <p:nvSpPr>
          <p:cNvPr id="4" name="Board of Trustees - August 16, 2022">
            <a:extLst>
              <a:ext uri="{FF2B5EF4-FFF2-40B4-BE49-F238E27FC236}">
                <a16:creationId xmlns:a16="http://schemas.microsoft.com/office/drawing/2014/main" id="{E308F1BE-2B69-E9C8-6539-BAE9D8042EDB}"/>
              </a:ext>
            </a:extLst>
          </p:cNvPr>
          <p:cNvSpPr txBox="1"/>
          <p:nvPr/>
        </p:nvSpPr>
        <p:spPr>
          <a:xfrm>
            <a:off x="1765521" y="9136844"/>
            <a:ext cx="418063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dirty="0">
                <a:latin typeface="Helvetica" pitchFamily="2" charset="0"/>
              </a:rPr>
              <a:t>CAMHEALTH – 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  <a:sym typeface="Times Roman"/>
              </a:rPr>
              <a:t>April 2025</a:t>
            </a:r>
            <a:endParaRPr dirty="0">
              <a:latin typeface="Helvetica" pitchFamily="2" charset="0"/>
            </a:endParaRPr>
          </a:p>
        </p:txBody>
      </p:sp>
      <p:sp>
        <p:nvSpPr>
          <p:cNvPr id="5" name="Office of the President  |  American University of Beirut">
            <a:extLst>
              <a:ext uri="{FF2B5EF4-FFF2-40B4-BE49-F238E27FC236}">
                <a16:creationId xmlns:a16="http://schemas.microsoft.com/office/drawing/2014/main" id="{6C68B999-77D6-85F7-7025-4018B821B740}"/>
              </a:ext>
            </a:extLst>
          </p:cNvPr>
          <p:cNvSpPr txBox="1"/>
          <p:nvPr/>
        </p:nvSpPr>
        <p:spPr>
          <a:xfrm>
            <a:off x="1774233" y="9635839"/>
            <a:ext cx="655948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7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r>
              <a:rPr lang="en-US" dirty="0">
                <a:latin typeface="Helvetica" pitchFamily="2" charset="0"/>
              </a:rPr>
              <a:t>EECE 490 </a:t>
            </a:r>
            <a:r>
              <a:rPr dirty="0">
                <a:latin typeface="Helvetica" pitchFamily="2" charset="0"/>
              </a:rPr>
              <a:t>|  American University of Beirut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3DAB7E1E-D463-1727-8D2A-93A0A65FF17B}"/>
              </a:ext>
            </a:extLst>
          </p:cNvPr>
          <p:cNvSpPr/>
          <p:nvPr/>
        </p:nvSpPr>
        <p:spPr>
          <a:xfrm>
            <a:off x="1783482" y="9007384"/>
            <a:ext cx="12185437" cy="129460"/>
          </a:xfrm>
          <a:prstGeom prst="line">
            <a:avLst/>
          </a:prstGeom>
          <a:ln w="25400" cap="rnd">
            <a:solidFill>
              <a:srgbClr val="FFFFFF">
                <a:alpha val="66798"/>
              </a:srgb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1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5259-2DEF-2785-A97F-ABF27561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 Challenges and opportunities.">
            <a:extLst>
              <a:ext uri="{FF2B5EF4-FFF2-40B4-BE49-F238E27FC236}">
                <a16:creationId xmlns:a16="http://schemas.microsoft.com/office/drawing/2014/main" id="{7E9BF783-A517-46C9-B6EF-82721D75D52D}"/>
              </a:ext>
            </a:extLst>
          </p:cNvPr>
          <p:cNvSpPr txBox="1"/>
          <p:nvPr/>
        </p:nvSpPr>
        <p:spPr>
          <a:xfrm>
            <a:off x="15959857" y="677914"/>
            <a:ext cx="675331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/>
              <a:t>Business Aspect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04DE6B-09E9-5F67-4FA3-D84E19D384E8}"/>
              </a:ext>
            </a:extLst>
          </p:cNvPr>
          <p:cNvSpPr/>
          <p:nvPr/>
        </p:nvSpPr>
        <p:spPr>
          <a:xfrm>
            <a:off x="1364363" y="5024540"/>
            <a:ext cx="5677652" cy="1777668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Easy Calorie Tracking </a:t>
            </a:r>
            <a:endParaRPr lang="en-US" b="1" dirty="0">
              <a:solidFill>
                <a:schemeClr val="bg1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356E6F-4A52-D4F4-6569-545CD863396B}"/>
              </a:ext>
            </a:extLst>
          </p:cNvPr>
          <p:cNvSpPr/>
          <p:nvPr/>
        </p:nvSpPr>
        <p:spPr>
          <a:xfrm>
            <a:off x="15622230" y="7707128"/>
            <a:ext cx="5694081" cy="176880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Scalable for All Diets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16D11E-B630-1431-E9E0-FE1D4B0578BC}"/>
              </a:ext>
            </a:extLst>
          </p:cNvPr>
          <p:cNvSpPr/>
          <p:nvPr/>
        </p:nvSpPr>
        <p:spPr>
          <a:xfrm>
            <a:off x="15622231" y="5024540"/>
            <a:ext cx="5694080" cy="1771723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Calorie Underestimation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30A463-1EDD-C7EB-46F5-2FF43CE97512}"/>
              </a:ext>
            </a:extLst>
          </p:cNvPr>
          <p:cNvSpPr/>
          <p:nvPr/>
        </p:nvSpPr>
        <p:spPr>
          <a:xfrm>
            <a:off x="1364363" y="7707128"/>
            <a:ext cx="5683349" cy="176880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No More Guesswork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CFE4A6-0E95-0D00-ED77-2C3EBF1248B0}"/>
              </a:ext>
            </a:extLst>
          </p:cNvPr>
          <p:cNvSpPr/>
          <p:nvPr/>
        </p:nvSpPr>
        <p:spPr>
          <a:xfrm>
            <a:off x="8486770" y="6387968"/>
            <a:ext cx="5685007" cy="1790886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Educated Eating Choices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9291A-3B43-BE4B-EDF4-9843FA3257EF}"/>
              </a:ext>
            </a:extLst>
          </p:cNvPr>
          <p:cNvSpPr txBox="1"/>
          <p:nvPr/>
        </p:nvSpPr>
        <p:spPr>
          <a:xfrm>
            <a:off x="1364363" y="2659288"/>
            <a:ext cx="1319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b="1" dirty="0">
                <a:solidFill>
                  <a:srgbClr val="91003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CAMHEALTH?</a:t>
            </a:r>
          </a:p>
        </p:txBody>
      </p:sp>
    </p:spTree>
    <p:extLst>
      <p:ext uri="{BB962C8B-B14F-4D97-AF65-F5344CB8AC3E}">
        <p14:creationId xmlns:p14="http://schemas.microsoft.com/office/powerpoint/2010/main" val="32841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 Challenges and opportunities.">
            <a:extLst>
              <a:ext uri="{FF2B5EF4-FFF2-40B4-BE49-F238E27FC236}">
                <a16:creationId xmlns:a16="http://schemas.microsoft.com/office/drawing/2014/main" id="{98201203-84CF-C33A-D94B-39DE51FA1CED}"/>
              </a:ext>
            </a:extLst>
          </p:cNvPr>
          <p:cNvSpPr txBox="1"/>
          <p:nvPr/>
        </p:nvSpPr>
        <p:spPr>
          <a:xfrm>
            <a:off x="15959857" y="677914"/>
            <a:ext cx="675331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dirty="0"/>
              <a:t>CAMHEALTH</a:t>
            </a:r>
          </a:p>
        </p:txBody>
      </p:sp>
      <p:sp>
        <p:nvSpPr>
          <p:cNvPr id="4" name="TITLE gOES HERE LOREM IPSUM DOLOR.">
            <a:extLst>
              <a:ext uri="{FF2B5EF4-FFF2-40B4-BE49-F238E27FC236}">
                <a16:creationId xmlns:a16="http://schemas.microsoft.com/office/drawing/2014/main" id="{6E8CC6BE-9782-6FF5-E942-7EBADDF998C2}"/>
              </a:ext>
            </a:extLst>
          </p:cNvPr>
          <p:cNvSpPr txBox="1"/>
          <p:nvPr/>
        </p:nvSpPr>
        <p:spPr>
          <a:xfrm>
            <a:off x="1695964" y="2568073"/>
            <a:ext cx="14510844" cy="868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lnSpc>
                <a:spcPct val="90000"/>
              </a:lnSpc>
              <a:defRPr sz="5500" cap="all">
                <a:solidFill>
                  <a:srgbClr val="791633"/>
                </a:solidFill>
                <a:latin typeface="Proxima Nova Th"/>
                <a:ea typeface="Proxima Nova Th"/>
                <a:cs typeface="Proxima Nova Th"/>
                <a:sym typeface="Proxima Nova Extrabold"/>
              </a:defRPr>
            </a:lvl1pPr>
          </a:lstStyle>
          <a:p>
            <a:r>
              <a:rPr lang="en-US" b="1">
                <a:solidFill>
                  <a:srgbClr val="840032"/>
                </a:solidFill>
                <a:latin typeface="Helvetica" pitchFamily="2" charset="0"/>
              </a:rPr>
              <a:t>Software Tools</a:t>
            </a:r>
            <a:endParaRPr b="1">
              <a:solidFill>
                <a:srgbClr val="840032"/>
              </a:solidFill>
              <a:latin typeface="Helvetica" pitchFamily="2" charset="0"/>
            </a:endParaRPr>
          </a:p>
        </p:txBody>
      </p:sp>
      <p:sp>
        <p:nvSpPr>
          <p:cNvPr id="5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366CAF7B-1657-43E6-F40B-F5E0E9AF8905}"/>
              </a:ext>
            </a:extLst>
          </p:cNvPr>
          <p:cNvSpPr txBox="1"/>
          <p:nvPr/>
        </p:nvSpPr>
        <p:spPr>
          <a:xfrm>
            <a:off x="1695963" y="3379889"/>
            <a:ext cx="18538824" cy="11514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numCol="2" anchor="ctr">
            <a:spAutoFit/>
          </a:bodyPr>
          <a:lstStyle>
            <a:lvl1pPr algn="l">
              <a:spcBef>
                <a:spcPts val="4500"/>
              </a:spcBef>
              <a:defRPr sz="30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Abstract Overview of Software Tools Used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b="1" kern="100" dirty="0">
              <a:effectLst/>
              <a:latin typeface="Helvetica"/>
              <a:ea typeface="Aptos" panose="020B0004020202020204" pitchFamily="34" charset="0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Frontend: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 err="1">
                <a:effectLst/>
                <a:latin typeface="Helvetica"/>
                <a:ea typeface="Aptos" panose="020B0004020202020204" pitchFamily="34" charset="0"/>
                <a:cs typeface="Times New Roman"/>
              </a:rPr>
              <a:t>Streamlit</a:t>
            </a: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b="1" kern="100" dirty="0">
              <a:effectLst/>
              <a:latin typeface="Helvetic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Backend: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Python (Core Logic &amp; API Orchestration)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 err="1">
                <a:latin typeface="Helvetica"/>
                <a:ea typeface="Aptos" panose="020B0004020202020204" pitchFamily="34" charset="0"/>
                <a:cs typeface="Times New Roman"/>
              </a:rPr>
              <a:t>Roboflow</a:t>
            </a:r>
            <a:r>
              <a:rPr lang="en-US" sz="3200" kern="100" dirty="0">
                <a:latin typeface="Helvetica"/>
                <a:ea typeface="Aptos" panose="020B0004020202020204" pitchFamily="34" charset="0"/>
                <a:cs typeface="Times New Roman"/>
              </a:rPr>
              <a:t> and OpenAI</a:t>
            </a:r>
            <a:endParaRPr lang="en-US" sz="3200" kern="100" dirty="0">
              <a:effectLst/>
              <a:latin typeface="Helvetica"/>
              <a:ea typeface="Aptos" panose="020B0004020202020204" pitchFamily="34" charset="0"/>
              <a:cs typeface="Times New Roman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b="1" kern="100" dirty="0">
              <a:effectLst/>
              <a:latin typeface="Helvetic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Machine Learning Models: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Calorie Estimation Model: Multi-label food image classifier based on a fine-tuned Vision Transformer (</a:t>
            </a:r>
            <a:r>
              <a:rPr lang="en-US" sz="3200" kern="100" dirty="0" err="1">
                <a:effectLst/>
                <a:latin typeface="Helvetica"/>
                <a:ea typeface="Aptos" panose="020B0004020202020204" pitchFamily="34" charset="0"/>
                <a:cs typeface="Times New Roman"/>
              </a:rPr>
              <a:t>ViT</a:t>
            </a: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) architecture trained using </a:t>
            </a:r>
            <a:r>
              <a:rPr lang="en-US" sz="3200" kern="100" dirty="0" err="1">
                <a:effectLst/>
                <a:latin typeface="Helvetica"/>
                <a:ea typeface="Aptos" panose="020B0004020202020204" pitchFamily="34" charset="0"/>
                <a:cs typeface="Times New Roman"/>
              </a:rPr>
              <a:t>Roboflow</a:t>
            </a: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. Outputs food category for further calorie estimation based on user input.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32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Chatbot Framework</a:t>
            </a:r>
            <a:r>
              <a:rPr lang="en-US" sz="3600" b="1" kern="100" dirty="0">
                <a:latin typeface="Helvetica"/>
                <a:ea typeface="Aptos" panose="020B0004020202020204" pitchFamily="34" charset="0"/>
                <a:cs typeface="Times New Roman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OpenAI API</a:t>
            </a:r>
            <a:endParaRPr lang="en-US" sz="3200" b="1" kern="100" dirty="0">
              <a:effectLst/>
              <a:latin typeface="Helvetic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APIs and Integrations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Helvetica"/>
                <a:ea typeface="Aptos" panose="020B0004020202020204" pitchFamily="34" charset="0"/>
                <a:cs typeface="Arial"/>
              </a:rPr>
              <a:t>OpenAI GPT</a:t>
            </a:r>
            <a:endParaRPr lang="en-US" sz="3200" b="1" kern="100" dirty="0">
              <a:effectLst/>
              <a:latin typeface="Helvetic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600" b="1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Development Tools</a:t>
            </a:r>
            <a:endParaRPr lang="en-US" sz="3600" kern="100" dirty="0">
              <a:latin typeface="Helvetica"/>
              <a:ea typeface="Aptos" panose="020B000402020202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Git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VS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Times New Roman"/>
              </a:rPr>
              <a:t>Docker</a:t>
            </a:r>
            <a:r>
              <a:rPr lang="en-US" sz="3200" kern="100" dirty="0">
                <a:effectLst/>
                <a:latin typeface="Helvetica"/>
                <a:ea typeface="Aptos" panose="020B0004020202020204" pitchFamily="34" charset="0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50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 bridge to the highway!">
            <a:extLst>
              <a:ext uri="{FF2B5EF4-FFF2-40B4-BE49-F238E27FC236}">
                <a16:creationId xmlns:a16="http://schemas.microsoft.com/office/drawing/2014/main" id="{9FF79580-45EB-1204-DC3D-98169A46FE2D}"/>
              </a:ext>
            </a:extLst>
          </p:cNvPr>
          <p:cNvSpPr txBox="1"/>
          <p:nvPr/>
        </p:nvSpPr>
        <p:spPr>
          <a:xfrm>
            <a:off x="10808202" y="1529804"/>
            <a:ext cx="2761778" cy="86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 algn="l">
              <a:lnSpc>
                <a:spcPct val="90000"/>
              </a:lnSpc>
              <a:defRPr sz="5500" cap="all">
                <a:solidFill>
                  <a:srgbClr val="791633"/>
                </a:solidFill>
                <a:latin typeface="Proxima Nova Th"/>
                <a:ea typeface="Proxima Nova Th"/>
                <a:cs typeface="Proxima Nova Th"/>
                <a:sym typeface="Proxima Nova Extrabold"/>
              </a:defRPr>
            </a:lvl1pPr>
          </a:lstStyle>
          <a:p>
            <a:pPr algn="ctr"/>
            <a:r>
              <a:rPr lang="en-US" b="1" dirty="0">
                <a:solidFill>
                  <a:srgbClr val="840032"/>
                </a:solidFill>
                <a:latin typeface="Helvetica"/>
              </a:rPr>
              <a:t>Flow </a:t>
            </a:r>
          </a:p>
        </p:txBody>
      </p:sp>
      <p:sp>
        <p:nvSpPr>
          <p:cNvPr id="6" name="The American university of beirut: Challenges and opportunities.">
            <a:extLst>
              <a:ext uri="{FF2B5EF4-FFF2-40B4-BE49-F238E27FC236}">
                <a16:creationId xmlns:a16="http://schemas.microsoft.com/office/drawing/2014/main" id="{5B3E9B38-ECC5-2469-6210-68121152D308}"/>
              </a:ext>
            </a:extLst>
          </p:cNvPr>
          <p:cNvSpPr txBox="1"/>
          <p:nvPr/>
        </p:nvSpPr>
        <p:spPr>
          <a:xfrm>
            <a:off x="15959857" y="677914"/>
            <a:ext cx="675331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GB" dirty="0"/>
              <a:t>CAMHEALTH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9A9F78-4F02-D4D6-8E08-B3E3B2D10F78}"/>
              </a:ext>
            </a:extLst>
          </p:cNvPr>
          <p:cNvSpPr/>
          <p:nvPr/>
        </p:nvSpPr>
        <p:spPr>
          <a:xfrm>
            <a:off x="570850" y="5701446"/>
            <a:ext cx="3656378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Upload Image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35EBB4-56CB-FAEA-E8DF-CA7CEAFFB012}"/>
              </a:ext>
            </a:extLst>
          </p:cNvPr>
          <p:cNvCxnSpPr>
            <a:cxnSpLocks/>
          </p:cNvCxnSpPr>
          <p:nvPr/>
        </p:nvCxnSpPr>
        <p:spPr>
          <a:xfrm>
            <a:off x="4208950" y="6570809"/>
            <a:ext cx="1185321" cy="118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5708CD-1681-00F1-2435-A0B0A1F19FFB}"/>
              </a:ext>
            </a:extLst>
          </p:cNvPr>
          <p:cNvCxnSpPr>
            <a:cxnSpLocks/>
          </p:cNvCxnSpPr>
          <p:nvPr/>
        </p:nvCxnSpPr>
        <p:spPr>
          <a:xfrm>
            <a:off x="8783984" y="6545417"/>
            <a:ext cx="1789665" cy="2745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95274D-0CF1-C932-7612-61BA96356E32}"/>
              </a:ext>
            </a:extLst>
          </p:cNvPr>
          <p:cNvSpPr/>
          <p:nvPr/>
        </p:nvSpPr>
        <p:spPr>
          <a:xfrm>
            <a:off x="5375993" y="5701446"/>
            <a:ext cx="3656378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Helvetica"/>
                <a:cs typeface="Calibri"/>
              </a:rPr>
              <a:t>ViT</a:t>
            </a:r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 Classification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091C54-6037-4FB0-904B-3B7BD7386BE1}"/>
              </a:ext>
            </a:extLst>
          </p:cNvPr>
          <p:cNvSpPr/>
          <p:nvPr/>
        </p:nvSpPr>
        <p:spPr>
          <a:xfrm>
            <a:off x="10586753" y="5702077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Detects Food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5E167-2886-E384-A389-761B06FD40C0}"/>
              </a:ext>
            </a:extLst>
          </p:cNvPr>
          <p:cNvSpPr/>
          <p:nvPr/>
        </p:nvSpPr>
        <p:spPr>
          <a:xfrm>
            <a:off x="19599596" y="5666693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GPT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29C50D-7238-3965-5A59-69165B48DE22}"/>
              </a:ext>
            </a:extLst>
          </p:cNvPr>
          <p:cNvSpPr/>
          <p:nvPr/>
        </p:nvSpPr>
        <p:spPr>
          <a:xfrm>
            <a:off x="10557835" y="8447790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GPT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0626EA-6D28-40F0-A1AA-DE92F288B162}"/>
              </a:ext>
            </a:extLst>
          </p:cNvPr>
          <p:cNvSpPr/>
          <p:nvPr/>
        </p:nvSpPr>
        <p:spPr>
          <a:xfrm>
            <a:off x="14705786" y="5680614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User Input: Quantity &amp; Add-ons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4306BD-A6A3-A763-94BD-00A689121A1A}"/>
              </a:ext>
            </a:extLst>
          </p:cNvPr>
          <p:cNvSpPr/>
          <p:nvPr/>
        </p:nvSpPr>
        <p:spPr>
          <a:xfrm>
            <a:off x="14705786" y="8336607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Guard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7565D2-2D53-93AA-BADD-1CAE347E2FAB}"/>
              </a:ext>
            </a:extLst>
          </p:cNvPr>
          <p:cNvSpPr/>
          <p:nvPr/>
        </p:nvSpPr>
        <p:spPr>
          <a:xfrm>
            <a:off x="6058613" y="8464071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Nutritional Questions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41387C-FAF5-3955-B7B1-0280B60A1A0B}"/>
              </a:ext>
            </a:extLst>
          </p:cNvPr>
          <p:cNvSpPr/>
          <p:nvPr/>
        </p:nvSpPr>
        <p:spPr>
          <a:xfrm>
            <a:off x="19599596" y="8464071"/>
            <a:ext cx="2999482" cy="171084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bg1"/>
                </a:solidFill>
                <a:latin typeface="Helvetica"/>
                <a:cs typeface="Calibri"/>
              </a:rPr>
              <a:t>Display Estimated Calories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7AD64C-940E-C402-82F8-BE541CD274C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569980" y="6536034"/>
            <a:ext cx="1135806" cy="988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15DDD8-E885-BBF0-DBFA-6E498BC3CEC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099337" y="7412286"/>
            <a:ext cx="0" cy="105178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07B67B-1EAB-7370-44C9-12D135088EFD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17705268" y="6522113"/>
            <a:ext cx="1894328" cy="139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A36A49-5E61-F425-AF8A-EB24AB86EC18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9058095" y="9303210"/>
            <a:ext cx="1499740" cy="1628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9FE80F-065A-1C2A-7B00-DFF6D98EF37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3549208" y="9192027"/>
            <a:ext cx="1156578" cy="1628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D77A-8C63-A536-4D02-230206AD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 Challenges and opportunities.">
            <a:extLst>
              <a:ext uri="{FF2B5EF4-FFF2-40B4-BE49-F238E27FC236}">
                <a16:creationId xmlns:a16="http://schemas.microsoft.com/office/drawing/2014/main" id="{B8EAA616-F2B9-4C73-DF76-68044D7A8C08}"/>
              </a:ext>
            </a:extLst>
          </p:cNvPr>
          <p:cNvSpPr txBox="1"/>
          <p:nvPr/>
        </p:nvSpPr>
        <p:spPr>
          <a:xfrm>
            <a:off x="15959857" y="677914"/>
            <a:ext cx="675331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/>
              <a:t>Business Aspect</a:t>
            </a:r>
          </a:p>
        </p:txBody>
      </p:sp>
      <p:sp>
        <p:nvSpPr>
          <p:cNvPr id="4" name="TITLE gOES HERE LOREM IPSUM DOLOR.">
            <a:extLst>
              <a:ext uri="{FF2B5EF4-FFF2-40B4-BE49-F238E27FC236}">
                <a16:creationId xmlns:a16="http://schemas.microsoft.com/office/drawing/2014/main" id="{34378A29-8913-3815-315E-3460FA12E1C0}"/>
              </a:ext>
            </a:extLst>
          </p:cNvPr>
          <p:cNvSpPr txBox="1"/>
          <p:nvPr/>
        </p:nvSpPr>
        <p:spPr>
          <a:xfrm>
            <a:off x="1695964" y="2613272"/>
            <a:ext cx="10154660" cy="868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lnSpc>
                <a:spcPct val="90000"/>
              </a:lnSpc>
              <a:defRPr sz="5500" cap="all">
                <a:solidFill>
                  <a:srgbClr val="791633"/>
                </a:solidFill>
                <a:latin typeface="Proxima Nova Th"/>
                <a:ea typeface="Proxima Nova Th"/>
                <a:cs typeface="Proxima Nova Th"/>
                <a:sym typeface="Proxima Nova Extrabold"/>
              </a:defRPr>
            </a:lvl1pPr>
          </a:lstStyle>
          <a:p>
            <a:r>
              <a:rPr lang="en-US" b="1" dirty="0">
                <a:solidFill>
                  <a:srgbClr val="840032"/>
                </a:solidFill>
                <a:latin typeface="Helvetica"/>
              </a:rPr>
              <a:t>Impact on stakeholders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DE1C74-10E8-3BFB-0CB6-1186E16B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88520"/>
              </p:ext>
            </p:extLst>
          </p:nvPr>
        </p:nvGraphicFramePr>
        <p:xfrm>
          <a:off x="1611278" y="3963699"/>
          <a:ext cx="21161444" cy="922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0722">
                  <a:extLst>
                    <a:ext uri="{9D8B030D-6E8A-4147-A177-3AD203B41FA5}">
                      <a16:colId xmlns:a16="http://schemas.microsoft.com/office/drawing/2014/main" val="727729263"/>
                    </a:ext>
                  </a:extLst>
                </a:gridCol>
                <a:gridCol w="10580722">
                  <a:extLst>
                    <a:ext uri="{9D8B030D-6E8A-4147-A177-3AD203B41FA5}">
                      <a16:colId xmlns:a16="http://schemas.microsoft.com/office/drawing/2014/main" val="1303136015"/>
                    </a:ext>
                  </a:extLst>
                </a:gridCol>
              </a:tblGrid>
              <a:tr h="1547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5400" b="1">
                          <a:solidFill>
                            <a:schemeClr val="bg1"/>
                          </a:solidFill>
                          <a:latin typeface="Helvetica"/>
                        </a:rPr>
                        <a:t>Stakeholders</a:t>
                      </a:r>
                    </a:p>
                  </a:txBody>
                  <a:tcPr>
                    <a:solidFill>
                      <a:srgbClr val="91003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600" b="1" i="0" u="none" strike="noStrike" noProof="0" dirty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>
                    <a:solidFill>
                      <a:srgbClr val="910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92447"/>
                  </a:ext>
                </a:extLst>
              </a:tr>
              <a:tr h="1547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chemeClr val="tx1"/>
                          </a:solidFill>
                          <a:latin typeface="Helvetica"/>
                        </a:rPr>
                        <a:t>Users</a:t>
                      </a:r>
                      <a:endParaRPr lang="en-US" sz="4000" dirty="0">
                        <a:solidFill>
                          <a:schemeClr val="tx1"/>
                        </a:solidFill>
                        <a:latin typeface="Helvetica"/>
                      </a:endParaRPr>
                    </a:p>
                  </a:txBody>
                  <a:tcPr>
                    <a:solidFill>
                      <a:srgbClr val="FFF4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chemeClr val="tx1"/>
                          </a:solidFill>
                          <a:latin typeface="Helvetica"/>
                        </a:rPr>
                        <a:t>Easy and fast calorie estimation via image upload; accuracy may vary with image quality and added ingredients.</a:t>
                      </a:r>
                      <a:endParaRPr lang="en-US" dirty="0">
                        <a:latin typeface="Helvetica"/>
                      </a:endParaRPr>
                    </a:p>
                  </a:txBody>
                  <a:tcPr>
                    <a:solidFill>
                      <a:srgbClr val="FF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24725"/>
                  </a:ext>
                </a:extLst>
              </a:tr>
              <a:tr h="1547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D0D0D"/>
                          </a:solidFill>
                          <a:latin typeface="Helvetica"/>
                        </a:rPr>
                        <a:t>Nutritionists / Dietitians</a:t>
                      </a:r>
                      <a:endParaRPr lang="en-US" sz="4000" b="0" dirty="0">
                        <a:latin typeface="Helvetica"/>
                      </a:endParaRPr>
                    </a:p>
                  </a:txBody>
                  <a:tcPr>
                    <a:solidFill>
                      <a:srgbClr val="FFF4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D0D0D"/>
                          </a:solidFill>
                          <a:latin typeface="Helvetica"/>
                        </a:rPr>
                        <a:t>Can be used as a pre-consultation tool to help clients track food intake but still needs expert review for medical plans.</a:t>
                      </a:r>
                      <a:endParaRPr lang="en-US" sz="4000" dirty="0">
                        <a:latin typeface="Helvetica"/>
                      </a:endParaRPr>
                    </a:p>
                  </a:txBody>
                  <a:tcPr>
                    <a:solidFill>
                      <a:srgbClr val="FF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37465"/>
                  </a:ext>
                </a:extLst>
              </a:tr>
              <a:tr h="1547887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Helvetica"/>
                        </a:rPr>
                        <a:t>Fitness Apps/ Health Platforms</a:t>
                      </a:r>
                    </a:p>
                  </a:txBody>
                  <a:tcPr>
                    <a:solidFill>
                      <a:srgbClr val="FFF4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D0D0D"/>
                          </a:solidFill>
                          <a:latin typeface="Helvetica"/>
                        </a:rPr>
                        <a:t>Opportunity for integration to enhance tracking and user engagement, but reliant on consistent performance.</a:t>
                      </a:r>
                    </a:p>
                  </a:txBody>
                  <a:tcPr>
                    <a:solidFill>
                      <a:srgbClr val="FF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00635"/>
                  </a:ext>
                </a:extLst>
              </a:tr>
              <a:tr h="1547887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Helvetica"/>
                        </a:rPr>
                        <a:t>Business</a:t>
                      </a:r>
                    </a:p>
                  </a:txBody>
                  <a:tcPr>
                    <a:solidFill>
                      <a:srgbClr val="FFF4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rgbClr val="0D0D0D"/>
                          </a:solidFill>
                          <a:latin typeface="Helvetica"/>
                        </a:rPr>
                        <a:t>Potential to monetize through premium features or API access; challenges include user trust and nutrition liability.</a:t>
                      </a:r>
                      <a:endParaRPr lang="en-US" sz="4000" dirty="0">
                        <a:latin typeface="Helvetica"/>
                      </a:endParaRPr>
                    </a:p>
                  </a:txBody>
                  <a:tcPr>
                    <a:solidFill>
                      <a:srgbClr val="FF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6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8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EA813-E00A-4E0E-38B3-BB9A1D3E9D36}"/>
              </a:ext>
            </a:extLst>
          </p:cNvPr>
          <p:cNvSpPr txBox="1"/>
          <p:nvPr/>
        </p:nvSpPr>
        <p:spPr>
          <a:xfrm>
            <a:off x="1657154" y="2514600"/>
            <a:ext cx="361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840032"/>
                </a:solidFill>
              </a:rPr>
              <a:t>Moneywise: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53B8D-71CF-3EE5-F02D-87F6C948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2" y="3796009"/>
            <a:ext cx="11835518" cy="5558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FBA47-E18F-F057-DEA3-5AB96880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292" y="3711587"/>
            <a:ext cx="9781466" cy="5643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38CC0-FB8F-2677-31B3-7A13F89D445E}"/>
              </a:ext>
            </a:extLst>
          </p:cNvPr>
          <p:cNvSpPr txBox="1"/>
          <p:nvPr/>
        </p:nvSpPr>
        <p:spPr>
          <a:xfrm>
            <a:off x="703412" y="9956800"/>
            <a:ext cx="22628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393939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While GPT-4 with Vision allows direct image input, it comes at a significantly higher token cost. A single image (e.g., 512×512 resolution) can consume around 5,000–8,000 tokens, translating to approximately $0.05–$0.08 per request. In contrast, our current approach leverages a </a:t>
            </a:r>
            <a:r>
              <a:rPr lang="en-US" sz="3200" b="0" i="0" dirty="0" err="1">
                <a:solidFill>
                  <a:srgbClr val="393939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Roboflow</a:t>
            </a:r>
            <a:r>
              <a:rPr lang="en-US" sz="3200" b="0" i="0" dirty="0">
                <a:solidFill>
                  <a:srgbClr val="393939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b="0" i="0" dirty="0" err="1">
                <a:solidFill>
                  <a:srgbClr val="393939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ViT</a:t>
            </a:r>
            <a:r>
              <a:rPr lang="en-US" sz="3200" b="0" i="0" dirty="0">
                <a:solidFill>
                  <a:srgbClr val="393939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model for image classification, and only sends short text prompts to the OpenAI API. Each session typically uses around 70 tokens (including input and output), costing less than $0.003 per user.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D77A-8C63-A536-4D02-230206AD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 Challenges and opportunities.">
            <a:extLst>
              <a:ext uri="{FF2B5EF4-FFF2-40B4-BE49-F238E27FC236}">
                <a16:creationId xmlns:a16="http://schemas.microsoft.com/office/drawing/2014/main" id="{B8EAA616-F2B9-4C73-DF76-68044D7A8C08}"/>
              </a:ext>
            </a:extLst>
          </p:cNvPr>
          <p:cNvSpPr txBox="1"/>
          <p:nvPr/>
        </p:nvSpPr>
        <p:spPr>
          <a:xfrm>
            <a:off x="15959857" y="677914"/>
            <a:ext cx="675331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/>
              <a:t>Business Aspect</a:t>
            </a:r>
          </a:p>
        </p:txBody>
      </p:sp>
      <p:sp>
        <p:nvSpPr>
          <p:cNvPr id="4" name="TITLE gOES HERE LOREM IPSUM DOLOR.">
            <a:extLst>
              <a:ext uri="{FF2B5EF4-FFF2-40B4-BE49-F238E27FC236}">
                <a16:creationId xmlns:a16="http://schemas.microsoft.com/office/drawing/2014/main" id="{34378A29-8913-3815-315E-3460FA12E1C0}"/>
              </a:ext>
            </a:extLst>
          </p:cNvPr>
          <p:cNvSpPr txBox="1"/>
          <p:nvPr/>
        </p:nvSpPr>
        <p:spPr>
          <a:xfrm>
            <a:off x="6306954" y="2506418"/>
            <a:ext cx="14510844" cy="864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lnSpc>
                <a:spcPct val="90000"/>
              </a:lnSpc>
              <a:defRPr sz="5500" cap="all">
                <a:solidFill>
                  <a:srgbClr val="791633"/>
                </a:solidFill>
                <a:latin typeface="Proxima Nova Th"/>
                <a:ea typeface="Proxima Nova Th"/>
                <a:cs typeface="Proxima Nova Th"/>
                <a:sym typeface="Proxima Nova Extrabold"/>
              </a:defRPr>
            </a:lvl1pPr>
          </a:lstStyle>
          <a:p>
            <a:r>
              <a:rPr lang="en-US" b="1">
                <a:solidFill>
                  <a:srgbClr val="840032"/>
                </a:solidFill>
                <a:latin typeface="Helvetica"/>
                <a:cs typeface="Helvetica"/>
              </a:rPr>
              <a:t>Opportunities for Growth 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D403F3-C0F5-BC5A-F604-D7E504BA4B6F}"/>
              </a:ext>
            </a:extLst>
          </p:cNvPr>
          <p:cNvSpPr/>
          <p:nvPr/>
        </p:nvSpPr>
        <p:spPr>
          <a:xfrm>
            <a:off x="1508744" y="4819542"/>
            <a:ext cx="5567219" cy="2588838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600" b="1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Feature expansion</a:t>
            </a:r>
            <a:r>
              <a:rPr lang="en-US" sz="3200" b="1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C07A1-B694-6A05-A194-A9F1FDEDB7E1}"/>
              </a:ext>
            </a:extLst>
          </p:cNvPr>
          <p:cNvSpPr/>
          <p:nvPr/>
        </p:nvSpPr>
        <p:spPr>
          <a:xfrm>
            <a:off x="17309360" y="4775793"/>
            <a:ext cx="5505716" cy="2554900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600" b="1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More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8D7D02-5E81-883F-3607-55EBA8234AB6}"/>
              </a:ext>
            </a:extLst>
          </p:cNvPr>
          <p:cNvSpPr/>
          <p:nvPr/>
        </p:nvSpPr>
        <p:spPr>
          <a:xfrm>
            <a:off x="13562376" y="8465503"/>
            <a:ext cx="6088926" cy="2506534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Integration with professionals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5231CB-3DD8-713F-E6BC-A879EF84D57F}"/>
              </a:ext>
            </a:extLst>
          </p:cNvPr>
          <p:cNvSpPr/>
          <p:nvPr/>
        </p:nvSpPr>
        <p:spPr>
          <a:xfrm>
            <a:off x="4732698" y="8465503"/>
            <a:ext cx="5456785" cy="2528623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Personalized bot for  each 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1E70A-2D0F-AFE1-1F42-3CF7FA2FB9E8}"/>
              </a:ext>
            </a:extLst>
          </p:cNvPr>
          <p:cNvSpPr/>
          <p:nvPr/>
        </p:nvSpPr>
        <p:spPr>
          <a:xfrm>
            <a:off x="8803248" y="4819966"/>
            <a:ext cx="6106821" cy="2554902"/>
          </a:xfrm>
          <a:prstGeom prst="roundRect">
            <a:avLst/>
          </a:prstGeom>
          <a:solidFill>
            <a:srgbClr val="910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3600" b="1">
                <a:solidFill>
                  <a:schemeClr val="bg1"/>
                </a:solidFill>
                <a:latin typeface="Helvetica"/>
                <a:ea typeface="Calibri"/>
                <a:cs typeface="Calibri"/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3971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6F365-1075-EB3F-D745-7186E26BCCC3}"/>
              </a:ext>
            </a:extLst>
          </p:cNvPr>
          <p:cNvSpPr txBox="1"/>
          <p:nvPr/>
        </p:nvSpPr>
        <p:spPr>
          <a:xfrm>
            <a:off x="4076700" y="5580727"/>
            <a:ext cx="1624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4003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Now let’s estimate some calories, shall we?</a:t>
            </a:r>
          </a:p>
        </p:txBody>
      </p:sp>
    </p:spTree>
    <p:extLst>
      <p:ext uri="{BB962C8B-B14F-4D97-AF65-F5344CB8AC3E}">
        <p14:creationId xmlns:p14="http://schemas.microsoft.com/office/powerpoint/2010/main" val="35670738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356</Words>
  <Application>Microsoft Office PowerPoint</Application>
  <PresentationFormat>Custom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</dc:creator>
  <cp:lastModifiedBy>Paolo Hadaie (Student)</cp:lastModifiedBy>
  <cp:revision>17</cp:revision>
  <dcterms:modified xsi:type="dcterms:W3CDTF">2025-04-24T20:16:50Z</dcterms:modified>
</cp:coreProperties>
</file>