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4"/>
  </p:notesMasterIdLst>
  <p:sldIdLst>
    <p:sldId id="256" r:id="rId2"/>
    <p:sldId id="265" r:id="rId3"/>
    <p:sldId id="260" r:id="rId4"/>
    <p:sldId id="262" r:id="rId5"/>
    <p:sldId id="313" r:id="rId6"/>
    <p:sldId id="317" r:id="rId7"/>
    <p:sldId id="314" r:id="rId8"/>
    <p:sldId id="318" r:id="rId9"/>
    <p:sldId id="319" r:id="rId10"/>
    <p:sldId id="320" r:id="rId11"/>
    <p:sldId id="321" r:id="rId12"/>
    <p:sldId id="287" r:id="rId13"/>
  </p:sldIdLst>
  <p:sldSz cx="9144000" cy="5143500" type="screen16x9"/>
  <p:notesSz cx="6858000" cy="9144000"/>
  <p:embeddedFontLst>
    <p:embeddedFont>
      <p:font typeface="Barlow SemiBold" panose="020B0604020202020204" charset="0"/>
      <p:regular r:id="rId15"/>
      <p:bold r:id="rId16"/>
      <p:italic r:id="rId17"/>
      <p:boldItalic r:id="rId18"/>
    </p:embeddedFont>
    <p:embeddedFont>
      <p:font typeface="Syne" panose="020B0604020202020204" charset="0"/>
      <p:regular r:id="rId19"/>
      <p:bold r:id="rId20"/>
    </p:embeddedFont>
    <p:embeddedFont>
      <p:font typeface="Commissioner" panose="020B0604020202020204" charset="0"/>
      <p:regular r:id="rId21"/>
      <p:bold r:id="rId22"/>
    </p:embeddedFont>
    <p:embeddedFont>
      <p:font typeface="Commissioner ExtraBold" panose="020B0604020202020204" charset="0"/>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C8A8D8-2EC1-49D1-B10B-D67BAC0DB3BF}">
  <a:tblStyle styleId="{03C8A8D8-2EC1-49D1-B10B-D67BAC0DB3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90912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754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9831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3829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e710ee6ad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e710ee6ad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528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e710ee6ade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e710ee6ade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004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333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8670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460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5169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375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6820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03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0625" y="4473225"/>
            <a:ext cx="4115987" cy="76939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65275" y="-156625"/>
            <a:ext cx="2453450" cy="158050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36925" y="-5398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3995726">
            <a:off x="-130622" y="3655115"/>
            <a:ext cx="2199510" cy="1987525"/>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44234">
            <a:off x="6088289" y="3622766"/>
            <a:ext cx="3520410" cy="179935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8250" y="-738525"/>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30479">
            <a:off x="48915" y="-222860"/>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98900" y="3115900"/>
            <a:ext cx="2290125" cy="220645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lvl1pPr marL="0" marR="0" lvl="0" indent="0" algn="l" rtl="0">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762900" y="3607600"/>
            <a:ext cx="3563100" cy="2949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flipH="1">
            <a:off x="-2339200" y="-202835"/>
            <a:ext cx="3678948" cy="236996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277150" y="2601950"/>
            <a:ext cx="2933467" cy="288473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158125" y="-793875"/>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3600"/>
              <a:buNone/>
              <a:defRPr sz="4600" b="1">
                <a:solidFill>
                  <a:schemeClr val="lt2"/>
                </a:solidFill>
                <a:latin typeface="Syne"/>
                <a:ea typeface="Syne"/>
                <a:cs typeface="Syne"/>
                <a:sym typeface="Sy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subTitle" idx="1"/>
          </p:nvPr>
        </p:nvSpPr>
        <p:spPr>
          <a:xfrm>
            <a:off x="1018406" y="3408100"/>
            <a:ext cx="5111400" cy="294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 name="Google Shape;25;p3"/>
          <p:cNvSpPr txBox="1">
            <a:spLocks noGrp="1"/>
          </p:cNvSpPr>
          <p:nvPr>
            <p:ph type="title" idx="2" hasCustomPrompt="1"/>
          </p:nvPr>
        </p:nvSpPr>
        <p:spPr>
          <a:xfrm>
            <a:off x="6004594" y="1530150"/>
            <a:ext cx="2121000" cy="1963500"/>
          </a:xfrm>
          <a:prstGeom prst="rect">
            <a:avLst/>
          </a:prstGeom>
        </p:spPr>
        <p:txBody>
          <a:bodyPr spcFirstLastPara="1" wrap="square" lIns="0" tIns="0" rIns="0" bIns="0" anchor="b" anchorCtr="0">
            <a:noAutofit/>
          </a:bodyPr>
          <a:lstStyle>
            <a:lvl1pPr lvl="0" algn="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sp>
        <p:nvSpPr>
          <p:cNvPr id="69" name="Google Shape;69;p11"/>
          <p:cNvSpPr/>
          <p:nvPr/>
        </p:nvSpPr>
        <p:spPr>
          <a:xfrm>
            <a:off x="2794625" y="4306375"/>
            <a:ext cx="4747219" cy="887388"/>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rot="5400000">
            <a:off x="-471136" y="3834293"/>
            <a:ext cx="2246179" cy="1460600"/>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flipH="1">
            <a:off x="-30975" y="-39975"/>
            <a:ext cx="3514322" cy="2263908"/>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6772625" y="3900325"/>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txBox="1">
            <a:spLocks noGrp="1"/>
          </p:cNvSpPr>
          <p:nvPr>
            <p:ph type="title" hasCustomPrompt="1"/>
          </p:nvPr>
        </p:nvSpPr>
        <p:spPr>
          <a:xfrm>
            <a:off x="3925525" y="1406850"/>
            <a:ext cx="4551900" cy="1963500"/>
          </a:xfrm>
          <a:prstGeom prst="rect">
            <a:avLst/>
          </a:prstGeom>
        </p:spPr>
        <p:txBody>
          <a:bodyPr spcFirstLastPara="1" wrap="square" lIns="0" tIns="0" rIns="0" bIns="0"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4" name="Google Shape;74;p11"/>
          <p:cNvSpPr txBox="1">
            <a:spLocks noGrp="1"/>
          </p:cNvSpPr>
          <p:nvPr>
            <p:ph type="subTitle" idx="1"/>
          </p:nvPr>
        </p:nvSpPr>
        <p:spPr>
          <a:xfrm>
            <a:off x="3927157" y="3342625"/>
            <a:ext cx="4548600" cy="294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7"/>
        <p:cNvGrpSpPr/>
        <p:nvPr/>
      </p:nvGrpSpPr>
      <p:grpSpPr>
        <a:xfrm>
          <a:off x="0" y="0"/>
          <a:ext cx="0" cy="0"/>
          <a:chOff x="0" y="0"/>
          <a:chExt cx="0" cy="0"/>
        </a:xfrm>
      </p:grpSpPr>
      <p:sp>
        <p:nvSpPr>
          <p:cNvPr id="108" name="Google Shape;108;p16"/>
          <p:cNvSpPr/>
          <p:nvPr/>
        </p:nvSpPr>
        <p:spPr>
          <a:xfrm>
            <a:off x="-21275" y="-60700"/>
            <a:ext cx="2635657" cy="1136802"/>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rot="10800000">
            <a:off x="6034253" y="4475810"/>
            <a:ext cx="3336125" cy="83361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a:spLocks noGrp="1"/>
          </p:cNvSpPr>
          <p:nvPr>
            <p:ph type="title"/>
          </p:nvPr>
        </p:nvSpPr>
        <p:spPr>
          <a:xfrm>
            <a:off x="776299"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16"/>
          <p:cNvSpPr txBox="1">
            <a:spLocks noGrp="1"/>
          </p:cNvSpPr>
          <p:nvPr>
            <p:ph type="subTitle" idx="1"/>
          </p:nvPr>
        </p:nvSpPr>
        <p:spPr>
          <a:xfrm>
            <a:off x="778249" y="3718907"/>
            <a:ext cx="23094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2" name="Google Shape;112;p16"/>
          <p:cNvSpPr txBox="1">
            <a:spLocks noGrp="1"/>
          </p:cNvSpPr>
          <p:nvPr>
            <p:ph type="title" idx="2"/>
          </p:nvPr>
        </p:nvSpPr>
        <p:spPr>
          <a:xfrm>
            <a:off x="3415350"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6"/>
          <p:cNvSpPr txBox="1">
            <a:spLocks noGrp="1"/>
          </p:cNvSpPr>
          <p:nvPr>
            <p:ph type="subTitle" idx="3"/>
          </p:nvPr>
        </p:nvSpPr>
        <p:spPr>
          <a:xfrm>
            <a:off x="3415350" y="3718907"/>
            <a:ext cx="23133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4" name="Google Shape;114;p16"/>
          <p:cNvSpPr txBox="1">
            <a:spLocks noGrp="1"/>
          </p:cNvSpPr>
          <p:nvPr>
            <p:ph type="title" idx="4"/>
          </p:nvPr>
        </p:nvSpPr>
        <p:spPr>
          <a:xfrm>
            <a:off x="6031851"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16"/>
          <p:cNvSpPr txBox="1">
            <a:spLocks noGrp="1"/>
          </p:cNvSpPr>
          <p:nvPr>
            <p:ph type="subTitle" idx="5"/>
          </p:nvPr>
        </p:nvSpPr>
        <p:spPr>
          <a:xfrm>
            <a:off x="6031851" y="3718907"/>
            <a:ext cx="23133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6" name="Google Shape;116;p16"/>
          <p:cNvSpPr txBox="1">
            <a:spLocks noGrp="1"/>
          </p:cNvSpPr>
          <p:nvPr>
            <p:ph type="title" idx="6"/>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6"/>
          <p:cNvSpPr/>
          <p:nvPr/>
        </p:nvSpPr>
        <p:spPr>
          <a:xfrm>
            <a:off x="7749100" y="350502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25"/>
        <p:cNvGrpSpPr/>
        <p:nvPr/>
      </p:nvGrpSpPr>
      <p:grpSpPr>
        <a:xfrm>
          <a:off x="0" y="0"/>
          <a:ext cx="0" cy="0"/>
          <a:chOff x="0" y="0"/>
          <a:chExt cx="0" cy="0"/>
        </a:xfrm>
      </p:grpSpPr>
      <p:sp>
        <p:nvSpPr>
          <p:cNvPr id="126" name="Google Shape;126;p18"/>
          <p:cNvSpPr/>
          <p:nvPr/>
        </p:nvSpPr>
        <p:spPr>
          <a:xfrm>
            <a:off x="576600" y="3109350"/>
            <a:ext cx="4460258" cy="2279644"/>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3918840" y="4487355"/>
            <a:ext cx="946605" cy="720462"/>
          </a:xfrm>
          <a:custGeom>
            <a:avLst/>
            <a:gdLst/>
            <a:ahLst/>
            <a:cxnLst/>
            <a:rect l="l" t="t" r="r" b="b"/>
            <a:pathLst>
              <a:path w="18715" h="14244" extrusionOk="0">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10445712">
            <a:off x="82197" y="-539280"/>
            <a:ext cx="3641534" cy="3508483"/>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1966325" y="1334050"/>
            <a:ext cx="622125" cy="600725"/>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a:spLocks noGrp="1"/>
          </p:cNvSpPr>
          <p:nvPr>
            <p:ph type="title"/>
          </p:nvPr>
        </p:nvSpPr>
        <p:spPr>
          <a:xfrm>
            <a:off x="4942838" y="1440719"/>
            <a:ext cx="3264300" cy="4071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31" name="Google Shape;131;p18"/>
          <p:cNvSpPr txBox="1">
            <a:spLocks noGrp="1"/>
          </p:cNvSpPr>
          <p:nvPr>
            <p:ph type="subTitle" idx="1"/>
          </p:nvPr>
        </p:nvSpPr>
        <p:spPr>
          <a:xfrm>
            <a:off x="4942388" y="1936372"/>
            <a:ext cx="3265200" cy="17664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280"/>
        <p:cNvGrpSpPr/>
        <p:nvPr/>
      </p:nvGrpSpPr>
      <p:grpSpPr>
        <a:xfrm>
          <a:off x="0" y="0"/>
          <a:ext cx="0" cy="0"/>
          <a:chOff x="0" y="0"/>
          <a:chExt cx="0" cy="0"/>
        </a:xfrm>
      </p:grpSpPr>
      <p:sp>
        <p:nvSpPr>
          <p:cNvPr id="281" name="Google Shape;281;p33"/>
          <p:cNvSpPr/>
          <p:nvPr/>
        </p:nvSpPr>
        <p:spPr>
          <a:xfrm>
            <a:off x="6430655" y="185597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62825" y="-3203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6705700" y="2199100"/>
            <a:ext cx="3543224" cy="341376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7_1">
    <p:spTree>
      <p:nvGrpSpPr>
        <p:cNvPr id="1" name="Shape 284"/>
        <p:cNvGrpSpPr/>
        <p:nvPr/>
      </p:nvGrpSpPr>
      <p:grpSpPr>
        <a:xfrm>
          <a:off x="0" y="0"/>
          <a:ext cx="0" cy="0"/>
          <a:chOff x="0" y="0"/>
          <a:chExt cx="0" cy="0"/>
        </a:xfrm>
      </p:grpSpPr>
      <p:sp>
        <p:nvSpPr>
          <p:cNvPr id="285" name="Google Shape;285;p34"/>
          <p:cNvSpPr/>
          <p:nvPr/>
        </p:nvSpPr>
        <p:spPr>
          <a:xfrm>
            <a:off x="-2872720" y="317202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flipH="1">
            <a:off x="4764725" y="-2247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rot="4500029">
            <a:off x="93659" y="2718207"/>
            <a:ext cx="3543161" cy="341370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7" r:id="rId3"/>
    <p:sldLayoutId id="2147483658" r:id="rId4"/>
    <p:sldLayoutId id="2147483662" r:id="rId5"/>
    <p:sldLayoutId id="2147483664" r:id="rId6"/>
    <p:sldLayoutId id="2147483679" r:id="rId7"/>
    <p:sldLayoutId id="214748368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3.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3.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ctrTitle"/>
          </p:nvPr>
        </p:nvSpPr>
        <p:spPr>
          <a:xfrm>
            <a:off x="1596999" y="1091648"/>
            <a:ext cx="5677103" cy="1917600"/>
          </a:xfrm>
          <a:prstGeom prst="rect">
            <a:avLst/>
          </a:prstGeom>
        </p:spPr>
        <p:txBody>
          <a:bodyPr spcFirstLastPara="1" wrap="square" lIns="0" tIns="0" rIns="0" bIns="0" anchor="t" anchorCtr="0">
            <a:noAutofit/>
          </a:bodyPr>
          <a:lstStyle/>
          <a:p>
            <a:pPr lvl="0"/>
            <a:r>
              <a:rPr lang="es-PE" sz="4400" b="1" dirty="0" smtClean="0"/>
              <a:t>TIPOS DE PERSONAS EN TU GRUPO DE TRABAJO</a:t>
            </a:r>
            <a:endParaRPr lang="es-PE" sz="4400" b="1" dirty="0"/>
          </a:p>
        </p:txBody>
      </p:sp>
      <p:sp>
        <p:nvSpPr>
          <p:cNvPr id="297" name="Google Shape;297;p37"/>
          <p:cNvSpPr/>
          <p:nvPr/>
        </p:nvSpPr>
        <p:spPr>
          <a:xfrm>
            <a:off x="1596999" y="3169107"/>
            <a:ext cx="3894900" cy="30355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txBox="1">
            <a:spLocks noGrp="1"/>
          </p:cNvSpPr>
          <p:nvPr>
            <p:ph type="subTitle" idx="1"/>
          </p:nvPr>
        </p:nvSpPr>
        <p:spPr>
          <a:xfrm>
            <a:off x="1762899" y="3227457"/>
            <a:ext cx="3563100" cy="123152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PE" dirty="0" smtClean="0"/>
              <a:t>INTEGRANTES:</a:t>
            </a:r>
          </a:p>
          <a:p>
            <a:pPr marL="285750" lvl="0" indent="-285750" algn="l" rtl="0">
              <a:spcBef>
                <a:spcPts val="0"/>
              </a:spcBef>
              <a:spcAft>
                <a:spcPts val="0"/>
              </a:spcAft>
              <a:buFont typeface="Arial" panose="020B0604020202020204" pitchFamily="34" charset="0"/>
              <a:buChar char="•"/>
            </a:pPr>
            <a:r>
              <a:rPr lang="es-PE" dirty="0" smtClean="0"/>
              <a:t>Francheska Figueroa </a:t>
            </a:r>
          </a:p>
          <a:p>
            <a:pPr marL="285750" lvl="0" indent="-285750" algn="l" rtl="0">
              <a:spcBef>
                <a:spcPts val="0"/>
              </a:spcBef>
              <a:spcAft>
                <a:spcPts val="0"/>
              </a:spcAft>
              <a:buFont typeface="Arial" panose="020B0604020202020204" pitchFamily="34" charset="0"/>
              <a:buChar char="•"/>
            </a:pPr>
            <a:r>
              <a:rPr lang="es-PE" dirty="0" err="1" smtClean="0"/>
              <a:t>Harami</a:t>
            </a:r>
            <a:r>
              <a:rPr lang="es-PE" dirty="0" smtClean="0"/>
              <a:t> Cruz</a:t>
            </a:r>
          </a:p>
          <a:p>
            <a:pPr marL="285750" lvl="0" indent="-285750" algn="l" rtl="0">
              <a:spcBef>
                <a:spcPts val="0"/>
              </a:spcBef>
              <a:spcAft>
                <a:spcPts val="0"/>
              </a:spcAft>
              <a:buFont typeface="Arial" panose="020B0604020202020204" pitchFamily="34" charset="0"/>
              <a:buChar char="•"/>
            </a:pPr>
            <a:r>
              <a:rPr lang="es-PE" dirty="0" smtClean="0"/>
              <a:t>Erick </a:t>
            </a:r>
            <a:r>
              <a:rPr lang="es-PE" dirty="0" err="1" smtClean="0"/>
              <a:t>Huayta</a:t>
            </a:r>
            <a:endParaRPr lang="es-PE" dirty="0" smtClean="0"/>
          </a:p>
          <a:p>
            <a:pPr marL="285750" lvl="0" indent="-285750" algn="l" rtl="0">
              <a:spcBef>
                <a:spcPts val="0"/>
              </a:spcBef>
              <a:spcAft>
                <a:spcPts val="0"/>
              </a:spcAft>
              <a:buFont typeface="Arial" panose="020B0604020202020204" pitchFamily="34" charset="0"/>
              <a:buChar char="•"/>
            </a:pPr>
            <a:r>
              <a:rPr lang="es-PE" dirty="0" smtClean="0"/>
              <a:t>Paolo Lizárraga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3"/>
          <p:cNvSpPr/>
          <p:nvPr/>
        </p:nvSpPr>
        <p:spPr>
          <a:xfrm>
            <a:off x="3438497" y="2377032"/>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3"/>
          <p:cNvSpPr/>
          <p:nvPr/>
        </p:nvSpPr>
        <p:spPr>
          <a:xfrm>
            <a:off x="6066273" y="2377032"/>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3"/>
          <p:cNvSpPr/>
          <p:nvPr/>
        </p:nvSpPr>
        <p:spPr>
          <a:xfrm>
            <a:off x="809521" y="2356907"/>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3"/>
          <p:cNvSpPr txBox="1">
            <a:spLocks noGrp="1"/>
          </p:cNvSpPr>
          <p:nvPr>
            <p:ph type="title"/>
          </p:nvPr>
        </p:nvSpPr>
        <p:spPr>
          <a:xfrm>
            <a:off x="807121" y="2444682"/>
            <a:ext cx="2313300" cy="276300"/>
          </a:xfrm>
          <a:prstGeom prst="rect">
            <a:avLst/>
          </a:prstGeom>
        </p:spPr>
        <p:txBody>
          <a:bodyPr spcFirstLastPara="1" wrap="square" lIns="0" tIns="0" rIns="0" bIns="0" anchor="t" anchorCtr="0">
            <a:noAutofit/>
          </a:bodyPr>
          <a:lstStyle/>
          <a:p>
            <a:pPr lvl="0"/>
            <a:r>
              <a:rPr lang="es-PE" sz="1600" dirty="0"/>
              <a:t>El amigo</a:t>
            </a:r>
            <a:endParaRPr sz="1600" dirty="0"/>
          </a:p>
        </p:txBody>
      </p:sp>
      <p:sp>
        <p:nvSpPr>
          <p:cNvPr id="370" name="Google Shape;370;p43"/>
          <p:cNvSpPr txBox="1">
            <a:spLocks noGrp="1"/>
          </p:cNvSpPr>
          <p:nvPr>
            <p:ph type="subTitle" idx="1"/>
          </p:nvPr>
        </p:nvSpPr>
        <p:spPr>
          <a:xfrm>
            <a:off x="808621" y="2836157"/>
            <a:ext cx="2309400" cy="795000"/>
          </a:xfrm>
          <a:prstGeom prst="rect">
            <a:avLst/>
          </a:prstGeom>
          <a:ln>
            <a:noFill/>
          </a:ln>
        </p:spPr>
        <p:txBody>
          <a:bodyPr spcFirstLastPara="1" wrap="square" lIns="0" tIns="0" rIns="0" bIns="0" anchor="t" anchorCtr="0">
            <a:noAutofit/>
          </a:bodyPr>
          <a:lstStyle/>
          <a:p>
            <a:pPr marL="0" lvl="0" indent="0" algn="just"/>
            <a:r>
              <a:rPr lang="es-PE" sz="1200" dirty="0"/>
              <a:t>Esa persona que inevitablemente por su optimismo cae bien a todos. Es amable, saluda cuando llega y cuando se va. Lo bueno de este perfil es su capacidad de generar relaciones públicas exitosas por lo que puede ser un puente muy efectivo entre distintas áreas o en el trato con el cliente. </a:t>
            </a:r>
            <a:endParaRPr sz="1200" dirty="0"/>
          </a:p>
        </p:txBody>
      </p:sp>
      <p:sp>
        <p:nvSpPr>
          <p:cNvPr id="371" name="Google Shape;371;p43"/>
          <p:cNvSpPr txBox="1">
            <a:spLocks noGrp="1"/>
          </p:cNvSpPr>
          <p:nvPr>
            <p:ph type="title" idx="2"/>
          </p:nvPr>
        </p:nvSpPr>
        <p:spPr>
          <a:xfrm>
            <a:off x="3359648" y="2444682"/>
            <a:ext cx="2537717" cy="276300"/>
          </a:xfrm>
          <a:prstGeom prst="rect">
            <a:avLst/>
          </a:prstGeom>
        </p:spPr>
        <p:txBody>
          <a:bodyPr spcFirstLastPara="1" wrap="square" lIns="0" tIns="0" rIns="0" bIns="0" anchor="t" anchorCtr="0">
            <a:noAutofit/>
          </a:bodyPr>
          <a:lstStyle/>
          <a:p>
            <a:pPr lvl="0"/>
            <a:r>
              <a:rPr lang="es-PE" sz="1800" dirty="0"/>
              <a:t>El pragmático</a:t>
            </a:r>
            <a:endParaRPr sz="1800" dirty="0"/>
          </a:p>
        </p:txBody>
      </p:sp>
      <p:sp>
        <p:nvSpPr>
          <p:cNvPr id="372" name="Google Shape;372;p43"/>
          <p:cNvSpPr txBox="1">
            <a:spLocks noGrp="1"/>
          </p:cNvSpPr>
          <p:nvPr>
            <p:ph type="subTitle" idx="3"/>
          </p:nvPr>
        </p:nvSpPr>
        <p:spPr>
          <a:xfrm>
            <a:off x="3433472" y="2836157"/>
            <a:ext cx="2313300" cy="795000"/>
          </a:xfrm>
          <a:prstGeom prst="rect">
            <a:avLst/>
          </a:prstGeom>
          <a:ln>
            <a:noFill/>
          </a:ln>
        </p:spPr>
        <p:txBody>
          <a:bodyPr spcFirstLastPara="1" wrap="square" lIns="0" tIns="0" rIns="0" bIns="0" anchor="t" anchorCtr="0">
            <a:noAutofit/>
          </a:bodyPr>
          <a:lstStyle/>
          <a:p>
            <a:pPr marL="0" lvl="0" indent="0" algn="just"/>
            <a:r>
              <a:rPr lang="es-PE" sz="1200" dirty="0"/>
              <a:t>Datos. El pragmático necesita estadísticas, valores concretos y nada de ideas en el aire. Es creativo pero prefiere invertir su energía en el método y la disciplina. </a:t>
            </a:r>
            <a:endParaRPr lang="es-PE" sz="1200" dirty="0" smtClean="0"/>
          </a:p>
          <a:p>
            <a:pPr marL="0" lvl="0" indent="0" algn="just"/>
            <a:endParaRPr sz="1200" dirty="0"/>
          </a:p>
        </p:txBody>
      </p:sp>
      <p:sp>
        <p:nvSpPr>
          <p:cNvPr id="373" name="Google Shape;373;p43"/>
          <p:cNvSpPr txBox="1">
            <a:spLocks noGrp="1"/>
          </p:cNvSpPr>
          <p:nvPr>
            <p:ph type="title" idx="4"/>
          </p:nvPr>
        </p:nvSpPr>
        <p:spPr>
          <a:xfrm>
            <a:off x="6063873" y="2444682"/>
            <a:ext cx="2313300" cy="276300"/>
          </a:xfrm>
          <a:prstGeom prst="rect">
            <a:avLst/>
          </a:prstGeom>
        </p:spPr>
        <p:txBody>
          <a:bodyPr spcFirstLastPara="1" wrap="square" lIns="0" tIns="0" rIns="0" bIns="0" anchor="t" anchorCtr="0">
            <a:noAutofit/>
          </a:bodyPr>
          <a:lstStyle/>
          <a:p>
            <a:pPr lvl="0"/>
            <a:r>
              <a:rPr lang="es-PE" dirty="0"/>
              <a:t>El inconformista</a:t>
            </a:r>
            <a:endParaRPr dirty="0"/>
          </a:p>
        </p:txBody>
      </p:sp>
      <p:sp>
        <p:nvSpPr>
          <p:cNvPr id="374" name="Google Shape;374;p43"/>
          <p:cNvSpPr txBox="1">
            <a:spLocks noGrp="1"/>
          </p:cNvSpPr>
          <p:nvPr>
            <p:ph type="subTitle" idx="5"/>
          </p:nvPr>
        </p:nvSpPr>
        <p:spPr>
          <a:xfrm>
            <a:off x="6063423" y="2836157"/>
            <a:ext cx="2313300" cy="795000"/>
          </a:xfrm>
          <a:prstGeom prst="rect">
            <a:avLst/>
          </a:prstGeom>
          <a:ln>
            <a:noFill/>
          </a:ln>
        </p:spPr>
        <p:txBody>
          <a:bodyPr spcFirstLastPara="1" wrap="square" lIns="0" tIns="0" rIns="0" bIns="0" anchor="t" anchorCtr="0">
            <a:noAutofit/>
          </a:bodyPr>
          <a:lstStyle/>
          <a:p>
            <a:pPr marL="0" lvl="0" indent="0" algn="just"/>
            <a:r>
              <a:rPr lang="es-PE" sz="1200" dirty="0"/>
              <a:t>Si bien la palabra de por sí tiene una connotación negativa, en este caso una persona que tiende a cuestionar la estructura y a mostrar inconformismo puede llegar a generar un impacto positivo si se lo sabe aprovechar. </a:t>
            </a:r>
            <a:endParaRPr sz="1200" dirty="0"/>
          </a:p>
        </p:txBody>
      </p:sp>
      <p:pic>
        <p:nvPicPr>
          <p:cNvPr id="376" name="Google Shape;376;p43"/>
          <p:cNvPicPr preferRelativeResize="0"/>
          <p:nvPr/>
        </p:nvPicPr>
        <p:blipFill rotWithShape="1">
          <a:blip r:embed="rId3">
            <a:alphaModFix/>
          </a:blip>
          <a:srcRect t="1559" b="1559"/>
          <a:stretch/>
        </p:blipFill>
        <p:spPr>
          <a:xfrm>
            <a:off x="1143421" y="544531"/>
            <a:ext cx="1640700" cy="1617600"/>
          </a:xfrm>
          <a:prstGeom prst="ellipse">
            <a:avLst/>
          </a:prstGeom>
          <a:noFill/>
          <a:ln>
            <a:noFill/>
          </a:ln>
        </p:spPr>
      </p:pic>
      <p:pic>
        <p:nvPicPr>
          <p:cNvPr id="377" name="Google Shape;377;p43"/>
          <p:cNvPicPr preferRelativeResize="0"/>
          <p:nvPr/>
        </p:nvPicPr>
        <p:blipFill rotWithShape="1">
          <a:blip r:embed="rId4">
            <a:alphaModFix/>
          </a:blip>
          <a:srcRect l="436" r="426"/>
          <a:stretch/>
        </p:blipFill>
        <p:spPr>
          <a:xfrm>
            <a:off x="3770222" y="544531"/>
            <a:ext cx="1640700" cy="1617600"/>
          </a:xfrm>
          <a:prstGeom prst="ellipse">
            <a:avLst/>
          </a:prstGeom>
          <a:noFill/>
          <a:ln>
            <a:noFill/>
          </a:ln>
        </p:spPr>
      </p:pic>
      <p:pic>
        <p:nvPicPr>
          <p:cNvPr id="378" name="Google Shape;378;p43"/>
          <p:cNvPicPr preferRelativeResize="0"/>
          <p:nvPr/>
        </p:nvPicPr>
        <p:blipFill rotWithShape="1">
          <a:blip r:embed="rId5">
            <a:alphaModFix/>
          </a:blip>
          <a:srcRect t="17144" b="17144"/>
          <a:stretch/>
        </p:blipFill>
        <p:spPr>
          <a:xfrm>
            <a:off x="6400173" y="544531"/>
            <a:ext cx="1640700" cy="1617600"/>
          </a:xfrm>
          <a:prstGeom prst="ellipse">
            <a:avLst/>
          </a:prstGeom>
          <a:noFill/>
          <a:ln>
            <a:noFill/>
          </a:ln>
        </p:spPr>
      </p:pic>
    </p:spTree>
    <p:extLst>
      <p:ext uri="{BB962C8B-B14F-4D97-AF65-F5344CB8AC3E}">
        <p14:creationId xmlns:p14="http://schemas.microsoft.com/office/powerpoint/2010/main" val="80157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3"/>
          <p:cNvSpPr/>
          <p:nvPr/>
        </p:nvSpPr>
        <p:spPr>
          <a:xfrm>
            <a:off x="3469320" y="2716080"/>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3"/>
          <p:cNvSpPr/>
          <p:nvPr/>
        </p:nvSpPr>
        <p:spPr>
          <a:xfrm>
            <a:off x="6097096" y="2716080"/>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3"/>
          <p:cNvSpPr/>
          <p:nvPr/>
        </p:nvSpPr>
        <p:spPr>
          <a:xfrm>
            <a:off x="840344" y="2695955"/>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3"/>
          <p:cNvSpPr txBox="1">
            <a:spLocks noGrp="1"/>
          </p:cNvSpPr>
          <p:nvPr>
            <p:ph type="title"/>
          </p:nvPr>
        </p:nvSpPr>
        <p:spPr>
          <a:xfrm>
            <a:off x="837944" y="2783730"/>
            <a:ext cx="2313300" cy="276300"/>
          </a:xfrm>
          <a:prstGeom prst="rect">
            <a:avLst/>
          </a:prstGeom>
        </p:spPr>
        <p:txBody>
          <a:bodyPr spcFirstLastPara="1" wrap="square" lIns="0" tIns="0" rIns="0" bIns="0" anchor="t" anchorCtr="0">
            <a:noAutofit/>
          </a:bodyPr>
          <a:lstStyle/>
          <a:p>
            <a:pPr lvl="0"/>
            <a:r>
              <a:rPr lang="es-PE" sz="1600" dirty="0"/>
              <a:t>El problemático</a:t>
            </a:r>
            <a:endParaRPr sz="1600" dirty="0"/>
          </a:p>
        </p:txBody>
      </p:sp>
      <p:sp>
        <p:nvSpPr>
          <p:cNvPr id="370" name="Google Shape;370;p43"/>
          <p:cNvSpPr txBox="1">
            <a:spLocks noGrp="1"/>
          </p:cNvSpPr>
          <p:nvPr>
            <p:ph type="subTitle" idx="1"/>
          </p:nvPr>
        </p:nvSpPr>
        <p:spPr>
          <a:xfrm>
            <a:off x="839444" y="3175205"/>
            <a:ext cx="2309400" cy="795000"/>
          </a:xfrm>
          <a:prstGeom prst="rect">
            <a:avLst/>
          </a:prstGeom>
          <a:ln>
            <a:noFill/>
          </a:ln>
        </p:spPr>
        <p:txBody>
          <a:bodyPr spcFirstLastPara="1" wrap="square" lIns="0" tIns="0" rIns="0" bIns="0" anchor="t" anchorCtr="0">
            <a:noAutofit/>
          </a:bodyPr>
          <a:lstStyle/>
          <a:p>
            <a:pPr marL="0" lvl="0" indent="0" algn="just"/>
            <a:r>
              <a:rPr lang="es-PE" sz="1200" dirty="0"/>
              <a:t>Este tipo de colaborador jamás debe estar en una organización porque crea un ambiente hostil. Desde el principio muestra poca predisposición para hacer las cosas. </a:t>
            </a:r>
            <a:endParaRPr sz="1200" dirty="0"/>
          </a:p>
        </p:txBody>
      </p:sp>
      <p:sp>
        <p:nvSpPr>
          <p:cNvPr id="371" name="Google Shape;371;p43"/>
          <p:cNvSpPr txBox="1">
            <a:spLocks noGrp="1"/>
          </p:cNvSpPr>
          <p:nvPr>
            <p:ph type="title" idx="2"/>
          </p:nvPr>
        </p:nvSpPr>
        <p:spPr>
          <a:xfrm>
            <a:off x="3390471" y="2783730"/>
            <a:ext cx="2537717" cy="276300"/>
          </a:xfrm>
          <a:prstGeom prst="rect">
            <a:avLst/>
          </a:prstGeom>
        </p:spPr>
        <p:txBody>
          <a:bodyPr spcFirstLastPara="1" wrap="square" lIns="0" tIns="0" rIns="0" bIns="0" anchor="t" anchorCtr="0">
            <a:noAutofit/>
          </a:bodyPr>
          <a:lstStyle/>
          <a:p>
            <a:pPr lvl="0"/>
            <a:r>
              <a:rPr lang="es-PE" sz="1800" dirty="0"/>
              <a:t>El flojo</a:t>
            </a:r>
            <a:endParaRPr sz="1800" dirty="0"/>
          </a:p>
        </p:txBody>
      </p:sp>
      <p:sp>
        <p:nvSpPr>
          <p:cNvPr id="372" name="Google Shape;372;p43"/>
          <p:cNvSpPr txBox="1">
            <a:spLocks noGrp="1"/>
          </p:cNvSpPr>
          <p:nvPr>
            <p:ph type="subTitle" idx="3"/>
          </p:nvPr>
        </p:nvSpPr>
        <p:spPr>
          <a:xfrm>
            <a:off x="3464295" y="3175205"/>
            <a:ext cx="2313300" cy="795000"/>
          </a:xfrm>
          <a:prstGeom prst="rect">
            <a:avLst/>
          </a:prstGeom>
          <a:ln>
            <a:noFill/>
          </a:ln>
        </p:spPr>
        <p:txBody>
          <a:bodyPr spcFirstLastPara="1" wrap="square" lIns="0" tIns="0" rIns="0" bIns="0" anchor="t" anchorCtr="0">
            <a:noAutofit/>
          </a:bodyPr>
          <a:lstStyle/>
          <a:p>
            <a:pPr marL="0" lvl="0" indent="0" algn="just"/>
            <a:r>
              <a:rPr lang="es-PE" sz="1200" dirty="0"/>
              <a:t>Es el típico empleado que no realiza sus actividades a tiempo y si las realiza, las hace por cumplir. Siempre muestra poca o nula disposición y necesita constante </a:t>
            </a:r>
            <a:r>
              <a:rPr lang="es-PE" sz="1200" dirty="0" smtClean="0"/>
              <a:t>supervisión.</a:t>
            </a:r>
            <a:endParaRPr sz="1200" dirty="0"/>
          </a:p>
        </p:txBody>
      </p:sp>
      <p:sp>
        <p:nvSpPr>
          <p:cNvPr id="373" name="Google Shape;373;p43"/>
          <p:cNvSpPr txBox="1">
            <a:spLocks noGrp="1"/>
          </p:cNvSpPr>
          <p:nvPr>
            <p:ph type="title" idx="4"/>
          </p:nvPr>
        </p:nvSpPr>
        <p:spPr>
          <a:xfrm>
            <a:off x="6094696" y="2783730"/>
            <a:ext cx="2313300" cy="276300"/>
          </a:xfrm>
          <a:prstGeom prst="rect">
            <a:avLst/>
          </a:prstGeom>
        </p:spPr>
        <p:txBody>
          <a:bodyPr spcFirstLastPara="1" wrap="square" lIns="0" tIns="0" rIns="0" bIns="0" anchor="t" anchorCtr="0">
            <a:noAutofit/>
          </a:bodyPr>
          <a:lstStyle/>
          <a:p>
            <a:pPr lvl="0"/>
            <a:r>
              <a:rPr lang="es-PE" dirty="0"/>
              <a:t>El despistado</a:t>
            </a:r>
            <a:endParaRPr dirty="0"/>
          </a:p>
        </p:txBody>
      </p:sp>
      <p:sp>
        <p:nvSpPr>
          <p:cNvPr id="374" name="Google Shape;374;p43"/>
          <p:cNvSpPr txBox="1">
            <a:spLocks noGrp="1"/>
          </p:cNvSpPr>
          <p:nvPr>
            <p:ph type="subTitle" idx="5"/>
          </p:nvPr>
        </p:nvSpPr>
        <p:spPr>
          <a:xfrm>
            <a:off x="6094246" y="3175205"/>
            <a:ext cx="2313300" cy="795000"/>
          </a:xfrm>
          <a:prstGeom prst="rect">
            <a:avLst/>
          </a:prstGeom>
          <a:ln>
            <a:noFill/>
          </a:ln>
        </p:spPr>
        <p:txBody>
          <a:bodyPr spcFirstLastPara="1" wrap="square" lIns="0" tIns="0" rIns="0" bIns="0" anchor="t" anchorCtr="0">
            <a:noAutofit/>
          </a:bodyPr>
          <a:lstStyle/>
          <a:p>
            <a:pPr marL="0" lvl="0" indent="0" algn="just"/>
            <a:r>
              <a:rPr lang="es-PE" sz="1200" dirty="0"/>
              <a:t>Es el colaborador que fácilmente pierde la concentración. Debido a ello, su rendimiento es bajo y puede convertirse en un problema que afectará los intereses de la empresa.</a:t>
            </a:r>
            <a:endParaRPr sz="1200" dirty="0"/>
          </a:p>
        </p:txBody>
      </p:sp>
      <p:pic>
        <p:nvPicPr>
          <p:cNvPr id="376" name="Google Shape;376;p43"/>
          <p:cNvPicPr preferRelativeResize="0"/>
          <p:nvPr/>
        </p:nvPicPr>
        <p:blipFill rotWithShape="1">
          <a:blip r:embed="rId3">
            <a:alphaModFix/>
          </a:blip>
          <a:srcRect t="1559" b="1559"/>
          <a:stretch/>
        </p:blipFill>
        <p:spPr>
          <a:xfrm>
            <a:off x="1174244" y="883579"/>
            <a:ext cx="1640700" cy="1617600"/>
          </a:xfrm>
          <a:prstGeom prst="ellipse">
            <a:avLst/>
          </a:prstGeom>
          <a:noFill/>
          <a:ln>
            <a:noFill/>
          </a:ln>
        </p:spPr>
      </p:pic>
      <p:pic>
        <p:nvPicPr>
          <p:cNvPr id="377" name="Google Shape;377;p43"/>
          <p:cNvPicPr preferRelativeResize="0"/>
          <p:nvPr/>
        </p:nvPicPr>
        <p:blipFill rotWithShape="1">
          <a:blip r:embed="rId4">
            <a:alphaModFix/>
          </a:blip>
          <a:srcRect l="436" r="426"/>
          <a:stretch/>
        </p:blipFill>
        <p:spPr>
          <a:xfrm>
            <a:off x="3801045" y="883579"/>
            <a:ext cx="1640700" cy="1617600"/>
          </a:xfrm>
          <a:prstGeom prst="ellipse">
            <a:avLst/>
          </a:prstGeom>
          <a:noFill/>
          <a:ln>
            <a:noFill/>
          </a:ln>
        </p:spPr>
      </p:pic>
      <p:pic>
        <p:nvPicPr>
          <p:cNvPr id="378" name="Google Shape;378;p43"/>
          <p:cNvPicPr preferRelativeResize="0"/>
          <p:nvPr/>
        </p:nvPicPr>
        <p:blipFill rotWithShape="1">
          <a:blip r:embed="rId5">
            <a:alphaModFix/>
          </a:blip>
          <a:srcRect t="17144" b="17144"/>
          <a:stretch/>
        </p:blipFill>
        <p:spPr>
          <a:xfrm>
            <a:off x="6430996" y="883579"/>
            <a:ext cx="1640700" cy="1617600"/>
          </a:xfrm>
          <a:prstGeom prst="ellipse">
            <a:avLst/>
          </a:prstGeom>
          <a:noFill/>
          <a:ln>
            <a:noFill/>
          </a:ln>
        </p:spPr>
      </p:pic>
    </p:spTree>
    <p:extLst>
      <p:ext uri="{BB962C8B-B14F-4D97-AF65-F5344CB8AC3E}">
        <p14:creationId xmlns:p14="http://schemas.microsoft.com/office/powerpoint/2010/main" val="1674588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68"/>
          <p:cNvSpPr txBox="1">
            <a:spLocks noGrp="1"/>
          </p:cNvSpPr>
          <p:nvPr>
            <p:ph type="title"/>
          </p:nvPr>
        </p:nvSpPr>
        <p:spPr>
          <a:xfrm>
            <a:off x="3925525" y="1406850"/>
            <a:ext cx="4551900" cy="1963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s-PE" sz="9600" dirty="0" smtClean="0"/>
              <a:t>Gracias.</a:t>
            </a:r>
            <a:endParaRPr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6"/>
          <p:cNvSpPr txBox="1">
            <a:spLocks noGrp="1"/>
          </p:cNvSpPr>
          <p:nvPr>
            <p:ph type="title"/>
          </p:nvPr>
        </p:nvSpPr>
        <p:spPr>
          <a:xfrm>
            <a:off x="5363463" y="1235236"/>
            <a:ext cx="3264300" cy="40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s-PE" dirty="0" smtClean="0"/>
              <a:t>Trabajo en equipo</a:t>
            </a:r>
            <a:endParaRPr dirty="0"/>
          </a:p>
        </p:txBody>
      </p:sp>
      <p:sp>
        <p:nvSpPr>
          <p:cNvPr id="404" name="Google Shape;404;p46"/>
          <p:cNvSpPr txBox="1">
            <a:spLocks noGrp="1"/>
          </p:cNvSpPr>
          <p:nvPr>
            <p:ph type="subTitle" idx="1"/>
          </p:nvPr>
        </p:nvSpPr>
        <p:spPr>
          <a:xfrm>
            <a:off x="5455576" y="1813081"/>
            <a:ext cx="3080074" cy="2204114"/>
          </a:xfrm>
          <a:prstGeom prst="rect">
            <a:avLst/>
          </a:prstGeom>
        </p:spPr>
        <p:txBody>
          <a:bodyPr spcFirstLastPara="1" wrap="square" lIns="0" tIns="0" rIns="0" bIns="0" anchor="t" anchorCtr="0">
            <a:noAutofit/>
          </a:bodyPr>
          <a:lstStyle/>
          <a:p>
            <a:pPr marL="0" lvl="0" indent="0" algn="just">
              <a:spcAft>
                <a:spcPts val="1200"/>
              </a:spcAft>
            </a:pPr>
            <a:r>
              <a:rPr lang="es-PE" sz="1400" dirty="0"/>
              <a:t>Trabajar en equipo no es garantía de crear sinergias, es decir, que no todos los grupos de personas que trabajan juntas obtienen resultados mejores que de hacerlo sin cooperar. Conseguir un buen equipo no sólo depende de crear dinámicas que hagan que todos trabajen a favor de obra, sino de elegir los perfiles que cubran todas las necesidades que la misión exija.</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lvl="0"/>
            <a:r>
              <a:rPr lang="es-PE" sz="4000" dirty="0"/>
              <a:t>Roles orientados a la acción</a:t>
            </a:r>
            <a:endParaRPr sz="4000" dirty="0"/>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3"/>
          <p:cNvSpPr/>
          <p:nvPr/>
        </p:nvSpPr>
        <p:spPr>
          <a:xfrm>
            <a:off x="3325483" y="2606270"/>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3"/>
          <p:cNvSpPr/>
          <p:nvPr/>
        </p:nvSpPr>
        <p:spPr>
          <a:xfrm>
            <a:off x="5953259" y="2606270"/>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3"/>
          <p:cNvSpPr/>
          <p:nvPr/>
        </p:nvSpPr>
        <p:spPr>
          <a:xfrm>
            <a:off x="696507" y="2586145"/>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3"/>
          <p:cNvSpPr txBox="1">
            <a:spLocks noGrp="1"/>
          </p:cNvSpPr>
          <p:nvPr>
            <p:ph type="title"/>
          </p:nvPr>
        </p:nvSpPr>
        <p:spPr>
          <a:xfrm>
            <a:off x="694107" y="2673920"/>
            <a:ext cx="2313300" cy="276300"/>
          </a:xfrm>
          <a:prstGeom prst="rect">
            <a:avLst/>
          </a:prstGeom>
        </p:spPr>
        <p:txBody>
          <a:bodyPr spcFirstLastPara="1" wrap="square" lIns="0" tIns="0" rIns="0" bIns="0" anchor="t" anchorCtr="0">
            <a:noAutofit/>
          </a:bodyPr>
          <a:lstStyle/>
          <a:p>
            <a:pPr lvl="0"/>
            <a:r>
              <a:rPr lang="es-PE" dirty="0"/>
              <a:t>El impulsor</a:t>
            </a:r>
            <a:endParaRPr dirty="0"/>
          </a:p>
        </p:txBody>
      </p:sp>
      <p:sp>
        <p:nvSpPr>
          <p:cNvPr id="370" name="Google Shape;370;p43"/>
          <p:cNvSpPr txBox="1">
            <a:spLocks noGrp="1"/>
          </p:cNvSpPr>
          <p:nvPr>
            <p:ph type="subTitle" idx="1"/>
          </p:nvPr>
        </p:nvSpPr>
        <p:spPr>
          <a:xfrm>
            <a:off x="695607" y="3065395"/>
            <a:ext cx="2309400" cy="795000"/>
          </a:xfrm>
          <a:prstGeom prst="rect">
            <a:avLst/>
          </a:prstGeom>
          <a:ln>
            <a:noFill/>
          </a:ln>
        </p:spPr>
        <p:txBody>
          <a:bodyPr spcFirstLastPara="1" wrap="square" lIns="0" tIns="0" rIns="0" bIns="0" anchor="t" anchorCtr="0">
            <a:noAutofit/>
          </a:bodyPr>
          <a:lstStyle/>
          <a:p>
            <a:pPr marL="0" lvl="0" indent="0" algn="just"/>
            <a:r>
              <a:rPr lang="es-PE" sz="1200" dirty="0"/>
              <a:t>Es ese tipo de persona dinámica que disfruta los desafíos, que no se amilana ante las dificultares y trabaja bien bajo presión. Son individuos extrovertidos y con una actitud mental positiva, convirtiéndose en un motor de motivación para el equipo. </a:t>
            </a:r>
            <a:endParaRPr sz="1200" dirty="0"/>
          </a:p>
        </p:txBody>
      </p:sp>
      <p:sp>
        <p:nvSpPr>
          <p:cNvPr id="371" name="Google Shape;371;p43"/>
          <p:cNvSpPr txBox="1">
            <a:spLocks noGrp="1"/>
          </p:cNvSpPr>
          <p:nvPr>
            <p:ph type="title" idx="2"/>
          </p:nvPr>
        </p:nvSpPr>
        <p:spPr>
          <a:xfrm>
            <a:off x="3246634" y="2673920"/>
            <a:ext cx="2537717" cy="276300"/>
          </a:xfrm>
          <a:prstGeom prst="rect">
            <a:avLst/>
          </a:prstGeom>
        </p:spPr>
        <p:txBody>
          <a:bodyPr spcFirstLastPara="1" wrap="square" lIns="0" tIns="0" rIns="0" bIns="0" anchor="t" anchorCtr="0">
            <a:noAutofit/>
          </a:bodyPr>
          <a:lstStyle/>
          <a:p>
            <a:pPr lvl="0"/>
            <a:r>
              <a:rPr lang="es-PE" sz="1800" dirty="0"/>
              <a:t>El implementador</a:t>
            </a:r>
            <a:endParaRPr sz="1800" dirty="0"/>
          </a:p>
        </p:txBody>
      </p:sp>
      <p:sp>
        <p:nvSpPr>
          <p:cNvPr id="372" name="Google Shape;372;p43"/>
          <p:cNvSpPr txBox="1">
            <a:spLocks noGrp="1"/>
          </p:cNvSpPr>
          <p:nvPr>
            <p:ph type="subTitle" idx="3"/>
          </p:nvPr>
        </p:nvSpPr>
        <p:spPr>
          <a:xfrm>
            <a:off x="3320458" y="3065395"/>
            <a:ext cx="2313300" cy="795000"/>
          </a:xfrm>
          <a:prstGeom prst="rect">
            <a:avLst/>
          </a:prstGeom>
          <a:ln>
            <a:noFill/>
          </a:ln>
        </p:spPr>
        <p:txBody>
          <a:bodyPr spcFirstLastPara="1" wrap="square" lIns="0" tIns="0" rIns="0" bIns="0" anchor="t" anchorCtr="0">
            <a:noAutofit/>
          </a:bodyPr>
          <a:lstStyle/>
          <a:p>
            <a:pPr marL="0" lvl="0" indent="0" algn="just"/>
            <a:r>
              <a:rPr lang="es-PE" sz="1200" dirty="0"/>
              <a:t>Son aquellos que transforman las ideas en acciones, desde un punto de vista eminentemente práctico y realista. Si se quiere que algo se lleve a cabo, él es la persona adecuada. </a:t>
            </a:r>
            <a:endParaRPr sz="1200" dirty="0"/>
          </a:p>
        </p:txBody>
      </p:sp>
      <p:sp>
        <p:nvSpPr>
          <p:cNvPr id="373" name="Google Shape;373;p43"/>
          <p:cNvSpPr txBox="1">
            <a:spLocks noGrp="1"/>
          </p:cNvSpPr>
          <p:nvPr>
            <p:ph type="title" idx="4"/>
          </p:nvPr>
        </p:nvSpPr>
        <p:spPr>
          <a:xfrm>
            <a:off x="5950859" y="2673920"/>
            <a:ext cx="2313300" cy="276300"/>
          </a:xfrm>
          <a:prstGeom prst="rect">
            <a:avLst/>
          </a:prstGeom>
        </p:spPr>
        <p:txBody>
          <a:bodyPr spcFirstLastPara="1" wrap="square" lIns="0" tIns="0" rIns="0" bIns="0" anchor="t" anchorCtr="0">
            <a:noAutofit/>
          </a:bodyPr>
          <a:lstStyle/>
          <a:p>
            <a:pPr lvl="0"/>
            <a:r>
              <a:rPr lang="es-PE" dirty="0"/>
              <a:t>El </a:t>
            </a:r>
            <a:r>
              <a:rPr lang="es-PE" dirty="0" smtClean="0"/>
              <a:t>finalizador</a:t>
            </a:r>
            <a:endParaRPr dirty="0"/>
          </a:p>
        </p:txBody>
      </p:sp>
      <p:sp>
        <p:nvSpPr>
          <p:cNvPr id="374" name="Google Shape;374;p43"/>
          <p:cNvSpPr txBox="1">
            <a:spLocks noGrp="1"/>
          </p:cNvSpPr>
          <p:nvPr>
            <p:ph type="subTitle" idx="5"/>
          </p:nvPr>
        </p:nvSpPr>
        <p:spPr>
          <a:xfrm>
            <a:off x="5950409" y="3065395"/>
            <a:ext cx="2313300" cy="795000"/>
          </a:xfrm>
          <a:prstGeom prst="rect">
            <a:avLst/>
          </a:prstGeom>
          <a:ln>
            <a:noFill/>
          </a:ln>
        </p:spPr>
        <p:txBody>
          <a:bodyPr spcFirstLastPara="1" wrap="square" lIns="0" tIns="0" rIns="0" bIns="0" anchor="t" anchorCtr="0">
            <a:noAutofit/>
          </a:bodyPr>
          <a:lstStyle/>
          <a:p>
            <a:pPr marL="0" lvl="0" indent="0" algn="just"/>
            <a:r>
              <a:rPr lang="es-PE" sz="1200" dirty="0"/>
              <a:t>Los detalles son lo suyo. Se trata de individuos perfeccionistas que tienen una habilidad innata para detectar errores o puntos débiles. </a:t>
            </a:r>
          </a:p>
          <a:p>
            <a:pPr marL="0" lvl="0" indent="0" algn="just"/>
            <a:endParaRPr lang="es-PE" sz="1200" dirty="0"/>
          </a:p>
          <a:p>
            <a:pPr marL="0" lvl="0" indent="0" algn="just" rtl="0">
              <a:spcBef>
                <a:spcPts val="0"/>
              </a:spcBef>
              <a:spcAft>
                <a:spcPts val="0"/>
              </a:spcAft>
              <a:buNone/>
            </a:pPr>
            <a:endParaRPr sz="1200" dirty="0"/>
          </a:p>
        </p:txBody>
      </p:sp>
      <p:pic>
        <p:nvPicPr>
          <p:cNvPr id="376" name="Google Shape;376;p43"/>
          <p:cNvPicPr preferRelativeResize="0"/>
          <p:nvPr/>
        </p:nvPicPr>
        <p:blipFill rotWithShape="1">
          <a:blip r:embed="rId3">
            <a:alphaModFix/>
          </a:blip>
          <a:srcRect t="1559" b="1559"/>
          <a:stretch/>
        </p:blipFill>
        <p:spPr>
          <a:xfrm>
            <a:off x="1030407" y="773769"/>
            <a:ext cx="1640700" cy="1617600"/>
          </a:xfrm>
          <a:prstGeom prst="ellipse">
            <a:avLst/>
          </a:prstGeom>
          <a:noFill/>
          <a:ln>
            <a:noFill/>
          </a:ln>
        </p:spPr>
      </p:pic>
      <p:pic>
        <p:nvPicPr>
          <p:cNvPr id="377" name="Google Shape;377;p43"/>
          <p:cNvPicPr preferRelativeResize="0"/>
          <p:nvPr/>
        </p:nvPicPr>
        <p:blipFill rotWithShape="1">
          <a:blip r:embed="rId4">
            <a:alphaModFix/>
          </a:blip>
          <a:srcRect l="436" r="426"/>
          <a:stretch/>
        </p:blipFill>
        <p:spPr>
          <a:xfrm>
            <a:off x="3657208" y="773769"/>
            <a:ext cx="1640700" cy="1617600"/>
          </a:xfrm>
          <a:prstGeom prst="ellipse">
            <a:avLst/>
          </a:prstGeom>
          <a:noFill/>
          <a:ln>
            <a:noFill/>
          </a:ln>
        </p:spPr>
      </p:pic>
      <p:pic>
        <p:nvPicPr>
          <p:cNvPr id="378" name="Google Shape;378;p43"/>
          <p:cNvPicPr preferRelativeResize="0"/>
          <p:nvPr/>
        </p:nvPicPr>
        <p:blipFill rotWithShape="1">
          <a:blip r:embed="rId5">
            <a:alphaModFix/>
          </a:blip>
          <a:srcRect t="17144" b="17144"/>
          <a:stretch/>
        </p:blipFill>
        <p:spPr>
          <a:xfrm>
            <a:off x="6287159" y="773769"/>
            <a:ext cx="1640700" cy="16176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lvl="0"/>
            <a:r>
              <a:rPr lang="es-PE" sz="4000" dirty="0"/>
              <a:t>Roles orientados a las </a:t>
            </a:r>
            <a:r>
              <a:rPr lang="es-PE" sz="4000" dirty="0" smtClean="0"/>
              <a:t>personas</a:t>
            </a:r>
            <a:endParaRPr sz="4000" dirty="0"/>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smtClean="0"/>
              <a:t>02</a:t>
            </a:r>
            <a:endParaRPr dirty="0"/>
          </a:p>
        </p:txBody>
      </p:sp>
    </p:spTree>
    <p:extLst>
      <p:ext uri="{BB962C8B-B14F-4D97-AF65-F5344CB8AC3E}">
        <p14:creationId xmlns:p14="http://schemas.microsoft.com/office/powerpoint/2010/main" val="174096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3"/>
          <p:cNvSpPr/>
          <p:nvPr/>
        </p:nvSpPr>
        <p:spPr>
          <a:xfrm>
            <a:off x="3417949" y="2544626"/>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3"/>
          <p:cNvSpPr/>
          <p:nvPr/>
        </p:nvSpPr>
        <p:spPr>
          <a:xfrm>
            <a:off x="6045725" y="2544626"/>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3"/>
          <p:cNvSpPr/>
          <p:nvPr/>
        </p:nvSpPr>
        <p:spPr>
          <a:xfrm>
            <a:off x="788973" y="2524501"/>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3"/>
          <p:cNvSpPr txBox="1">
            <a:spLocks noGrp="1"/>
          </p:cNvSpPr>
          <p:nvPr>
            <p:ph type="title"/>
          </p:nvPr>
        </p:nvSpPr>
        <p:spPr>
          <a:xfrm>
            <a:off x="786573" y="2612276"/>
            <a:ext cx="2313300" cy="276300"/>
          </a:xfrm>
          <a:prstGeom prst="rect">
            <a:avLst/>
          </a:prstGeom>
        </p:spPr>
        <p:txBody>
          <a:bodyPr spcFirstLastPara="1" wrap="square" lIns="0" tIns="0" rIns="0" bIns="0" anchor="t" anchorCtr="0">
            <a:noAutofit/>
          </a:bodyPr>
          <a:lstStyle/>
          <a:p>
            <a:pPr lvl="0"/>
            <a:r>
              <a:rPr lang="es-PE" dirty="0"/>
              <a:t>El coordinador</a:t>
            </a:r>
            <a:endParaRPr dirty="0"/>
          </a:p>
        </p:txBody>
      </p:sp>
      <p:sp>
        <p:nvSpPr>
          <p:cNvPr id="370" name="Google Shape;370;p43"/>
          <p:cNvSpPr txBox="1">
            <a:spLocks noGrp="1"/>
          </p:cNvSpPr>
          <p:nvPr>
            <p:ph type="subTitle" idx="1"/>
          </p:nvPr>
        </p:nvSpPr>
        <p:spPr>
          <a:xfrm>
            <a:off x="788073" y="3003751"/>
            <a:ext cx="2309400" cy="795000"/>
          </a:xfrm>
          <a:prstGeom prst="rect">
            <a:avLst/>
          </a:prstGeom>
          <a:ln>
            <a:noFill/>
          </a:ln>
        </p:spPr>
        <p:txBody>
          <a:bodyPr spcFirstLastPara="1" wrap="square" lIns="0" tIns="0" rIns="0" bIns="0" anchor="t" anchorCtr="0">
            <a:noAutofit/>
          </a:bodyPr>
          <a:lstStyle/>
          <a:p>
            <a:pPr marL="0" lvl="0" indent="0" algn="just"/>
            <a:r>
              <a:rPr lang="es-PE" sz="1200" dirty="0"/>
              <a:t>Tiene una comprensión natural del trabajo en equipo, sabiendo identificar fortalezas y debilidades de sus integrantes. Saben escuchar y son </a:t>
            </a:r>
            <a:r>
              <a:rPr lang="es-PE" sz="1200" dirty="0" smtClean="0"/>
              <a:t>maduros, </a:t>
            </a:r>
            <a:r>
              <a:rPr lang="es-PE" sz="1200" dirty="0"/>
              <a:t>identifican las metas con facilidad y delegan eficazmente</a:t>
            </a:r>
            <a:r>
              <a:rPr lang="es-PE" sz="1200" dirty="0" smtClean="0"/>
              <a:t>. </a:t>
            </a:r>
            <a:endParaRPr sz="1200" dirty="0"/>
          </a:p>
        </p:txBody>
      </p:sp>
      <p:sp>
        <p:nvSpPr>
          <p:cNvPr id="371" name="Google Shape;371;p43"/>
          <p:cNvSpPr txBox="1">
            <a:spLocks noGrp="1"/>
          </p:cNvSpPr>
          <p:nvPr>
            <p:ph type="title" idx="2"/>
          </p:nvPr>
        </p:nvSpPr>
        <p:spPr>
          <a:xfrm>
            <a:off x="3339100" y="2612276"/>
            <a:ext cx="2537717" cy="276300"/>
          </a:xfrm>
          <a:prstGeom prst="rect">
            <a:avLst/>
          </a:prstGeom>
        </p:spPr>
        <p:txBody>
          <a:bodyPr spcFirstLastPara="1" wrap="square" lIns="0" tIns="0" rIns="0" bIns="0" anchor="t" anchorCtr="0">
            <a:noAutofit/>
          </a:bodyPr>
          <a:lstStyle/>
          <a:p>
            <a:pPr lvl="0"/>
            <a:r>
              <a:rPr lang="es-PE" sz="1800" dirty="0"/>
              <a:t>El cohesionador</a:t>
            </a:r>
            <a:endParaRPr sz="1800" dirty="0"/>
          </a:p>
        </p:txBody>
      </p:sp>
      <p:sp>
        <p:nvSpPr>
          <p:cNvPr id="372" name="Google Shape;372;p43"/>
          <p:cNvSpPr txBox="1">
            <a:spLocks noGrp="1"/>
          </p:cNvSpPr>
          <p:nvPr>
            <p:ph type="subTitle" idx="3"/>
          </p:nvPr>
        </p:nvSpPr>
        <p:spPr>
          <a:xfrm>
            <a:off x="3412924" y="3003751"/>
            <a:ext cx="2313300" cy="795000"/>
          </a:xfrm>
          <a:prstGeom prst="rect">
            <a:avLst/>
          </a:prstGeom>
          <a:ln>
            <a:noFill/>
          </a:ln>
        </p:spPr>
        <p:txBody>
          <a:bodyPr spcFirstLastPara="1" wrap="square" lIns="0" tIns="0" rIns="0" bIns="0" anchor="t" anchorCtr="0">
            <a:noAutofit/>
          </a:bodyPr>
          <a:lstStyle/>
          <a:p>
            <a:pPr marL="0" lvl="0" indent="0" algn="just"/>
            <a:r>
              <a:rPr lang="es-PE" sz="1200" dirty="0"/>
              <a:t>Son el aceite en el engranaje de la máquina que es un equipo de trabajo. Individuos cooperadores, diplomáticos, que se llevan bien con todos y suelen trabajar para resolver conflictos o problemas que afectan la dinámica del equipo. </a:t>
            </a:r>
            <a:endParaRPr sz="1200" dirty="0"/>
          </a:p>
        </p:txBody>
      </p:sp>
      <p:sp>
        <p:nvSpPr>
          <p:cNvPr id="373" name="Google Shape;373;p43"/>
          <p:cNvSpPr txBox="1">
            <a:spLocks noGrp="1"/>
          </p:cNvSpPr>
          <p:nvPr>
            <p:ph type="title" idx="4"/>
          </p:nvPr>
        </p:nvSpPr>
        <p:spPr>
          <a:xfrm>
            <a:off x="6043325" y="2612276"/>
            <a:ext cx="2313300" cy="276300"/>
          </a:xfrm>
          <a:prstGeom prst="rect">
            <a:avLst/>
          </a:prstGeom>
        </p:spPr>
        <p:txBody>
          <a:bodyPr spcFirstLastPara="1" wrap="square" lIns="0" tIns="0" rIns="0" bIns="0" anchor="t" anchorCtr="0">
            <a:noAutofit/>
          </a:bodyPr>
          <a:lstStyle/>
          <a:p>
            <a:pPr lvl="0"/>
            <a:r>
              <a:rPr lang="es-PE" sz="1600" dirty="0"/>
              <a:t>El investigador de recursos</a:t>
            </a:r>
            <a:endParaRPr sz="1600" dirty="0"/>
          </a:p>
        </p:txBody>
      </p:sp>
      <p:sp>
        <p:nvSpPr>
          <p:cNvPr id="374" name="Google Shape;374;p43"/>
          <p:cNvSpPr txBox="1">
            <a:spLocks noGrp="1"/>
          </p:cNvSpPr>
          <p:nvPr>
            <p:ph type="subTitle" idx="5"/>
          </p:nvPr>
        </p:nvSpPr>
        <p:spPr>
          <a:xfrm>
            <a:off x="6042875" y="3003751"/>
            <a:ext cx="2313300" cy="1979216"/>
          </a:xfrm>
          <a:prstGeom prst="rect">
            <a:avLst/>
          </a:prstGeom>
          <a:ln>
            <a:noFill/>
          </a:ln>
        </p:spPr>
        <p:txBody>
          <a:bodyPr spcFirstLastPara="1" wrap="square" lIns="0" tIns="0" rIns="0" bIns="0" anchor="t" anchorCtr="0">
            <a:noAutofit/>
          </a:bodyPr>
          <a:lstStyle/>
          <a:p>
            <a:pPr marL="0" lvl="0" indent="0" algn="just"/>
            <a:r>
              <a:rPr lang="es-PE" sz="1200" dirty="0" smtClean="0"/>
              <a:t>Es </a:t>
            </a:r>
            <a:r>
              <a:rPr lang="es-PE" sz="1200" dirty="0"/>
              <a:t>fácil de identificar porque son miembros extrovertidos, entusiastas y comunicativos. </a:t>
            </a:r>
            <a:endParaRPr sz="1200" dirty="0"/>
          </a:p>
        </p:txBody>
      </p:sp>
      <p:pic>
        <p:nvPicPr>
          <p:cNvPr id="376" name="Google Shape;376;p43"/>
          <p:cNvPicPr preferRelativeResize="0"/>
          <p:nvPr/>
        </p:nvPicPr>
        <p:blipFill rotWithShape="1">
          <a:blip r:embed="rId3">
            <a:alphaModFix/>
          </a:blip>
          <a:srcRect t="1559" b="1559"/>
          <a:stretch/>
        </p:blipFill>
        <p:spPr>
          <a:xfrm>
            <a:off x="1122873" y="712125"/>
            <a:ext cx="1640700" cy="1617600"/>
          </a:xfrm>
          <a:prstGeom prst="ellipse">
            <a:avLst/>
          </a:prstGeom>
          <a:noFill/>
          <a:ln>
            <a:noFill/>
          </a:ln>
        </p:spPr>
      </p:pic>
      <p:pic>
        <p:nvPicPr>
          <p:cNvPr id="377" name="Google Shape;377;p43"/>
          <p:cNvPicPr preferRelativeResize="0"/>
          <p:nvPr/>
        </p:nvPicPr>
        <p:blipFill rotWithShape="1">
          <a:blip r:embed="rId4">
            <a:alphaModFix/>
          </a:blip>
          <a:srcRect l="436" r="426"/>
          <a:stretch/>
        </p:blipFill>
        <p:spPr>
          <a:xfrm>
            <a:off x="3749674" y="712125"/>
            <a:ext cx="1640700" cy="1617600"/>
          </a:xfrm>
          <a:prstGeom prst="ellipse">
            <a:avLst/>
          </a:prstGeom>
          <a:noFill/>
          <a:ln>
            <a:noFill/>
          </a:ln>
        </p:spPr>
      </p:pic>
      <p:pic>
        <p:nvPicPr>
          <p:cNvPr id="378" name="Google Shape;378;p43"/>
          <p:cNvPicPr preferRelativeResize="0"/>
          <p:nvPr/>
        </p:nvPicPr>
        <p:blipFill rotWithShape="1">
          <a:blip r:embed="rId5">
            <a:alphaModFix/>
          </a:blip>
          <a:srcRect t="17144" b="17144"/>
          <a:stretch/>
        </p:blipFill>
        <p:spPr>
          <a:xfrm>
            <a:off x="6379625" y="712125"/>
            <a:ext cx="1640700" cy="1617600"/>
          </a:xfrm>
          <a:prstGeom prst="ellipse">
            <a:avLst/>
          </a:prstGeom>
          <a:noFill/>
          <a:ln>
            <a:noFill/>
          </a:ln>
        </p:spPr>
      </p:pic>
    </p:spTree>
    <p:extLst>
      <p:ext uri="{BB962C8B-B14F-4D97-AF65-F5344CB8AC3E}">
        <p14:creationId xmlns:p14="http://schemas.microsoft.com/office/powerpoint/2010/main" val="40555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lvl="0"/>
            <a:r>
              <a:rPr lang="es-PE" sz="4000" dirty="0"/>
              <a:t>Roles orientados al pensamiento</a:t>
            </a:r>
            <a:endParaRPr sz="4000" dirty="0"/>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smtClean="0"/>
              <a:t>03</a:t>
            </a:r>
            <a:endParaRPr dirty="0"/>
          </a:p>
        </p:txBody>
      </p:sp>
    </p:spTree>
    <p:extLst>
      <p:ext uri="{BB962C8B-B14F-4D97-AF65-F5344CB8AC3E}">
        <p14:creationId xmlns:p14="http://schemas.microsoft.com/office/powerpoint/2010/main" val="218328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3"/>
          <p:cNvSpPr/>
          <p:nvPr/>
        </p:nvSpPr>
        <p:spPr>
          <a:xfrm>
            <a:off x="3376853" y="2452158"/>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3"/>
          <p:cNvSpPr/>
          <p:nvPr/>
        </p:nvSpPr>
        <p:spPr>
          <a:xfrm>
            <a:off x="6004629" y="2452158"/>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3"/>
          <p:cNvSpPr/>
          <p:nvPr/>
        </p:nvSpPr>
        <p:spPr>
          <a:xfrm>
            <a:off x="747877" y="2432033"/>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3"/>
          <p:cNvSpPr txBox="1">
            <a:spLocks noGrp="1"/>
          </p:cNvSpPr>
          <p:nvPr>
            <p:ph type="title"/>
          </p:nvPr>
        </p:nvSpPr>
        <p:spPr>
          <a:xfrm>
            <a:off x="745477" y="2519808"/>
            <a:ext cx="2313300" cy="276300"/>
          </a:xfrm>
          <a:prstGeom prst="rect">
            <a:avLst/>
          </a:prstGeom>
        </p:spPr>
        <p:txBody>
          <a:bodyPr spcFirstLastPara="1" wrap="square" lIns="0" tIns="0" rIns="0" bIns="0" anchor="t" anchorCtr="0">
            <a:noAutofit/>
          </a:bodyPr>
          <a:lstStyle/>
          <a:p>
            <a:pPr lvl="0"/>
            <a:r>
              <a:rPr lang="es-PE" sz="1600" dirty="0"/>
              <a:t>El monitor-evaluador</a:t>
            </a:r>
            <a:endParaRPr sz="1600" dirty="0"/>
          </a:p>
        </p:txBody>
      </p:sp>
      <p:sp>
        <p:nvSpPr>
          <p:cNvPr id="370" name="Google Shape;370;p43"/>
          <p:cNvSpPr txBox="1">
            <a:spLocks noGrp="1"/>
          </p:cNvSpPr>
          <p:nvPr>
            <p:ph type="subTitle" idx="1"/>
          </p:nvPr>
        </p:nvSpPr>
        <p:spPr>
          <a:xfrm>
            <a:off x="746977" y="2911283"/>
            <a:ext cx="2309400" cy="795000"/>
          </a:xfrm>
          <a:prstGeom prst="rect">
            <a:avLst/>
          </a:prstGeom>
          <a:ln>
            <a:noFill/>
          </a:ln>
        </p:spPr>
        <p:txBody>
          <a:bodyPr spcFirstLastPara="1" wrap="square" lIns="0" tIns="0" rIns="0" bIns="0" anchor="t" anchorCtr="0">
            <a:noAutofit/>
          </a:bodyPr>
          <a:lstStyle/>
          <a:p>
            <a:pPr marL="0" lvl="0" indent="0" algn="just"/>
            <a:r>
              <a:rPr lang="es-PE" sz="1200" dirty="0"/>
              <a:t>Todo equipo necesita pensadores críticos, gente seria, estratega, analítica y cauta por la naturaleza. Les suele gustar disponer de toda la información posible para la toma de decisiones óptimas. </a:t>
            </a:r>
            <a:endParaRPr sz="1200" dirty="0"/>
          </a:p>
        </p:txBody>
      </p:sp>
      <p:sp>
        <p:nvSpPr>
          <p:cNvPr id="371" name="Google Shape;371;p43"/>
          <p:cNvSpPr txBox="1">
            <a:spLocks noGrp="1"/>
          </p:cNvSpPr>
          <p:nvPr>
            <p:ph type="title" idx="2"/>
          </p:nvPr>
        </p:nvSpPr>
        <p:spPr>
          <a:xfrm>
            <a:off x="3298004" y="2519808"/>
            <a:ext cx="2537717" cy="276300"/>
          </a:xfrm>
          <a:prstGeom prst="rect">
            <a:avLst/>
          </a:prstGeom>
        </p:spPr>
        <p:txBody>
          <a:bodyPr spcFirstLastPara="1" wrap="square" lIns="0" tIns="0" rIns="0" bIns="0" anchor="t" anchorCtr="0">
            <a:noAutofit/>
          </a:bodyPr>
          <a:lstStyle/>
          <a:p>
            <a:pPr lvl="0"/>
            <a:r>
              <a:rPr lang="es-PE" sz="1800" dirty="0"/>
              <a:t>El especialista</a:t>
            </a:r>
            <a:endParaRPr sz="1800" dirty="0"/>
          </a:p>
        </p:txBody>
      </p:sp>
      <p:sp>
        <p:nvSpPr>
          <p:cNvPr id="372" name="Google Shape;372;p43"/>
          <p:cNvSpPr txBox="1">
            <a:spLocks noGrp="1"/>
          </p:cNvSpPr>
          <p:nvPr>
            <p:ph type="subTitle" idx="3"/>
          </p:nvPr>
        </p:nvSpPr>
        <p:spPr>
          <a:xfrm>
            <a:off x="3371828" y="2911283"/>
            <a:ext cx="2313300" cy="795000"/>
          </a:xfrm>
          <a:prstGeom prst="rect">
            <a:avLst/>
          </a:prstGeom>
          <a:ln>
            <a:noFill/>
          </a:ln>
        </p:spPr>
        <p:txBody>
          <a:bodyPr spcFirstLastPara="1" wrap="square" lIns="0" tIns="0" rIns="0" bIns="0" anchor="t" anchorCtr="0">
            <a:noAutofit/>
          </a:bodyPr>
          <a:lstStyle/>
          <a:p>
            <a:pPr marL="0" lvl="0" indent="0" algn="just"/>
            <a:r>
              <a:rPr lang="es-PE" sz="1200" dirty="0"/>
              <a:t>Los expertos en áreas particulares son muy necesarios si se quiere marcar la diferencia en la labor que se realiza. </a:t>
            </a:r>
            <a:endParaRPr sz="1200" dirty="0"/>
          </a:p>
        </p:txBody>
      </p:sp>
      <p:sp>
        <p:nvSpPr>
          <p:cNvPr id="373" name="Google Shape;373;p43"/>
          <p:cNvSpPr txBox="1">
            <a:spLocks noGrp="1"/>
          </p:cNvSpPr>
          <p:nvPr>
            <p:ph type="title" idx="4"/>
          </p:nvPr>
        </p:nvSpPr>
        <p:spPr>
          <a:xfrm>
            <a:off x="6002229" y="2519808"/>
            <a:ext cx="2313300" cy="276300"/>
          </a:xfrm>
          <a:prstGeom prst="rect">
            <a:avLst/>
          </a:prstGeom>
        </p:spPr>
        <p:txBody>
          <a:bodyPr spcFirstLastPara="1" wrap="square" lIns="0" tIns="0" rIns="0" bIns="0" anchor="t" anchorCtr="0">
            <a:noAutofit/>
          </a:bodyPr>
          <a:lstStyle/>
          <a:p>
            <a:pPr lvl="0"/>
            <a:r>
              <a:rPr lang="es-PE"/>
              <a:t>El cerebro</a:t>
            </a:r>
            <a:endParaRPr dirty="0"/>
          </a:p>
        </p:txBody>
      </p:sp>
      <p:sp>
        <p:nvSpPr>
          <p:cNvPr id="374" name="Google Shape;374;p43"/>
          <p:cNvSpPr txBox="1">
            <a:spLocks noGrp="1"/>
          </p:cNvSpPr>
          <p:nvPr>
            <p:ph type="subTitle" idx="5"/>
          </p:nvPr>
        </p:nvSpPr>
        <p:spPr>
          <a:xfrm>
            <a:off x="6001779" y="2911283"/>
            <a:ext cx="2313300" cy="795000"/>
          </a:xfrm>
          <a:prstGeom prst="rect">
            <a:avLst/>
          </a:prstGeom>
          <a:ln>
            <a:noFill/>
          </a:ln>
        </p:spPr>
        <p:txBody>
          <a:bodyPr spcFirstLastPara="1" wrap="square" lIns="0" tIns="0" rIns="0" bIns="0" anchor="t" anchorCtr="0">
            <a:noAutofit/>
          </a:bodyPr>
          <a:lstStyle/>
          <a:p>
            <a:pPr marL="0" lvl="0" indent="0" algn="just"/>
            <a:r>
              <a:rPr lang="es-PE" sz="1200" dirty="0"/>
              <a:t>Creativos, pensadores fuera de la caja, innovadores… Así son los cerebros, que buscan siempre enfoques e ideas originales no sólo para la resolución de problemas, sino para llevar al equipo a lugares aún no imaginados. </a:t>
            </a:r>
            <a:endParaRPr sz="1200" dirty="0"/>
          </a:p>
        </p:txBody>
      </p:sp>
      <p:pic>
        <p:nvPicPr>
          <p:cNvPr id="376" name="Google Shape;376;p43"/>
          <p:cNvPicPr preferRelativeResize="0"/>
          <p:nvPr/>
        </p:nvPicPr>
        <p:blipFill rotWithShape="1">
          <a:blip r:embed="rId3">
            <a:alphaModFix/>
          </a:blip>
          <a:srcRect t="1559" b="1559"/>
          <a:stretch/>
        </p:blipFill>
        <p:spPr>
          <a:xfrm>
            <a:off x="1081777" y="619657"/>
            <a:ext cx="1640700" cy="1617600"/>
          </a:xfrm>
          <a:prstGeom prst="ellipse">
            <a:avLst/>
          </a:prstGeom>
          <a:noFill/>
          <a:ln>
            <a:noFill/>
          </a:ln>
        </p:spPr>
      </p:pic>
      <p:pic>
        <p:nvPicPr>
          <p:cNvPr id="377" name="Google Shape;377;p43"/>
          <p:cNvPicPr preferRelativeResize="0"/>
          <p:nvPr/>
        </p:nvPicPr>
        <p:blipFill rotWithShape="1">
          <a:blip r:embed="rId4">
            <a:alphaModFix/>
          </a:blip>
          <a:srcRect l="436" r="426"/>
          <a:stretch/>
        </p:blipFill>
        <p:spPr>
          <a:xfrm>
            <a:off x="3708578" y="619657"/>
            <a:ext cx="1640700" cy="1617600"/>
          </a:xfrm>
          <a:prstGeom prst="ellipse">
            <a:avLst/>
          </a:prstGeom>
          <a:noFill/>
          <a:ln>
            <a:noFill/>
          </a:ln>
        </p:spPr>
      </p:pic>
      <p:pic>
        <p:nvPicPr>
          <p:cNvPr id="378" name="Google Shape;378;p43"/>
          <p:cNvPicPr preferRelativeResize="0"/>
          <p:nvPr/>
        </p:nvPicPr>
        <p:blipFill rotWithShape="1">
          <a:blip r:embed="rId5">
            <a:alphaModFix/>
          </a:blip>
          <a:srcRect t="17144" b="17144"/>
          <a:stretch/>
        </p:blipFill>
        <p:spPr>
          <a:xfrm>
            <a:off x="6338529" y="619657"/>
            <a:ext cx="1640700" cy="1617600"/>
          </a:xfrm>
          <a:prstGeom prst="ellipse">
            <a:avLst/>
          </a:prstGeom>
          <a:noFill/>
          <a:ln>
            <a:noFill/>
          </a:ln>
        </p:spPr>
      </p:pic>
    </p:spTree>
    <p:extLst>
      <p:ext uri="{BB962C8B-B14F-4D97-AF65-F5344CB8AC3E}">
        <p14:creationId xmlns:p14="http://schemas.microsoft.com/office/powerpoint/2010/main" val="201326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lvl="0"/>
            <a:r>
              <a:rPr lang="es-PE" sz="4000" dirty="0" smtClean="0"/>
              <a:t>MAS ROLES</a:t>
            </a:r>
            <a:endParaRPr sz="4000" dirty="0"/>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smtClean="0"/>
              <a:t>04</a:t>
            </a:r>
            <a:endParaRPr dirty="0"/>
          </a:p>
        </p:txBody>
      </p:sp>
    </p:spTree>
    <p:extLst>
      <p:ext uri="{BB962C8B-B14F-4D97-AF65-F5344CB8AC3E}">
        <p14:creationId xmlns:p14="http://schemas.microsoft.com/office/powerpoint/2010/main" val="3749988661"/>
      </p:ext>
    </p:extLst>
  </p:cSld>
  <p:clrMapOvr>
    <a:masterClrMapping/>
  </p:clrMapOvr>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645</Words>
  <Application>Microsoft Office PowerPoint</Application>
  <PresentationFormat>Presentación en pantalla (16:9)</PresentationFormat>
  <Paragraphs>47</Paragraphs>
  <Slides>12</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Barlow SemiBold</vt:lpstr>
      <vt:lpstr>Syne</vt:lpstr>
      <vt:lpstr>Commissioner</vt:lpstr>
      <vt:lpstr>Arial</vt:lpstr>
      <vt:lpstr>Commissioner ExtraBold</vt:lpstr>
      <vt:lpstr>Wind Energy Supplier Pitch Deck by Slidesgo</vt:lpstr>
      <vt:lpstr>TIPOS DE PERSONAS EN TU GRUPO DE TRABAJO</vt:lpstr>
      <vt:lpstr>Trabajo en equipo</vt:lpstr>
      <vt:lpstr>Roles orientados a la acción</vt:lpstr>
      <vt:lpstr>El impulsor</vt:lpstr>
      <vt:lpstr>Roles orientados a las personas</vt:lpstr>
      <vt:lpstr>El coordinador</vt:lpstr>
      <vt:lpstr>Roles orientados al pensamiento</vt:lpstr>
      <vt:lpstr>El monitor-evaluador</vt:lpstr>
      <vt:lpstr>MAS ROLES</vt:lpstr>
      <vt:lpstr>El amigo</vt:lpstr>
      <vt:lpstr>El problemático</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PERSONAS EN TU GRUPO DE TRABAJO</dc:title>
  <dc:creator>FRANCHESKA</dc:creator>
  <cp:lastModifiedBy>FRANCHESKA</cp:lastModifiedBy>
  <cp:revision>5</cp:revision>
  <dcterms:modified xsi:type="dcterms:W3CDTF">2021-10-29T04:47:21Z</dcterms:modified>
</cp:coreProperties>
</file>