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7F"/>
    <a:srgbClr val="192434"/>
    <a:srgbClr val="FFDF00"/>
    <a:srgbClr val="FFE525"/>
    <a:srgbClr val="4A7EBB"/>
    <a:srgbClr val="971720"/>
    <a:srgbClr val="162230"/>
    <a:srgbClr val="7F7F7F"/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226" autoAdjust="0"/>
  </p:normalViewPr>
  <p:slideViewPr>
    <p:cSldViewPr snapToGrid="0" snapToObjects="1">
      <p:cViewPr varScale="1">
        <p:scale>
          <a:sx n="82" d="100"/>
          <a:sy n="82" d="100"/>
        </p:scale>
        <p:origin x="691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33057E-C9B1-467A-B4BC-989AAFE61CE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83EE89-372C-4D12-92A7-5305450BA6B0}">
      <dgm:prSet custT="1"/>
      <dgm:spPr>
        <a:solidFill>
          <a:srgbClr val="FFDF00"/>
        </a:solidFill>
        <a:ln>
          <a:solidFill>
            <a:srgbClr val="192434"/>
          </a:solidFill>
        </a:ln>
      </dgm:spPr>
      <dgm:t>
        <a:bodyPr/>
        <a:lstStyle/>
        <a:p>
          <a:pPr algn="l"/>
          <a:r>
            <a:rPr lang="it-IT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 immagini digitali sono spesso corrotte da rumori durante l'acquisizione e la trasmissione.</a:t>
          </a:r>
          <a:endParaRPr lang="en-US" sz="18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8A087D-1441-4E4B-B381-C2D04B6B491E}" type="parTrans" cxnId="{A3FA2D19-D41D-42D1-99CB-FD80EB73C49C}">
      <dgm:prSet/>
      <dgm:spPr/>
      <dgm:t>
        <a:bodyPr/>
        <a:lstStyle/>
        <a:p>
          <a:endParaRPr lang="en-US"/>
        </a:p>
      </dgm:t>
    </dgm:pt>
    <dgm:pt modelId="{FAC903F8-01AD-429C-A62D-E6C2F4F25058}" type="sibTrans" cxnId="{A3FA2D19-D41D-42D1-99CB-FD80EB73C49C}">
      <dgm:prSet/>
      <dgm:spPr>
        <a:ln>
          <a:solidFill>
            <a:srgbClr val="192434">
              <a:alpha val="90000"/>
            </a:srgbClr>
          </a:solidFill>
        </a:ln>
      </dgm:spPr>
      <dgm:t>
        <a:bodyPr/>
        <a:lstStyle/>
        <a:p>
          <a:endParaRPr lang="en-US"/>
        </a:p>
      </dgm:t>
    </dgm:pt>
    <dgm:pt modelId="{09081B36-FB98-4CC0-BE3A-F5D03BE05BCE}">
      <dgm:prSet/>
      <dgm:spPr>
        <a:solidFill>
          <a:srgbClr val="FFDF00"/>
        </a:solidFill>
        <a:ln>
          <a:solidFill>
            <a:srgbClr val="192434"/>
          </a:solidFill>
        </a:ln>
      </dgm:spPr>
      <dgm:t>
        <a:bodyPr/>
        <a:lstStyle/>
        <a:p>
          <a:pPr algn="just"/>
          <a:r>
            <a:rPr lang="it-IT" b="1" dirty="0">
              <a:latin typeface="Times New Roman" panose="02020603050405020304" pitchFamily="18" charset="0"/>
              <a:cs typeface="Times New Roman" panose="02020603050405020304" pitchFamily="18" charset="0"/>
            </a:rPr>
            <a:t>La </a:t>
          </a:r>
          <a:r>
            <a:rPr lang="it-IT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denoising</a:t>
          </a:r>
          <a:r>
            <a:rPr lang="it-IT" b="1" dirty="0">
              <a:latin typeface="Times New Roman" panose="02020603050405020304" pitchFamily="18" charset="0"/>
              <a:cs typeface="Times New Roman" panose="02020603050405020304" pitchFamily="18" charset="0"/>
            </a:rPr>
            <a:t> delle immagini, come passo preliminare nel processo di elaborazione delle immagini, è cruciale per preservare bordi, texture e altri dettagli. Considerata una delle attività più importanti nell'elaborazione delle immagini.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1D53D0-5B69-4D46-B37A-0216CB68A893}" type="parTrans" cxnId="{EBD8FAAE-3C4A-40E8-9FC7-2EE23BE35F01}">
      <dgm:prSet/>
      <dgm:spPr/>
      <dgm:t>
        <a:bodyPr/>
        <a:lstStyle/>
        <a:p>
          <a:endParaRPr lang="en-US"/>
        </a:p>
      </dgm:t>
    </dgm:pt>
    <dgm:pt modelId="{FD3F2D26-B50B-40BF-A2AF-06CB0D2E87DF}" type="sibTrans" cxnId="{EBD8FAAE-3C4A-40E8-9FC7-2EE23BE35F01}">
      <dgm:prSet/>
      <dgm:spPr>
        <a:ln>
          <a:solidFill>
            <a:srgbClr val="192434">
              <a:alpha val="90000"/>
            </a:srgbClr>
          </a:solidFill>
        </a:ln>
      </dgm:spPr>
      <dgm:t>
        <a:bodyPr/>
        <a:lstStyle/>
        <a:p>
          <a:endParaRPr lang="en-US"/>
        </a:p>
      </dgm:t>
    </dgm:pt>
    <dgm:pt modelId="{E33BE0C2-A5C9-4C61-9CA4-FCE7779C5DBF}">
      <dgm:prSet/>
      <dgm:spPr>
        <a:solidFill>
          <a:srgbClr val="FFDF00"/>
        </a:solidFill>
        <a:ln>
          <a:solidFill>
            <a:srgbClr val="192434"/>
          </a:solidFill>
        </a:ln>
      </dgm:spPr>
      <dgm:t>
        <a:bodyPr/>
        <a:lstStyle/>
        <a:p>
          <a:pPr algn="just"/>
          <a:r>
            <a:rPr lang="it-IT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 rumore di tipo </a:t>
          </a:r>
          <a:r>
            <a:rPr lang="it-IT" b="1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salet</a:t>
          </a:r>
          <a:r>
            <a:rPr lang="it-IT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-and-</a:t>
          </a:r>
          <a:r>
            <a:rPr lang="it-IT" b="1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pepper</a:t>
          </a:r>
          <a:r>
            <a:rPr lang="it-IT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che spesso si manifesta nelle immagini, può essere osservato come punti neri o bianchi.</a:t>
          </a:r>
          <a:endParaRPr lang="en-US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E6387E-2E70-4352-997A-63523C230CCC}" type="parTrans" cxnId="{C6956C59-596C-4C6C-8421-14900D13808C}">
      <dgm:prSet/>
      <dgm:spPr/>
      <dgm:t>
        <a:bodyPr/>
        <a:lstStyle/>
        <a:p>
          <a:endParaRPr lang="en-US"/>
        </a:p>
      </dgm:t>
    </dgm:pt>
    <dgm:pt modelId="{57B27993-33EC-4641-BEAD-AB14A67DD863}" type="sibTrans" cxnId="{C6956C59-596C-4C6C-8421-14900D13808C}">
      <dgm:prSet/>
      <dgm:spPr>
        <a:ln>
          <a:solidFill>
            <a:srgbClr val="192434">
              <a:alpha val="90000"/>
            </a:srgbClr>
          </a:solidFill>
        </a:ln>
      </dgm:spPr>
      <dgm:t>
        <a:bodyPr/>
        <a:lstStyle/>
        <a:p>
          <a:endParaRPr lang="en-US"/>
        </a:p>
      </dgm:t>
    </dgm:pt>
    <dgm:pt modelId="{854C6604-74CD-4A5C-9DD5-FD45689C966E}">
      <dgm:prSet/>
      <dgm:spPr>
        <a:solidFill>
          <a:srgbClr val="FFDF00"/>
        </a:solidFill>
        <a:ln>
          <a:solidFill>
            <a:srgbClr val="192434"/>
          </a:solidFill>
        </a:ln>
      </dgm:spPr>
      <dgm:t>
        <a:bodyPr/>
        <a:lstStyle/>
        <a:p>
          <a:r>
            <a:rPr lang="it-IT" b="1" dirty="0">
              <a:latin typeface="Times New Roman" panose="02020603050405020304" pitchFamily="18" charset="0"/>
              <a:cs typeface="Times New Roman" panose="02020603050405020304" pitchFamily="18" charset="0"/>
            </a:rPr>
            <a:t>Rappresenta un importante problema, in quanto i pixel contaminati assumono valori massimi o minimi, disturbando significativamente l'integrità visiva dell'immagine.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44D046-D0B5-4585-B1C6-9A12B20F2530}" type="parTrans" cxnId="{78C8E403-65B2-4439-91C9-7918BB3B4932}">
      <dgm:prSet/>
      <dgm:spPr/>
      <dgm:t>
        <a:bodyPr/>
        <a:lstStyle/>
        <a:p>
          <a:endParaRPr lang="en-US"/>
        </a:p>
      </dgm:t>
    </dgm:pt>
    <dgm:pt modelId="{7F110930-AC51-4617-9018-9C60E984E18C}" type="sibTrans" cxnId="{78C8E403-65B2-4439-91C9-7918BB3B4932}">
      <dgm:prSet/>
      <dgm:spPr>
        <a:ln>
          <a:solidFill>
            <a:srgbClr val="192434">
              <a:alpha val="90000"/>
            </a:srgbClr>
          </a:solidFill>
        </a:ln>
      </dgm:spPr>
      <dgm:t>
        <a:bodyPr/>
        <a:lstStyle/>
        <a:p>
          <a:endParaRPr lang="en-US"/>
        </a:p>
      </dgm:t>
    </dgm:pt>
    <dgm:pt modelId="{BC3597EF-C878-40C7-96A4-540134FD96B1}">
      <dgm:prSet/>
      <dgm:spPr>
        <a:solidFill>
          <a:srgbClr val="FFDF00"/>
        </a:solidFill>
        <a:ln>
          <a:solidFill>
            <a:srgbClr val="192434"/>
          </a:solidFill>
        </a:ln>
      </dgm:spPr>
      <dgm:t>
        <a:bodyPr/>
        <a:lstStyle/>
        <a:p>
          <a:pPr algn="l"/>
          <a:r>
            <a:rPr lang="it-IT" b="1" dirty="0">
              <a:latin typeface="Times New Roman" panose="02020603050405020304" pitchFamily="18" charset="0"/>
              <a:cs typeface="Times New Roman" panose="02020603050405020304" pitchFamily="18" charset="0"/>
            </a:rPr>
            <a:t>Di seguito viene riportata la stessa immagine affetta da due gradi di densità di rumore diversi. A sinistra abbiamo una densità di 0.1, mentre a destra di 0.3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BF8F0B-1BA7-4D82-A895-FF24F9677F99}" type="parTrans" cxnId="{315B69BF-D3DB-4B3B-B876-FD4D5F7F734C}">
      <dgm:prSet/>
      <dgm:spPr/>
      <dgm:t>
        <a:bodyPr/>
        <a:lstStyle/>
        <a:p>
          <a:endParaRPr lang="en-US"/>
        </a:p>
      </dgm:t>
    </dgm:pt>
    <dgm:pt modelId="{4B513E19-2553-412B-99C5-8E221C6E7C4D}" type="sibTrans" cxnId="{315B69BF-D3DB-4B3B-B876-FD4D5F7F734C}">
      <dgm:prSet/>
      <dgm:spPr/>
      <dgm:t>
        <a:bodyPr/>
        <a:lstStyle/>
        <a:p>
          <a:endParaRPr lang="en-US"/>
        </a:p>
      </dgm:t>
    </dgm:pt>
    <dgm:pt modelId="{6EA851B5-B848-4CDC-B2E3-E343A53BEDEA}" type="pres">
      <dgm:prSet presAssocID="{E233057E-C9B1-467A-B4BC-989AAFE61CEC}" presName="outerComposite" presStyleCnt="0">
        <dgm:presLayoutVars>
          <dgm:chMax val="5"/>
          <dgm:dir/>
          <dgm:resizeHandles val="exact"/>
        </dgm:presLayoutVars>
      </dgm:prSet>
      <dgm:spPr/>
    </dgm:pt>
    <dgm:pt modelId="{AE188A7D-2C7A-460E-860E-2BDA24AB44A2}" type="pres">
      <dgm:prSet presAssocID="{E233057E-C9B1-467A-B4BC-989AAFE61CEC}" presName="dummyMaxCanvas" presStyleCnt="0">
        <dgm:presLayoutVars/>
      </dgm:prSet>
      <dgm:spPr/>
    </dgm:pt>
    <dgm:pt modelId="{57AEC8E3-C4F6-46DF-9DAC-5D5E0A7DEE05}" type="pres">
      <dgm:prSet presAssocID="{E233057E-C9B1-467A-B4BC-989AAFE61CEC}" presName="FiveNodes_1" presStyleLbl="node1" presStyleIdx="0" presStyleCnt="5" custScaleX="101161" custLinFactNeighborX="554">
        <dgm:presLayoutVars>
          <dgm:bulletEnabled val="1"/>
        </dgm:presLayoutVars>
      </dgm:prSet>
      <dgm:spPr/>
    </dgm:pt>
    <dgm:pt modelId="{108D7A9B-97E6-4F69-BA1D-BF3480D782D3}" type="pres">
      <dgm:prSet presAssocID="{E233057E-C9B1-467A-B4BC-989AAFE61CEC}" presName="FiveNodes_2" presStyleLbl="node1" presStyleIdx="1" presStyleCnt="5" custLinFactNeighborY="-1009">
        <dgm:presLayoutVars>
          <dgm:bulletEnabled val="1"/>
        </dgm:presLayoutVars>
      </dgm:prSet>
      <dgm:spPr/>
    </dgm:pt>
    <dgm:pt modelId="{AEF0EE01-F47C-4D91-81AA-2207D616D49D}" type="pres">
      <dgm:prSet presAssocID="{E233057E-C9B1-467A-B4BC-989AAFE61CEC}" presName="FiveNodes_3" presStyleLbl="node1" presStyleIdx="2" presStyleCnt="5" custLinFactNeighborX="-366" custLinFactNeighborY="-822">
        <dgm:presLayoutVars>
          <dgm:bulletEnabled val="1"/>
        </dgm:presLayoutVars>
      </dgm:prSet>
      <dgm:spPr/>
    </dgm:pt>
    <dgm:pt modelId="{B0DB0BA6-1B9F-43FC-A21A-CAE8CF867CC0}" type="pres">
      <dgm:prSet presAssocID="{E233057E-C9B1-467A-B4BC-989AAFE61CEC}" presName="FiveNodes_4" presStyleLbl="node1" presStyleIdx="3" presStyleCnt="5" custLinFactNeighborX="1111" custLinFactNeighborY="-947">
        <dgm:presLayoutVars>
          <dgm:bulletEnabled val="1"/>
        </dgm:presLayoutVars>
      </dgm:prSet>
      <dgm:spPr/>
    </dgm:pt>
    <dgm:pt modelId="{297276DB-6E80-44EE-839B-8A8AD0D5548D}" type="pres">
      <dgm:prSet presAssocID="{E233057E-C9B1-467A-B4BC-989AAFE61CEC}" presName="FiveNodes_5" presStyleLbl="node1" presStyleIdx="4" presStyleCnt="5" custLinFactNeighborX="-1144" custLinFactNeighborY="-1940">
        <dgm:presLayoutVars>
          <dgm:bulletEnabled val="1"/>
        </dgm:presLayoutVars>
      </dgm:prSet>
      <dgm:spPr/>
    </dgm:pt>
    <dgm:pt modelId="{FE8F8572-50B8-45B4-8553-941E9461B698}" type="pres">
      <dgm:prSet presAssocID="{E233057E-C9B1-467A-B4BC-989AAFE61CEC}" presName="FiveConn_1-2" presStyleLbl="fgAccFollowNode1" presStyleIdx="0" presStyleCnt="4">
        <dgm:presLayoutVars>
          <dgm:bulletEnabled val="1"/>
        </dgm:presLayoutVars>
      </dgm:prSet>
      <dgm:spPr/>
    </dgm:pt>
    <dgm:pt modelId="{5E9AFBE7-302D-42A9-96FF-91E11AC9DBE4}" type="pres">
      <dgm:prSet presAssocID="{E233057E-C9B1-467A-B4BC-989AAFE61CEC}" presName="FiveConn_2-3" presStyleLbl="fgAccFollowNode1" presStyleIdx="1" presStyleCnt="4">
        <dgm:presLayoutVars>
          <dgm:bulletEnabled val="1"/>
        </dgm:presLayoutVars>
      </dgm:prSet>
      <dgm:spPr/>
    </dgm:pt>
    <dgm:pt modelId="{BF975C82-E4AC-4CAA-9FED-CB7009494F26}" type="pres">
      <dgm:prSet presAssocID="{E233057E-C9B1-467A-B4BC-989AAFE61CEC}" presName="FiveConn_3-4" presStyleLbl="fgAccFollowNode1" presStyleIdx="2" presStyleCnt="4">
        <dgm:presLayoutVars>
          <dgm:bulletEnabled val="1"/>
        </dgm:presLayoutVars>
      </dgm:prSet>
      <dgm:spPr/>
    </dgm:pt>
    <dgm:pt modelId="{36A66EDE-2DFD-4725-BC7C-52BDBA56B2E7}" type="pres">
      <dgm:prSet presAssocID="{E233057E-C9B1-467A-B4BC-989AAFE61CEC}" presName="FiveConn_4-5" presStyleLbl="fgAccFollowNode1" presStyleIdx="3" presStyleCnt="4" custLinFactNeighborY="-6208">
        <dgm:presLayoutVars>
          <dgm:bulletEnabled val="1"/>
        </dgm:presLayoutVars>
      </dgm:prSet>
      <dgm:spPr/>
    </dgm:pt>
    <dgm:pt modelId="{6D40CD62-A7DF-4205-AEDE-68EBADA7CBD4}" type="pres">
      <dgm:prSet presAssocID="{E233057E-C9B1-467A-B4BC-989AAFE61CEC}" presName="FiveNodes_1_text" presStyleLbl="node1" presStyleIdx="4" presStyleCnt="5">
        <dgm:presLayoutVars>
          <dgm:bulletEnabled val="1"/>
        </dgm:presLayoutVars>
      </dgm:prSet>
      <dgm:spPr/>
    </dgm:pt>
    <dgm:pt modelId="{088E7532-F86A-4156-B495-100C76D5DCB8}" type="pres">
      <dgm:prSet presAssocID="{E233057E-C9B1-467A-B4BC-989AAFE61CEC}" presName="FiveNodes_2_text" presStyleLbl="node1" presStyleIdx="4" presStyleCnt="5">
        <dgm:presLayoutVars>
          <dgm:bulletEnabled val="1"/>
        </dgm:presLayoutVars>
      </dgm:prSet>
      <dgm:spPr/>
    </dgm:pt>
    <dgm:pt modelId="{5BA58B59-F334-41A8-BA60-A08ACB81C1A3}" type="pres">
      <dgm:prSet presAssocID="{E233057E-C9B1-467A-B4BC-989AAFE61CEC}" presName="FiveNodes_3_text" presStyleLbl="node1" presStyleIdx="4" presStyleCnt="5">
        <dgm:presLayoutVars>
          <dgm:bulletEnabled val="1"/>
        </dgm:presLayoutVars>
      </dgm:prSet>
      <dgm:spPr/>
    </dgm:pt>
    <dgm:pt modelId="{C6F4DAA2-4477-4D2F-A8CC-1B2797E7CF95}" type="pres">
      <dgm:prSet presAssocID="{E233057E-C9B1-467A-B4BC-989AAFE61CEC}" presName="FiveNodes_4_text" presStyleLbl="node1" presStyleIdx="4" presStyleCnt="5">
        <dgm:presLayoutVars>
          <dgm:bulletEnabled val="1"/>
        </dgm:presLayoutVars>
      </dgm:prSet>
      <dgm:spPr/>
    </dgm:pt>
    <dgm:pt modelId="{6047734C-CD36-43B1-89A3-8D7ED69B7841}" type="pres">
      <dgm:prSet presAssocID="{E233057E-C9B1-467A-B4BC-989AAFE61CE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8C8E403-65B2-4439-91C9-7918BB3B4932}" srcId="{E233057E-C9B1-467A-B4BC-989AAFE61CEC}" destId="{854C6604-74CD-4A5C-9DD5-FD45689C966E}" srcOrd="3" destOrd="0" parTransId="{2E44D046-D0B5-4585-B1C6-9A12B20F2530}" sibTransId="{7F110930-AC51-4617-9018-9C60E984E18C}"/>
    <dgm:cxn modelId="{42DD2D09-12D3-4DF6-A0EF-053514F2F0D6}" type="presOf" srcId="{09081B36-FB98-4CC0-BE3A-F5D03BE05BCE}" destId="{088E7532-F86A-4156-B495-100C76D5DCB8}" srcOrd="1" destOrd="0" presId="urn:microsoft.com/office/officeart/2005/8/layout/vProcess5"/>
    <dgm:cxn modelId="{980E2C0F-87D1-4B8D-AB8D-EA857DCE4A46}" type="presOf" srcId="{BC3597EF-C878-40C7-96A4-540134FD96B1}" destId="{297276DB-6E80-44EE-839B-8A8AD0D5548D}" srcOrd="0" destOrd="0" presId="urn:microsoft.com/office/officeart/2005/8/layout/vProcess5"/>
    <dgm:cxn modelId="{A3FA2D19-D41D-42D1-99CB-FD80EB73C49C}" srcId="{E233057E-C9B1-467A-B4BC-989AAFE61CEC}" destId="{C583EE89-372C-4D12-92A7-5305450BA6B0}" srcOrd="0" destOrd="0" parTransId="{238A087D-1441-4E4B-B381-C2D04B6B491E}" sibTransId="{FAC903F8-01AD-429C-A62D-E6C2F4F25058}"/>
    <dgm:cxn modelId="{5099E52B-ACB7-4A61-B7AF-5241C1BEBA01}" type="presOf" srcId="{FD3F2D26-B50B-40BF-A2AF-06CB0D2E87DF}" destId="{5E9AFBE7-302D-42A9-96FF-91E11AC9DBE4}" srcOrd="0" destOrd="0" presId="urn:microsoft.com/office/officeart/2005/8/layout/vProcess5"/>
    <dgm:cxn modelId="{AB93423A-ACDF-47B6-AD19-608D6EAA3F2B}" type="presOf" srcId="{7F110930-AC51-4617-9018-9C60E984E18C}" destId="{36A66EDE-2DFD-4725-BC7C-52BDBA56B2E7}" srcOrd="0" destOrd="0" presId="urn:microsoft.com/office/officeart/2005/8/layout/vProcess5"/>
    <dgm:cxn modelId="{CFAB5942-7CDF-4ECC-BBFE-6F2F376E24D7}" type="presOf" srcId="{854C6604-74CD-4A5C-9DD5-FD45689C966E}" destId="{B0DB0BA6-1B9F-43FC-A21A-CAE8CF867CC0}" srcOrd="0" destOrd="0" presId="urn:microsoft.com/office/officeart/2005/8/layout/vProcess5"/>
    <dgm:cxn modelId="{196B8D65-1009-4F88-BBE2-468CC1C59126}" type="presOf" srcId="{09081B36-FB98-4CC0-BE3A-F5D03BE05BCE}" destId="{108D7A9B-97E6-4F69-BA1D-BF3480D782D3}" srcOrd="0" destOrd="0" presId="urn:microsoft.com/office/officeart/2005/8/layout/vProcess5"/>
    <dgm:cxn modelId="{789A4A50-55A7-48FC-944D-8D9321A99B6D}" type="presOf" srcId="{854C6604-74CD-4A5C-9DD5-FD45689C966E}" destId="{C6F4DAA2-4477-4D2F-A8CC-1B2797E7CF95}" srcOrd="1" destOrd="0" presId="urn:microsoft.com/office/officeart/2005/8/layout/vProcess5"/>
    <dgm:cxn modelId="{C6956C59-596C-4C6C-8421-14900D13808C}" srcId="{E233057E-C9B1-467A-B4BC-989AAFE61CEC}" destId="{E33BE0C2-A5C9-4C61-9CA4-FCE7779C5DBF}" srcOrd="2" destOrd="0" parTransId="{CDE6387E-2E70-4352-997A-63523C230CCC}" sibTransId="{57B27993-33EC-4641-BEAD-AB14A67DD863}"/>
    <dgm:cxn modelId="{B63E827F-3020-479F-8897-530FFFC55240}" type="presOf" srcId="{E33BE0C2-A5C9-4C61-9CA4-FCE7779C5DBF}" destId="{AEF0EE01-F47C-4D91-81AA-2207D616D49D}" srcOrd="0" destOrd="0" presId="urn:microsoft.com/office/officeart/2005/8/layout/vProcess5"/>
    <dgm:cxn modelId="{EB0B39A1-BD6C-43DA-94D5-33CE7BE84B4D}" type="presOf" srcId="{C583EE89-372C-4D12-92A7-5305450BA6B0}" destId="{6D40CD62-A7DF-4205-AEDE-68EBADA7CBD4}" srcOrd="1" destOrd="0" presId="urn:microsoft.com/office/officeart/2005/8/layout/vProcess5"/>
    <dgm:cxn modelId="{07BABDA4-7C0D-4119-8EA6-8972CDF4DF48}" type="presOf" srcId="{E33BE0C2-A5C9-4C61-9CA4-FCE7779C5DBF}" destId="{5BA58B59-F334-41A8-BA60-A08ACB81C1A3}" srcOrd="1" destOrd="0" presId="urn:microsoft.com/office/officeart/2005/8/layout/vProcess5"/>
    <dgm:cxn modelId="{EBD8FAAE-3C4A-40E8-9FC7-2EE23BE35F01}" srcId="{E233057E-C9B1-467A-B4BC-989AAFE61CEC}" destId="{09081B36-FB98-4CC0-BE3A-F5D03BE05BCE}" srcOrd="1" destOrd="0" parTransId="{291D53D0-5B69-4D46-B37A-0216CB68A893}" sibTransId="{FD3F2D26-B50B-40BF-A2AF-06CB0D2E87DF}"/>
    <dgm:cxn modelId="{038329B9-A357-4C83-9977-2E45F88AFCCB}" type="presOf" srcId="{C583EE89-372C-4D12-92A7-5305450BA6B0}" destId="{57AEC8E3-C4F6-46DF-9DAC-5D5E0A7DEE05}" srcOrd="0" destOrd="0" presId="urn:microsoft.com/office/officeart/2005/8/layout/vProcess5"/>
    <dgm:cxn modelId="{315B69BF-D3DB-4B3B-B876-FD4D5F7F734C}" srcId="{E233057E-C9B1-467A-B4BC-989AAFE61CEC}" destId="{BC3597EF-C878-40C7-96A4-540134FD96B1}" srcOrd="4" destOrd="0" parTransId="{53BF8F0B-1BA7-4D82-A895-FF24F9677F99}" sibTransId="{4B513E19-2553-412B-99C5-8E221C6E7C4D}"/>
    <dgm:cxn modelId="{19704CD2-A7CE-48BF-B1F6-2457536C9593}" type="presOf" srcId="{BC3597EF-C878-40C7-96A4-540134FD96B1}" destId="{6047734C-CD36-43B1-89A3-8D7ED69B7841}" srcOrd="1" destOrd="0" presId="urn:microsoft.com/office/officeart/2005/8/layout/vProcess5"/>
    <dgm:cxn modelId="{67AD2AD7-6798-475A-83D7-D86BE91339EF}" type="presOf" srcId="{57B27993-33EC-4641-BEAD-AB14A67DD863}" destId="{BF975C82-E4AC-4CAA-9FED-CB7009494F26}" srcOrd="0" destOrd="0" presId="urn:microsoft.com/office/officeart/2005/8/layout/vProcess5"/>
    <dgm:cxn modelId="{3595BCEB-1C8D-45D5-81F8-A50A5F0426D2}" type="presOf" srcId="{FAC903F8-01AD-429C-A62D-E6C2F4F25058}" destId="{FE8F8572-50B8-45B4-8553-941E9461B698}" srcOrd="0" destOrd="0" presId="urn:microsoft.com/office/officeart/2005/8/layout/vProcess5"/>
    <dgm:cxn modelId="{33C544F2-D279-491E-A94E-F2F3EFC0D6BE}" type="presOf" srcId="{E233057E-C9B1-467A-B4BC-989AAFE61CEC}" destId="{6EA851B5-B848-4CDC-B2E3-E343A53BEDEA}" srcOrd="0" destOrd="0" presId="urn:microsoft.com/office/officeart/2005/8/layout/vProcess5"/>
    <dgm:cxn modelId="{EE7AC8E2-F198-4DA3-9483-2C80927A8FAB}" type="presParOf" srcId="{6EA851B5-B848-4CDC-B2E3-E343A53BEDEA}" destId="{AE188A7D-2C7A-460E-860E-2BDA24AB44A2}" srcOrd="0" destOrd="0" presId="urn:microsoft.com/office/officeart/2005/8/layout/vProcess5"/>
    <dgm:cxn modelId="{12579C68-2E05-4010-BDB1-289058E8F2B5}" type="presParOf" srcId="{6EA851B5-B848-4CDC-B2E3-E343A53BEDEA}" destId="{57AEC8E3-C4F6-46DF-9DAC-5D5E0A7DEE05}" srcOrd="1" destOrd="0" presId="urn:microsoft.com/office/officeart/2005/8/layout/vProcess5"/>
    <dgm:cxn modelId="{698F42BC-F4F2-413C-BEA5-05FFF9CAA0EB}" type="presParOf" srcId="{6EA851B5-B848-4CDC-B2E3-E343A53BEDEA}" destId="{108D7A9B-97E6-4F69-BA1D-BF3480D782D3}" srcOrd="2" destOrd="0" presId="urn:microsoft.com/office/officeart/2005/8/layout/vProcess5"/>
    <dgm:cxn modelId="{52B4081C-6E2D-44D2-B195-7CD338A5F03E}" type="presParOf" srcId="{6EA851B5-B848-4CDC-B2E3-E343A53BEDEA}" destId="{AEF0EE01-F47C-4D91-81AA-2207D616D49D}" srcOrd="3" destOrd="0" presId="urn:microsoft.com/office/officeart/2005/8/layout/vProcess5"/>
    <dgm:cxn modelId="{145F37C9-3505-4A0E-83E1-7AD0C574D800}" type="presParOf" srcId="{6EA851B5-B848-4CDC-B2E3-E343A53BEDEA}" destId="{B0DB0BA6-1B9F-43FC-A21A-CAE8CF867CC0}" srcOrd="4" destOrd="0" presId="urn:microsoft.com/office/officeart/2005/8/layout/vProcess5"/>
    <dgm:cxn modelId="{4E8A1A96-DFF3-4225-8571-932812F1D177}" type="presParOf" srcId="{6EA851B5-B848-4CDC-B2E3-E343A53BEDEA}" destId="{297276DB-6E80-44EE-839B-8A8AD0D5548D}" srcOrd="5" destOrd="0" presId="urn:microsoft.com/office/officeart/2005/8/layout/vProcess5"/>
    <dgm:cxn modelId="{AA06E505-1DF0-42B5-A290-855E8E33CC31}" type="presParOf" srcId="{6EA851B5-B848-4CDC-B2E3-E343A53BEDEA}" destId="{FE8F8572-50B8-45B4-8553-941E9461B698}" srcOrd="6" destOrd="0" presId="urn:microsoft.com/office/officeart/2005/8/layout/vProcess5"/>
    <dgm:cxn modelId="{7E027ACA-805F-47E3-AC34-B34D72993BBA}" type="presParOf" srcId="{6EA851B5-B848-4CDC-B2E3-E343A53BEDEA}" destId="{5E9AFBE7-302D-42A9-96FF-91E11AC9DBE4}" srcOrd="7" destOrd="0" presId="urn:microsoft.com/office/officeart/2005/8/layout/vProcess5"/>
    <dgm:cxn modelId="{5B6AAFDE-2248-4D05-B5E5-5D8CB7978364}" type="presParOf" srcId="{6EA851B5-B848-4CDC-B2E3-E343A53BEDEA}" destId="{BF975C82-E4AC-4CAA-9FED-CB7009494F26}" srcOrd="8" destOrd="0" presId="urn:microsoft.com/office/officeart/2005/8/layout/vProcess5"/>
    <dgm:cxn modelId="{5E3FDB48-638E-459C-AE20-78FCCA0B5C2F}" type="presParOf" srcId="{6EA851B5-B848-4CDC-B2E3-E343A53BEDEA}" destId="{36A66EDE-2DFD-4725-BC7C-52BDBA56B2E7}" srcOrd="9" destOrd="0" presId="urn:microsoft.com/office/officeart/2005/8/layout/vProcess5"/>
    <dgm:cxn modelId="{02795B40-FDAC-4279-A5C3-E5E9D378A4EC}" type="presParOf" srcId="{6EA851B5-B848-4CDC-B2E3-E343A53BEDEA}" destId="{6D40CD62-A7DF-4205-AEDE-68EBADA7CBD4}" srcOrd="10" destOrd="0" presId="urn:microsoft.com/office/officeart/2005/8/layout/vProcess5"/>
    <dgm:cxn modelId="{E6BCA486-0C6D-4EDF-9DBA-F7E6722A021D}" type="presParOf" srcId="{6EA851B5-B848-4CDC-B2E3-E343A53BEDEA}" destId="{088E7532-F86A-4156-B495-100C76D5DCB8}" srcOrd="11" destOrd="0" presId="urn:microsoft.com/office/officeart/2005/8/layout/vProcess5"/>
    <dgm:cxn modelId="{73143F54-C635-4C85-923C-2E8606918177}" type="presParOf" srcId="{6EA851B5-B848-4CDC-B2E3-E343A53BEDEA}" destId="{5BA58B59-F334-41A8-BA60-A08ACB81C1A3}" srcOrd="12" destOrd="0" presId="urn:microsoft.com/office/officeart/2005/8/layout/vProcess5"/>
    <dgm:cxn modelId="{33048FBC-1A6A-4B4D-9B3F-AB7D721D5580}" type="presParOf" srcId="{6EA851B5-B848-4CDC-B2E3-E343A53BEDEA}" destId="{C6F4DAA2-4477-4D2F-A8CC-1B2797E7CF95}" srcOrd="13" destOrd="0" presId="urn:microsoft.com/office/officeart/2005/8/layout/vProcess5"/>
    <dgm:cxn modelId="{A50D1D52-F969-4378-B8FA-20B2C999D021}" type="presParOf" srcId="{6EA851B5-B848-4CDC-B2E3-E343A53BEDEA}" destId="{6047734C-CD36-43B1-89A3-8D7ED69B784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EC8E3-C4F6-46DF-9DAC-5D5E0A7DEE05}">
      <dsp:nvSpPr>
        <dsp:cNvPr id="0" name=""/>
        <dsp:cNvSpPr/>
      </dsp:nvSpPr>
      <dsp:spPr>
        <a:xfrm>
          <a:off x="24731" y="0"/>
          <a:ext cx="9485704" cy="943332"/>
        </a:xfrm>
        <a:prstGeom prst="roundRect">
          <a:avLst>
            <a:gd name="adj" fmla="val 10000"/>
          </a:avLst>
        </a:prstGeom>
        <a:solidFill>
          <a:srgbClr val="FFDF00"/>
        </a:solidFill>
        <a:ln w="25400" cap="flat" cmpd="sng" algn="ctr">
          <a:solidFill>
            <a:srgbClr val="19243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 immagini digitali sono spesso corrotte da rumori durante l'acquisizione e la trasmissione.</a:t>
          </a:r>
          <a:endParaRPr lang="en-US" sz="18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360" y="27629"/>
        <a:ext cx="8344948" cy="888074"/>
      </dsp:txXfrm>
    </dsp:sp>
    <dsp:sp modelId="{108D7A9B-97E6-4F69-BA1D-BF3480D782D3}">
      <dsp:nvSpPr>
        <dsp:cNvPr id="0" name=""/>
        <dsp:cNvSpPr/>
      </dsp:nvSpPr>
      <dsp:spPr>
        <a:xfrm>
          <a:off x="727434" y="1064832"/>
          <a:ext cx="9376839" cy="943332"/>
        </a:xfrm>
        <a:prstGeom prst="roundRect">
          <a:avLst>
            <a:gd name="adj" fmla="val 10000"/>
          </a:avLst>
        </a:prstGeom>
        <a:solidFill>
          <a:srgbClr val="FFDF00"/>
        </a:solidFill>
        <a:ln w="25400" cap="flat" cmpd="sng" algn="ctr">
          <a:solidFill>
            <a:srgbClr val="19243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 </a:t>
          </a:r>
          <a:r>
            <a:rPr lang="it-IT" sz="17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denoising</a:t>
          </a:r>
          <a:r>
            <a:rPr lang="it-IT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delle immagini, come passo preliminare nel processo di elaborazione delle immagini, è cruciale per preservare bordi, texture e altri dettagli. Considerata una delle attività più importanti nell'elaborazione delle immagini.</a:t>
          </a:r>
          <a:endParaRPr lang="en-US" sz="17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5063" y="1092461"/>
        <a:ext cx="8008197" cy="888074"/>
      </dsp:txXfrm>
    </dsp:sp>
    <dsp:sp modelId="{AEF0EE01-F47C-4D91-81AA-2207D616D49D}">
      <dsp:nvSpPr>
        <dsp:cNvPr id="0" name=""/>
        <dsp:cNvSpPr/>
      </dsp:nvSpPr>
      <dsp:spPr>
        <a:xfrm>
          <a:off x="1393334" y="2140946"/>
          <a:ext cx="9376839" cy="943332"/>
        </a:xfrm>
        <a:prstGeom prst="roundRect">
          <a:avLst>
            <a:gd name="adj" fmla="val 10000"/>
          </a:avLst>
        </a:prstGeom>
        <a:solidFill>
          <a:srgbClr val="FFDF00"/>
        </a:solidFill>
        <a:ln w="25400" cap="flat" cmpd="sng" algn="ctr">
          <a:solidFill>
            <a:srgbClr val="19243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 rumore di tipo </a:t>
          </a:r>
          <a:r>
            <a:rPr lang="it-IT" sz="1700" b="1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salet</a:t>
          </a:r>
          <a:r>
            <a:rPr lang="it-IT" sz="17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-and-</a:t>
          </a:r>
          <a:r>
            <a:rPr lang="it-IT" sz="1700" b="1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pepper</a:t>
          </a:r>
          <a:r>
            <a:rPr lang="it-IT" sz="17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che spesso si manifesta nelle immagini, può essere osservato come punti neri o bianchi.</a:t>
          </a:r>
          <a:endParaRPr lang="en-US" sz="17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20963" y="2168575"/>
        <a:ext cx="8008197" cy="888074"/>
      </dsp:txXfrm>
    </dsp:sp>
    <dsp:sp modelId="{B0DB0BA6-1B9F-43FC-A21A-CAE8CF867CC0}">
      <dsp:nvSpPr>
        <dsp:cNvPr id="0" name=""/>
        <dsp:cNvSpPr/>
      </dsp:nvSpPr>
      <dsp:spPr>
        <a:xfrm>
          <a:off x="2232048" y="3214118"/>
          <a:ext cx="9376839" cy="943332"/>
        </a:xfrm>
        <a:prstGeom prst="roundRect">
          <a:avLst>
            <a:gd name="adj" fmla="val 10000"/>
          </a:avLst>
        </a:prstGeom>
        <a:solidFill>
          <a:srgbClr val="FFDF00"/>
        </a:solidFill>
        <a:ln w="25400" cap="flat" cmpd="sng" algn="ctr">
          <a:solidFill>
            <a:srgbClr val="19243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Rappresenta un importante problema, in quanto i pixel contaminati assumono valori massimi o minimi, disturbando significativamente l'integrità visiva dell'immagine.</a:t>
          </a:r>
          <a:endParaRPr lang="en-US" sz="17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59677" y="3241747"/>
        <a:ext cx="8008197" cy="888074"/>
      </dsp:txXfrm>
    </dsp:sp>
    <dsp:sp modelId="{297276DB-6E80-44EE-839B-8A8AD0D5548D}">
      <dsp:nvSpPr>
        <dsp:cNvPr id="0" name=""/>
        <dsp:cNvSpPr/>
      </dsp:nvSpPr>
      <dsp:spPr>
        <a:xfrm>
          <a:off x="2720819" y="4279101"/>
          <a:ext cx="9376839" cy="943332"/>
        </a:xfrm>
        <a:prstGeom prst="roundRect">
          <a:avLst>
            <a:gd name="adj" fmla="val 10000"/>
          </a:avLst>
        </a:prstGeom>
        <a:solidFill>
          <a:srgbClr val="FFDF00"/>
        </a:solidFill>
        <a:ln w="25400" cap="flat" cmpd="sng" algn="ctr">
          <a:solidFill>
            <a:srgbClr val="19243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 seguito viene riportata la stessa immagine affetta da due gradi di densità di rumore diversi. A sinistra abbiamo una densità di 0.1, mentre a destra di 0.3</a:t>
          </a:r>
          <a:endParaRPr lang="en-US" sz="17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48448" y="4306730"/>
        <a:ext cx="8008197" cy="888074"/>
      </dsp:txXfrm>
    </dsp:sp>
    <dsp:sp modelId="{FE8F8572-50B8-45B4-8553-941E9461B698}">
      <dsp:nvSpPr>
        <dsp:cNvPr id="0" name=""/>
        <dsp:cNvSpPr/>
      </dsp:nvSpPr>
      <dsp:spPr>
        <a:xfrm>
          <a:off x="8790890" y="689156"/>
          <a:ext cx="613165" cy="6131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192434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928852" y="689156"/>
        <a:ext cx="337241" cy="461407"/>
      </dsp:txXfrm>
    </dsp:sp>
    <dsp:sp modelId="{5E9AFBE7-302D-42A9-96FF-91E11AC9DBE4}">
      <dsp:nvSpPr>
        <dsp:cNvPr id="0" name=""/>
        <dsp:cNvSpPr/>
      </dsp:nvSpPr>
      <dsp:spPr>
        <a:xfrm>
          <a:off x="9491108" y="1763506"/>
          <a:ext cx="613165" cy="6131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192434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629070" y="1763506"/>
        <a:ext cx="337241" cy="461407"/>
      </dsp:txXfrm>
    </dsp:sp>
    <dsp:sp modelId="{BF975C82-E4AC-4CAA-9FED-CB7009494F26}">
      <dsp:nvSpPr>
        <dsp:cNvPr id="0" name=""/>
        <dsp:cNvSpPr/>
      </dsp:nvSpPr>
      <dsp:spPr>
        <a:xfrm>
          <a:off x="10191327" y="2822135"/>
          <a:ext cx="613165" cy="6131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192434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10329289" y="2822135"/>
        <a:ext cx="337241" cy="461407"/>
      </dsp:txXfrm>
    </dsp:sp>
    <dsp:sp modelId="{36A66EDE-2DFD-4725-BC7C-52BDBA56B2E7}">
      <dsp:nvSpPr>
        <dsp:cNvPr id="0" name=""/>
        <dsp:cNvSpPr/>
      </dsp:nvSpPr>
      <dsp:spPr>
        <a:xfrm>
          <a:off x="10891545" y="3868901"/>
          <a:ext cx="613165" cy="6131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192434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11029507" y="3868901"/>
        <a:ext cx="337241" cy="461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4F915-DDDE-4CAA-895D-614564BB8837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B5884-7D75-46CC-B688-7B54B2BD8EA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0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C5A5-33D0-4441-96FE-163C8B7C9D3F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E1B5-63BC-4334-9D81-D58D41015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47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662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rumore di tipo sale-e-pepe. Come potete vedere in questa diapositiva, le immagini digitali sono spesso soggette a corruzione a causa di rumori introdotti durante l'acquisizione e la trasmissione. Questo tipo di rumore è particolarmente invasivo perché porta i pixel dell'immagine ad assumere i valori massimi o minimi, osservabili come punti neri o bianchi sparsi sull'immagine. </a:t>
            </a:r>
          </a:p>
          <a:p>
            <a:endParaRPr lang="it-IT" dirty="0"/>
          </a:p>
          <a:p>
            <a:r>
              <a:rPr lang="it-IT" dirty="0"/>
              <a:t>La rimozione del rumore, o </a:t>
            </a:r>
            <a:r>
              <a:rPr lang="it-IT" dirty="0" err="1"/>
              <a:t>denoising</a:t>
            </a:r>
            <a:r>
              <a:rPr lang="it-IT" dirty="0"/>
              <a:t>, è quindi un passaggio cruciale nel </a:t>
            </a:r>
            <a:r>
              <a:rPr lang="it-IT" dirty="0" err="1"/>
              <a:t>pre</a:t>
            </a:r>
            <a:r>
              <a:rPr lang="it-IT" dirty="0"/>
              <a:t>-processamento delle immagini. Questo non solo migliora la qualità visiva dell'immagine, ma è fondamentale per le successive fasi di elaborazione e analisi. Preservare dettagli come bordi e texture è essenziale per il successo di applicazioni più avanzate, come il riconoscimento facciale o la diagnosi medica basata su immagini.</a:t>
            </a:r>
          </a:p>
          <a:p>
            <a:endParaRPr lang="it-IT" dirty="0"/>
          </a:p>
          <a:p>
            <a:r>
              <a:rPr lang="it-IT" dirty="0"/>
              <a:t>Nella parte inferiore della diapositiva, ho inserito due immagini che illustrano chiaramente l'effetto del rumore sale-e-pepe a diverse densità. A sinistra, vediamo un'immagine con una densità di rumore del 0,1, mentre a destra, la densità del rumore aumenta a 0,3. Questo incremento di rumore rende l'immagine sempre meno riconoscibile e complica notevolmente i tentativi di restauro dell'immagine originale.</a:t>
            </a:r>
          </a:p>
          <a:p>
            <a:endParaRPr lang="it-IT" dirty="0"/>
          </a:p>
          <a:p>
            <a:r>
              <a:rPr lang="it-IT" dirty="0"/>
              <a:t>Nel corso di questa presentazione, esploreremo come il nostro nuovo approccio, il filtro medio adattivo non locale o NAMF, affronta efficacemente questa sfida, superando i metodi tradizionali sotto molti aspetti cruciali."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41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873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285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9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266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470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67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360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511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621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2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10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0A91-0F3D-9944-94EF-F5C93CDE0643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20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4.png"/><Relationship Id="rId5" Type="http://schemas.openxmlformats.org/officeDocument/2006/relationships/diagramData" Target="../diagrams/data1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30" name="CasellaDiTesto 9">
            <a:extLst>
              <a:ext uri="{FF2B5EF4-FFF2-40B4-BE49-F238E27FC236}">
                <a16:creationId xmlns:a16="http://schemas.microsoft.com/office/drawing/2014/main" id="{25D6C0D8-3AB5-2879-A1AE-3041DE17451A}"/>
              </a:ext>
            </a:extLst>
          </p:cNvPr>
          <p:cNvSpPr txBox="1"/>
          <p:nvPr/>
        </p:nvSpPr>
        <p:spPr>
          <a:xfrm>
            <a:off x="-2" y="118118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D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IPARTIMENTO DI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NGEGNERIA</a:t>
            </a:r>
            <a:r>
              <a:rPr lang="it-IT" dirty="0">
                <a:latin typeface="Century Gothic"/>
                <a:cs typeface="Century Gothic"/>
              </a:rPr>
              <a:t>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E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LETTRICA E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T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ECNOLOGIE DEL</a:t>
            </a:r>
            <a:r>
              <a:rPr lang="it-IT" dirty="0">
                <a:latin typeface="Century Gothic"/>
                <a:cs typeface="Century Gothic"/>
              </a:rPr>
              <a:t>L’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NFORMAZIONE</a:t>
            </a:r>
          </a:p>
          <a:p>
            <a:pPr algn="ctr"/>
            <a:endParaRPr lang="it-IT" sz="800" dirty="0">
              <a:solidFill>
                <a:srgbClr val="162230"/>
              </a:solidFill>
              <a:latin typeface="Century Gothic"/>
              <a:cs typeface="Century Gothic"/>
            </a:endParaRPr>
          </a:p>
          <a:p>
            <a:pPr algn="ctr"/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SCUOLA POLITECNICA E DELLE SCIENZE DI BASE</a:t>
            </a:r>
          </a:p>
        </p:txBody>
      </p:sp>
      <p:sp>
        <p:nvSpPr>
          <p:cNvPr id="32" name="CasellaDiTesto 12">
            <a:extLst>
              <a:ext uri="{FF2B5EF4-FFF2-40B4-BE49-F238E27FC236}">
                <a16:creationId xmlns:a16="http://schemas.microsoft.com/office/drawing/2014/main" id="{38EFD608-08ED-887B-303A-AEDE2A4AA94C}"/>
              </a:ext>
            </a:extLst>
          </p:cNvPr>
          <p:cNvSpPr txBox="1"/>
          <p:nvPr/>
        </p:nvSpPr>
        <p:spPr>
          <a:xfrm>
            <a:off x="1" y="401182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dirty="0">
                <a:solidFill>
                  <a:srgbClr val="971720"/>
                </a:solidFill>
                <a:latin typeface="Century Gothic"/>
                <a:cs typeface="Century Gothic"/>
              </a:rPr>
              <a:t>NON-LOCAL ADAPTIVE MEAN FILTER FOR SALT-AND-PEPPER NOISE REMOVAL</a:t>
            </a:r>
            <a:endParaRPr lang="it-IT" sz="2400" b="1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34" name="CasellaDiTesto 11">
            <a:extLst>
              <a:ext uri="{FF2B5EF4-FFF2-40B4-BE49-F238E27FC236}">
                <a16:creationId xmlns:a16="http://schemas.microsoft.com/office/drawing/2014/main" id="{544B29C9-AD94-C7B7-2FFE-708F9C0DC931}"/>
              </a:ext>
            </a:extLst>
          </p:cNvPr>
          <p:cNvSpPr txBox="1"/>
          <p:nvPr/>
        </p:nvSpPr>
        <p:spPr>
          <a:xfrm>
            <a:off x="-2" y="2375300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162230"/>
                </a:solidFill>
                <a:latin typeface="Century Gothic"/>
                <a:cs typeface="Century Gothic"/>
              </a:rPr>
              <a:t>LAUREA MAGISTRALE IN INGEGNERIA DELL’AUTOMAZIONE E ROBOTICA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08C1945A-2DD4-B71B-0CAB-5387B6142CFE}"/>
              </a:ext>
            </a:extLst>
          </p:cNvPr>
          <p:cNvSpPr/>
          <p:nvPr/>
        </p:nvSpPr>
        <p:spPr>
          <a:xfrm>
            <a:off x="0" y="5934669"/>
            <a:ext cx="12192000" cy="923330"/>
          </a:xfrm>
          <a:prstGeom prst="rect">
            <a:avLst/>
          </a:prstGeom>
          <a:solidFill>
            <a:srgbClr val="FFD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800" dirty="0">
                <a:solidFill>
                  <a:schemeClr val="tx1"/>
                </a:solidFill>
                <a:latin typeface="Century Gothic"/>
                <a:cs typeface="Century Gothic"/>
              </a:rPr>
              <a:t>Candidati : Anzalone Claudio (P38000173), Maisto Paolo (P38000191), Gaetano Parigiano (P38000195)</a:t>
            </a:r>
          </a:p>
        </p:txBody>
      </p:sp>
      <p:sp>
        <p:nvSpPr>
          <p:cNvPr id="4" name="CasellaDiTesto 11">
            <a:extLst>
              <a:ext uri="{FF2B5EF4-FFF2-40B4-BE49-F238E27FC236}">
                <a16:creationId xmlns:a16="http://schemas.microsoft.com/office/drawing/2014/main" id="{29CCEAB6-1446-700A-9004-38982C906ADB}"/>
              </a:ext>
            </a:extLst>
          </p:cNvPr>
          <p:cNvSpPr txBox="1"/>
          <p:nvPr/>
        </p:nvSpPr>
        <p:spPr>
          <a:xfrm>
            <a:off x="-3" y="3068769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162230"/>
                </a:solidFill>
                <a:latin typeface="Century Gothic"/>
                <a:cs typeface="Century Gothic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165468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" name="Picture 2" descr="C:\Bruno\campus\unina\Stationery\Dipartimenti\DIETI\Logo_DIETI_Por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714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/>
          <p:cNvSpPr/>
          <p:nvPr/>
        </p:nvSpPr>
        <p:spPr>
          <a:xfrm>
            <a:off x="14286" y="6522320"/>
            <a:ext cx="8373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b="1" smtClean="0">
                <a:solidFill>
                  <a:srgbClr val="162230"/>
                </a:solidFill>
                <a:latin typeface="Century Gothic"/>
                <a:cs typeface="Century Gothic"/>
              </a:rPr>
              <a:pPr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it-IT" sz="1400" b="1" dirty="0">
              <a:solidFill>
                <a:srgbClr val="162230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35325-D0F1-BB9A-B37B-9D0783AA7C90}"/>
              </a:ext>
            </a:extLst>
          </p:cNvPr>
          <p:cNvSpPr/>
          <p:nvPr/>
        </p:nvSpPr>
        <p:spPr>
          <a:xfrm>
            <a:off x="111616" y="122442"/>
            <a:ext cx="12080384" cy="400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SOMMARIO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400" dirty="0">
                <a:solidFill>
                  <a:srgbClr val="162230"/>
                </a:solidFill>
                <a:latin typeface="Century Gothic" pitchFamily="34" charset="0"/>
              </a:rPr>
              <a:t>Livello 1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2000" dirty="0">
                <a:solidFill>
                  <a:srgbClr val="162230"/>
                </a:solidFill>
                <a:latin typeface="Century Gothic" pitchFamily="34" charset="0"/>
              </a:rPr>
              <a:t>Livello 2</a:t>
            </a: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rgbClr val="4A7EBB"/>
              </a:buClr>
              <a:buSzPct val="70000"/>
              <a:buFont typeface="Wingdings" pitchFamily="2" charset="2"/>
              <a:buChar char="u"/>
            </a:pPr>
            <a:r>
              <a:rPr lang="it-IT" dirty="0">
                <a:solidFill>
                  <a:srgbClr val="162230"/>
                </a:solidFill>
                <a:latin typeface="Century Gothic" pitchFamily="34" charset="0"/>
              </a:rPr>
              <a:t>Livello 3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400" dirty="0">
                <a:solidFill>
                  <a:srgbClr val="162230"/>
                </a:solidFill>
                <a:latin typeface="Century Gothic" pitchFamily="34" charset="0"/>
              </a:rPr>
              <a:t>Livello 1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400" dirty="0">
                <a:solidFill>
                  <a:srgbClr val="162230"/>
                </a:solidFill>
                <a:latin typeface="Century Gothic" pitchFamily="34" charset="0"/>
              </a:rPr>
              <a:t>Livello 1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2000" dirty="0">
                <a:solidFill>
                  <a:srgbClr val="162230"/>
                </a:solidFill>
                <a:latin typeface="Century Gothic" pitchFamily="34" charset="0"/>
              </a:rPr>
              <a:t>Livello 2</a:t>
            </a:r>
          </a:p>
        </p:txBody>
      </p:sp>
    </p:spTree>
    <p:extLst>
      <p:ext uri="{BB962C8B-B14F-4D97-AF65-F5344CB8AC3E}">
        <p14:creationId xmlns:p14="http://schemas.microsoft.com/office/powerpoint/2010/main" val="3372211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6" name="Rettangolo 10">
            <a:extLst>
              <a:ext uri="{FF2B5EF4-FFF2-40B4-BE49-F238E27FC236}">
                <a16:creationId xmlns:a16="http://schemas.microsoft.com/office/drawing/2014/main" id="{8E628ED5-FBEB-B949-ADC1-7BA52AD70433}"/>
              </a:ext>
            </a:extLst>
          </p:cNvPr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4BDE68A6-9692-A645-EDE3-31C010146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714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F91A844B-34DD-3E1F-1C46-63F2E562922E}"/>
              </a:ext>
            </a:extLst>
          </p:cNvPr>
          <p:cNvSpPr/>
          <p:nvPr/>
        </p:nvSpPr>
        <p:spPr>
          <a:xfrm>
            <a:off x="14286" y="6522320"/>
            <a:ext cx="8373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b="1" smtClean="0">
                <a:solidFill>
                  <a:srgbClr val="162230"/>
                </a:solidFill>
                <a:latin typeface="Century Gothic"/>
                <a:cs typeface="Century Gothic"/>
              </a:rPr>
              <a:pPr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r>
              <a:rPr lang="it-IT" sz="1400" b="1" dirty="0">
                <a:solidFill>
                  <a:srgbClr val="162230"/>
                </a:solidFill>
                <a:latin typeface="Century Gothic"/>
                <a:cs typeface="Century Gothic"/>
              </a:rPr>
              <a:t> - INTRODUZIONE</a:t>
            </a:r>
          </a:p>
        </p:txBody>
      </p:sp>
      <p:graphicFrame>
        <p:nvGraphicFramePr>
          <p:cNvPr id="19" name="CasellaDiTesto 16">
            <a:extLst>
              <a:ext uri="{FF2B5EF4-FFF2-40B4-BE49-F238E27FC236}">
                <a16:creationId xmlns:a16="http://schemas.microsoft.com/office/drawing/2014/main" id="{FC45C708-5A97-96F4-83F1-D1F3E3DABD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071760"/>
              </p:ext>
            </p:extLst>
          </p:nvPr>
        </p:nvGraphicFramePr>
        <p:xfrm>
          <a:off x="14286" y="1148482"/>
          <a:ext cx="12177714" cy="5240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2FA0B315-CABD-B877-10F9-BC67D30734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16039" y="1093819"/>
            <a:ext cx="1876687" cy="1924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5CC79CF-0C33-25A6-C9AE-469CD3F388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814" y="4424446"/>
            <a:ext cx="1895740" cy="1933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1331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6" name="Rettangolo 10">
            <a:extLst>
              <a:ext uri="{FF2B5EF4-FFF2-40B4-BE49-F238E27FC236}">
                <a16:creationId xmlns:a16="http://schemas.microsoft.com/office/drawing/2014/main" id="{8E628ED5-FBEB-B949-ADC1-7BA52AD70433}"/>
              </a:ext>
            </a:extLst>
          </p:cNvPr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4BDE68A6-9692-A645-EDE3-31C010146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714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F91A844B-34DD-3E1F-1C46-63F2E562922E}"/>
              </a:ext>
            </a:extLst>
          </p:cNvPr>
          <p:cNvSpPr/>
          <p:nvPr/>
        </p:nvSpPr>
        <p:spPr>
          <a:xfrm>
            <a:off x="14286" y="6522320"/>
            <a:ext cx="8373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b="1" smtClean="0">
                <a:solidFill>
                  <a:srgbClr val="162230"/>
                </a:solidFill>
                <a:latin typeface="Century Gothic"/>
                <a:cs typeface="Century Gothic"/>
              </a:rPr>
              <a:pPr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r>
              <a:rPr lang="it-IT" sz="1400" b="1" dirty="0">
                <a:solidFill>
                  <a:srgbClr val="162230"/>
                </a:solidFill>
                <a:latin typeface="Century Gothic"/>
                <a:cs typeface="Century Gothic"/>
              </a:rPr>
              <a:t> – IMPORTANZA DEL DENOISING</a:t>
            </a:r>
          </a:p>
        </p:txBody>
      </p:sp>
    </p:spTree>
    <p:extLst>
      <p:ext uri="{BB962C8B-B14F-4D97-AF65-F5344CB8AC3E}">
        <p14:creationId xmlns:p14="http://schemas.microsoft.com/office/powerpoint/2010/main" val="3889900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6" name="Rettangolo 10">
            <a:extLst>
              <a:ext uri="{FF2B5EF4-FFF2-40B4-BE49-F238E27FC236}">
                <a16:creationId xmlns:a16="http://schemas.microsoft.com/office/drawing/2014/main" id="{8E628ED5-FBEB-B949-ADC1-7BA52AD70433}"/>
              </a:ext>
            </a:extLst>
          </p:cNvPr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4BDE68A6-9692-A645-EDE3-31C010146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714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F91A844B-34DD-3E1F-1C46-63F2E562922E}"/>
              </a:ext>
            </a:extLst>
          </p:cNvPr>
          <p:cNvSpPr/>
          <p:nvPr/>
        </p:nvSpPr>
        <p:spPr>
          <a:xfrm>
            <a:off x="14286" y="6522320"/>
            <a:ext cx="8373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b="1" smtClean="0">
                <a:solidFill>
                  <a:srgbClr val="162230"/>
                </a:solidFill>
                <a:latin typeface="Century Gothic"/>
                <a:cs typeface="Century Gothic"/>
              </a:rPr>
              <a:pPr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r>
              <a:rPr lang="it-IT" sz="1400" b="1" dirty="0">
                <a:solidFill>
                  <a:srgbClr val="162230"/>
                </a:solidFill>
                <a:latin typeface="Century Gothic"/>
                <a:cs typeface="Century Gothic"/>
              </a:rPr>
              <a:t> - FILTRI</a:t>
            </a:r>
          </a:p>
        </p:txBody>
      </p:sp>
    </p:spTree>
    <p:extLst>
      <p:ext uri="{BB962C8B-B14F-4D97-AF65-F5344CB8AC3E}">
        <p14:creationId xmlns:p14="http://schemas.microsoft.com/office/powerpoint/2010/main" val="155993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052622"/>
          </a:xfrm>
          <a:prstGeom prst="rect">
            <a:avLst/>
          </a:prstGeom>
        </p:spPr>
      </p:pic>
      <p:sp>
        <p:nvSpPr>
          <p:cNvPr id="6" name="Rettangolo 10">
            <a:extLst>
              <a:ext uri="{FF2B5EF4-FFF2-40B4-BE49-F238E27FC236}">
                <a16:creationId xmlns:a16="http://schemas.microsoft.com/office/drawing/2014/main" id="{8E628ED5-FBEB-B949-ADC1-7BA52AD70433}"/>
              </a:ext>
            </a:extLst>
          </p:cNvPr>
          <p:cNvSpPr/>
          <p:nvPr/>
        </p:nvSpPr>
        <p:spPr>
          <a:xfrm>
            <a:off x="0" y="6485074"/>
            <a:ext cx="12192000" cy="357822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it-IT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4BDE68A6-9692-A645-EDE3-31C010146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714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F91A844B-34DD-3E1F-1C46-63F2E562922E}"/>
              </a:ext>
            </a:extLst>
          </p:cNvPr>
          <p:cNvSpPr/>
          <p:nvPr/>
        </p:nvSpPr>
        <p:spPr>
          <a:xfrm>
            <a:off x="14286" y="6522320"/>
            <a:ext cx="8373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9F518B-0E9D-45D6-956E-1C11114F9F15}" type="slidenum">
              <a:rPr lang="it-IT" sz="1400" b="1" smtClean="0">
                <a:solidFill>
                  <a:srgbClr val="162230"/>
                </a:solidFill>
                <a:latin typeface="Century Gothic"/>
                <a:cs typeface="Century Gothic"/>
              </a:rPr>
              <a:pPr>
                <a:spcBef>
                  <a:spcPts val="1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it-IT" sz="1400" b="1" dirty="0">
              <a:solidFill>
                <a:srgbClr val="16223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51987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429</Words>
  <Application>Microsoft Office PowerPoint</Application>
  <PresentationFormat>Widescreen</PresentationFormat>
  <Paragraphs>33</Paragraphs>
  <Slides>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degli Studi Federico II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studi in Ingegneria dell'Automazione</dc:title>
  <dc:subject>Presentazione</dc:subject>
  <dc:creator>Bruno Siciliano</dc:creator>
  <cp:lastModifiedBy>CLAUDIO ANZALONE</cp:lastModifiedBy>
  <cp:revision>79</cp:revision>
  <dcterms:created xsi:type="dcterms:W3CDTF">2013-09-05T14:27:33Z</dcterms:created>
  <dcterms:modified xsi:type="dcterms:W3CDTF">2024-05-24T18:11:33Z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2024-05-24T17:28:35Z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a48b92cd-ea58-4025-b539-a058b12cb280</vt:lpwstr>
  </property>
  <property fmtid="{D5CDD505-2E9C-101B-9397-08002B2CF9AE}" pid="8" name="MSIP_Label_2ad0b24d-6422-44b0-b3de-abb3a9e8c81a_ContentBits">
    <vt:lpwstr>0</vt:lpwstr>
  </property>
</Properties>
</file>