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63" r:id="rId3"/>
    <p:sldId id="288" r:id="rId4"/>
    <p:sldId id="301" r:id="rId5"/>
    <p:sldId id="286" r:id="rId6"/>
    <p:sldId id="347" r:id="rId7"/>
    <p:sldId id="336" r:id="rId8"/>
    <p:sldId id="360" r:id="rId9"/>
    <p:sldId id="359" r:id="rId10"/>
    <p:sldId id="353" r:id="rId11"/>
    <p:sldId id="341" r:id="rId12"/>
    <p:sldId id="362" r:id="rId13"/>
    <p:sldId id="340" r:id="rId14"/>
    <p:sldId id="342" r:id="rId15"/>
    <p:sldId id="363" r:id="rId16"/>
    <p:sldId id="365" r:id="rId17"/>
    <p:sldId id="364" r:id="rId18"/>
    <p:sldId id="335" r:id="rId19"/>
    <p:sldId id="343" r:id="rId20"/>
    <p:sldId id="346" r:id="rId21"/>
    <p:sldId id="344" r:id="rId22"/>
    <p:sldId id="355" r:id="rId23"/>
    <p:sldId id="357" r:id="rId24"/>
    <p:sldId id="348" r:id="rId25"/>
    <p:sldId id="349" r:id="rId26"/>
    <p:sldId id="358" r:id="rId27"/>
    <p:sldId id="351" r:id="rId28"/>
    <p:sldId id="366" r:id="rId29"/>
  </p:sldIdLst>
  <p:sldSz cx="12192000" cy="6858000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0B36013-A1DF-0CA8-5EE4-B56774176174}" name="ANGELO VITTOZZI" initials="AV" userId="S::ange.vittozzi@studenti.unina.it::c21c0b97-46be-4e58-9e7d-bcdcbb64011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55FF55"/>
    <a:srgbClr val="172435"/>
    <a:srgbClr val="192434"/>
    <a:srgbClr val="1F497D"/>
    <a:srgbClr val="D9D9D9"/>
    <a:srgbClr val="FF00FF"/>
    <a:srgbClr val="FFDC00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071" autoAdjust="0"/>
    <p:restoredTop sz="83852" autoAdjust="0"/>
  </p:normalViewPr>
  <p:slideViewPr>
    <p:cSldViewPr snapToGrid="0" snapToObjects="1">
      <p:cViewPr varScale="1">
        <p:scale>
          <a:sx n="69" d="100"/>
          <a:sy n="69" d="100"/>
        </p:scale>
        <p:origin x="725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olo Maisto" userId="5631adec-571f-44b6-80d8-06a6dd3ca642" providerId="ADAL" clId="{07CCBDFF-2C43-4A57-A3DD-D4A8FCF54776}"/>
    <pc:docChg chg="modSld">
      <pc:chgData name="Paolo Maisto" userId="5631adec-571f-44b6-80d8-06a6dd3ca642" providerId="ADAL" clId="{07CCBDFF-2C43-4A57-A3DD-D4A8FCF54776}" dt="2024-09-27T13:40:47.495" v="65" actId="20577"/>
      <pc:docMkLst>
        <pc:docMk/>
      </pc:docMkLst>
      <pc:sldChg chg="modSp mod">
        <pc:chgData name="Paolo Maisto" userId="5631adec-571f-44b6-80d8-06a6dd3ca642" providerId="ADAL" clId="{07CCBDFF-2C43-4A57-A3DD-D4A8FCF54776}" dt="2024-09-27T13:38:27.867" v="3" actId="20577"/>
        <pc:sldMkLst>
          <pc:docMk/>
          <pc:sldMk cId="1823010887" sldId="263"/>
        </pc:sldMkLst>
        <pc:spChg chg="mod">
          <ac:chgData name="Paolo Maisto" userId="5631adec-571f-44b6-80d8-06a6dd3ca642" providerId="ADAL" clId="{07CCBDFF-2C43-4A57-A3DD-D4A8FCF54776}" dt="2024-09-27T13:38:27.867" v="3" actId="20577"/>
          <ac:spMkLst>
            <pc:docMk/>
            <pc:sldMk cId="1823010887" sldId="263"/>
            <ac:spMk id="2" creationId="{00000000-0000-0000-0000-000000000000}"/>
          </ac:spMkLst>
        </pc:spChg>
      </pc:sldChg>
      <pc:sldChg chg="modSp mod">
        <pc:chgData name="Paolo Maisto" userId="5631adec-571f-44b6-80d8-06a6dd3ca642" providerId="ADAL" clId="{07CCBDFF-2C43-4A57-A3DD-D4A8FCF54776}" dt="2024-09-27T13:38:55.076" v="11" actId="20577"/>
        <pc:sldMkLst>
          <pc:docMk/>
          <pc:sldMk cId="683529770" sldId="286"/>
        </pc:sldMkLst>
        <pc:spChg chg="mod">
          <ac:chgData name="Paolo Maisto" userId="5631adec-571f-44b6-80d8-06a6dd3ca642" providerId="ADAL" clId="{07CCBDFF-2C43-4A57-A3DD-D4A8FCF54776}" dt="2024-09-27T13:38:55.076" v="11" actId="20577"/>
          <ac:spMkLst>
            <pc:docMk/>
            <pc:sldMk cId="683529770" sldId="286"/>
            <ac:spMk id="2" creationId="{00000000-0000-0000-0000-000000000000}"/>
          </ac:spMkLst>
        </pc:spChg>
      </pc:sldChg>
      <pc:sldChg chg="modSp mod">
        <pc:chgData name="Paolo Maisto" userId="5631adec-571f-44b6-80d8-06a6dd3ca642" providerId="ADAL" clId="{07CCBDFF-2C43-4A57-A3DD-D4A8FCF54776}" dt="2024-09-27T13:38:36.689" v="7" actId="20577"/>
        <pc:sldMkLst>
          <pc:docMk/>
          <pc:sldMk cId="2130360650" sldId="288"/>
        </pc:sldMkLst>
        <pc:spChg chg="mod">
          <ac:chgData name="Paolo Maisto" userId="5631adec-571f-44b6-80d8-06a6dd3ca642" providerId="ADAL" clId="{07CCBDFF-2C43-4A57-A3DD-D4A8FCF54776}" dt="2024-09-27T13:38:36.689" v="7" actId="20577"/>
          <ac:spMkLst>
            <pc:docMk/>
            <pc:sldMk cId="2130360650" sldId="288"/>
            <ac:spMk id="2" creationId="{00000000-0000-0000-0000-000000000000}"/>
          </ac:spMkLst>
        </pc:spChg>
      </pc:sldChg>
      <pc:sldChg chg="modSp mod">
        <pc:chgData name="Paolo Maisto" userId="5631adec-571f-44b6-80d8-06a6dd3ca642" providerId="ADAL" clId="{07CCBDFF-2C43-4A57-A3DD-D4A8FCF54776}" dt="2024-09-27T13:38:41.368" v="9" actId="20577"/>
        <pc:sldMkLst>
          <pc:docMk/>
          <pc:sldMk cId="395012851" sldId="301"/>
        </pc:sldMkLst>
        <pc:spChg chg="mod">
          <ac:chgData name="Paolo Maisto" userId="5631adec-571f-44b6-80d8-06a6dd3ca642" providerId="ADAL" clId="{07CCBDFF-2C43-4A57-A3DD-D4A8FCF54776}" dt="2024-09-27T13:38:41.368" v="9" actId="20577"/>
          <ac:spMkLst>
            <pc:docMk/>
            <pc:sldMk cId="395012851" sldId="301"/>
            <ac:spMk id="2" creationId="{00000000-0000-0000-0000-000000000000}"/>
          </ac:spMkLst>
        </pc:spChg>
      </pc:sldChg>
      <pc:sldChg chg="modSp mod">
        <pc:chgData name="Paolo Maisto" userId="5631adec-571f-44b6-80d8-06a6dd3ca642" providerId="ADAL" clId="{07CCBDFF-2C43-4A57-A3DD-D4A8FCF54776}" dt="2024-09-27T13:39:59.575" v="43" actId="20577"/>
        <pc:sldMkLst>
          <pc:docMk/>
          <pc:sldMk cId="920882815" sldId="335"/>
        </pc:sldMkLst>
        <pc:spChg chg="mod">
          <ac:chgData name="Paolo Maisto" userId="5631adec-571f-44b6-80d8-06a6dd3ca642" providerId="ADAL" clId="{07CCBDFF-2C43-4A57-A3DD-D4A8FCF54776}" dt="2024-09-27T13:39:59.575" v="43" actId="20577"/>
          <ac:spMkLst>
            <pc:docMk/>
            <pc:sldMk cId="920882815" sldId="335"/>
            <ac:spMk id="2" creationId="{00000000-0000-0000-0000-000000000000}"/>
          </ac:spMkLst>
        </pc:spChg>
      </pc:sldChg>
      <pc:sldChg chg="modSp mod">
        <pc:chgData name="Paolo Maisto" userId="5631adec-571f-44b6-80d8-06a6dd3ca642" providerId="ADAL" clId="{07CCBDFF-2C43-4A57-A3DD-D4A8FCF54776}" dt="2024-09-27T13:39:04.609" v="15" actId="20577"/>
        <pc:sldMkLst>
          <pc:docMk/>
          <pc:sldMk cId="326445345" sldId="336"/>
        </pc:sldMkLst>
        <pc:spChg chg="mod">
          <ac:chgData name="Paolo Maisto" userId="5631adec-571f-44b6-80d8-06a6dd3ca642" providerId="ADAL" clId="{07CCBDFF-2C43-4A57-A3DD-D4A8FCF54776}" dt="2024-09-27T13:39:04.609" v="15" actId="20577"/>
          <ac:spMkLst>
            <pc:docMk/>
            <pc:sldMk cId="326445345" sldId="336"/>
            <ac:spMk id="2" creationId="{00000000-0000-0000-0000-000000000000}"/>
          </ac:spMkLst>
        </pc:spChg>
      </pc:sldChg>
      <pc:sldChg chg="modSp mod">
        <pc:chgData name="Paolo Maisto" userId="5631adec-571f-44b6-80d8-06a6dd3ca642" providerId="ADAL" clId="{07CCBDFF-2C43-4A57-A3DD-D4A8FCF54776}" dt="2024-09-27T13:39:37.519" v="33" actId="20577"/>
        <pc:sldMkLst>
          <pc:docMk/>
          <pc:sldMk cId="230144261" sldId="340"/>
        </pc:sldMkLst>
        <pc:spChg chg="mod">
          <ac:chgData name="Paolo Maisto" userId="5631adec-571f-44b6-80d8-06a6dd3ca642" providerId="ADAL" clId="{07CCBDFF-2C43-4A57-A3DD-D4A8FCF54776}" dt="2024-09-27T13:39:37.519" v="33" actId="20577"/>
          <ac:spMkLst>
            <pc:docMk/>
            <pc:sldMk cId="230144261" sldId="340"/>
            <ac:spMk id="2" creationId="{00000000-0000-0000-0000-000000000000}"/>
          </ac:spMkLst>
        </pc:spChg>
      </pc:sldChg>
      <pc:sldChg chg="modSp mod">
        <pc:chgData name="Paolo Maisto" userId="5631adec-571f-44b6-80d8-06a6dd3ca642" providerId="ADAL" clId="{07CCBDFF-2C43-4A57-A3DD-D4A8FCF54776}" dt="2024-09-27T13:39:26.774" v="29" actId="20577"/>
        <pc:sldMkLst>
          <pc:docMk/>
          <pc:sldMk cId="4141889126" sldId="341"/>
        </pc:sldMkLst>
        <pc:spChg chg="mod">
          <ac:chgData name="Paolo Maisto" userId="5631adec-571f-44b6-80d8-06a6dd3ca642" providerId="ADAL" clId="{07CCBDFF-2C43-4A57-A3DD-D4A8FCF54776}" dt="2024-09-27T13:39:26.774" v="29" actId="20577"/>
          <ac:spMkLst>
            <pc:docMk/>
            <pc:sldMk cId="4141889126" sldId="341"/>
            <ac:spMk id="2" creationId="{00000000-0000-0000-0000-000000000000}"/>
          </ac:spMkLst>
        </pc:spChg>
      </pc:sldChg>
      <pc:sldChg chg="modSp mod">
        <pc:chgData name="Paolo Maisto" userId="5631adec-571f-44b6-80d8-06a6dd3ca642" providerId="ADAL" clId="{07CCBDFF-2C43-4A57-A3DD-D4A8FCF54776}" dt="2024-09-27T13:39:41.898" v="35" actId="20577"/>
        <pc:sldMkLst>
          <pc:docMk/>
          <pc:sldMk cId="225372058" sldId="342"/>
        </pc:sldMkLst>
        <pc:spChg chg="mod">
          <ac:chgData name="Paolo Maisto" userId="5631adec-571f-44b6-80d8-06a6dd3ca642" providerId="ADAL" clId="{07CCBDFF-2C43-4A57-A3DD-D4A8FCF54776}" dt="2024-09-27T13:39:41.898" v="35" actId="20577"/>
          <ac:spMkLst>
            <pc:docMk/>
            <pc:sldMk cId="225372058" sldId="342"/>
            <ac:spMk id="2" creationId="{00000000-0000-0000-0000-000000000000}"/>
          </ac:spMkLst>
        </pc:spChg>
      </pc:sldChg>
      <pc:sldChg chg="modSp mod">
        <pc:chgData name="Paolo Maisto" userId="5631adec-571f-44b6-80d8-06a6dd3ca642" providerId="ADAL" clId="{07CCBDFF-2C43-4A57-A3DD-D4A8FCF54776}" dt="2024-09-27T13:40:04.493" v="45" actId="20577"/>
        <pc:sldMkLst>
          <pc:docMk/>
          <pc:sldMk cId="2113858536" sldId="343"/>
        </pc:sldMkLst>
        <pc:spChg chg="mod">
          <ac:chgData name="Paolo Maisto" userId="5631adec-571f-44b6-80d8-06a6dd3ca642" providerId="ADAL" clId="{07CCBDFF-2C43-4A57-A3DD-D4A8FCF54776}" dt="2024-09-27T13:40:04.493" v="45" actId="20577"/>
          <ac:spMkLst>
            <pc:docMk/>
            <pc:sldMk cId="2113858536" sldId="343"/>
            <ac:spMk id="2" creationId="{00000000-0000-0000-0000-000000000000}"/>
          </ac:spMkLst>
        </pc:spChg>
      </pc:sldChg>
      <pc:sldChg chg="modSp mod">
        <pc:chgData name="Paolo Maisto" userId="5631adec-571f-44b6-80d8-06a6dd3ca642" providerId="ADAL" clId="{07CCBDFF-2C43-4A57-A3DD-D4A8FCF54776}" dt="2024-09-27T13:40:13.335" v="49" actId="20577"/>
        <pc:sldMkLst>
          <pc:docMk/>
          <pc:sldMk cId="2243674483" sldId="344"/>
        </pc:sldMkLst>
        <pc:spChg chg="mod">
          <ac:chgData name="Paolo Maisto" userId="5631adec-571f-44b6-80d8-06a6dd3ca642" providerId="ADAL" clId="{07CCBDFF-2C43-4A57-A3DD-D4A8FCF54776}" dt="2024-09-27T13:40:13.335" v="49" actId="20577"/>
          <ac:spMkLst>
            <pc:docMk/>
            <pc:sldMk cId="2243674483" sldId="344"/>
            <ac:spMk id="2" creationId="{00000000-0000-0000-0000-000000000000}"/>
          </ac:spMkLst>
        </pc:spChg>
      </pc:sldChg>
      <pc:sldChg chg="modSp mod">
        <pc:chgData name="Paolo Maisto" userId="5631adec-571f-44b6-80d8-06a6dd3ca642" providerId="ADAL" clId="{07CCBDFF-2C43-4A57-A3DD-D4A8FCF54776}" dt="2024-09-27T13:40:09.495" v="47" actId="20577"/>
        <pc:sldMkLst>
          <pc:docMk/>
          <pc:sldMk cId="2294154019" sldId="346"/>
        </pc:sldMkLst>
        <pc:spChg chg="mod">
          <ac:chgData name="Paolo Maisto" userId="5631adec-571f-44b6-80d8-06a6dd3ca642" providerId="ADAL" clId="{07CCBDFF-2C43-4A57-A3DD-D4A8FCF54776}" dt="2024-09-27T13:40:09.495" v="47" actId="20577"/>
          <ac:spMkLst>
            <pc:docMk/>
            <pc:sldMk cId="2294154019" sldId="346"/>
            <ac:spMk id="2" creationId="{00000000-0000-0000-0000-000000000000}"/>
          </ac:spMkLst>
        </pc:spChg>
      </pc:sldChg>
      <pc:sldChg chg="modSp mod">
        <pc:chgData name="Paolo Maisto" userId="5631adec-571f-44b6-80d8-06a6dd3ca642" providerId="ADAL" clId="{07CCBDFF-2C43-4A57-A3DD-D4A8FCF54776}" dt="2024-09-27T13:38:59.866" v="13" actId="20577"/>
        <pc:sldMkLst>
          <pc:docMk/>
          <pc:sldMk cId="2785475065" sldId="347"/>
        </pc:sldMkLst>
        <pc:spChg chg="mod">
          <ac:chgData name="Paolo Maisto" userId="5631adec-571f-44b6-80d8-06a6dd3ca642" providerId="ADAL" clId="{07CCBDFF-2C43-4A57-A3DD-D4A8FCF54776}" dt="2024-09-27T13:38:59.866" v="13" actId="20577"/>
          <ac:spMkLst>
            <pc:docMk/>
            <pc:sldMk cId="2785475065" sldId="347"/>
            <ac:spMk id="2" creationId="{00000000-0000-0000-0000-000000000000}"/>
          </ac:spMkLst>
        </pc:spChg>
      </pc:sldChg>
      <pc:sldChg chg="modSp mod">
        <pc:chgData name="Paolo Maisto" userId="5631adec-571f-44b6-80d8-06a6dd3ca642" providerId="ADAL" clId="{07CCBDFF-2C43-4A57-A3DD-D4A8FCF54776}" dt="2024-09-27T13:40:29.235" v="57" actId="20577"/>
        <pc:sldMkLst>
          <pc:docMk/>
          <pc:sldMk cId="4126567776" sldId="348"/>
        </pc:sldMkLst>
        <pc:spChg chg="mod">
          <ac:chgData name="Paolo Maisto" userId="5631adec-571f-44b6-80d8-06a6dd3ca642" providerId="ADAL" clId="{07CCBDFF-2C43-4A57-A3DD-D4A8FCF54776}" dt="2024-09-27T13:40:29.235" v="57" actId="20577"/>
          <ac:spMkLst>
            <pc:docMk/>
            <pc:sldMk cId="4126567776" sldId="348"/>
            <ac:spMk id="2" creationId="{00000000-0000-0000-0000-000000000000}"/>
          </ac:spMkLst>
        </pc:spChg>
      </pc:sldChg>
      <pc:sldChg chg="modSp mod">
        <pc:chgData name="Paolo Maisto" userId="5631adec-571f-44b6-80d8-06a6dd3ca642" providerId="ADAL" clId="{07CCBDFF-2C43-4A57-A3DD-D4A8FCF54776}" dt="2024-09-27T13:40:33.903" v="59" actId="20577"/>
        <pc:sldMkLst>
          <pc:docMk/>
          <pc:sldMk cId="3506931549" sldId="349"/>
        </pc:sldMkLst>
        <pc:spChg chg="mod">
          <ac:chgData name="Paolo Maisto" userId="5631adec-571f-44b6-80d8-06a6dd3ca642" providerId="ADAL" clId="{07CCBDFF-2C43-4A57-A3DD-D4A8FCF54776}" dt="2024-09-27T13:40:33.903" v="59" actId="20577"/>
          <ac:spMkLst>
            <pc:docMk/>
            <pc:sldMk cId="3506931549" sldId="349"/>
            <ac:spMk id="2" creationId="{00000000-0000-0000-0000-000000000000}"/>
          </ac:spMkLst>
        </pc:spChg>
      </pc:sldChg>
      <pc:sldChg chg="modSp mod">
        <pc:chgData name="Paolo Maisto" userId="5631adec-571f-44b6-80d8-06a6dd3ca642" providerId="ADAL" clId="{07CCBDFF-2C43-4A57-A3DD-D4A8FCF54776}" dt="2024-09-27T13:40:43.229" v="63" actId="20577"/>
        <pc:sldMkLst>
          <pc:docMk/>
          <pc:sldMk cId="1616334452" sldId="351"/>
        </pc:sldMkLst>
        <pc:spChg chg="mod">
          <ac:chgData name="Paolo Maisto" userId="5631adec-571f-44b6-80d8-06a6dd3ca642" providerId="ADAL" clId="{07CCBDFF-2C43-4A57-A3DD-D4A8FCF54776}" dt="2024-09-27T13:40:43.229" v="63" actId="20577"/>
          <ac:spMkLst>
            <pc:docMk/>
            <pc:sldMk cId="1616334452" sldId="351"/>
            <ac:spMk id="2" creationId="{00000000-0000-0000-0000-000000000000}"/>
          </ac:spMkLst>
        </pc:spChg>
      </pc:sldChg>
      <pc:sldChg chg="modSp mod">
        <pc:chgData name="Paolo Maisto" userId="5631adec-571f-44b6-80d8-06a6dd3ca642" providerId="ADAL" clId="{07CCBDFF-2C43-4A57-A3DD-D4A8FCF54776}" dt="2024-09-27T13:39:21.115" v="25" actId="20577"/>
        <pc:sldMkLst>
          <pc:docMk/>
          <pc:sldMk cId="3845044769" sldId="353"/>
        </pc:sldMkLst>
        <pc:spChg chg="mod">
          <ac:chgData name="Paolo Maisto" userId="5631adec-571f-44b6-80d8-06a6dd3ca642" providerId="ADAL" clId="{07CCBDFF-2C43-4A57-A3DD-D4A8FCF54776}" dt="2024-09-27T13:39:21.115" v="25" actId="20577"/>
          <ac:spMkLst>
            <pc:docMk/>
            <pc:sldMk cId="3845044769" sldId="353"/>
            <ac:spMk id="2" creationId="{00000000-0000-0000-0000-000000000000}"/>
          </ac:spMkLst>
        </pc:spChg>
      </pc:sldChg>
      <pc:sldChg chg="modSp mod">
        <pc:chgData name="Paolo Maisto" userId="5631adec-571f-44b6-80d8-06a6dd3ca642" providerId="ADAL" clId="{07CCBDFF-2C43-4A57-A3DD-D4A8FCF54776}" dt="2024-09-27T13:40:18.756" v="51" actId="20577"/>
        <pc:sldMkLst>
          <pc:docMk/>
          <pc:sldMk cId="4206277648" sldId="355"/>
        </pc:sldMkLst>
        <pc:spChg chg="mod">
          <ac:chgData name="Paolo Maisto" userId="5631adec-571f-44b6-80d8-06a6dd3ca642" providerId="ADAL" clId="{07CCBDFF-2C43-4A57-A3DD-D4A8FCF54776}" dt="2024-09-27T13:40:18.756" v="51" actId="20577"/>
          <ac:spMkLst>
            <pc:docMk/>
            <pc:sldMk cId="4206277648" sldId="355"/>
            <ac:spMk id="2" creationId="{00000000-0000-0000-0000-000000000000}"/>
          </ac:spMkLst>
        </pc:spChg>
      </pc:sldChg>
      <pc:sldChg chg="modSp mod">
        <pc:chgData name="Paolo Maisto" userId="5631adec-571f-44b6-80d8-06a6dd3ca642" providerId="ADAL" clId="{07CCBDFF-2C43-4A57-A3DD-D4A8FCF54776}" dt="2024-09-27T13:40:24.209" v="53" actId="20577"/>
        <pc:sldMkLst>
          <pc:docMk/>
          <pc:sldMk cId="2896735955" sldId="357"/>
        </pc:sldMkLst>
        <pc:spChg chg="mod">
          <ac:chgData name="Paolo Maisto" userId="5631adec-571f-44b6-80d8-06a6dd3ca642" providerId="ADAL" clId="{07CCBDFF-2C43-4A57-A3DD-D4A8FCF54776}" dt="2024-09-27T13:40:24.209" v="53" actId="20577"/>
          <ac:spMkLst>
            <pc:docMk/>
            <pc:sldMk cId="2896735955" sldId="357"/>
            <ac:spMk id="2" creationId="{00000000-0000-0000-0000-000000000000}"/>
          </ac:spMkLst>
        </pc:spChg>
      </pc:sldChg>
      <pc:sldChg chg="modSp mod">
        <pc:chgData name="Paolo Maisto" userId="5631adec-571f-44b6-80d8-06a6dd3ca642" providerId="ADAL" clId="{07CCBDFF-2C43-4A57-A3DD-D4A8FCF54776}" dt="2024-09-27T13:40:38.465" v="61" actId="20577"/>
        <pc:sldMkLst>
          <pc:docMk/>
          <pc:sldMk cId="2356377047" sldId="358"/>
        </pc:sldMkLst>
        <pc:spChg chg="mod">
          <ac:chgData name="Paolo Maisto" userId="5631adec-571f-44b6-80d8-06a6dd3ca642" providerId="ADAL" clId="{07CCBDFF-2C43-4A57-A3DD-D4A8FCF54776}" dt="2024-09-27T13:40:38.465" v="61" actId="20577"/>
          <ac:spMkLst>
            <pc:docMk/>
            <pc:sldMk cId="2356377047" sldId="358"/>
            <ac:spMk id="2" creationId="{00000000-0000-0000-0000-000000000000}"/>
          </ac:spMkLst>
        </pc:spChg>
      </pc:sldChg>
      <pc:sldChg chg="modSp mod">
        <pc:chgData name="Paolo Maisto" userId="5631adec-571f-44b6-80d8-06a6dd3ca642" providerId="ADAL" clId="{07CCBDFF-2C43-4A57-A3DD-D4A8FCF54776}" dt="2024-09-27T13:39:14.093" v="19" actId="20577"/>
        <pc:sldMkLst>
          <pc:docMk/>
          <pc:sldMk cId="3076494034" sldId="359"/>
        </pc:sldMkLst>
        <pc:spChg chg="mod">
          <ac:chgData name="Paolo Maisto" userId="5631adec-571f-44b6-80d8-06a6dd3ca642" providerId="ADAL" clId="{07CCBDFF-2C43-4A57-A3DD-D4A8FCF54776}" dt="2024-09-27T13:39:14.093" v="19" actId="20577"/>
          <ac:spMkLst>
            <pc:docMk/>
            <pc:sldMk cId="3076494034" sldId="359"/>
            <ac:spMk id="2" creationId="{00000000-0000-0000-0000-000000000000}"/>
          </ac:spMkLst>
        </pc:spChg>
      </pc:sldChg>
      <pc:sldChg chg="modSp mod">
        <pc:chgData name="Paolo Maisto" userId="5631adec-571f-44b6-80d8-06a6dd3ca642" providerId="ADAL" clId="{07CCBDFF-2C43-4A57-A3DD-D4A8FCF54776}" dt="2024-09-27T13:39:09.552" v="17" actId="20577"/>
        <pc:sldMkLst>
          <pc:docMk/>
          <pc:sldMk cId="2947281596" sldId="360"/>
        </pc:sldMkLst>
        <pc:spChg chg="mod">
          <ac:chgData name="Paolo Maisto" userId="5631adec-571f-44b6-80d8-06a6dd3ca642" providerId="ADAL" clId="{07CCBDFF-2C43-4A57-A3DD-D4A8FCF54776}" dt="2024-09-27T13:39:09.552" v="17" actId="20577"/>
          <ac:spMkLst>
            <pc:docMk/>
            <pc:sldMk cId="2947281596" sldId="360"/>
            <ac:spMk id="2" creationId="{00000000-0000-0000-0000-000000000000}"/>
          </ac:spMkLst>
        </pc:spChg>
      </pc:sldChg>
      <pc:sldChg chg="modSp mod">
        <pc:chgData name="Paolo Maisto" userId="5631adec-571f-44b6-80d8-06a6dd3ca642" providerId="ADAL" clId="{07CCBDFF-2C43-4A57-A3DD-D4A8FCF54776}" dt="2024-09-27T13:39:31.804" v="31" actId="20577"/>
        <pc:sldMkLst>
          <pc:docMk/>
          <pc:sldMk cId="1830369155" sldId="362"/>
        </pc:sldMkLst>
        <pc:spChg chg="mod">
          <ac:chgData name="Paolo Maisto" userId="5631adec-571f-44b6-80d8-06a6dd3ca642" providerId="ADAL" clId="{07CCBDFF-2C43-4A57-A3DD-D4A8FCF54776}" dt="2024-09-27T13:39:31.804" v="31" actId="20577"/>
          <ac:spMkLst>
            <pc:docMk/>
            <pc:sldMk cId="1830369155" sldId="362"/>
            <ac:spMk id="2" creationId="{00000000-0000-0000-0000-000000000000}"/>
          </ac:spMkLst>
        </pc:spChg>
      </pc:sldChg>
      <pc:sldChg chg="modSp mod">
        <pc:chgData name="Paolo Maisto" userId="5631adec-571f-44b6-80d8-06a6dd3ca642" providerId="ADAL" clId="{07CCBDFF-2C43-4A57-A3DD-D4A8FCF54776}" dt="2024-09-27T13:39:45.817" v="37" actId="20577"/>
        <pc:sldMkLst>
          <pc:docMk/>
          <pc:sldMk cId="3773320804" sldId="363"/>
        </pc:sldMkLst>
        <pc:spChg chg="mod">
          <ac:chgData name="Paolo Maisto" userId="5631adec-571f-44b6-80d8-06a6dd3ca642" providerId="ADAL" clId="{07CCBDFF-2C43-4A57-A3DD-D4A8FCF54776}" dt="2024-09-27T13:39:45.817" v="37" actId="20577"/>
          <ac:spMkLst>
            <pc:docMk/>
            <pc:sldMk cId="3773320804" sldId="363"/>
            <ac:spMk id="2" creationId="{00000000-0000-0000-0000-000000000000}"/>
          </ac:spMkLst>
        </pc:spChg>
      </pc:sldChg>
      <pc:sldChg chg="modSp mod">
        <pc:chgData name="Paolo Maisto" userId="5631adec-571f-44b6-80d8-06a6dd3ca642" providerId="ADAL" clId="{07CCBDFF-2C43-4A57-A3DD-D4A8FCF54776}" dt="2024-09-27T13:39:54.914" v="41" actId="20577"/>
        <pc:sldMkLst>
          <pc:docMk/>
          <pc:sldMk cId="4248951617" sldId="364"/>
        </pc:sldMkLst>
        <pc:spChg chg="mod">
          <ac:chgData name="Paolo Maisto" userId="5631adec-571f-44b6-80d8-06a6dd3ca642" providerId="ADAL" clId="{07CCBDFF-2C43-4A57-A3DD-D4A8FCF54776}" dt="2024-09-27T13:39:54.914" v="41" actId="20577"/>
          <ac:spMkLst>
            <pc:docMk/>
            <pc:sldMk cId="4248951617" sldId="364"/>
            <ac:spMk id="2" creationId="{00000000-0000-0000-0000-000000000000}"/>
          </ac:spMkLst>
        </pc:spChg>
      </pc:sldChg>
      <pc:sldChg chg="modSp mod">
        <pc:chgData name="Paolo Maisto" userId="5631adec-571f-44b6-80d8-06a6dd3ca642" providerId="ADAL" clId="{07CCBDFF-2C43-4A57-A3DD-D4A8FCF54776}" dt="2024-09-27T13:39:50.495" v="39" actId="20577"/>
        <pc:sldMkLst>
          <pc:docMk/>
          <pc:sldMk cId="3635911069" sldId="365"/>
        </pc:sldMkLst>
        <pc:spChg chg="mod">
          <ac:chgData name="Paolo Maisto" userId="5631adec-571f-44b6-80d8-06a6dd3ca642" providerId="ADAL" clId="{07CCBDFF-2C43-4A57-A3DD-D4A8FCF54776}" dt="2024-09-27T13:39:50.495" v="39" actId="20577"/>
          <ac:spMkLst>
            <pc:docMk/>
            <pc:sldMk cId="3635911069" sldId="365"/>
            <ac:spMk id="2" creationId="{00000000-0000-0000-0000-000000000000}"/>
          </ac:spMkLst>
        </pc:spChg>
      </pc:sldChg>
      <pc:sldChg chg="modSp mod">
        <pc:chgData name="Paolo Maisto" userId="5631adec-571f-44b6-80d8-06a6dd3ca642" providerId="ADAL" clId="{07CCBDFF-2C43-4A57-A3DD-D4A8FCF54776}" dt="2024-09-27T13:40:47.495" v="65" actId="20577"/>
        <pc:sldMkLst>
          <pc:docMk/>
          <pc:sldMk cId="812855226" sldId="366"/>
        </pc:sldMkLst>
        <pc:spChg chg="mod">
          <ac:chgData name="Paolo Maisto" userId="5631adec-571f-44b6-80d8-06a6dd3ca642" providerId="ADAL" clId="{07CCBDFF-2C43-4A57-A3DD-D4A8FCF54776}" dt="2024-09-27T13:40:47.495" v="65" actId="20577"/>
          <ac:spMkLst>
            <pc:docMk/>
            <pc:sldMk cId="812855226" sldId="366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14F915-DDDE-4CAA-895D-614564BB8837}" type="datetimeFigureOut">
              <a:rPr lang="en-GB" smtClean="0"/>
              <a:t>27/09/2024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BB5884-7D75-46CC-B688-7B54B2BD8EA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7033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4C5A5-33D0-4441-96FE-163C8B7C9D3F}" type="datetimeFigureOut">
              <a:rPr lang="en-GB" smtClean="0"/>
              <a:t>27/09/2024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4E1B5-63BC-4334-9D81-D58D41015F1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470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4E1B5-63BC-4334-9D81-D58D41015F1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5233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4E1B5-63BC-4334-9D81-D58D41015F1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6923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4E1B5-63BC-4334-9D81-D58D41015F1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5390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4E1B5-63BC-4334-9D81-D58D41015F1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0085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4E1B5-63BC-4334-9D81-D58D41015F1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62889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4E1B5-63BC-4334-9D81-D58D41015F1C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77391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4E1B5-63BC-4334-9D81-D58D41015F1C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35421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l"/>
                <a:endParaRPr lang="en-GB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l"/>
                <a:r>
                  <a:rPr lang="en-US" sz="1600" dirty="0">
                    <a:latin typeface="Century Gothic" panose="020B0502020202020204" pitchFamily="34" charset="0"/>
                  </a:rPr>
                  <a:t>The steps of </a:t>
                </a:r>
                <a:r>
                  <a:rPr lang="en-US" sz="1600" b="1" dirty="0">
                    <a:latin typeface="Century Gothic" panose="020B0502020202020204" pitchFamily="34" charset="0"/>
                  </a:rPr>
                  <a:t>Dijkstra’s algorithm </a:t>
                </a:r>
                <a:r>
                  <a:rPr lang="en-US" sz="1600" dirty="0">
                    <a:latin typeface="Century Gothic" panose="020B0502020202020204" pitchFamily="34" charset="0"/>
                  </a:rPr>
                  <a:t>are as follows:</a:t>
                </a:r>
              </a:p>
              <a:p>
                <a:pPr>
                  <a:buFont typeface="+mj-lt"/>
                  <a:buAutoNum type="arabicPeriod"/>
                </a:pPr>
                <a:r>
                  <a:rPr lang="it-IT" sz="1600" dirty="0">
                    <a:latin typeface="Century Gothic" panose="020B0502020202020204" pitchFamily="34" charset="0"/>
                  </a:rPr>
                  <a:t> </a:t>
                </a:r>
                <a:r>
                  <a:rPr lang="it-IT" sz="1600" dirty="0" err="1">
                    <a:latin typeface="Century Gothic" panose="020B0502020202020204" pitchFamily="34" charset="0"/>
                  </a:rPr>
                  <a:t>Initialize</a:t>
                </a:r>
                <a:r>
                  <a:rPr lang="it-IT" sz="1600" dirty="0">
                    <a:latin typeface="Century Gothic" panose="020B0502020202020204" pitchFamily="34" charset="0"/>
                  </a:rPr>
                  <a:t> </a:t>
                </a:r>
                <a:r>
                  <a:rPr lang="it-IT" sz="1600" dirty="0" err="1">
                    <a:latin typeface="Century Gothic" panose="020B0502020202020204" pitchFamily="34" charset="0"/>
                  </a:rPr>
                  <a:t>distances</a:t>
                </a:r>
                <a:r>
                  <a:rPr lang="it-IT" sz="1600" dirty="0">
                    <a:latin typeface="Century Gothic" panose="020B0502020202020204" pitchFamily="34" charset="0"/>
                  </a:rPr>
                  <a:t>:</a:t>
                </a:r>
              </a:p>
              <a:p>
                <a:pPr marL="742950" lvl="1" indent="-285750">
                  <a:buFont typeface="+mj-lt"/>
                  <a:buAutoNum type="arabicPeriod"/>
                </a:pPr>
                <a:r>
                  <a:rPr lang="it-IT" sz="1600" dirty="0">
                    <a:latin typeface="Century Gothic" panose="020B0502020202020204" pitchFamily="34" charset="0"/>
                  </a:rPr>
                  <a:t>Set the </a:t>
                </a:r>
                <a:r>
                  <a:rPr lang="it-IT" sz="1600" dirty="0" err="1">
                    <a:latin typeface="Century Gothic" panose="020B0502020202020204" pitchFamily="34" charset="0"/>
                  </a:rPr>
                  <a:t>distance</a:t>
                </a:r>
                <a:r>
                  <a:rPr lang="it-IT" sz="1600" dirty="0">
                    <a:latin typeface="Century Gothic" panose="020B0502020202020204" pitchFamily="34" charset="0"/>
                  </a:rPr>
                  <a:t> to the source vertex </a:t>
                </a:r>
                <a:r>
                  <a:rPr lang="it-IT" sz="1600" b="0" i="0">
                    <a:latin typeface="Cambria Math" panose="02040503050406030204" pitchFamily="18" charset="0"/>
                  </a:rPr>
                  <a:t>𝑠</a:t>
                </a:r>
                <a:r>
                  <a:rPr lang="it-IT" sz="1600" dirty="0">
                    <a:latin typeface="Century Gothic" panose="020B0502020202020204" pitchFamily="34" charset="0"/>
                  </a:rPr>
                  <a:t> to </a:t>
                </a:r>
                <a:r>
                  <a:rPr lang="it-IT" sz="1600" b="0" i="0">
                    <a:latin typeface="Cambria Math" panose="02040503050406030204" pitchFamily="18" charset="0"/>
                  </a:rPr>
                  <a:t>0</a:t>
                </a:r>
                <a:r>
                  <a:rPr lang="it-IT" sz="1600" dirty="0">
                    <a:latin typeface="Century Gothic" panose="020B0502020202020204" pitchFamily="34" charset="0"/>
                  </a:rPr>
                  <a:t>: </a:t>
                </a:r>
                <a:r>
                  <a:rPr lang="it-IT" sz="1600" b="0" i="0">
                    <a:latin typeface="Cambria Math" panose="02040503050406030204" pitchFamily="18" charset="0"/>
                  </a:rPr>
                  <a:t>𝑑(𝑠)=0</a:t>
                </a:r>
                <a:r>
                  <a:rPr lang="it-IT" sz="1600" dirty="0">
                    <a:latin typeface="Century Gothic" panose="020B0502020202020204" pitchFamily="34" charset="0"/>
                  </a:rPr>
                  <a:t>;</a:t>
                </a:r>
              </a:p>
              <a:p>
                <a:pPr marL="742950" lvl="1" indent="-285750">
                  <a:buFont typeface="+mj-lt"/>
                  <a:buAutoNum type="arabicPeriod"/>
                </a:pPr>
                <a:r>
                  <a:rPr lang="it-IT" sz="1600" dirty="0">
                    <a:latin typeface="Century Gothic" panose="020B0502020202020204" pitchFamily="34" charset="0"/>
                  </a:rPr>
                  <a:t>Set the </a:t>
                </a:r>
                <a:r>
                  <a:rPr lang="it-IT" sz="1600" dirty="0" err="1">
                    <a:latin typeface="Century Gothic" panose="020B0502020202020204" pitchFamily="34" charset="0"/>
                  </a:rPr>
                  <a:t>distance</a:t>
                </a:r>
                <a:r>
                  <a:rPr lang="it-IT" sz="1600" dirty="0">
                    <a:latin typeface="Century Gothic" panose="020B0502020202020204" pitchFamily="34" charset="0"/>
                  </a:rPr>
                  <a:t> to </a:t>
                </a:r>
                <a:r>
                  <a:rPr lang="it-IT" sz="1600" dirty="0" err="1">
                    <a:latin typeface="Century Gothic" panose="020B0502020202020204" pitchFamily="34" charset="0"/>
                  </a:rPr>
                  <a:t>all</a:t>
                </a:r>
                <a:r>
                  <a:rPr lang="it-IT" sz="1600" dirty="0">
                    <a:latin typeface="Century Gothic" panose="020B0502020202020204" pitchFamily="34" charset="0"/>
                  </a:rPr>
                  <a:t> </a:t>
                </a:r>
                <a:r>
                  <a:rPr lang="it-IT" sz="1600" dirty="0" err="1">
                    <a:latin typeface="Century Gothic" panose="020B0502020202020204" pitchFamily="34" charset="0"/>
                  </a:rPr>
                  <a:t>other</a:t>
                </a:r>
                <a:r>
                  <a:rPr lang="it-IT" sz="1600" dirty="0">
                    <a:latin typeface="Century Gothic" panose="020B0502020202020204" pitchFamily="34" charset="0"/>
                  </a:rPr>
                  <a:t> </a:t>
                </a:r>
                <a:r>
                  <a:rPr lang="it-IT" sz="1600" dirty="0" err="1">
                    <a:latin typeface="Century Gothic" panose="020B0502020202020204" pitchFamily="34" charset="0"/>
                  </a:rPr>
                  <a:t>vertices</a:t>
                </a:r>
                <a:r>
                  <a:rPr lang="it-IT" sz="1600" dirty="0">
                    <a:latin typeface="Century Gothic" panose="020B0502020202020204" pitchFamily="34" charset="0"/>
                  </a:rPr>
                  <a:t> to </a:t>
                </a:r>
                <a:r>
                  <a:rPr lang="it-IT" sz="1600" dirty="0" err="1">
                    <a:latin typeface="Century Gothic" panose="020B0502020202020204" pitchFamily="34" charset="0"/>
                  </a:rPr>
                  <a:t>infinity</a:t>
                </a:r>
                <a:r>
                  <a:rPr lang="it-IT" sz="1600" dirty="0">
                    <a:latin typeface="Century Gothic" panose="020B0502020202020204" pitchFamily="34" charset="0"/>
                  </a:rPr>
                  <a:t>: </a:t>
                </a:r>
                <a:r>
                  <a:rPr lang="it-IT" sz="1600" b="0" i="0">
                    <a:latin typeface="Cambria Math" panose="02040503050406030204" pitchFamily="18" charset="0"/>
                  </a:rPr>
                  <a:t>𝑑(𝑣)=</a:t>
                </a:r>
                <a:r>
                  <a:rPr lang="it-IT" sz="16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en-US" sz="1600" dirty="0">
                    <a:latin typeface="Century Gothic" panose="020B0502020202020204" pitchFamily="34" charset="0"/>
                  </a:rPr>
                  <a:t> </a:t>
                </a:r>
                <a:r>
                  <a:rPr lang="it-IT" sz="1600" dirty="0">
                    <a:latin typeface="Century Gothic" panose="020B0502020202020204" pitchFamily="34" charset="0"/>
                  </a:rPr>
                  <a:t>for </a:t>
                </a:r>
                <a:r>
                  <a:rPr lang="it-IT" sz="1600" dirty="0" err="1">
                    <a:latin typeface="Century Gothic" panose="020B0502020202020204" pitchFamily="34" charset="0"/>
                  </a:rPr>
                  <a:t>all</a:t>
                </a:r>
                <a:r>
                  <a:rPr lang="it-IT" sz="1600" dirty="0">
                    <a:latin typeface="Century Gothic" panose="020B0502020202020204" pitchFamily="34" charset="0"/>
                  </a:rPr>
                  <a:t> </a:t>
                </a:r>
                <a:r>
                  <a:rPr lang="it-IT" sz="1600" b="0" i="0">
                    <a:latin typeface="Cambria Math" panose="02040503050406030204" pitchFamily="18" charset="0"/>
                  </a:rPr>
                  <a:t>𝑣</a:t>
                </a:r>
                <a:r>
                  <a:rPr lang="it-IT" sz="16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∈𝑉</a:t>
                </a:r>
                <a:r>
                  <a:rPr lang="it-IT" sz="1600" dirty="0">
                    <a:latin typeface="Century Gothic" panose="020B0502020202020204" pitchFamily="34" charset="0"/>
                  </a:rPr>
                  <a:t>, </a:t>
                </a:r>
                <a:r>
                  <a:rPr lang="it-IT" sz="1600" b="0" i="0">
                    <a:latin typeface="Cambria Math" panose="02040503050406030204" pitchFamily="18" charset="0"/>
                  </a:rPr>
                  <a:t>𝑣≠𝑠</a:t>
                </a:r>
                <a:r>
                  <a:rPr lang="it-IT" sz="1600" dirty="0">
                    <a:latin typeface="Century Gothic" panose="020B0502020202020204" pitchFamily="34" charset="0"/>
                  </a:rPr>
                  <a:t>;</a:t>
                </a:r>
              </a:p>
              <a:p>
                <a:pPr>
                  <a:buFont typeface="+mj-lt"/>
                  <a:buAutoNum type="arabicPeriod"/>
                </a:pPr>
                <a:r>
                  <a:rPr lang="it-IT" sz="1600" dirty="0">
                    <a:latin typeface="Century Gothic" panose="020B0502020202020204" pitchFamily="34" charset="0"/>
                  </a:rPr>
                  <a:t> </a:t>
                </a:r>
                <a:r>
                  <a:rPr lang="it-IT" sz="1600" dirty="0" err="1">
                    <a:latin typeface="Century Gothic" panose="020B0502020202020204" pitchFamily="34" charset="0"/>
                  </a:rPr>
                  <a:t>Initialize</a:t>
                </a:r>
                <a:r>
                  <a:rPr lang="it-IT" sz="1600" dirty="0">
                    <a:latin typeface="Century Gothic" panose="020B0502020202020204" pitchFamily="34" charset="0"/>
                  </a:rPr>
                  <a:t> a </a:t>
                </a:r>
                <a:r>
                  <a:rPr lang="it-IT" sz="1600" dirty="0" err="1">
                    <a:latin typeface="Century Gothic" panose="020B0502020202020204" pitchFamily="34" charset="0"/>
                  </a:rPr>
                  <a:t>priority</a:t>
                </a:r>
                <a:r>
                  <a:rPr lang="it-IT" sz="1600" dirty="0">
                    <a:latin typeface="Century Gothic" panose="020B0502020202020204" pitchFamily="34" charset="0"/>
                  </a:rPr>
                  <a:t> </a:t>
                </a:r>
                <a:r>
                  <a:rPr lang="it-IT" sz="1600" dirty="0" err="1">
                    <a:latin typeface="Century Gothic" panose="020B0502020202020204" pitchFamily="34" charset="0"/>
                  </a:rPr>
                  <a:t>queue</a:t>
                </a:r>
                <a:r>
                  <a:rPr lang="it-IT" sz="1600" dirty="0">
                    <a:latin typeface="Century Gothic" panose="020B0502020202020204" pitchFamily="34" charset="0"/>
                  </a:rPr>
                  <a:t> </a:t>
                </a:r>
                <a:r>
                  <a:rPr lang="it-IT" sz="1600" b="0" i="0">
                    <a:latin typeface="Cambria Math" panose="02040503050406030204" pitchFamily="18" charset="0"/>
                  </a:rPr>
                  <a:t>𝑄</a:t>
                </a:r>
                <a:r>
                  <a:rPr lang="it-IT" sz="1600" dirty="0">
                    <a:latin typeface="Century Gothic" panose="020B0502020202020204" pitchFamily="34" charset="0"/>
                  </a:rPr>
                  <a:t> and </a:t>
                </a:r>
                <a:r>
                  <a:rPr lang="it-IT" sz="1600" dirty="0" err="1">
                    <a:latin typeface="Century Gothic" panose="020B0502020202020204" pitchFamily="34" charset="0"/>
                  </a:rPr>
                  <a:t>insert</a:t>
                </a:r>
                <a:r>
                  <a:rPr lang="it-IT" sz="1600" dirty="0">
                    <a:latin typeface="Century Gothic" panose="020B0502020202020204" pitchFamily="34" charset="0"/>
                  </a:rPr>
                  <a:t> </a:t>
                </a:r>
                <a:r>
                  <a:rPr lang="it-IT" sz="1600" dirty="0" err="1">
                    <a:latin typeface="Century Gothic" panose="020B0502020202020204" pitchFamily="34" charset="0"/>
                  </a:rPr>
                  <a:t>all</a:t>
                </a:r>
                <a:r>
                  <a:rPr lang="it-IT" sz="1600" dirty="0">
                    <a:latin typeface="Century Gothic" panose="020B0502020202020204" pitchFamily="34" charset="0"/>
                  </a:rPr>
                  <a:t> </a:t>
                </a:r>
                <a:r>
                  <a:rPr lang="it-IT" sz="1600" dirty="0" err="1">
                    <a:latin typeface="Century Gothic" panose="020B0502020202020204" pitchFamily="34" charset="0"/>
                  </a:rPr>
                  <a:t>vertices</a:t>
                </a:r>
                <a:r>
                  <a:rPr lang="it-IT" sz="1600" dirty="0">
                    <a:latin typeface="Century Gothic" panose="020B0502020202020204" pitchFamily="34" charset="0"/>
                  </a:rPr>
                  <a:t> </a:t>
                </a:r>
                <a:r>
                  <a:rPr lang="it-IT" sz="1600" b="0" i="0">
                    <a:latin typeface="Cambria Math" panose="02040503050406030204" pitchFamily="18" charset="0"/>
                  </a:rPr>
                  <a:t>𝑣</a:t>
                </a:r>
                <a:r>
                  <a:rPr lang="it-IT" sz="1600" dirty="0">
                    <a:latin typeface="Century Gothic" panose="020B0502020202020204" pitchFamily="34" charset="0"/>
                  </a:rPr>
                  <a:t> with </a:t>
                </a:r>
                <a:r>
                  <a:rPr lang="it-IT" sz="1600" dirty="0" err="1">
                    <a:latin typeface="Century Gothic" panose="020B0502020202020204" pitchFamily="34" charset="0"/>
                  </a:rPr>
                  <a:t>their</a:t>
                </a:r>
                <a:r>
                  <a:rPr lang="it-IT" sz="1600" dirty="0">
                    <a:latin typeface="Century Gothic" panose="020B0502020202020204" pitchFamily="34" charset="0"/>
                  </a:rPr>
                  <a:t> </a:t>
                </a:r>
                <a:r>
                  <a:rPr lang="it-IT" sz="1600" dirty="0" err="1">
                    <a:latin typeface="Century Gothic" panose="020B0502020202020204" pitchFamily="34" charset="0"/>
                  </a:rPr>
                  <a:t>corresponding</a:t>
                </a:r>
                <a:r>
                  <a:rPr lang="it-IT" sz="1600" dirty="0">
                    <a:latin typeface="Century Gothic" panose="020B0502020202020204" pitchFamily="34" charset="0"/>
                  </a:rPr>
                  <a:t> </a:t>
                </a:r>
                <a:r>
                  <a:rPr lang="it-IT" sz="1600" dirty="0" err="1">
                    <a:latin typeface="Century Gothic" panose="020B0502020202020204" pitchFamily="34" charset="0"/>
                  </a:rPr>
                  <a:t>distances</a:t>
                </a:r>
                <a:r>
                  <a:rPr lang="it-IT" sz="1600" dirty="0">
                    <a:latin typeface="Century Gothic" panose="020B0502020202020204" pitchFamily="34" charset="0"/>
                  </a:rPr>
                  <a:t> </a:t>
                </a:r>
                <a:r>
                  <a:rPr lang="it-IT" sz="1600" b="0" i="0">
                    <a:latin typeface="Cambria Math" panose="02040503050406030204" pitchFamily="18" charset="0"/>
                  </a:rPr>
                  <a:t>𝑑</a:t>
                </a:r>
                <a:r>
                  <a:rPr lang="it-IT" sz="1600" i="0">
                    <a:latin typeface="Cambria Math" panose="02040503050406030204" pitchFamily="18" charset="0"/>
                  </a:rPr>
                  <a:t>(</a:t>
                </a:r>
                <a:r>
                  <a:rPr lang="it-IT" sz="1600" b="0" i="0">
                    <a:latin typeface="Cambria Math" panose="02040503050406030204" pitchFamily="18" charset="0"/>
                  </a:rPr>
                  <a:t>𝑣)</a:t>
                </a:r>
                <a:r>
                  <a:rPr lang="it-IT" sz="1600" dirty="0">
                    <a:latin typeface="Century Gothic" panose="020B0502020202020204" pitchFamily="34" charset="0"/>
                  </a:rPr>
                  <a:t>;</a:t>
                </a:r>
              </a:p>
              <a:p>
                <a:pPr>
                  <a:buFont typeface="+mj-lt"/>
                  <a:buAutoNum type="arabicPeriod"/>
                </a:pPr>
                <a:r>
                  <a:rPr lang="it-IT" sz="1600" dirty="0">
                    <a:latin typeface="Century Gothic" panose="020B0502020202020204" pitchFamily="34" charset="0"/>
                  </a:rPr>
                  <a:t> </a:t>
                </a:r>
                <a:r>
                  <a:rPr lang="it-IT" sz="1600" dirty="0" err="1">
                    <a:latin typeface="Century Gothic" panose="020B0502020202020204" pitchFamily="34" charset="0"/>
                  </a:rPr>
                  <a:t>While</a:t>
                </a:r>
                <a:r>
                  <a:rPr lang="it-IT" sz="1600" dirty="0">
                    <a:latin typeface="Century Gothic" panose="020B0502020202020204" pitchFamily="34" charset="0"/>
                  </a:rPr>
                  <a:t> </a:t>
                </a:r>
                <a:r>
                  <a:rPr lang="it-IT" sz="1600" b="0" i="0">
                    <a:latin typeface="Cambria Math" panose="02040503050406030204" pitchFamily="18" charset="0"/>
                  </a:rPr>
                  <a:t>𝑄</a:t>
                </a:r>
                <a:r>
                  <a:rPr lang="it-IT" sz="1600" dirty="0">
                    <a:latin typeface="Century Gothic" panose="020B0502020202020204" pitchFamily="34" charset="0"/>
                  </a:rPr>
                  <a:t> </a:t>
                </a:r>
                <a:r>
                  <a:rPr lang="it-IT" sz="1600" dirty="0" err="1">
                    <a:latin typeface="Century Gothic" panose="020B0502020202020204" pitchFamily="34" charset="0"/>
                  </a:rPr>
                  <a:t>is</a:t>
                </a:r>
                <a:r>
                  <a:rPr lang="it-IT" sz="1600" dirty="0">
                    <a:latin typeface="Century Gothic" panose="020B0502020202020204" pitchFamily="34" charset="0"/>
                  </a:rPr>
                  <a:t> </a:t>
                </a:r>
                <a:r>
                  <a:rPr lang="it-IT" sz="1600" dirty="0" err="1">
                    <a:latin typeface="Century Gothic" panose="020B0502020202020204" pitchFamily="34" charset="0"/>
                  </a:rPr>
                  <a:t>not</a:t>
                </a:r>
                <a:r>
                  <a:rPr lang="it-IT" sz="1600" dirty="0">
                    <a:latin typeface="Century Gothic" panose="020B0502020202020204" pitchFamily="34" charset="0"/>
                  </a:rPr>
                  <a:t> </a:t>
                </a:r>
                <a:r>
                  <a:rPr lang="it-IT" sz="1600" dirty="0" err="1">
                    <a:latin typeface="Century Gothic" panose="020B0502020202020204" pitchFamily="34" charset="0"/>
                  </a:rPr>
                  <a:t>empty</a:t>
                </a:r>
                <a:r>
                  <a:rPr lang="it-IT" sz="1600" dirty="0">
                    <a:latin typeface="Century Gothic" panose="020B0502020202020204" pitchFamily="34" charset="0"/>
                  </a:rPr>
                  <a:t>: </a:t>
                </a:r>
              </a:p>
              <a:p>
                <a:pPr marL="800100" lvl="1" indent="-342900">
                  <a:buFont typeface="+mj-lt"/>
                  <a:buAutoNum type="alphaLcParenR"/>
                </a:pPr>
                <a:r>
                  <a:rPr lang="it-IT" sz="1600" dirty="0" err="1">
                    <a:latin typeface="Century Gothic" panose="020B0502020202020204" pitchFamily="34" charset="0"/>
                  </a:rPr>
                  <a:t>Extract</a:t>
                </a:r>
                <a:r>
                  <a:rPr lang="it-IT" sz="1600" dirty="0">
                    <a:latin typeface="Century Gothic" panose="020B0502020202020204" pitchFamily="34" charset="0"/>
                  </a:rPr>
                  <a:t> the vertex </a:t>
                </a:r>
                <a:r>
                  <a:rPr lang="it-IT" sz="1600" b="0" i="0">
                    <a:latin typeface="Cambria Math" panose="02040503050406030204" pitchFamily="18" charset="0"/>
                  </a:rPr>
                  <a:t>𝑢</a:t>
                </a:r>
                <a:r>
                  <a:rPr lang="it-IT" sz="1600" i="0">
                    <a:latin typeface="Cambria Math" panose="02040503050406030204" pitchFamily="18" charset="0"/>
                  </a:rPr>
                  <a:t> </a:t>
                </a:r>
                <a:r>
                  <a:rPr lang="it-IT" sz="1600" dirty="0">
                    <a:latin typeface="Century Gothic" panose="020B0502020202020204" pitchFamily="34" charset="0"/>
                  </a:rPr>
                  <a:t>from </a:t>
                </a:r>
                <a:r>
                  <a:rPr lang="it-IT" sz="1600" i="0">
                    <a:latin typeface="Cambria Math" panose="02040503050406030204" pitchFamily="18" charset="0"/>
                  </a:rPr>
                  <a:t>𝑄</a:t>
                </a:r>
                <a:r>
                  <a:rPr lang="it-IT" sz="1600" dirty="0">
                    <a:latin typeface="Century Gothic" panose="020B0502020202020204" pitchFamily="34" charset="0"/>
                  </a:rPr>
                  <a:t> with the </a:t>
                </a:r>
                <a:r>
                  <a:rPr lang="it-IT" sz="1600" dirty="0" err="1">
                    <a:latin typeface="Century Gothic" panose="020B0502020202020204" pitchFamily="34" charset="0"/>
                  </a:rPr>
                  <a:t>smallest</a:t>
                </a:r>
                <a:r>
                  <a:rPr lang="it-IT" sz="1600" dirty="0">
                    <a:latin typeface="Century Gothic" panose="020B0502020202020204" pitchFamily="34" charset="0"/>
                  </a:rPr>
                  <a:t> </a:t>
                </a:r>
                <a:r>
                  <a:rPr lang="it-IT" sz="1600" dirty="0" err="1">
                    <a:latin typeface="Century Gothic" panose="020B0502020202020204" pitchFamily="34" charset="0"/>
                  </a:rPr>
                  <a:t>distance</a:t>
                </a:r>
                <a:r>
                  <a:rPr lang="it-IT" sz="1600" dirty="0">
                    <a:latin typeface="Century Gothic" panose="020B0502020202020204" pitchFamily="34" charset="0"/>
                  </a:rPr>
                  <a:t> </a:t>
                </a:r>
                <a:r>
                  <a:rPr lang="it-IT" sz="1600" i="0">
                    <a:latin typeface="Cambria Math" panose="02040503050406030204" pitchFamily="18" charset="0"/>
                  </a:rPr>
                  <a:t>𝑑</a:t>
                </a:r>
                <a:r>
                  <a:rPr lang="it-IT" sz="1600" b="0" i="0">
                    <a:latin typeface="Cambria Math" panose="02040503050406030204" pitchFamily="18" charset="0"/>
                  </a:rPr>
                  <a:t>(𝑢)</a:t>
                </a:r>
                <a:r>
                  <a:rPr lang="it-IT" sz="1600" dirty="0">
                    <a:latin typeface="Century Gothic" panose="020B0502020202020204" pitchFamily="34" charset="0"/>
                  </a:rPr>
                  <a:t>;</a:t>
                </a:r>
              </a:p>
              <a:p>
                <a:pPr marL="800100" lvl="1" indent="-342900">
                  <a:buFont typeface="+mj-lt"/>
                  <a:buAutoNum type="alphaLcParenR"/>
                </a:pPr>
                <a:r>
                  <a:rPr lang="it-IT" sz="1600" dirty="0">
                    <a:latin typeface="Century Gothic" panose="020B0502020202020204" pitchFamily="34" charset="0"/>
                  </a:rPr>
                  <a:t>For </a:t>
                </a:r>
                <a:r>
                  <a:rPr lang="it-IT" sz="1600" dirty="0" err="1">
                    <a:latin typeface="Century Gothic" panose="020B0502020202020204" pitchFamily="34" charset="0"/>
                  </a:rPr>
                  <a:t>each</a:t>
                </a:r>
                <a:r>
                  <a:rPr lang="it-IT" sz="1600" dirty="0">
                    <a:latin typeface="Century Gothic" panose="020B0502020202020204" pitchFamily="34" charset="0"/>
                  </a:rPr>
                  <a:t> </a:t>
                </a:r>
                <a:r>
                  <a:rPr lang="it-IT" sz="1600" dirty="0" err="1">
                    <a:latin typeface="Century Gothic" panose="020B0502020202020204" pitchFamily="34" charset="0"/>
                  </a:rPr>
                  <a:t>neighbor</a:t>
                </a:r>
                <a:r>
                  <a:rPr lang="it-IT" sz="1600" dirty="0">
                    <a:latin typeface="Century Gothic" panose="020B0502020202020204" pitchFamily="34" charset="0"/>
                  </a:rPr>
                  <a:t> </a:t>
                </a:r>
                <a:r>
                  <a:rPr lang="it-IT" sz="1600" b="0" i="0">
                    <a:latin typeface="Cambria Math" panose="02040503050406030204" pitchFamily="18" charset="0"/>
                  </a:rPr>
                  <a:t>𝑣</a:t>
                </a:r>
                <a:r>
                  <a:rPr lang="it-IT" sz="1600" dirty="0">
                    <a:latin typeface="Century Gothic" panose="020B0502020202020204" pitchFamily="34" charset="0"/>
                  </a:rPr>
                  <a:t> of </a:t>
                </a:r>
                <a:r>
                  <a:rPr lang="it-IT" sz="1600" i="0">
                    <a:latin typeface="Cambria Math" panose="02040503050406030204" pitchFamily="18" charset="0"/>
                  </a:rPr>
                  <a:t>𝑢</a:t>
                </a:r>
                <a:r>
                  <a:rPr lang="it-IT" sz="1600" dirty="0">
                    <a:latin typeface="Century Gothic" panose="020B0502020202020204" pitchFamily="34" charset="0"/>
                  </a:rPr>
                  <a:t> (i.e., for </a:t>
                </a:r>
                <a:r>
                  <a:rPr lang="it-IT" sz="1600" dirty="0" err="1">
                    <a:latin typeface="Century Gothic" panose="020B0502020202020204" pitchFamily="34" charset="0"/>
                  </a:rPr>
                  <a:t>each</a:t>
                </a:r>
                <a:r>
                  <a:rPr lang="it-IT" sz="1600" dirty="0">
                    <a:latin typeface="Century Gothic" panose="020B0502020202020204" pitchFamily="34" charset="0"/>
                  </a:rPr>
                  <a:t> </a:t>
                </a:r>
                <a:r>
                  <a:rPr lang="it-IT" sz="1600" dirty="0" err="1">
                    <a:latin typeface="Century Gothic" panose="020B0502020202020204" pitchFamily="34" charset="0"/>
                  </a:rPr>
                  <a:t>edge</a:t>
                </a:r>
                <a:r>
                  <a:rPr lang="it-IT" sz="1600" dirty="0">
                    <a:latin typeface="Century Gothic" panose="020B0502020202020204" pitchFamily="34" charset="0"/>
                  </a:rPr>
                  <a:t> </a:t>
                </a:r>
                <a:r>
                  <a:rPr lang="it-IT" sz="1600" b="0" i="0">
                    <a:latin typeface="Cambria Math" panose="02040503050406030204" pitchFamily="18" charset="0"/>
                  </a:rPr>
                  <a:t>(</a:t>
                </a:r>
                <a:r>
                  <a:rPr lang="it-IT" sz="1600" i="0">
                    <a:latin typeface="Cambria Math" panose="02040503050406030204" pitchFamily="18" charset="0"/>
                  </a:rPr>
                  <a:t>𝑢</a:t>
                </a:r>
                <a:r>
                  <a:rPr lang="it-IT" sz="1600" b="0" i="0">
                    <a:latin typeface="Cambria Math" panose="02040503050406030204" pitchFamily="18" charset="0"/>
                  </a:rPr>
                  <a:t>,𝑣)∈</a:t>
                </a:r>
                <a:r>
                  <a:rPr lang="it-IT" sz="16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𝐸</a:t>
                </a:r>
                <a:r>
                  <a:rPr lang="it-IT" sz="1600" dirty="0">
                    <a:latin typeface="Century Gothic" panose="020B0502020202020204" pitchFamily="34" charset="0"/>
                  </a:rPr>
                  <a:t>):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it-IT" sz="1600" dirty="0" err="1">
                    <a:latin typeface="Century Gothic" panose="020B0502020202020204" pitchFamily="34" charset="0"/>
                  </a:rPr>
                  <a:t>Calculate</a:t>
                </a:r>
                <a:r>
                  <a:rPr lang="it-IT" sz="1600" dirty="0">
                    <a:latin typeface="Century Gothic" panose="020B0502020202020204" pitchFamily="34" charset="0"/>
                  </a:rPr>
                  <a:t> the </a:t>
                </a:r>
                <a:r>
                  <a:rPr lang="it-IT" sz="1600" dirty="0" err="1">
                    <a:latin typeface="Century Gothic" panose="020B0502020202020204" pitchFamily="34" charset="0"/>
                  </a:rPr>
                  <a:t>potential</a:t>
                </a:r>
                <a:r>
                  <a:rPr lang="it-IT" sz="1600" dirty="0">
                    <a:latin typeface="Century Gothic" panose="020B0502020202020204" pitchFamily="34" charset="0"/>
                  </a:rPr>
                  <a:t> new </a:t>
                </a:r>
                <a:r>
                  <a:rPr lang="it-IT" sz="1600" dirty="0" err="1">
                    <a:latin typeface="Century Gothic" panose="020B0502020202020204" pitchFamily="34" charset="0"/>
                  </a:rPr>
                  <a:t>path</a:t>
                </a:r>
                <a:r>
                  <a:rPr lang="it-IT" sz="1600" dirty="0">
                    <a:latin typeface="Century Gothic" panose="020B0502020202020204" pitchFamily="34" charset="0"/>
                  </a:rPr>
                  <a:t> </a:t>
                </a:r>
                <a:r>
                  <a:rPr lang="it-IT" sz="1600" dirty="0" err="1">
                    <a:latin typeface="Century Gothic" panose="020B0502020202020204" pitchFamily="34" charset="0"/>
                  </a:rPr>
                  <a:t>distance</a:t>
                </a:r>
                <a:r>
                  <a:rPr lang="it-IT" sz="1600" dirty="0">
                    <a:latin typeface="Century Gothic" panose="020B0502020202020204" pitchFamily="34" charset="0"/>
                  </a:rPr>
                  <a:t>: </a:t>
                </a:r>
                <a:r>
                  <a:rPr lang="it-IT" sz="1600" b="0" i="0">
                    <a:latin typeface="Cambria Math" panose="02040503050406030204" pitchFamily="18" charset="0"/>
                  </a:rPr>
                  <a:t>𝑑_𝑛𝑒𝑤=𝑑(𝑢)+𝑤(𝑢,𝑣)</a:t>
                </a:r>
                <a:r>
                  <a:rPr lang="it-IT" sz="1600" dirty="0">
                    <a:latin typeface="Century Gothic" panose="020B0502020202020204" pitchFamily="34" charset="0"/>
                  </a:rPr>
                  <a:t>, </a:t>
                </a:r>
                <a:r>
                  <a:rPr lang="it-IT" sz="1600" dirty="0" err="1">
                    <a:latin typeface="Century Gothic" panose="020B0502020202020204" pitchFamily="34" charset="0"/>
                  </a:rPr>
                  <a:t>where</a:t>
                </a:r>
                <a:r>
                  <a:rPr lang="it-IT" sz="1600" dirty="0">
                    <a:latin typeface="Century Gothic" panose="020B0502020202020204" pitchFamily="34" charset="0"/>
                  </a:rPr>
                  <a:t> </a:t>
                </a:r>
                <a:r>
                  <a:rPr lang="it-IT" sz="1600" i="0">
                    <a:latin typeface="Cambria Math" panose="02040503050406030204" pitchFamily="18" charset="0"/>
                  </a:rPr>
                  <a:t>𝑤(𝑢,𝑣)</a:t>
                </a:r>
                <a:r>
                  <a:rPr lang="it-IT" sz="1600" dirty="0">
                    <a:latin typeface="Century Gothic" panose="020B0502020202020204" pitchFamily="34" charset="0"/>
                  </a:rPr>
                  <a:t> </a:t>
                </a:r>
                <a:r>
                  <a:rPr lang="it-IT" sz="1600" dirty="0" err="1">
                    <a:latin typeface="Century Gothic" panose="020B0502020202020204" pitchFamily="34" charset="0"/>
                  </a:rPr>
                  <a:t>is</a:t>
                </a:r>
                <a:r>
                  <a:rPr lang="it-IT" sz="1600" dirty="0">
                    <a:latin typeface="Century Gothic" panose="020B0502020202020204" pitchFamily="34" charset="0"/>
                  </a:rPr>
                  <a:t> the weight of the </a:t>
                </a:r>
                <a:r>
                  <a:rPr lang="it-IT" sz="1600" dirty="0" err="1">
                    <a:latin typeface="Century Gothic" panose="020B0502020202020204" pitchFamily="34" charset="0"/>
                  </a:rPr>
                  <a:t>edge</a:t>
                </a:r>
                <a:r>
                  <a:rPr lang="it-IT" sz="1600" dirty="0">
                    <a:latin typeface="Century Gothic" panose="020B0502020202020204" pitchFamily="34" charset="0"/>
                  </a:rPr>
                  <a:t> </a:t>
                </a:r>
                <a:r>
                  <a:rPr lang="it-IT" sz="1600" i="0">
                    <a:latin typeface="Cambria Math" panose="02040503050406030204" pitchFamily="18" charset="0"/>
                  </a:rPr>
                  <a:t>(𝑢,𝑣)</a:t>
                </a:r>
                <a:r>
                  <a:rPr lang="it-IT" sz="1600" dirty="0">
                    <a:latin typeface="Century Gothic" panose="020B0502020202020204" pitchFamily="34" charset="0"/>
                  </a:rPr>
                  <a:t>;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it-IT" sz="1600" dirty="0" err="1">
                    <a:latin typeface="Century Gothic" panose="020B0502020202020204" pitchFamily="34" charset="0"/>
                  </a:rPr>
                  <a:t>If</a:t>
                </a:r>
                <a:r>
                  <a:rPr lang="it-IT" sz="1600" dirty="0">
                    <a:latin typeface="Century Gothic" panose="020B0502020202020204" pitchFamily="34" charset="0"/>
                  </a:rPr>
                  <a:t> </a:t>
                </a:r>
                <a:r>
                  <a:rPr lang="it-IT" sz="1600" b="0" i="0">
                    <a:latin typeface="Cambria Math" panose="02040503050406030204" pitchFamily="18" charset="0"/>
                  </a:rPr>
                  <a:t>𝑑_𝑛𝑒𝑤&lt;𝑑(𝑣)</a:t>
                </a:r>
                <a:r>
                  <a:rPr lang="it-IT" sz="1600" dirty="0">
                    <a:latin typeface="Century Gothic" panose="020B0502020202020204" pitchFamily="34" charset="0"/>
                  </a:rPr>
                  <a:t>:</a:t>
                </a:r>
              </a:p>
              <a:p>
                <a:pPr marL="1657350" lvl="3" indent="-285750">
                  <a:buFont typeface="Courier New" panose="02070309020205020404" pitchFamily="49" charset="0"/>
                  <a:buChar char="o"/>
                </a:pPr>
                <a:r>
                  <a:rPr lang="it-IT" sz="1600" dirty="0">
                    <a:latin typeface="Century Gothic" panose="020B0502020202020204" pitchFamily="34" charset="0"/>
                  </a:rPr>
                  <a:t>Update </a:t>
                </a:r>
                <a:r>
                  <a:rPr lang="it-IT" sz="1600" b="0" i="0">
                    <a:latin typeface="Cambria Math" panose="02040503050406030204" pitchFamily="18" charset="0"/>
                  </a:rPr>
                  <a:t>𝑑(𝑣)=𝑑_𝑛𝑒𝑤</a:t>
                </a:r>
                <a:r>
                  <a:rPr lang="it-IT" sz="1600" dirty="0">
                    <a:latin typeface="Century Gothic" panose="020B0502020202020204" pitchFamily="34" charset="0"/>
                  </a:rPr>
                  <a:t>​;</a:t>
                </a:r>
              </a:p>
              <a:p>
                <a:pPr marL="1657350" lvl="3" indent="-285750">
                  <a:buFont typeface="Courier New" panose="02070309020205020404" pitchFamily="49" charset="0"/>
                  <a:buChar char="o"/>
                </a:pPr>
                <a:r>
                  <a:rPr lang="it-IT" sz="1600" dirty="0" err="1">
                    <a:latin typeface="Century Gothic" panose="020B0502020202020204" pitchFamily="34" charset="0"/>
                  </a:rPr>
                  <a:t>Decrease</a:t>
                </a:r>
                <a:r>
                  <a:rPr lang="it-IT" sz="1600" dirty="0">
                    <a:latin typeface="Century Gothic" panose="020B0502020202020204" pitchFamily="34" charset="0"/>
                  </a:rPr>
                  <a:t> the </a:t>
                </a:r>
                <a:r>
                  <a:rPr lang="it-IT" sz="1600" dirty="0" err="1">
                    <a:latin typeface="Century Gothic" panose="020B0502020202020204" pitchFamily="34" charset="0"/>
                  </a:rPr>
                  <a:t>priority</a:t>
                </a:r>
                <a:r>
                  <a:rPr lang="it-IT" sz="1600" dirty="0">
                    <a:latin typeface="Century Gothic" panose="020B0502020202020204" pitchFamily="34" charset="0"/>
                  </a:rPr>
                  <a:t> of </a:t>
                </a:r>
                <a:r>
                  <a:rPr lang="it-IT" sz="1600" b="0" i="0">
                    <a:latin typeface="Cambria Math" panose="02040503050406030204" pitchFamily="18" charset="0"/>
                  </a:rPr>
                  <a:t>𝑣 </a:t>
                </a:r>
                <a:r>
                  <a:rPr lang="it-IT" sz="1600" dirty="0">
                    <a:latin typeface="Century Gothic" panose="020B0502020202020204" pitchFamily="34" charset="0"/>
                  </a:rPr>
                  <a:t>in </a:t>
                </a:r>
                <a:r>
                  <a:rPr lang="it-IT" sz="1600" b="0" i="0">
                    <a:latin typeface="Cambria Math" panose="02040503050406030204" pitchFamily="18" charset="0"/>
                  </a:rPr>
                  <a:t>𝑄</a:t>
                </a:r>
                <a:r>
                  <a:rPr lang="it-IT" sz="1600" dirty="0">
                    <a:latin typeface="Century Gothic" panose="020B0502020202020204" pitchFamily="34" charset="0"/>
                  </a:rPr>
                  <a:t>;</a:t>
                </a:r>
                <a:endParaRPr lang="en-GB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4E1B5-63BC-4334-9D81-D58D41015F1C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1132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4E1B5-63BC-4334-9D81-D58D41015F1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40845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4E1B5-63BC-4334-9D81-D58D41015F1C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1669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4E1B5-63BC-4334-9D81-D58D41015F1C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22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4E1B5-63BC-4334-9D81-D58D41015F1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8708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4E1B5-63BC-4334-9D81-D58D41015F1C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7428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4E1B5-63BC-4334-9D81-D58D41015F1C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6440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4E1B5-63BC-4334-9D81-D58D41015F1C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1172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4E1B5-63BC-4334-9D81-D58D41015F1C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2113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4E1B5-63BC-4334-9D81-D58D41015F1C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17002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4E1B5-63BC-4334-9D81-D58D41015F1C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702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4E1B5-63BC-4334-9D81-D58D41015F1C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5979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4E1B5-63BC-4334-9D81-D58D41015F1C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9789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4E1B5-63BC-4334-9D81-D58D41015F1C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971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4E1B5-63BC-4334-9D81-D58D41015F1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9096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4E1B5-63BC-4334-9D81-D58D41015F1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810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4E1B5-63BC-4334-9D81-D58D41015F1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783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4E1B5-63BC-4334-9D81-D58D41015F1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605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4E1B5-63BC-4334-9D81-D58D41015F1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3414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4E1B5-63BC-4334-9D81-D58D41015F1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5763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4E1B5-63BC-4334-9D81-D58D41015F1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8303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27/09/2024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6873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27/09/2024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1285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27/09/2024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80958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27/09/2024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12666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27/09/2024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7470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27/09/2024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00670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27/09/2024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53603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27/09/2024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9511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27/09/2024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4621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27/09/2024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8241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27/09/2024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9101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90A91-0F3D-9944-94EF-F5C93CDE0643}" type="datetimeFigureOut">
              <a:rPr lang="it-IT" smtClean="0"/>
              <a:t>27/09/2024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2204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.png"/><Relationship Id="rId7" Type="http://schemas.openxmlformats.org/officeDocument/2006/relationships/image" Target="../media/image33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27.png"/><Relationship Id="rId5" Type="http://schemas.openxmlformats.org/officeDocument/2006/relationships/image" Target="../media/image31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71.png"/><Relationship Id="rId12" Type="http://schemas.openxmlformats.org/officeDocument/2006/relationships/image" Target="../media/image4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7.png"/><Relationship Id="rId9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380.png"/><Relationship Id="rId3" Type="http://schemas.openxmlformats.org/officeDocument/2006/relationships/image" Target="../media/image1.png"/><Relationship Id="rId7" Type="http://schemas.openxmlformats.org/officeDocument/2006/relationships/image" Target="../media/image42.png"/><Relationship Id="rId12" Type="http://schemas.openxmlformats.org/officeDocument/2006/relationships/image" Target="../media/image37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0.png"/><Relationship Id="rId11" Type="http://schemas.openxmlformats.org/officeDocument/2006/relationships/image" Target="../media/image360.png"/><Relationship Id="rId5" Type="http://schemas.openxmlformats.org/officeDocument/2006/relationships/image" Target="../media/image36.png"/><Relationship Id="rId10" Type="http://schemas.openxmlformats.org/officeDocument/2006/relationships/image" Target="../media/image350.png"/><Relationship Id="rId4" Type="http://schemas.openxmlformats.org/officeDocument/2006/relationships/image" Target="../media/image290.png"/><Relationship Id="rId9" Type="http://schemas.openxmlformats.org/officeDocument/2006/relationships/image" Target="../media/image3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0.png"/><Relationship Id="rId3" Type="http://schemas.openxmlformats.org/officeDocument/2006/relationships/image" Target="../media/image1.png"/><Relationship Id="rId7" Type="http://schemas.openxmlformats.org/officeDocument/2006/relationships/image" Target="../media/image47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0.png"/><Relationship Id="rId5" Type="http://schemas.openxmlformats.org/officeDocument/2006/relationships/image" Target="../media/image450.png"/><Relationship Id="rId10" Type="http://schemas.openxmlformats.org/officeDocument/2006/relationships/image" Target="../media/image50.png"/><Relationship Id="rId4" Type="http://schemas.openxmlformats.org/officeDocument/2006/relationships/image" Target="../media/image38.png"/><Relationship Id="rId9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jpg"/><Relationship Id="rId3" Type="http://schemas.openxmlformats.org/officeDocument/2006/relationships/image" Target="../media/image1.png"/><Relationship Id="rId7" Type="http://schemas.openxmlformats.org/officeDocument/2006/relationships/image" Target="../media/image4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jpg"/><Relationship Id="rId5" Type="http://schemas.openxmlformats.org/officeDocument/2006/relationships/image" Target="../media/image40.jpg"/><Relationship Id="rId4" Type="http://schemas.openxmlformats.org/officeDocument/2006/relationships/image" Target="../media/image39.jp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jpg"/><Relationship Id="rId3" Type="http://schemas.openxmlformats.org/officeDocument/2006/relationships/image" Target="../media/image1.png"/><Relationship Id="rId7" Type="http://schemas.openxmlformats.org/officeDocument/2006/relationships/image" Target="../media/image570.png"/><Relationship Id="rId12" Type="http://schemas.openxmlformats.org/officeDocument/2006/relationships/image" Target="../media/image48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jpg"/><Relationship Id="rId11" Type="http://schemas.openxmlformats.org/officeDocument/2006/relationships/image" Target="../media/image61.png"/><Relationship Id="rId5" Type="http://schemas.openxmlformats.org/officeDocument/2006/relationships/image" Target="../media/image550.png"/><Relationship Id="rId10" Type="http://schemas.openxmlformats.org/officeDocument/2006/relationships/image" Target="../media/image47.jpg"/><Relationship Id="rId4" Type="http://schemas.openxmlformats.org/officeDocument/2006/relationships/image" Target="../media/image44.jpg"/><Relationship Id="rId9" Type="http://schemas.openxmlformats.org/officeDocument/2006/relationships/image" Target="../media/image5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0.jpg"/><Relationship Id="rId4" Type="http://schemas.openxmlformats.org/officeDocument/2006/relationships/image" Target="../media/image49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4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jp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jpg"/><Relationship Id="rId3" Type="http://schemas.openxmlformats.org/officeDocument/2006/relationships/image" Target="../media/image1.png"/><Relationship Id="rId7" Type="http://schemas.openxmlformats.org/officeDocument/2006/relationships/image" Target="../media/image570.png"/><Relationship Id="rId12" Type="http://schemas.openxmlformats.org/officeDocument/2006/relationships/image" Target="../media/image59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jpeg"/><Relationship Id="rId11" Type="http://schemas.openxmlformats.org/officeDocument/2006/relationships/image" Target="../media/image61.png"/><Relationship Id="rId5" Type="http://schemas.openxmlformats.org/officeDocument/2006/relationships/image" Target="../media/image550.png"/><Relationship Id="rId10" Type="http://schemas.openxmlformats.org/officeDocument/2006/relationships/image" Target="../media/image58.jpg"/><Relationship Id="rId4" Type="http://schemas.openxmlformats.org/officeDocument/2006/relationships/image" Target="../media/image55.jpg"/><Relationship Id="rId9" Type="http://schemas.openxmlformats.org/officeDocument/2006/relationships/image" Target="../media/image5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1.jpg"/><Relationship Id="rId4" Type="http://schemas.openxmlformats.org/officeDocument/2006/relationships/image" Target="../media/image60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0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bann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192001" cy="1052622"/>
          </a:xfrm>
          <a:prstGeom prst="rect">
            <a:avLst/>
          </a:prstGeom>
        </p:spPr>
      </p:pic>
      <p:sp>
        <p:nvSpPr>
          <p:cNvPr id="11" name="Rettangolo 10"/>
          <p:cNvSpPr/>
          <p:nvPr/>
        </p:nvSpPr>
        <p:spPr>
          <a:xfrm>
            <a:off x="-1" y="5710181"/>
            <a:ext cx="12192000" cy="1147820"/>
          </a:xfrm>
          <a:prstGeom prst="rect">
            <a:avLst/>
          </a:prstGeom>
          <a:solidFill>
            <a:srgbClr val="FFD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CasellaDiTesto 9">
            <a:extLst>
              <a:ext uri="{FF2B5EF4-FFF2-40B4-BE49-F238E27FC236}">
                <a16:creationId xmlns:a16="http://schemas.microsoft.com/office/drawing/2014/main" id="{25D6C0D8-3AB5-2879-A1AE-3041DE17451A}"/>
              </a:ext>
            </a:extLst>
          </p:cNvPr>
          <p:cNvSpPr txBox="1"/>
          <p:nvPr/>
        </p:nvSpPr>
        <p:spPr>
          <a:xfrm>
            <a:off x="217714" y="1147820"/>
            <a:ext cx="91101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>
                <a:solidFill>
                  <a:srgbClr val="971720"/>
                </a:solidFill>
                <a:latin typeface="Century Gothic"/>
                <a:cs typeface="Century Gothic"/>
              </a:rPr>
              <a:t>D</a:t>
            </a:r>
            <a:r>
              <a:rPr lang="it-IT" dirty="0">
                <a:solidFill>
                  <a:srgbClr val="162230"/>
                </a:solidFill>
                <a:latin typeface="Century Gothic"/>
                <a:cs typeface="Century Gothic"/>
              </a:rPr>
              <a:t>IPARTIMENTO DI </a:t>
            </a:r>
            <a:r>
              <a:rPr lang="it-IT" sz="2800" dirty="0">
                <a:solidFill>
                  <a:srgbClr val="971720"/>
                </a:solidFill>
                <a:latin typeface="Century Gothic"/>
                <a:cs typeface="Century Gothic"/>
              </a:rPr>
              <a:t>I</a:t>
            </a:r>
            <a:r>
              <a:rPr lang="it-IT" dirty="0">
                <a:solidFill>
                  <a:srgbClr val="162230"/>
                </a:solidFill>
                <a:latin typeface="Century Gothic"/>
                <a:cs typeface="Century Gothic"/>
              </a:rPr>
              <a:t>NGEGNERIA</a:t>
            </a:r>
            <a:r>
              <a:rPr lang="it-IT" dirty="0">
                <a:latin typeface="Century Gothic"/>
                <a:cs typeface="Century Gothic"/>
              </a:rPr>
              <a:t> </a:t>
            </a:r>
            <a:r>
              <a:rPr lang="it-IT" sz="2800" dirty="0">
                <a:solidFill>
                  <a:srgbClr val="971720"/>
                </a:solidFill>
                <a:latin typeface="Century Gothic"/>
                <a:cs typeface="Century Gothic"/>
              </a:rPr>
              <a:t>E</a:t>
            </a:r>
            <a:r>
              <a:rPr lang="it-IT" dirty="0">
                <a:solidFill>
                  <a:srgbClr val="162230"/>
                </a:solidFill>
                <a:latin typeface="Century Gothic"/>
                <a:cs typeface="Century Gothic"/>
              </a:rPr>
              <a:t>LETTRICA E </a:t>
            </a:r>
            <a:r>
              <a:rPr lang="it-IT" sz="2800" dirty="0">
                <a:solidFill>
                  <a:srgbClr val="971720"/>
                </a:solidFill>
                <a:latin typeface="Century Gothic"/>
                <a:cs typeface="Century Gothic"/>
              </a:rPr>
              <a:t>T</a:t>
            </a:r>
            <a:r>
              <a:rPr lang="it-IT" dirty="0">
                <a:solidFill>
                  <a:srgbClr val="162230"/>
                </a:solidFill>
                <a:latin typeface="Century Gothic"/>
                <a:cs typeface="Century Gothic"/>
              </a:rPr>
              <a:t>ECNOLOGIE DEL</a:t>
            </a:r>
            <a:r>
              <a:rPr lang="it-IT" dirty="0">
                <a:latin typeface="Century Gothic"/>
                <a:cs typeface="Century Gothic"/>
              </a:rPr>
              <a:t>L’</a:t>
            </a:r>
            <a:r>
              <a:rPr lang="it-IT" sz="2800" dirty="0">
                <a:solidFill>
                  <a:srgbClr val="971720"/>
                </a:solidFill>
                <a:latin typeface="Century Gothic"/>
                <a:cs typeface="Century Gothic"/>
              </a:rPr>
              <a:t>I</a:t>
            </a:r>
            <a:r>
              <a:rPr lang="it-IT" dirty="0">
                <a:solidFill>
                  <a:srgbClr val="162230"/>
                </a:solidFill>
                <a:latin typeface="Century Gothic"/>
                <a:cs typeface="Century Gothic"/>
              </a:rPr>
              <a:t>NFORMAZIONE</a:t>
            </a:r>
          </a:p>
          <a:p>
            <a:endParaRPr lang="it-IT" sz="800" dirty="0">
              <a:solidFill>
                <a:srgbClr val="162230"/>
              </a:solidFill>
              <a:latin typeface="Century Gothic"/>
              <a:cs typeface="Century Gothic"/>
            </a:endParaRPr>
          </a:p>
          <a:p>
            <a:r>
              <a:rPr lang="it-IT" dirty="0">
                <a:solidFill>
                  <a:srgbClr val="162230"/>
                </a:solidFill>
                <a:latin typeface="Century Gothic"/>
                <a:cs typeface="Century Gothic"/>
              </a:rPr>
              <a:t>SCUOLA POLITECNICA E DELLE SCIENZE DI BASE</a:t>
            </a:r>
          </a:p>
        </p:txBody>
      </p:sp>
      <p:sp>
        <p:nvSpPr>
          <p:cNvPr id="32" name="CasellaDiTesto 12">
            <a:extLst>
              <a:ext uri="{FF2B5EF4-FFF2-40B4-BE49-F238E27FC236}">
                <a16:creationId xmlns:a16="http://schemas.microsoft.com/office/drawing/2014/main" id="{38EFD608-08ED-887B-303A-AEDE2A4AA94C}"/>
              </a:ext>
            </a:extLst>
          </p:cNvPr>
          <p:cNvSpPr txBox="1"/>
          <p:nvPr/>
        </p:nvSpPr>
        <p:spPr>
          <a:xfrm>
            <a:off x="213415" y="3048044"/>
            <a:ext cx="1063946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3200" b="1" dirty="0">
                <a:latin typeface="Century Gothic"/>
                <a:cs typeface="Century Gothic"/>
              </a:rPr>
              <a:t>Field and Service </a:t>
            </a:r>
            <a:r>
              <a:rPr lang="it-IT" sz="3200" b="1" dirty="0" err="1">
                <a:latin typeface="Century Gothic"/>
                <a:cs typeface="Century Gothic"/>
              </a:rPr>
              <a:t>Robotics</a:t>
            </a:r>
            <a:r>
              <a:rPr lang="it-IT" sz="3200" b="1" dirty="0">
                <a:latin typeface="Century Gothic"/>
                <a:cs typeface="Century Gothic"/>
              </a:rPr>
              <a:t> project</a:t>
            </a:r>
            <a:endParaRPr lang="en-US" sz="3200" dirty="0">
              <a:solidFill>
                <a:srgbClr val="971720"/>
              </a:solidFill>
              <a:latin typeface="Century Gothic"/>
              <a:cs typeface="Century Gothic"/>
            </a:endParaRPr>
          </a:p>
          <a:p>
            <a:pPr>
              <a:spcBef>
                <a:spcPts val="1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dirty="0">
                <a:solidFill>
                  <a:srgbClr val="971720"/>
                </a:solidFill>
                <a:latin typeface="Century Gothic"/>
                <a:cs typeface="Century Gothic"/>
              </a:rPr>
              <a:t>Motion planning and control of car-like robot</a:t>
            </a:r>
          </a:p>
          <a:p>
            <a:pPr>
              <a:spcBef>
                <a:spcPts val="1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2800" dirty="0">
                <a:latin typeface="Century Gothic"/>
                <a:cs typeface="Century Gothic"/>
              </a:rPr>
              <a:t>Maisto Paolo, Vittozzi Angelo</a:t>
            </a:r>
          </a:p>
        </p:txBody>
      </p:sp>
      <p:sp>
        <p:nvSpPr>
          <p:cNvPr id="34" name="CasellaDiTesto 11">
            <a:extLst>
              <a:ext uri="{FF2B5EF4-FFF2-40B4-BE49-F238E27FC236}">
                <a16:creationId xmlns:a16="http://schemas.microsoft.com/office/drawing/2014/main" id="{544B29C9-AD94-C7B7-2FFE-708F9C0DC931}"/>
              </a:ext>
            </a:extLst>
          </p:cNvPr>
          <p:cNvSpPr txBox="1"/>
          <p:nvPr/>
        </p:nvSpPr>
        <p:spPr>
          <a:xfrm>
            <a:off x="249987" y="2375300"/>
            <a:ext cx="907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62230"/>
                </a:solidFill>
                <a:latin typeface="Century Gothic"/>
                <a:cs typeface="Century Gothic"/>
              </a:rPr>
              <a:t>MASTER'S DEGREE IN AUTOMATION ENGINEERING AND ROBOTICS</a:t>
            </a:r>
            <a:endParaRPr lang="it-IT" b="1" dirty="0">
              <a:solidFill>
                <a:srgbClr val="162230"/>
              </a:solidFill>
              <a:latin typeface="Century Gothic"/>
              <a:cs typeface="Century Gothic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1CBED76-30F4-5A62-ABC6-95B2B10F35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/>
          <a:srcRect l="17434" t="11840" r="14475" b="6637"/>
          <a:stretch/>
        </p:blipFill>
        <p:spPr bwMode="auto">
          <a:xfrm>
            <a:off x="8164286" y="4610645"/>
            <a:ext cx="2688592" cy="20128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FE9BBA76-ED9A-7C37-331F-62104006DA28}"/>
              </a:ext>
            </a:extLst>
          </p:cNvPr>
          <p:cNvSpPr txBox="1"/>
          <p:nvPr/>
        </p:nvSpPr>
        <p:spPr>
          <a:xfrm>
            <a:off x="8164286" y="6383663"/>
            <a:ext cx="28273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162230"/>
                </a:solidFill>
                <a:latin typeface="Century Gothic" pitchFamily="34" charset="0"/>
              </a:rPr>
              <a:t>Weston Robot - Robot SCOUT MINI 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31654687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10"/>
          <p:cNvSpPr/>
          <p:nvPr/>
        </p:nvSpPr>
        <p:spPr>
          <a:xfrm>
            <a:off x="0" y="6485074"/>
            <a:ext cx="12192000" cy="357822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it-IT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14286" y="6522320"/>
            <a:ext cx="120677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1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69F518B-0E9D-45D6-956E-1C11114F9F15}" type="slidenum">
              <a:rPr lang="it-IT" sz="1400" smtClean="0">
                <a:solidFill>
                  <a:srgbClr val="162230"/>
                </a:solidFill>
                <a:latin typeface="Century Gothic"/>
                <a:cs typeface="Century Gothic"/>
              </a:rPr>
              <a:pPr algn="r">
                <a:spcBef>
                  <a:spcPts val="1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10</a:t>
            </a:fld>
            <a:r>
              <a:rPr lang="it-IT" sz="1400" dirty="0">
                <a:solidFill>
                  <a:srgbClr val="162230"/>
                </a:solidFill>
                <a:latin typeface="Century Gothic"/>
                <a:cs typeface="Century Gothic"/>
              </a:rPr>
              <a:t>/28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335325-D0F1-BB9A-B37B-9D0783AA7C90}"/>
              </a:ext>
            </a:extLst>
          </p:cNvPr>
          <p:cNvSpPr/>
          <p:nvPr/>
        </p:nvSpPr>
        <p:spPr>
          <a:xfrm>
            <a:off x="111616" y="1081813"/>
            <a:ext cx="11970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Motion planning: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  <a:cs typeface="Century Gothic"/>
              </a:rPr>
              <a:t>Breadth</a:t>
            </a: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-First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  <a:cs typeface="Century Gothic"/>
              </a:rPr>
              <a:t>Search</a:t>
            </a: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 (BFS)</a:t>
            </a:r>
          </a:p>
        </p:txBody>
      </p:sp>
      <p:pic>
        <p:nvPicPr>
          <p:cNvPr id="4" name="Immagine 3" descr="banner.png">
            <a:extLst>
              <a:ext uri="{FF2B5EF4-FFF2-40B4-BE49-F238E27FC236}">
                <a16:creationId xmlns:a16="http://schemas.microsoft.com/office/drawing/2014/main" id="{310301CB-A57C-36EE-CC6E-CBBB54A75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192001" cy="105262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A0F9695F-58F7-B455-023D-2FEBDCA820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2851" y="2235614"/>
            <a:ext cx="6822646" cy="3635496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6E68AA4-E970-7D53-46B6-892838722FB0}"/>
              </a:ext>
            </a:extLst>
          </p:cNvPr>
          <p:cNvSpPr txBox="1"/>
          <p:nvPr/>
        </p:nvSpPr>
        <p:spPr>
          <a:xfrm>
            <a:off x="111616" y="2428000"/>
            <a:ext cx="500365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>
              <a:defRPr sz="2000">
                <a:latin typeface="Century Gothic" panose="020B0502020202020204" pitchFamily="34" charset="0"/>
              </a:defRPr>
            </a:lvl1pPr>
          </a:lstStyle>
          <a:p>
            <a:r>
              <a:rPr lang="en-US" sz="1800" dirty="0"/>
              <a:t>From PRM </a:t>
            </a:r>
            <a:r>
              <a:rPr lang="en-US" sz="1800" dirty="0">
                <a:sym typeface="Wingdings" panose="05000000000000000000" pitchFamily="2" charset="2"/>
              </a:rPr>
              <a:t> </a:t>
            </a:r>
            <a:r>
              <a:rPr lang="en-US" sz="1800" dirty="0"/>
              <a:t>graph that connects the various nodes including the initial and final point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Now the goal is to find the path that allows to go from the start point to the goal point </a:t>
            </a:r>
            <a:r>
              <a:rPr lang="en-US" sz="1800" dirty="0">
                <a:sym typeface="Wingdings" panose="05000000000000000000" pitchFamily="2" charset="2"/>
              </a:rPr>
              <a:t> </a:t>
            </a:r>
            <a:r>
              <a:rPr lang="en-US" sz="1800" b="1" dirty="0"/>
              <a:t>Breadth-First Search (BFS)</a:t>
            </a:r>
            <a:endParaRPr lang="it-IT" sz="1800" b="1" dirty="0"/>
          </a:p>
        </p:txBody>
      </p:sp>
      <p:sp>
        <p:nvSpPr>
          <p:cNvPr id="12" name="Freccia a destra 11">
            <a:extLst>
              <a:ext uri="{FF2B5EF4-FFF2-40B4-BE49-F238E27FC236}">
                <a16:creationId xmlns:a16="http://schemas.microsoft.com/office/drawing/2014/main" id="{C430274F-EBC6-7FE4-3925-781DE1DF0E13}"/>
              </a:ext>
            </a:extLst>
          </p:cNvPr>
          <p:cNvSpPr/>
          <p:nvPr/>
        </p:nvSpPr>
        <p:spPr>
          <a:xfrm rot="5400000">
            <a:off x="2179159" y="3606925"/>
            <a:ext cx="635451" cy="195942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1C65B81-23B0-65EF-F13A-C0F0E7C4BE00}"/>
              </a:ext>
            </a:extLst>
          </p:cNvPr>
          <p:cNvSpPr txBox="1"/>
          <p:nvPr/>
        </p:nvSpPr>
        <p:spPr>
          <a:xfrm>
            <a:off x="216503" y="5727787"/>
            <a:ext cx="64100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>
              <a:defRPr sz="2000">
                <a:latin typeface="Century Gothic" panose="020B0502020202020204" pitchFamily="34" charset="0"/>
              </a:defRPr>
            </a:lvl1pPr>
          </a:lstStyle>
          <a:p>
            <a:r>
              <a:rPr lang="en-US" sz="1800" dirty="0"/>
              <a:t>Next step </a:t>
            </a:r>
            <a:r>
              <a:rPr lang="en-US" sz="1800" dirty="0">
                <a:sym typeface="Wingdings" panose="05000000000000000000" pitchFamily="2" charset="2"/>
              </a:rPr>
              <a:t> make the path smooth</a:t>
            </a:r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38450447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10"/>
          <p:cNvSpPr/>
          <p:nvPr/>
        </p:nvSpPr>
        <p:spPr>
          <a:xfrm>
            <a:off x="0" y="6485074"/>
            <a:ext cx="12192000" cy="357822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it-IT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14286" y="6522320"/>
            <a:ext cx="120677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1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69F518B-0E9D-45D6-956E-1C11114F9F15}" type="slidenum">
              <a:rPr lang="it-IT" sz="1400" smtClean="0">
                <a:solidFill>
                  <a:srgbClr val="162230"/>
                </a:solidFill>
                <a:latin typeface="Century Gothic"/>
                <a:cs typeface="Century Gothic"/>
              </a:rPr>
              <a:pPr algn="r">
                <a:spcBef>
                  <a:spcPts val="1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11</a:t>
            </a:fld>
            <a:r>
              <a:rPr lang="it-IT" sz="1400" dirty="0">
                <a:solidFill>
                  <a:srgbClr val="162230"/>
                </a:solidFill>
                <a:latin typeface="Century Gothic"/>
                <a:cs typeface="Century Gothic"/>
              </a:rPr>
              <a:t>/28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335325-D0F1-BB9A-B37B-9D0783AA7C90}"/>
              </a:ext>
            </a:extLst>
          </p:cNvPr>
          <p:cNvSpPr/>
          <p:nvPr/>
        </p:nvSpPr>
        <p:spPr>
          <a:xfrm>
            <a:off x="111616" y="1081813"/>
            <a:ext cx="11970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Motion planning: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  <a:cs typeface="Century Gothic"/>
              </a:rPr>
              <a:t>path</a:t>
            </a: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  <a:cs typeface="Century Gothic"/>
              </a:rPr>
              <a:t>smoothing</a:t>
            </a:r>
            <a:endParaRPr lang="it-IT" sz="3200" dirty="0">
              <a:solidFill>
                <a:srgbClr val="971720"/>
              </a:solidFill>
              <a:latin typeface="Century Gothic"/>
              <a:cs typeface="Century Gothic"/>
            </a:endParaRPr>
          </a:p>
        </p:txBody>
      </p:sp>
      <p:pic>
        <p:nvPicPr>
          <p:cNvPr id="4" name="Immagine 3" descr="banner.png">
            <a:extLst>
              <a:ext uri="{FF2B5EF4-FFF2-40B4-BE49-F238E27FC236}">
                <a16:creationId xmlns:a16="http://schemas.microsoft.com/office/drawing/2014/main" id="{310301CB-A57C-36EE-CC6E-CBBB54A75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192001" cy="1052622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574FE522-210F-495B-CE1A-F059DEFDE19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02" r="-1"/>
          <a:stretch/>
        </p:blipFill>
        <p:spPr>
          <a:xfrm>
            <a:off x="10831290" y="4317865"/>
            <a:ext cx="1322072" cy="1444270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77E2BA28-6518-30D4-F89D-06DEC2DCED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16515" y="2083488"/>
            <a:ext cx="1181865" cy="146270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7EDC09C-3F5F-37A9-124A-27C53E98F00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5964" t="55304" r="35769" b="21639"/>
          <a:stretch/>
        </p:blipFill>
        <p:spPr>
          <a:xfrm>
            <a:off x="8090620" y="2403058"/>
            <a:ext cx="2493938" cy="906630"/>
          </a:xfrm>
          <a:prstGeom prst="rect">
            <a:avLst/>
          </a:prstGeom>
          <a:ln w="57150">
            <a:solidFill>
              <a:srgbClr val="FFDC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A7E45997-4D5F-39A7-9A82-B83C0802F0C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5740" t="54220" r="33311" b="19016"/>
          <a:stretch/>
        </p:blipFill>
        <p:spPr>
          <a:xfrm>
            <a:off x="8090620" y="4558019"/>
            <a:ext cx="2493938" cy="963962"/>
          </a:xfrm>
          <a:prstGeom prst="rect">
            <a:avLst/>
          </a:prstGeom>
          <a:ln w="57150">
            <a:solidFill>
              <a:srgbClr val="FFDC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208AC705-E1B9-CEFE-AE17-8FC86DCD7DEF}"/>
              </a:ext>
            </a:extLst>
          </p:cNvPr>
          <p:cNvSpPr txBox="1"/>
          <p:nvPr/>
        </p:nvSpPr>
        <p:spPr>
          <a:xfrm>
            <a:off x="4354573" y="5861930"/>
            <a:ext cx="3385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>
                <a:latin typeface="Century Gothic" panose="020B0502020202020204" pitchFamily="34" charset="0"/>
              </a:rPr>
              <a:t>Path</a:t>
            </a:r>
            <a:r>
              <a:rPr lang="it-IT" dirty="0">
                <a:latin typeface="Century Gothic" panose="020B0502020202020204" pitchFamily="34" charset="0"/>
              </a:rPr>
              <a:t> with </a:t>
            </a:r>
            <a:r>
              <a:rPr lang="it-IT" dirty="0" err="1">
                <a:latin typeface="Century Gothic" panose="020B0502020202020204" pitchFamily="34" charset="0"/>
              </a:rPr>
              <a:t>spline</a:t>
            </a:r>
            <a:r>
              <a:rPr lang="it-IT" dirty="0">
                <a:latin typeface="Century Gothic" panose="020B0502020202020204" pitchFamily="34" charset="0"/>
              </a:rPr>
              <a:t> </a:t>
            </a:r>
            <a:r>
              <a:rPr lang="it-IT" dirty="0" err="1">
                <a:latin typeface="Century Gothic" panose="020B0502020202020204" pitchFamily="34" charset="0"/>
              </a:rPr>
              <a:t>interpolation</a:t>
            </a:r>
            <a:endParaRPr lang="it-IT" dirty="0">
              <a:latin typeface="Century Gothic" panose="020B0502020202020204" pitchFamily="34" charset="0"/>
            </a:endParaRP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C4F8786E-2C9A-E825-97CA-5520B7DE9DE7}"/>
              </a:ext>
            </a:extLst>
          </p:cNvPr>
          <p:cNvSpPr txBox="1"/>
          <p:nvPr/>
        </p:nvSpPr>
        <p:spPr>
          <a:xfrm>
            <a:off x="4550300" y="3667680"/>
            <a:ext cx="31447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>
                <a:latin typeface="Century Gothic" panose="020B0502020202020204" pitchFamily="34" charset="0"/>
              </a:rPr>
              <a:t>Path</a:t>
            </a:r>
            <a:r>
              <a:rPr lang="it-IT" dirty="0">
                <a:latin typeface="Century Gothic" panose="020B0502020202020204" pitchFamily="34" charset="0"/>
              </a:rPr>
              <a:t> </a:t>
            </a:r>
            <a:r>
              <a:rPr lang="en-US" dirty="0">
                <a:latin typeface="Century Gothic" panose="020B0502020202020204" pitchFamily="34" charset="0"/>
              </a:rPr>
              <a:t>found with PRM + BFS</a:t>
            </a:r>
            <a:endParaRPr lang="it-IT" dirty="0">
              <a:latin typeface="Century Gothic" panose="020B0502020202020204" pitchFamily="34" charset="0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97B70F2-DE0F-9A11-6D0C-F811DC8DA3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49972" y="2052997"/>
            <a:ext cx="2600138" cy="1571618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0023E61B-A975-886A-E9B5-09066C13803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44528" y="4284493"/>
            <a:ext cx="2605582" cy="1543159"/>
          </a:xfrm>
          <a:prstGeom prst="rect">
            <a:avLst/>
          </a:prstGeom>
        </p:spPr>
      </p:pic>
      <p:cxnSp>
        <p:nvCxnSpPr>
          <p:cNvPr id="19" name="Connettore curvo 18">
            <a:extLst>
              <a:ext uri="{FF2B5EF4-FFF2-40B4-BE49-F238E27FC236}">
                <a16:creationId xmlns:a16="http://schemas.microsoft.com/office/drawing/2014/main" id="{3230F149-6E08-069A-060B-1C9F9AC5CCDA}"/>
              </a:ext>
            </a:extLst>
          </p:cNvPr>
          <p:cNvCxnSpPr>
            <a:cxnSpLocks/>
          </p:cNvCxnSpPr>
          <p:nvPr/>
        </p:nvCxnSpPr>
        <p:spPr>
          <a:xfrm flipV="1">
            <a:off x="6580435" y="2882121"/>
            <a:ext cx="1308589" cy="348627"/>
          </a:xfrm>
          <a:prstGeom prst="curvedConnector3">
            <a:avLst>
              <a:gd name="adj1" fmla="val 50000"/>
            </a:avLst>
          </a:prstGeom>
          <a:ln>
            <a:solidFill>
              <a:srgbClr val="FFDC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onnettore curvo 15">
            <a:extLst>
              <a:ext uri="{FF2B5EF4-FFF2-40B4-BE49-F238E27FC236}">
                <a16:creationId xmlns:a16="http://schemas.microsoft.com/office/drawing/2014/main" id="{0C90F84B-55F1-A6CF-FE7A-68B103E6C607}"/>
              </a:ext>
            </a:extLst>
          </p:cNvPr>
          <p:cNvCxnSpPr>
            <a:cxnSpLocks/>
          </p:cNvCxnSpPr>
          <p:nvPr/>
        </p:nvCxnSpPr>
        <p:spPr>
          <a:xfrm flipV="1">
            <a:off x="6520309" y="4907768"/>
            <a:ext cx="1308589" cy="348627"/>
          </a:xfrm>
          <a:prstGeom prst="curvedConnector3">
            <a:avLst>
              <a:gd name="adj1" fmla="val 50000"/>
            </a:avLst>
          </a:prstGeom>
          <a:ln>
            <a:solidFill>
              <a:srgbClr val="FFDC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27C2FD63-11B0-6187-39D6-F0196E58A129}"/>
              </a:ext>
            </a:extLst>
          </p:cNvPr>
          <p:cNvSpPr txBox="1"/>
          <p:nvPr/>
        </p:nvSpPr>
        <p:spPr>
          <a:xfrm>
            <a:off x="83608" y="2524869"/>
            <a:ext cx="451166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>
              <a:defRPr sz="2000">
                <a:latin typeface="Century Gothic" panose="020B0502020202020204" pitchFamily="34" charset="0"/>
              </a:defRPr>
            </a:lvl1pPr>
          </a:lstStyle>
          <a:p>
            <a:r>
              <a:rPr lang="en-US" sz="1800" dirty="0"/>
              <a:t>Obtained path, which allows to go from the initial point to the final point, is constituted by broken lines 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The aim is to make the path smooth in order to eliminate the cusps within the path (as the car-like robot is not able to rotate on itself) </a:t>
            </a:r>
            <a:r>
              <a:rPr lang="en-US" sz="1800" dirty="0">
                <a:sym typeface="Wingdings" panose="05000000000000000000" pitchFamily="2" charset="2"/>
              </a:rPr>
              <a:t> </a:t>
            </a:r>
            <a:r>
              <a:rPr lang="en-US" sz="1800" b="1" dirty="0"/>
              <a:t>Spline</a:t>
            </a:r>
            <a:endParaRPr lang="it-IT" sz="1800" b="1" dirty="0"/>
          </a:p>
        </p:txBody>
      </p:sp>
      <p:sp>
        <p:nvSpPr>
          <p:cNvPr id="23" name="Freccia a destra 22">
            <a:extLst>
              <a:ext uri="{FF2B5EF4-FFF2-40B4-BE49-F238E27FC236}">
                <a16:creationId xmlns:a16="http://schemas.microsoft.com/office/drawing/2014/main" id="{6456AF9A-6F47-840E-5E45-E0C119842164}"/>
              </a:ext>
            </a:extLst>
          </p:cNvPr>
          <p:cNvSpPr/>
          <p:nvPr/>
        </p:nvSpPr>
        <p:spPr>
          <a:xfrm rot="5400000">
            <a:off x="1911353" y="3703794"/>
            <a:ext cx="635451" cy="195942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1889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10"/>
          <p:cNvSpPr/>
          <p:nvPr/>
        </p:nvSpPr>
        <p:spPr>
          <a:xfrm>
            <a:off x="0" y="6485074"/>
            <a:ext cx="12192000" cy="357822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it-IT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14286" y="6522320"/>
            <a:ext cx="120677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1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69F518B-0E9D-45D6-956E-1C11114F9F15}" type="slidenum">
              <a:rPr lang="it-IT" sz="1400" smtClean="0">
                <a:solidFill>
                  <a:srgbClr val="162230"/>
                </a:solidFill>
                <a:latin typeface="Century Gothic"/>
                <a:cs typeface="Century Gothic"/>
              </a:rPr>
              <a:pPr algn="r">
                <a:spcBef>
                  <a:spcPts val="1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12</a:t>
            </a:fld>
            <a:r>
              <a:rPr lang="it-IT" sz="1400" dirty="0">
                <a:solidFill>
                  <a:srgbClr val="162230"/>
                </a:solidFill>
                <a:latin typeface="Century Gothic"/>
                <a:cs typeface="Century Gothic"/>
              </a:rPr>
              <a:t>/28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335325-D0F1-BB9A-B37B-9D0783AA7C90}"/>
              </a:ext>
            </a:extLst>
          </p:cNvPr>
          <p:cNvSpPr/>
          <p:nvPr/>
        </p:nvSpPr>
        <p:spPr>
          <a:xfrm>
            <a:off x="111616" y="1081813"/>
            <a:ext cx="11970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Motion planning: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  <a:cs typeface="Century Gothic"/>
              </a:rPr>
              <a:t>path</a:t>
            </a: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  <a:cs typeface="Century Gothic"/>
              </a:rPr>
              <a:t>smoothing</a:t>
            </a:r>
            <a:endParaRPr lang="it-IT" sz="3200" dirty="0">
              <a:solidFill>
                <a:srgbClr val="971720"/>
              </a:solidFill>
              <a:latin typeface="Century Gothic"/>
              <a:cs typeface="Century Gothic"/>
            </a:endParaRPr>
          </a:p>
        </p:txBody>
      </p:sp>
      <p:pic>
        <p:nvPicPr>
          <p:cNvPr id="4" name="Immagine 3" descr="banner.png">
            <a:extLst>
              <a:ext uri="{FF2B5EF4-FFF2-40B4-BE49-F238E27FC236}">
                <a16:creationId xmlns:a16="http://schemas.microsoft.com/office/drawing/2014/main" id="{310301CB-A57C-36EE-CC6E-CBBB54A75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192001" cy="1052622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574FE522-210F-495B-CE1A-F059DEFDE1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4572" y="4454021"/>
            <a:ext cx="1351837" cy="1444270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77E2BA28-6518-30D4-F89D-06DEC2DCED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34572" y="2083488"/>
            <a:ext cx="1181865" cy="1462704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DB8FA44F-BC0C-6A36-2352-D1D326DF24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1857" y="1818950"/>
            <a:ext cx="3301293" cy="199178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2CF97606-148F-A86E-2E93-451828833E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1856" y="4183848"/>
            <a:ext cx="3301293" cy="195226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7EDC09C-3F5F-37A9-124A-27C53E98F00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5964" t="55304" r="35769" b="21639"/>
          <a:stretch/>
        </p:blipFill>
        <p:spPr>
          <a:xfrm>
            <a:off x="5810684" y="2014274"/>
            <a:ext cx="4323172" cy="1571618"/>
          </a:xfrm>
          <a:prstGeom prst="rect">
            <a:avLst/>
          </a:prstGeom>
          <a:ln w="57150">
            <a:solidFill>
              <a:srgbClr val="FFDC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A7E45997-4D5F-39A7-9A82-B83C0802F0C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5740" t="54220" r="33311" b="19016"/>
          <a:stretch/>
        </p:blipFill>
        <p:spPr>
          <a:xfrm>
            <a:off x="5867136" y="4293806"/>
            <a:ext cx="4323172" cy="1671002"/>
          </a:xfrm>
          <a:prstGeom prst="rect">
            <a:avLst/>
          </a:prstGeom>
          <a:ln w="57150">
            <a:solidFill>
              <a:srgbClr val="FFDC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ettangolo 11">
            <a:extLst>
              <a:ext uri="{FF2B5EF4-FFF2-40B4-BE49-F238E27FC236}">
                <a16:creationId xmlns:a16="http://schemas.microsoft.com/office/drawing/2014/main" id="{EAC01697-1829-288F-9884-969A531F7AF1}"/>
              </a:ext>
            </a:extLst>
          </p:cNvPr>
          <p:cNvSpPr/>
          <p:nvPr/>
        </p:nvSpPr>
        <p:spPr>
          <a:xfrm>
            <a:off x="1914434" y="5176156"/>
            <a:ext cx="1220652" cy="551044"/>
          </a:xfrm>
          <a:prstGeom prst="rect">
            <a:avLst/>
          </a:prstGeom>
          <a:noFill/>
          <a:ln w="38100">
            <a:solidFill>
              <a:srgbClr val="FFDC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9C9F8BB5-E933-8B4A-DAD6-688E968428DE}"/>
              </a:ext>
            </a:extLst>
          </p:cNvPr>
          <p:cNvSpPr/>
          <p:nvPr/>
        </p:nvSpPr>
        <p:spPr>
          <a:xfrm>
            <a:off x="1914434" y="2907294"/>
            <a:ext cx="1220652" cy="551044"/>
          </a:xfrm>
          <a:prstGeom prst="rect">
            <a:avLst/>
          </a:prstGeom>
          <a:noFill/>
          <a:ln w="38100">
            <a:solidFill>
              <a:srgbClr val="FFDC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4" name="Connettore curvo 13">
            <a:extLst>
              <a:ext uri="{FF2B5EF4-FFF2-40B4-BE49-F238E27FC236}">
                <a16:creationId xmlns:a16="http://schemas.microsoft.com/office/drawing/2014/main" id="{0336D8B0-306A-B3DB-AD73-DCC28560A293}"/>
              </a:ext>
            </a:extLst>
          </p:cNvPr>
          <p:cNvCxnSpPr>
            <a:cxnSpLocks/>
          </p:cNvCxnSpPr>
          <p:nvPr/>
        </p:nvCxnSpPr>
        <p:spPr>
          <a:xfrm flipV="1">
            <a:off x="3240582" y="2656628"/>
            <a:ext cx="2456806" cy="709088"/>
          </a:xfrm>
          <a:prstGeom prst="curvedConnector3">
            <a:avLst>
              <a:gd name="adj1" fmla="val 50000"/>
            </a:avLst>
          </a:prstGeom>
          <a:ln>
            <a:solidFill>
              <a:srgbClr val="FFDC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onnettore curvo 15">
            <a:extLst>
              <a:ext uri="{FF2B5EF4-FFF2-40B4-BE49-F238E27FC236}">
                <a16:creationId xmlns:a16="http://schemas.microsoft.com/office/drawing/2014/main" id="{0C90F84B-55F1-A6CF-FE7A-68B103E6C607}"/>
              </a:ext>
            </a:extLst>
          </p:cNvPr>
          <p:cNvCxnSpPr>
            <a:cxnSpLocks/>
          </p:cNvCxnSpPr>
          <p:nvPr/>
        </p:nvCxnSpPr>
        <p:spPr>
          <a:xfrm flipV="1">
            <a:off x="3203450" y="5103051"/>
            <a:ext cx="2493938" cy="348627"/>
          </a:xfrm>
          <a:prstGeom prst="curvedConnector3">
            <a:avLst>
              <a:gd name="adj1" fmla="val 50000"/>
            </a:avLst>
          </a:prstGeom>
          <a:ln>
            <a:solidFill>
              <a:srgbClr val="FFDC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208AC705-E1B9-CEFE-AE17-8FC86DCD7DEF}"/>
              </a:ext>
            </a:extLst>
          </p:cNvPr>
          <p:cNvSpPr txBox="1"/>
          <p:nvPr/>
        </p:nvSpPr>
        <p:spPr>
          <a:xfrm>
            <a:off x="1042144" y="6104001"/>
            <a:ext cx="3385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>
                <a:latin typeface="Century Gothic" panose="020B0502020202020204" pitchFamily="34" charset="0"/>
              </a:rPr>
              <a:t>Path</a:t>
            </a:r>
            <a:r>
              <a:rPr lang="it-IT" dirty="0">
                <a:latin typeface="Century Gothic" panose="020B0502020202020204" pitchFamily="34" charset="0"/>
              </a:rPr>
              <a:t> with </a:t>
            </a:r>
            <a:r>
              <a:rPr lang="it-IT" dirty="0" err="1">
                <a:latin typeface="Century Gothic" panose="020B0502020202020204" pitchFamily="34" charset="0"/>
              </a:rPr>
              <a:t>spline</a:t>
            </a:r>
            <a:r>
              <a:rPr lang="it-IT" dirty="0">
                <a:latin typeface="Century Gothic" panose="020B0502020202020204" pitchFamily="34" charset="0"/>
              </a:rPr>
              <a:t> </a:t>
            </a:r>
            <a:r>
              <a:rPr lang="it-IT" dirty="0" err="1">
                <a:latin typeface="Century Gothic" panose="020B0502020202020204" pitchFamily="34" charset="0"/>
              </a:rPr>
              <a:t>interpolation</a:t>
            </a:r>
            <a:endParaRPr lang="it-IT" dirty="0">
              <a:latin typeface="Century Gothic" panose="020B0502020202020204" pitchFamily="34" charset="0"/>
            </a:endParaRP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C4F8786E-2C9A-E825-97CA-5520B7DE9DE7}"/>
              </a:ext>
            </a:extLst>
          </p:cNvPr>
          <p:cNvSpPr txBox="1"/>
          <p:nvPr/>
        </p:nvSpPr>
        <p:spPr>
          <a:xfrm>
            <a:off x="1271576" y="3804581"/>
            <a:ext cx="29085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>
                <a:latin typeface="Century Gothic" panose="020B0502020202020204" pitchFamily="34" charset="0"/>
              </a:rPr>
              <a:t>Path</a:t>
            </a:r>
            <a:r>
              <a:rPr lang="it-IT" dirty="0">
                <a:latin typeface="Century Gothic" panose="020B0502020202020204" pitchFamily="34" charset="0"/>
              </a:rPr>
              <a:t> </a:t>
            </a:r>
            <a:r>
              <a:rPr lang="en-US" dirty="0">
                <a:latin typeface="Century Gothic" panose="020B0502020202020204" pitchFamily="34" charset="0"/>
              </a:rPr>
              <a:t>found with PRM BFS</a:t>
            </a:r>
            <a:endParaRPr lang="it-IT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369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10"/>
          <p:cNvSpPr/>
          <p:nvPr/>
        </p:nvSpPr>
        <p:spPr>
          <a:xfrm>
            <a:off x="0" y="6485074"/>
            <a:ext cx="12192000" cy="357822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it-IT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14286" y="6522320"/>
            <a:ext cx="120677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1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69F518B-0E9D-45D6-956E-1C11114F9F15}" type="slidenum">
              <a:rPr lang="it-IT" sz="1400" smtClean="0">
                <a:solidFill>
                  <a:srgbClr val="162230"/>
                </a:solidFill>
                <a:latin typeface="Century Gothic"/>
                <a:cs typeface="Century Gothic"/>
              </a:rPr>
              <a:pPr algn="r">
                <a:spcBef>
                  <a:spcPts val="1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13</a:t>
            </a:fld>
            <a:r>
              <a:rPr lang="it-IT" sz="1400" dirty="0">
                <a:solidFill>
                  <a:srgbClr val="162230"/>
                </a:solidFill>
                <a:latin typeface="Century Gothic"/>
                <a:cs typeface="Century Gothic"/>
              </a:rPr>
              <a:t>/28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335325-D0F1-BB9A-B37B-9D0783AA7C90}"/>
              </a:ext>
            </a:extLst>
          </p:cNvPr>
          <p:cNvSpPr/>
          <p:nvPr/>
        </p:nvSpPr>
        <p:spPr>
          <a:xfrm>
            <a:off x="111616" y="1081813"/>
            <a:ext cx="11970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Motion planning: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  <a:cs typeface="Century Gothic"/>
              </a:rPr>
              <a:t>obstacle</a:t>
            </a: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  <a:cs typeface="Century Gothic"/>
              </a:rPr>
              <a:t>collision</a:t>
            </a: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 check</a:t>
            </a:r>
          </a:p>
        </p:txBody>
      </p:sp>
      <p:pic>
        <p:nvPicPr>
          <p:cNvPr id="4" name="Immagine 3" descr="banner.png">
            <a:extLst>
              <a:ext uri="{FF2B5EF4-FFF2-40B4-BE49-F238E27FC236}">
                <a16:creationId xmlns:a16="http://schemas.microsoft.com/office/drawing/2014/main" id="{310301CB-A57C-36EE-CC6E-CBBB54A75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192001" cy="105262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B41A8DD9-169E-9CA8-C710-8499E1893C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292" y="4149706"/>
            <a:ext cx="3301293" cy="199178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69D507E-7FED-CD34-B581-F2AE95621195}"/>
              </a:ext>
            </a:extLst>
          </p:cNvPr>
          <p:cNvSpPr txBox="1"/>
          <p:nvPr/>
        </p:nvSpPr>
        <p:spPr>
          <a:xfrm>
            <a:off x="945001" y="6129745"/>
            <a:ext cx="36923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>
                <a:latin typeface="Century Gothic" panose="020B0502020202020204" pitchFamily="34" charset="0"/>
              </a:rPr>
              <a:t>Another</a:t>
            </a:r>
            <a:r>
              <a:rPr lang="it-IT" dirty="0">
                <a:latin typeface="Century Gothic" panose="020B0502020202020204" pitchFamily="34" charset="0"/>
              </a:rPr>
              <a:t> candidate </a:t>
            </a:r>
            <a:r>
              <a:rPr lang="it-IT" dirty="0" err="1">
                <a:latin typeface="Century Gothic" panose="020B0502020202020204" pitchFamily="34" charset="0"/>
              </a:rPr>
              <a:t>found</a:t>
            </a:r>
            <a:r>
              <a:rPr lang="it-IT" dirty="0">
                <a:latin typeface="Century Gothic" panose="020B0502020202020204" pitchFamily="34" charset="0"/>
              </a:rPr>
              <a:t> </a:t>
            </a:r>
            <a:r>
              <a:rPr lang="it-IT" dirty="0" err="1">
                <a:latin typeface="Century Gothic" panose="020B0502020202020204" pitchFamily="34" charset="0"/>
              </a:rPr>
              <a:t>path</a:t>
            </a:r>
            <a:endParaRPr lang="it-IT" dirty="0">
              <a:latin typeface="Century Gothic" panose="020B0502020202020204" pitchFamily="34" charset="0"/>
            </a:endParaRPr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F4E206DD-C640-6A96-57D1-825CD51D3A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2600" y="4118710"/>
            <a:ext cx="3301293" cy="1952260"/>
          </a:xfrm>
          <a:prstGeom prst="rect">
            <a:avLst/>
          </a:prstGeom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3E93576F-C687-D340-A029-B4913DEDFF91}"/>
              </a:ext>
            </a:extLst>
          </p:cNvPr>
          <p:cNvSpPr txBox="1"/>
          <p:nvPr/>
        </p:nvSpPr>
        <p:spPr>
          <a:xfrm>
            <a:off x="6376093" y="6070970"/>
            <a:ext cx="33530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>
                <a:latin typeface="Century Gothic" panose="020B0502020202020204" pitchFamily="34" charset="0"/>
              </a:rPr>
              <a:t>Obstacle</a:t>
            </a:r>
            <a:r>
              <a:rPr lang="it-IT" dirty="0">
                <a:latin typeface="Century Gothic" panose="020B0502020202020204" pitchFamily="34" charset="0"/>
              </a:rPr>
              <a:t>-free </a:t>
            </a:r>
            <a:r>
              <a:rPr lang="it-IT" dirty="0" err="1">
                <a:latin typeface="Century Gothic" panose="020B0502020202020204" pitchFamily="34" charset="0"/>
              </a:rPr>
              <a:t>smooth</a:t>
            </a:r>
            <a:r>
              <a:rPr lang="it-IT" dirty="0">
                <a:latin typeface="Century Gothic" panose="020B0502020202020204" pitchFamily="34" charset="0"/>
              </a:rPr>
              <a:t> </a:t>
            </a:r>
            <a:r>
              <a:rPr lang="it-IT" dirty="0" err="1">
                <a:latin typeface="Century Gothic" panose="020B0502020202020204" pitchFamily="34" charset="0"/>
              </a:rPr>
              <a:t>path</a:t>
            </a:r>
            <a:endParaRPr lang="it-IT" dirty="0">
              <a:latin typeface="Century Gothic" panose="020B0502020202020204" pitchFamily="34" charset="0"/>
            </a:endParaRPr>
          </a:p>
        </p:txBody>
      </p:sp>
      <p:pic>
        <p:nvPicPr>
          <p:cNvPr id="24" name="Immagine 23">
            <a:extLst>
              <a:ext uri="{FF2B5EF4-FFF2-40B4-BE49-F238E27FC236}">
                <a16:creationId xmlns:a16="http://schemas.microsoft.com/office/drawing/2014/main" id="{574FE522-210F-495B-CE1A-F059DEFDE1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63293" y="4240686"/>
            <a:ext cx="1351837" cy="1444270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77E2BA28-6518-30D4-F89D-06DEC2DCED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48278" y="2113407"/>
            <a:ext cx="1181865" cy="1462704"/>
          </a:xfrm>
          <a:prstGeom prst="rect">
            <a:avLst/>
          </a:prstGeom>
        </p:spPr>
      </p:pic>
      <p:pic>
        <p:nvPicPr>
          <p:cNvPr id="26" name="Immagine 25">
            <a:extLst>
              <a:ext uri="{FF2B5EF4-FFF2-40B4-BE49-F238E27FC236}">
                <a16:creationId xmlns:a16="http://schemas.microsoft.com/office/drawing/2014/main" id="{0D79194A-022C-4F1D-1486-3F31327168C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8291" y="1777812"/>
            <a:ext cx="3301293" cy="1954713"/>
          </a:xfrm>
          <a:prstGeom prst="rect">
            <a:avLst/>
          </a:prstGeom>
        </p:spPr>
      </p:pic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F4144B45-BC56-0D89-1D1D-E559D572A05F}"/>
              </a:ext>
            </a:extLst>
          </p:cNvPr>
          <p:cNvSpPr txBox="1"/>
          <p:nvPr/>
        </p:nvSpPr>
        <p:spPr>
          <a:xfrm>
            <a:off x="1271583" y="3732317"/>
            <a:ext cx="29901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latin typeface="Century Gothic" panose="020B0502020202020204" pitchFamily="34" charset="0"/>
              </a:rPr>
              <a:t>A candidate </a:t>
            </a:r>
            <a:r>
              <a:rPr lang="it-IT" dirty="0" err="1">
                <a:latin typeface="Century Gothic" panose="020B0502020202020204" pitchFamily="34" charset="0"/>
              </a:rPr>
              <a:t>found</a:t>
            </a:r>
            <a:r>
              <a:rPr lang="it-IT" dirty="0">
                <a:latin typeface="Century Gothic" panose="020B0502020202020204" pitchFamily="34" charset="0"/>
              </a:rPr>
              <a:t> </a:t>
            </a:r>
            <a:r>
              <a:rPr lang="it-IT" dirty="0" err="1">
                <a:latin typeface="Century Gothic" panose="020B0502020202020204" pitchFamily="34" charset="0"/>
              </a:rPr>
              <a:t>path</a:t>
            </a:r>
            <a:endParaRPr lang="it-IT" dirty="0">
              <a:latin typeface="Century Gothic" panose="020B0502020202020204" pitchFamily="34" charset="0"/>
            </a:endParaRPr>
          </a:p>
        </p:txBody>
      </p:sp>
      <p:pic>
        <p:nvPicPr>
          <p:cNvPr id="28" name="Immagine 27">
            <a:extLst>
              <a:ext uri="{FF2B5EF4-FFF2-40B4-BE49-F238E27FC236}">
                <a16:creationId xmlns:a16="http://schemas.microsoft.com/office/drawing/2014/main" id="{27F782ED-28D0-5734-1DBC-9C6C2A23E3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03759" y="1765731"/>
            <a:ext cx="3301293" cy="1974195"/>
          </a:xfrm>
          <a:prstGeom prst="rect">
            <a:avLst/>
          </a:prstGeom>
        </p:spPr>
      </p:pic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5B327401-CFB4-7DB5-B479-FE81E713BFE4}"/>
              </a:ext>
            </a:extLst>
          </p:cNvPr>
          <p:cNvSpPr txBox="1"/>
          <p:nvPr/>
        </p:nvSpPr>
        <p:spPr>
          <a:xfrm>
            <a:off x="5944797" y="3654403"/>
            <a:ext cx="42056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>
                <a:latin typeface="Century Gothic" panose="020B0502020202020204" pitchFamily="34" charset="0"/>
              </a:rPr>
              <a:t>Smooth</a:t>
            </a:r>
            <a:r>
              <a:rPr lang="it-IT" dirty="0">
                <a:latin typeface="Century Gothic" panose="020B0502020202020204" pitchFamily="34" charset="0"/>
              </a:rPr>
              <a:t> </a:t>
            </a:r>
            <a:r>
              <a:rPr lang="it-IT" dirty="0" err="1">
                <a:latin typeface="Century Gothic" panose="020B0502020202020204" pitchFamily="34" charset="0"/>
              </a:rPr>
              <a:t>path</a:t>
            </a:r>
            <a:r>
              <a:rPr lang="it-IT" dirty="0">
                <a:latin typeface="Century Gothic" panose="020B0502020202020204" pitchFamily="34" charset="0"/>
              </a:rPr>
              <a:t> </a:t>
            </a:r>
            <a:r>
              <a:rPr lang="it-IT" dirty="0" err="1">
                <a:latin typeface="Century Gothic" panose="020B0502020202020204" pitchFamily="34" charset="0"/>
              </a:rPr>
              <a:t>intersecting</a:t>
            </a:r>
            <a:r>
              <a:rPr lang="it-IT" dirty="0">
                <a:latin typeface="Century Gothic" panose="020B0502020202020204" pitchFamily="34" charset="0"/>
              </a:rPr>
              <a:t> </a:t>
            </a:r>
            <a:r>
              <a:rPr lang="it-IT" dirty="0" err="1">
                <a:latin typeface="Century Gothic" panose="020B0502020202020204" pitchFamily="34" charset="0"/>
              </a:rPr>
              <a:t>obstacles</a:t>
            </a:r>
            <a:endParaRPr lang="it-IT" dirty="0">
              <a:latin typeface="Century Gothic" panose="020B0502020202020204" pitchFamily="34" charset="0"/>
            </a:endParaRPr>
          </a:p>
        </p:txBody>
      </p:sp>
      <p:sp>
        <p:nvSpPr>
          <p:cNvPr id="31" name="Freccia a destra 30">
            <a:extLst>
              <a:ext uri="{FF2B5EF4-FFF2-40B4-BE49-F238E27FC236}">
                <a16:creationId xmlns:a16="http://schemas.microsoft.com/office/drawing/2014/main" id="{99B56BB8-266B-F053-0B08-B56C17C96DB4}"/>
              </a:ext>
            </a:extLst>
          </p:cNvPr>
          <p:cNvSpPr/>
          <p:nvPr/>
        </p:nvSpPr>
        <p:spPr>
          <a:xfrm>
            <a:off x="4801797" y="2690262"/>
            <a:ext cx="1143000" cy="195942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Freccia a destra 31">
            <a:extLst>
              <a:ext uri="{FF2B5EF4-FFF2-40B4-BE49-F238E27FC236}">
                <a16:creationId xmlns:a16="http://schemas.microsoft.com/office/drawing/2014/main" id="{F9C324E6-7DE6-881A-2AF6-28B48DB47931}"/>
              </a:ext>
            </a:extLst>
          </p:cNvPr>
          <p:cNvSpPr/>
          <p:nvPr/>
        </p:nvSpPr>
        <p:spPr>
          <a:xfrm>
            <a:off x="4801797" y="5096001"/>
            <a:ext cx="1143000" cy="195942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144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10"/>
          <p:cNvSpPr/>
          <p:nvPr/>
        </p:nvSpPr>
        <p:spPr>
          <a:xfrm>
            <a:off x="0" y="6485074"/>
            <a:ext cx="12192000" cy="357822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it-IT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14286" y="6522320"/>
            <a:ext cx="120677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1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69F518B-0E9D-45D6-956E-1C11114F9F15}" type="slidenum">
              <a:rPr lang="it-IT" sz="1400" smtClean="0">
                <a:solidFill>
                  <a:srgbClr val="162230"/>
                </a:solidFill>
                <a:latin typeface="Century Gothic"/>
                <a:cs typeface="Century Gothic"/>
              </a:rPr>
              <a:pPr algn="r">
                <a:spcBef>
                  <a:spcPts val="1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14</a:t>
            </a:fld>
            <a:r>
              <a:rPr lang="it-IT" sz="1400" dirty="0">
                <a:solidFill>
                  <a:srgbClr val="162230"/>
                </a:solidFill>
                <a:latin typeface="Century Gothic"/>
                <a:cs typeface="Century Gothic"/>
              </a:rPr>
              <a:t>/28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335325-D0F1-BB9A-B37B-9D0783AA7C90}"/>
              </a:ext>
            </a:extLst>
          </p:cNvPr>
          <p:cNvSpPr/>
          <p:nvPr/>
        </p:nvSpPr>
        <p:spPr>
          <a:xfrm>
            <a:off x="111616" y="1081813"/>
            <a:ext cx="11970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Motion planning: 2°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  <a:cs typeface="Century Gothic"/>
              </a:rPr>
              <a:t>approach</a:t>
            </a:r>
            <a:endParaRPr lang="it-IT" sz="3200" dirty="0">
              <a:solidFill>
                <a:srgbClr val="971720"/>
              </a:solidFill>
              <a:latin typeface="Century Gothic"/>
              <a:cs typeface="Century Gothic"/>
            </a:endParaRPr>
          </a:p>
        </p:txBody>
      </p:sp>
      <p:pic>
        <p:nvPicPr>
          <p:cNvPr id="4" name="Immagine 3" descr="banner.png">
            <a:extLst>
              <a:ext uri="{FF2B5EF4-FFF2-40B4-BE49-F238E27FC236}">
                <a16:creationId xmlns:a16="http://schemas.microsoft.com/office/drawing/2014/main" id="{310301CB-A57C-36EE-CC6E-CBBB54A75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192001" cy="105262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A8ED46FB-C51E-C012-3C27-7CAEECEF8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1573" y="3804164"/>
            <a:ext cx="4155317" cy="2466978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72DA6523-BFE8-90CC-39A7-A60B6A39A2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109" y="1880520"/>
            <a:ext cx="4155317" cy="2477942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B3AA82C3-1A21-759B-D5B8-B33CA49FB897}"/>
              </a:ext>
            </a:extLst>
          </p:cNvPr>
          <p:cNvSpPr/>
          <p:nvPr/>
        </p:nvSpPr>
        <p:spPr>
          <a:xfrm>
            <a:off x="4844416" y="2696804"/>
            <a:ext cx="2474844" cy="884583"/>
          </a:xfrm>
          <a:prstGeom prst="rect">
            <a:avLst/>
          </a:prstGeom>
          <a:solidFill>
            <a:srgbClr val="17243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latin typeface="Century Gothic" panose="020B0502020202020204" pitchFamily="34" charset="0"/>
              </a:rPr>
              <a:t>Reeds</a:t>
            </a:r>
            <a:r>
              <a:rPr lang="it-IT" sz="2000" b="1" dirty="0">
                <a:latin typeface="Century Gothic" panose="020B0502020202020204" pitchFamily="34" charset="0"/>
              </a:rPr>
              <a:t>-Shepp </a:t>
            </a:r>
            <a:r>
              <a:rPr lang="it-IT" sz="2000" b="1" dirty="0" err="1">
                <a:latin typeface="Century Gothic" panose="020B0502020202020204" pitchFamily="34" charset="0"/>
              </a:rPr>
              <a:t>Curves</a:t>
            </a:r>
            <a:endParaRPr lang="it-IT" sz="2000" b="1" dirty="0">
              <a:latin typeface="Century Gothic" panose="020B0502020202020204" pitchFamily="34" charset="0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398A4F39-886F-B3C9-056D-718F56C7480A}"/>
              </a:ext>
            </a:extLst>
          </p:cNvPr>
          <p:cNvSpPr/>
          <p:nvPr/>
        </p:nvSpPr>
        <p:spPr>
          <a:xfrm>
            <a:off x="4847729" y="4400221"/>
            <a:ext cx="2474844" cy="884583"/>
          </a:xfrm>
          <a:prstGeom prst="rect">
            <a:avLst/>
          </a:prstGeom>
          <a:solidFill>
            <a:srgbClr val="17243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latin typeface="Century Gothic" panose="020B0502020202020204" pitchFamily="34" charset="0"/>
              </a:rPr>
              <a:t>Dijkstra's</a:t>
            </a:r>
            <a:r>
              <a:rPr lang="it-IT" sz="2000" b="1" dirty="0">
                <a:latin typeface="Century Gothic" panose="020B0502020202020204" pitchFamily="34" charset="0"/>
              </a:rPr>
              <a:t> </a:t>
            </a:r>
            <a:r>
              <a:rPr lang="it-IT" sz="2000" b="1" dirty="0" err="1">
                <a:latin typeface="Century Gothic" panose="020B0502020202020204" pitchFamily="34" charset="0"/>
              </a:rPr>
              <a:t>algorithm</a:t>
            </a:r>
            <a:endParaRPr lang="it-IT" sz="2000" b="1" dirty="0">
              <a:latin typeface="Century Gothic" panose="020B0502020202020204" pitchFamily="34" charset="0"/>
            </a:endParaRPr>
          </a:p>
        </p:txBody>
      </p:sp>
      <p:sp>
        <p:nvSpPr>
          <p:cNvPr id="7" name="Segno di addizione 6">
            <a:extLst>
              <a:ext uri="{FF2B5EF4-FFF2-40B4-BE49-F238E27FC236}">
                <a16:creationId xmlns:a16="http://schemas.microsoft.com/office/drawing/2014/main" id="{0B609506-9132-4DF7-1307-CF3C479CE91D}"/>
              </a:ext>
            </a:extLst>
          </p:cNvPr>
          <p:cNvSpPr/>
          <p:nvPr/>
        </p:nvSpPr>
        <p:spPr>
          <a:xfrm>
            <a:off x="5726749" y="3630821"/>
            <a:ext cx="681659" cy="688852"/>
          </a:xfrm>
          <a:prstGeom prst="mathPlus">
            <a:avLst/>
          </a:prstGeom>
          <a:solidFill>
            <a:srgbClr val="17243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7F44D25E-CD1C-71FA-C14E-3D62DBAF50B6}"/>
              </a:ext>
            </a:extLst>
          </p:cNvPr>
          <p:cNvSpPr/>
          <p:nvPr/>
        </p:nvSpPr>
        <p:spPr>
          <a:xfrm>
            <a:off x="5837764" y="2106609"/>
            <a:ext cx="453002" cy="427601"/>
          </a:xfrm>
          <a:prstGeom prst="ellipse">
            <a:avLst/>
          </a:prstGeom>
          <a:ln>
            <a:solidFill>
              <a:srgbClr val="97172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rgbClr val="971720"/>
                </a:solidFill>
                <a:latin typeface="Century Gothic"/>
                <a:cs typeface="Century Gothic"/>
              </a:rPr>
              <a:t>2</a:t>
            </a:r>
            <a:endParaRPr lang="it-IT" sz="1800" dirty="0">
              <a:solidFill>
                <a:srgbClr val="97172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5372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10"/>
          <p:cNvSpPr/>
          <p:nvPr/>
        </p:nvSpPr>
        <p:spPr>
          <a:xfrm>
            <a:off x="0" y="6485074"/>
            <a:ext cx="12192000" cy="357822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it-IT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14286" y="6522320"/>
            <a:ext cx="120677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1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69F518B-0E9D-45D6-956E-1C11114F9F15}" type="slidenum">
              <a:rPr lang="it-IT" sz="1400" smtClean="0">
                <a:solidFill>
                  <a:srgbClr val="162230"/>
                </a:solidFill>
                <a:latin typeface="Century Gothic"/>
                <a:cs typeface="Century Gothic"/>
              </a:rPr>
              <a:pPr algn="r">
                <a:spcBef>
                  <a:spcPts val="1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15</a:t>
            </a:fld>
            <a:r>
              <a:rPr lang="it-IT" sz="1400" dirty="0">
                <a:solidFill>
                  <a:srgbClr val="162230"/>
                </a:solidFill>
                <a:latin typeface="Century Gothic"/>
                <a:cs typeface="Century Gothic"/>
              </a:rPr>
              <a:t>/28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335325-D0F1-BB9A-B37B-9D0783AA7C90}"/>
              </a:ext>
            </a:extLst>
          </p:cNvPr>
          <p:cNvSpPr/>
          <p:nvPr/>
        </p:nvSpPr>
        <p:spPr>
          <a:xfrm>
            <a:off x="111616" y="1081813"/>
            <a:ext cx="11970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Motion planning: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  <a:cs typeface="Century Gothic"/>
              </a:rPr>
              <a:t>Reeds</a:t>
            </a: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-Shepp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  <a:cs typeface="Century Gothic"/>
              </a:rPr>
              <a:t>Curves</a:t>
            </a:r>
            <a:endParaRPr lang="it-IT" sz="3200" dirty="0">
              <a:solidFill>
                <a:srgbClr val="971720"/>
              </a:solidFill>
              <a:latin typeface="Century Gothic"/>
              <a:cs typeface="Century Gothic"/>
            </a:endParaRPr>
          </a:p>
        </p:txBody>
      </p:sp>
      <p:pic>
        <p:nvPicPr>
          <p:cNvPr id="4" name="Immagine 3" descr="banner.png">
            <a:extLst>
              <a:ext uri="{FF2B5EF4-FFF2-40B4-BE49-F238E27FC236}">
                <a16:creationId xmlns:a16="http://schemas.microsoft.com/office/drawing/2014/main" id="{310301CB-A57C-36EE-CC6E-CBBB54A75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192001" cy="105262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5B353EBB-FE30-D898-B159-31983FB2C9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241" y="1757056"/>
            <a:ext cx="3610367" cy="1542551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7484459-7298-198F-00D6-549CEED7EB9B}"/>
              </a:ext>
            </a:extLst>
          </p:cNvPr>
          <p:cNvSpPr txBox="1"/>
          <p:nvPr/>
        </p:nvSpPr>
        <p:spPr>
          <a:xfrm>
            <a:off x="63860" y="3494537"/>
            <a:ext cx="6520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Circular arcs of varying lengths traversed with velocities:</a:t>
            </a:r>
            <a:endParaRPr lang="it-IT" dirty="0">
              <a:latin typeface="Century Gothic" panose="020B0502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A7EF337-80FA-5109-9B19-A0B276517F35}"/>
                  </a:ext>
                </a:extLst>
              </p:cNvPr>
              <p:cNvSpPr txBox="1"/>
              <p:nvPr/>
            </p:nvSpPr>
            <p:spPr>
              <a:xfrm>
                <a:off x="6213288" y="3362859"/>
                <a:ext cx="1887273" cy="6425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d>
                                  <m:d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𝑎𝑥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d>
                                  <m:d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=±</m:t>
                                </m:r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A7EF337-80FA-5109-9B19-A0B276517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3288" y="3362859"/>
                <a:ext cx="1887273" cy="6425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79C7B826-3E12-D75B-3350-0CADC393106E}"/>
                  </a:ext>
                </a:extLst>
              </p:cNvPr>
              <p:cNvSpPr txBox="1"/>
              <p:nvPr/>
            </p:nvSpPr>
            <p:spPr>
              <a:xfrm>
                <a:off x="5408430" y="3888404"/>
                <a:ext cx="1887273" cy="6139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=7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79C7B826-3E12-D75B-3350-0CADC3931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8430" y="3888404"/>
                <a:ext cx="1887273" cy="61395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DCC336F-A45F-BDB2-CA43-F89A4B12A16E}"/>
              </a:ext>
            </a:extLst>
          </p:cNvPr>
          <p:cNvSpPr txBox="1"/>
          <p:nvPr/>
        </p:nvSpPr>
        <p:spPr>
          <a:xfrm>
            <a:off x="105509" y="3988575"/>
            <a:ext cx="5606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The radius of these circular arcs is determined by</a:t>
            </a:r>
            <a:endParaRPr lang="it-IT" dirty="0">
              <a:latin typeface="Century Gothic" panose="020B0502020202020204" pitchFamily="34" charset="0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0B1710B-A96A-5210-D63C-8FF240113E7E}"/>
              </a:ext>
            </a:extLst>
          </p:cNvPr>
          <p:cNvSpPr txBox="1"/>
          <p:nvPr/>
        </p:nvSpPr>
        <p:spPr>
          <a:xfrm>
            <a:off x="89820" y="4535363"/>
            <a:ext cx="72452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Linear segments of varying lengths traversed with velocities: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B6BF6A35-803A-B9EC-C122-9CA6497D1380}"/>
                  </a:ext>
                </a:extLst>
              </p:cNvPr>
              <p:cNvSpPr txBox="1"/>
              <p:nvPr/>
            </p:nvSpPr>
            <p:spPr>
              <a:xfrm>
                <a:off x="6682634" y="4399218"/>
                <a:ext cx="1887273" cy="6425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d>
                                  <m:d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𝑎𝑥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d>
                                  <m:d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               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B6BF6A35-803A-B9EC-C122-9CA6497D13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634" y="4399218"/>
                <a:ext cx="1887273" cy="64254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sellaDiTesto 5">
            <a:extLst>
              <a:ext uri="{FF2B5EF4-FFF2-40B4-BE49-F238E27FC236}">
                <a16:creationId xmlns:a16="http://schemas.microsoft.com/office/drawing/2014/main" id="{7A6B9974-3AA1-3934-EB08-9264A5CF4950}"/>
              </a:ext>
            </a:extLst>
          </p:cNvPr>
          <p:cNvSpPr txBox="1"/>
          <p:nvPr/>
        </p:nvSpPr>
        <p:spPr>
          <a:xfrm>
            <a:off x="5153010" y="2515059"/>
            <a:ext cx="203347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entury Gothic" panose="020B0502020202020204" pitchFamily="34" charset="0"/>
              </a:rPr>
              <a:t>No cusps </a:t>
            </a:r>
            <a:r>
              <a:rPr lang="en-US" sz="1400" dirty="0">
                <a:latin typeface="Century Gothic" panose="020B0502020202020204" pitchFamily="34" charset="0"/>
              </a:rPr>
              <a:t>because the movement is always forward.</a:t>
            </a:r>
            <a:endParaRPr lang="it-IT" sz="1400" dirty="0">
              <a:latin typeface="Century Gothic" panose="020B0502020202020204" pitchFamily="34" charset="0"/>
            </a:endParaRPr>
          </a:p>
        </p:txBody>
      </p:sp>
      <p:pic>
        <p:nvPicPr>
          <p:cNvPr id="1030" name="Picture 6" descr="Elemento segno incrociato. Icona X rossa: immagine vettoriale stock  (royalty free) 567030823 | Shutterstock">
            <a:extLst>
              <a:ext uri="{FF2B5EF4-FFF2-40B4-BE49-F238E27FC236}">
                <a16:creationId xmlns:a16="http://schemas.microsoft.com/office/drawing/2014/main" id="{5EB0949A-4308-6C66-261A-39C8EA9FA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110" y="2751101"/>
            <a:ext cx="596653" cy="642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Elemento segno incrociato. Icona X rossa: immagine vettoriale stock  (royalty free) 567030823 | Shutterstock">
            <a:extLst>
              <a:ext uri="{FF2B5EF4-FFF2-40B4-BE49-F238E27FC236}">
                <a16:creationId xmlns:a16="http://schemas.microsoft.com/office/drawing/2014/main" id="{71A0E0AE-CB71-F112-4B0A-8D0EFD362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14" y="2751101"/>
            <a:ext cx="596653" cy="642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Elemento segno incrociato. Icona X rossa: immagine vettoriale stock  (royalty free) 567030823 | Shutterstock">
            <a:extLst>
              <a:ext uri="{FF2B5EF4-FFF2-40B4-BE49-F238E27FC236}">
                <a16:creationId xmlns:a16="http://schemas.microsoft.com/office/drawing/2014/main" id="{1161F606-AD71-17EE-6B35-FD640825F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753" y="2725118"/>
            <a:ext cx="596653" cy="642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nettore curvo 16">
            <a:extLst>
              <a:ext uri="{FF2B5EF4-FFF2-40B4-BE49-F238E27FC236}">
                <a16:creationId xmlns:a16="http://schemas.microsoft.com/office/drawing/2014/main" id="{D062791B-6AC8-3ED0-6265-B1F59EAD3881}"/>
              </a:ext>
            </a:extLst>
          </p:cNvPr>
          <p:cNvCxnSpPr>
            <a:cxnSpLocks/>
          </p:cNvCxnSpPr>
          <p:nvPr/>
        </p:nvCxnSpPr>
        <p:spPr>
          <a:xfrm flipV="1">
            <a:off x="3921608" y="2134585"/>
            <a:ext cx="1162788" cy="850557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DB7C2975-FD48-D862-132E-8CD438F95682}"/>
              </a:ext>
            </a:extLst>
          </p:cNvPr>
          <p:cNvSpPr txBox="1"/>
          <p:nvPr/>
        </p:nvSpPr>
        <p:spPr>
          <a:xfrm>
            <a:off x="5100451" y="1884511"/>
            <a:ext cx="20174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latin typeface="Century Gothic" panose="020B0502020202020204" pitchFamily="34" charset="0"/>
              </a:rPr>
              <a:t>Dubins</a:t>
            </a:r>
            <a:r>
              <a:rPr lang="en-US" b="1" dirty="0">
                <a:latin typeface="Century Gothic" panose="020B0502020202020204" pitchFamily="34" charset="0"/>
              </a:rPr>
              <a:t> Curves</a:t>
            </a:r>
            <a:endParaRPr lang="it-IT" b="1" dirty="0"/>
          </a:p>
        </p:txBody>
      </p:sp>
      <p:cxnSp>
        <p:nvCxnSpPr>
          <p:cNvPr id="21" name="Connettore a gomito 20">
            <a:extLst>
              <a:ext uri="{FF2B5EF4-FFF2-40B4-BE49-F238E27FC236}">
                <a16:creationId xmlns:a16="http://schemas.microsoft.com/office/drawing/2014/main" id="{7E04E178-FF6C-62FC-625E-C7F534096881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18789" y="2296208"/>
            <a:ext cx="319576" cy="234846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30660346-A4DB-A9DB-74E2-7586AC9E20AF}"/>
              </a:ext>
            </a:extLst>
          </p:cNvPr>
          <p:cNvSpPr txBox="1"/>
          <p:nvPr/>
        </p:nvSpPr>
        <p:spPr>
          <a:xfrm>
            <a:off x="216503" y="5990248"/>
            <a:ext cx="7969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>
              <a:defRPr sz="2000">
                <a:latin typeface="Century Gothic" panose="020B0502020202020204" pitchFamily="34" charset="0"/>
              </a:defRPr>
            </a:lvl1pPr>
          </a:lstStyle>
          <a:p>
            <a:r>
              <a:rPr lang="en-US" sz="1800" dirty="0"/>
              <a:t>Next step </a:t>
            </a:r>
            <a:r>
              <a:rPr lang="en-US" sz="1800" dirty="0">
                <a:sym typeface="Wingdings" panose="05000000000000000000" pitchFamily="2" charset="2"/>
              </a:rPr>
              <a:t> find the optimal path with an optimization algorithm </a:t>
            </a:r>
            <a:endParaRPr lang="it-IT" sz="1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88414541-762C-5F1F-10D7-E9F609386E1F}"/>
                  </a:ext>
                </a:extLst>
              </p:cNvPr>
              <p:cNvSpPr txBox="1"/>
              <p:nvPr/>
            </p:nvSpPr>
            <p:spPr>
              <a:xfrm>
                <a:off x="111616" y="5100336"/>
                <a:ext cx="12181711" cy="6710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Century Gothic" panose="020B0502020202020204" pitchFamily="34" charset="0"/>
                  </a:rPr>
                  <a:t>The curves are designed to satisfy the kinematic constraints of the robot, considering only certain motion primitives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dirty="0">
                    <a:latin typeface="Century Gothic" panose="020B0502020202020204" pitchFamily="34" charset="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dirty="0">
                    <a:latin typeface="Century Gothic" panose="020B0502020202020204" pitchFamily="34" charset="0"/>
                  </a:rPr>
                  <a:t> for circular arcs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dirty="0">
                    <a:latin typeface="Century Gothic" panose="020B0502020202020204" pitchFamily="34" charset="0"/>
                  </a:rPr>
                  <a:t> for linear segments).</a:t>
                </a:r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88414541-762C-5F1F-10D7-E9F609386E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16" y="5100336"/>
                <a:ext cx="12181711" cy="671081"/>
              </a:xfrm>
              <a:prstGeom prst="rect">
                <a:avLst/>
              </a:prstGeom>
              <a:blipFill>
                <a:blip r:embed="rId10"/>
                <a:stretch>
                  <a:fillRect l="-400" t="-5455" b="-909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Immagine 35">
            <a:extLst>
              <a:ext uri="{FF2B5EF4-FFF2-40B4-BE49-F238E27FC236}">
                <a16:creationId xmlns:a16="http://schemas.microsoft.com/office/drawing/2014/main" id="{CB0FB73E-1FA2-A3D7-5703-B99AEC484C5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01790" y="1284461"/>
            <a:ext cx="3938491" cy="2348642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459A21A-DCA3-EE2B-BC73-8656F1690CC3}"/>
              </a:ext>
            </a:extLst>
          </p:cNvPr>
          <p:cNvSpPr txBox="1"/>
          <p:nvPr/>
        </p:nvSpPr>
        <p:spPr>
          <a:xfrm>
            <a:off x="9582684" y="5582018"/>
            <a:ext cx="40566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Velocity limits:</a:t>
            </a:r>
            <a:endParaRPr lang="it-IT" sz="1400" i="1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A18028BE-C2B4-F69F-F453-50866C2C0484}"/>
                  </a:ext>
                </a:extLst>
              </p:cNvPr>
              <p:cNvSpPr txBox="1"/>
              <p:nvPr/>
            </p:nvSpPr>
            <p:spPr>
              <a:xfrm>
                <a:off x="8842526" y="5860511"/>
                <a:ext cx="2749807" cy="5022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it-IT" sz="1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𝑎𝑥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3 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it-IT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           </m:t>
                                </m:r>
                                <m:r>
                                  <a:rPr lang="it-IT" sz="1400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it-IT" sz="1400" i="1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=0.43 </m:t>
                            </m:r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𝑟𝑎𝑑</m:t>
                            </m:r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mr>
                      </m:m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A18028BE-C2B4-F69F-F453-50866C2C04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2526" y="5860511"/>
                <a:ext cx="2749807" cy="502253"/>
              </a:xfrm>
              <a:prstGeom prst="rect">
                <a:avLst/>
              </a:prstGeom>
              <a:blipFill>
                <a:blip r:embed="rId12"/>
                <a:stretch>
                  <a:fillRect b="-602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33208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10"/>
          <p:cNvSpPr/>
          <p:nvPr/>
        </p:nvSpPr>
        <p:spPr>
          <a:xfrm>
            <a:off x="0" y="6485074"/>
            <a:ext cx="12192000" cy="357822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it-IT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14286" y="6522320"/>
            <a:ext cx="120677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1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69F518B-0E9D-45D6-956E-1C11114F9F15}" type="slidenum">
              <a:rPr lang="it-IT" sz="1400" smtClean="0">
                <a:solidFill>
                  <a:srgbClr val="162230"/>
                </a:solidFill>
                <a:latin typeface="Century Gothic"/>
                <a:cs typeface="Century Gothic"/>
              </a:rPr>
              <a:pPr algn="r">
                <a:spcBef>
                  <a:spcPts val="1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16</a:t>
            </a:fld>
            <a:r>
              <a:rPr lang="it-IT" sz="1400" dirty="0">
                <a:solidFill>
                  <a:srgbClr val="162230"/>
                </a:solidFill>
                <a:latin typeface="Century Gothic"/>
                <a:cs typeface="Century Gothic"/>
              </a:rPr>
              <a:t>/28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335325-D0F1-BB9A-B37B-9D0783AA7C90}"/>
              </a:ext>
            </a:extLst>
          </p:cNvPr>
          <p:cNvSpPr/>
          <p:nvPr/>
        </p:nvSpPr>
        <p:spPr>
          <a:xfrm>
            <a:off x="111616" y="1081813"/>
            <a:ext cx="11970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Motion planning: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  <a:cs typeface="Century Gothic"/>
              </a:rPr>
              <a:t>Dijkstra's</a:t>
            </a: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  <a:cs typeface="Century Gothic"/>
              </a:rPr>
              <a:t>algorithm</a:t>
            </a: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 </a:t>
            </a:r>
          </a:p>
        </p:txBody>
      </p:sp>
      <p:pic>
        <p:nvPicPr>
          <p:cNvPr id="4" name="Immagine 3" descr="banner.png">
            <a:extLst>
              <a:ext uri="{FF2B5EF4-FFF2-40B4-BE49-F238E27FC236}">
                <a16:creationId xmlns:a16="http://schemas.microsoft.com/office/drawing/2014/main" id="{310301CB-A57C-36EE-CC6E-CBBB54A75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192001" cy="1052622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74E03E00-A193-67CC-A7F7-F8417F34D5C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784638" y="1666588"/>
            <a:ext cx="3725615" cy="2212425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482238B2-B00C-C931-0F75-9831427707F9}"/>
              </a:ext>
            </a:extLst>
          </p:cNvPr>
          <p:cNvSpPr/>
          <p:nvPr/>
        </p:nvSpPr>
        <p:spPr>
          <a:xfrm>
            <a:off x="1095683" y="1963619"/>
            <a:ext cx="2474844" cy="884583"/>
          </a:xfrm>
          <a:prstGeom prst="rect">
            <a:avLst/>
          </a:prstGeom>
          <a:solidFill>
            <a:srgbClr val="17243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latin typeface="Century Gothic" panose="020B0502020202020204" pitchFamily="34" charset="0"/>
              </a:rPr>
              <a:t>Find</a:t>
            </a:r>
            <a:r>
              <a:rPr lang="it-IT" sz="2000" b="1" dirty="0">
                <a:latin typeface="Century Gothic" panose="020B0502020202020204" pitchFamily="34" charset="0"/>
              </a:rPr>
              <a:t> </a:t>
            </a:r>
            <a:r>
              <a:rPr lang="it-IT" sz="2000" b="1" dirty="0" err="1">
                <a:latin typeface="Century Gothic" panose="020B0502020202020204" pitchFamily="34" charset="0"/>
              </a:rPr>
              <a:t>neighbors</a:t>
            </a:r>
            <a:endParaRPr lang="it-IT" sz="2000" b="1" dirty="0">
              <a:latin typeface="Century Gothic" panose="020B0502020202020204" pitchFamily="34" charset="0"/>
            </a:endParaRP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8DE3D455-2746-3F9B-FFE8-7FFB1CC322A2}"/>
              </a:ext>
            </a:extLst>
          </p:cNvPr>
          <p:cNvSpPr/>
          <p:nvPr/>
        </p:nvSpPr>
        <p:spPr>
          <a:xfrm>
            <a:off x="544919" y="2133309"/>
            <a:ext cx="453002" cy="427601"/>
          </a:xfrm>
          <a:prstGeom prst="ellipse">
            <a:avLst/>
          </a:prstGeom>
          <a:ln>
            <a:solidFill>
              <a:srgbClr val="97172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rgbClr val="971720"/>
                </a:solidFill>
                <a:latin typeface="Century Gothic"/>
                <a:cs typeface="Century Gothic"/>
              </a:rPr>
              <a:t>1</a:t>
            </a:r>
            <a:endParaRPr lang="it-IT" dirty="0">
              <a:solidFill>
                <a:srgbClr val="971720"/>
              </a:solidFill>
              <a:latin typeface="Century Gothic"/>
              <a:cs typeface="Century Gothic"/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EE6DF777-BE15-321E-6F78-6A05B8655162}"/>
              </a:ext>
            </a:extLst>
          </p:cNvPr>
          <p:cNvSpPr/>
          <p:nvPr/>
        </p:nvSpPr>
        <p:spPr>
          <a:xfrm>
            <a:off x="6367705" y="4309055"/>
            <a:ext cx="2474844" cy="884583"/>
          </a:xfrm>
          <a:prstGeom prst="rect">
            <a:avLst/>
          </a:prstGeom>
          <a:solidFill>
            <a:srgbClr val="17243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latin typeface="Century Gothic" panose="020B0502020202020204" pitchFamily="34" charset="0"/>
              </a:rPr>
              <a:t>Select </a:t>
            </a:r>
            <a:r>
              <a:rPr lang="it-IT" sz="2000" b="1" dirty="0" err="1">
                <a:latin typeface="Century Gothic" panose="020B0502020202020204" pitchFamily="34" charset="0"/>
              </a:rPr>
              <a:t>next</a:t>
            </a:r>
            <a:r>
              <a:rPr lang="it-IT" sz="2000" b="1" dirty="0">
                <a:latin typeface="Century Gothic" panose="020B0502020202020204" pitchFamily="34" charset="0"/>
              </a:rPr>
              <a:t> </a:t>
            </a:r>
            <a:r>
              <a:rPr lang="it-IT" sz="2000" b="1" dirty="0" err="1">
                <a:latin typeface="Century Gothic" panose="020B0502020202020204" pitchFamily="34" charset="0"/>
              </a:rPr>
              <a:t>node</a:t>
            </a:r>
            <a:r>
              <a:rPr lang="it-IT" sz="2000" b="1" dirty="0">
                <a:latin typeface="Century Gothic" panose="020B0502020202020204" pitchFamily="34" charset="0"/>
              </a:rPr>
              <a:t> &amp; </a:t>
            </a:r>
            <a:r>
              <a:rPr lang="it-IT" sz="2000" b="1" dirty="0" err="1">
                <a:latin typeface="Century Gothic" panose="020B0502020202020204" pitchFamily="34" charset="0"/>
              </a:rPr>
              <a:t>repeat</a:t>
            </a:r>
            <a:endParaRPr lang="it-IT" sz="2000" b="1" dirty="0">
              <a:latin typeface="Century Gothic" panose="020B0502020202020204" pitchFamily="34" charset="0"/>
            </a:endParaRP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E46E2049-E1DD-9763-D71B-16986A6F9E45}"/>
              </a:ext>
            </a:extLst>
          </p:cNvPr>
          <p:cNvSpPr/>
          <p:nvPr/>
        </p:nvSpPr>
        <p:spPr>
          <a:xfrm>
            <a:off x="5816941" y="4478745"/>
            <a:ext cx="453002" cy="427601"/>
          </a:xfrm>
          <a:prstGeom prst="ellipse">
            <a:avLst/>
          </a:prstGeom>
          <a:ln>
            <a:solidFill>
              <a:srgbClr val="97172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rgbClr val="971720"/>
                </a:solidFill>
                <a:latin typeface="Century Gothic"/>
                <a:cs typeface="Century Gothic"/>
              </a:rPr>
              <a:t>3</a:t>
            </a:r>
            <a:endParaRPr lang="it-IT" dirty="0">
              <a:solidFill>
                <a:srgbClr val="971720"/>
              </a:solidFill>
              <a:latin typeface="Century Gothic"/>
              <a:cs typeface="Century Gothic"/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6A715E6B-624D-23FF-48E7-B7FEAFE662D8}"/>
              </a:ext>
            </a:extLst>
          </p:cNvPr>
          <p:cNvSpPr/>
          <p:nvPr/>
        </p:nvSpPr>
        <p:spPr>
          <a:xfrm>
            <a:off x="3696340" y="3121491"/>
            <a:ext cx="2474844" cy="884583"/>
          </a:xfrm>
          <a:prstGeom prst="rect">
            <a:avLst/>
          </a:prstGeom>
          <a:solidFill>
            <a:srgbClr val="17243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latin typeface="Century Gothic" panose="020B0502020202020204" pitchFamily="34" charset="0"/>
              </a:rPr>
              <a:t>Update </a:t>
            </a:r>
            <a:r>
              <a:rPr lang="it-IT" sz="2000" b="1" dirty="0" err="1">
                <a:latin typeface="Century Gothic" panose="020B0502020202020204" pitchFamily="34" charset="0"/>
              </a:rPr>
              <a:t>distance</a:t>
            </a:r>
            <a:r>
              <a:rPr lang="it-IT" sz="2000" b="1" dirty="0">
                <a:latin typeface="Century Gothic" panose="020B0502020202020204" pitchFamily="34" charset="0"/>
              </a:rPr>
              <a:t> costs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4934ABF8-125B-FEA9-68C8-38D1F29A6E75}"/>
              </a:ext>
            </a:extLst>
          </p:cNvPr>
          <p:cNvSpPr/>
          <p:nvPr/>
        </p:nvSpPr>
        <p:spPr>
          <a:xfrm>
            <a:off x="3145576" y="3291181"/>
            <a:ext cx="453002" cy="427601"/>
          </a:xfrm>
          <a:prstGeom prst="ellipse">
            <a:avLst/>
          </a:prstGeom>
          <a:ln>
            <a:solidFill>
              <a:srgbClr val="97172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rgbClr val="971720"/>
                </a:solidFill>
                <a:latin typeface="Century Gothic"/>
                <a:cs typeface="Century Gothic"/>
              </a:rPr>
              <a:t>2</a:t>
            </a:r>
            <a:endParaRPr lang="it-IT" dirty="0">
              <a:solidFill>
                <a:srgbClr val="971720"/>
              </a:solidFill>
              <a:latin typeface="Century Gothic"/>
              <a:cs typeface="Century Gothic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712B5DAD-FE18-0040-60AC-54297882A218}"/>
              </a:ext>
            </a:extLst>
          </p:cNvPr>
          <p:cNvSpPr/>
          <p:nvPr/>
        </p:nvSpPr>
        <p:spPr>
          <a:xfrm>
            <a:off x="9020419" y="5342833"/>
            <a:ext cx="2474844" cy="884583"/>
          </a:xfrm>
          <a:prstGeom prst="rect">
            <a:avLst/>
          </a:prstGeom>
          <a:solidFill>
            <a:srgbClr val="17243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latin typeface="Century Gothic" panose="020B0502020202020204" pitchFamily="34" charset="0"/>
              </a:rPr>
              <a:t>Termination</a:t>
            </a:r>
            <a:r>
              <a:rPr lang="it-IT" sz="2000" b="1" dirty="0">
                <a:latin typeface="Century Gothic" panose="020B0502020202020204" pitchFamily="34" charset="0"/>
              </a:rPr>
              <a:t> </a:t>
            </a:r>
            <a:r>
              <a:rPr lang="it-IT" sz="2000" b="1" dirty="0" err="1">
                <a:latin typeface="Century Gothic" panose="020B0502020202020204" pitchFamily="34" charset="0"/>
              </a:rPr>
              <a:t>criteria</a:t>
            </a:r>
            <a:endParaRPr lang="it-IT" sz="2000" b="1" dirty="0">
              <a:latin typeface="Century Gothic" panose="020B0502020202020204" pitchFamily="34" charset="0"/>
            </a:endParaRP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693EE399-4C76-4FF4-C868-3FC5D2A7B6D3}"/>
              </a:ext>
            </a:extLst>
          </p:cNvPr>
          <p:cNvSpPr/>
          <p:nvPr/>
        </p:nvSpPr>
        <p:spPr>
          <a:xfrm>
            <a:off x="8469655" y="5512523"/>
            <a:ext cx="453002" cy="427601"/>
          </a:xfrm>
          <a:prstGeom prst="ellipse">
            <a:avLst/>
          </a:prstGeom>
          <a:ln>
            <a:solidFill>
              <a:srgbClr val="97172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rgbClr val="971720"/>
                </a:solidFill>
                <a:latin typeface="Century Gothic"/>
                <a:cs typeface="Century Gothic"/>
              </a:rPr>
              <a:t>4</a:t>
            </a:r>
            <a:endParaRPr lang="it-IT" dirty="0">
              <a:solidFill>
                <a:srgbClr val="97172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35911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10"/>
          <p:cNvSpPr/>
          <p:nvPr/>
        </p:nvSpPr>
        <p:spPr>
          <a:xfrm>
            <a:off x="0" y="6485074"/>
            <a:ext cx="12192000" cy="357822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it-IT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14286" y="6522320"/>
            <a:ext cx="120677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1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69F518B-0E9D-45D6-956E-1C11114F9F15}" type="slidenum">
              <a:rPr lang="it-IT" sz="1400" smtClean="0">
                <a:solidFill>
                  <a:srgbClr val="162230"/>
                </a:solidFill>
                <a:latin typeface="Century Gothic"/>
                <a:cs typeface="Century Gothic"/>
              </a:rPr>
              <a:pPr algn="r">
                <a:spcBef>
                  <a:spcPts val="1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17</a:t>
            </a:fld>
            <a:r>
              <a:rPr lang="it-IT" sz="1400" dirty="0">
                <a:solidFill>
                  <a:srgbClr val="162230"/>
                </a:solidFill>
                <a:latin typeface="Century Gothic"/>
                <a:cs typeface="Century Gothic"/>
              </a:rPr>
              <a:t>/28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335325-D0F1-BB9A-B37B-9D0783AA7C90}"/>
              </a:ext>
            </a:extLst>
          </p:cNvPr>
          <p:cNvSpPr/>
          <p:nvPr/>
        </p:nvSpPr>
        <p:spPr>
          <a:xfrm>
            <a:off x="111616" y="1081813"/>
            <a:ext cx="11970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Motion planning: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  <a:cs typeface="Century Gothic"/>
              </a:rPr>
              <a:t>trajectory</a:t>
            </a:r>
            <a:endParaRPr lang="it-IT" sz="3200" dirty="0">
              <a:solidFill>
                <a:srgbClr val="971720"/>
              </a:solidFill>
              <a:latin typeface="Century Gothic"/>
              <a:cs typeface="Century Gothic"/>
            </a:endParaRPr>
          </a:p>
        </p:txBody>
      </p:sp>
      <p:pic>
        <p:nvPicPr>
          <p:cNvPr id="4" name="Immagine 3" descr="banner.png">
            <a:extLst>
              <a:ext uri="{FF2B5EF4-FFF2-40B4-BE49-F238E27FC236}">
                <a16:creationId xmlns:a16="http://schemas.microsoft.com/office/drawing/2014/main" id="{310301CB-A57C-36EE-CC6E-CBBB54A75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192001" cy="10526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A9349E3A-0F29-1E13-9868-7D69ED4C4F5E}"/>
                  </a:ext>
                </a:extLst>
              </p:cNvPr>
              <p:cNvSpPr txBox="1"/>
              <p:nvPr/>
            </p:nvSpPr>
            <p:spPr>
              <a:xfrm>
                <a:off x="5606794" y="4768645"/>
                <a:ext cx="5704704" cy="1767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it-IT" sz="15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t-IT" sz="1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it-IT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5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it-IT" sz="15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it-IT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15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it-IT" sz="15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func>
                                    <m:funcPr>
                                      <m:ctrlPr>
                                        <a:rPr lang="it-IT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it-IT" sz="1500" smtClean="0">
                                          <a:latin typeface="Cambria Math" panose="02040503050406030204" pitchFamily="18" charset="0"/>
                                        </a:rPr>
                                        <m:t>atan</m:t>
                                      </m:r>
                                      <m:r>
                                        <a:rPr lang="it-IT" sz="150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fName>
                                    <m:e>
                                      <m:r>
                                        <a:rPr lang="it-IT" sz="15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acc>
                                        <m:accPr>
                                          <m:chr m:val="̇"/>
                                          <m:ctrlPr>
                                            <a:rPr lang="it-IT" sz="15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t-IT" sz="15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it-IT" sz="15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sz="15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it-IT" sz="15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acc>
                                        <m:accPr>
                                          <m:chr m:val="̇"/>
                                          <m:ctrlPr>
                                            <a:rPr lang="it-IT" sz="15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t-IT" sz="15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  <m:r>
                                        <a:rPr lang="it-IT" sz="15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it-IT" sz="15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it-IT" sz="15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  <m:r>
                                    <a:rPr lang="it-IT" sz="15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it-IT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600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it-IT" sz="16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it-IT" sz="16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it-IT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it-IT" sz="1600" i="1">
                                      <a:latin typeface="Cambria Math" panose="02040503050406030204" pitchFamily="18" charset="0"/>
                                    </a:rPr>
                                    <m:t>)=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it-IT" sz="1600">
                                      <a:latin typeface="Cambria Math" panose="02040503050406030204" pitchFamily="18" charset="0"/>
                                    </a:rPr>
                                    <m:t>atan</m:t>
                                  </m:r>
                                  <m:d>
                                    <m:dPr>
                                      <m:ctrlPr>
                                        <a:rPr lang="it-IT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16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f>
                                        <m:fPr>
                                          <m:ctrlPr>
                                            <a:rPr lang="it-IT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acc>
                                            <m:accPr>
                                              <m:chr m:val="̈"/>
                                              <m:ctrlPr>
                                                <a:rPr lang="it-IT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it-IT" sz="16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  <m:d>
                                            <m:dPr>
                                              <m:ctrlPr>
                                                <a:rPr lang="it-IT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it-IT" sz="16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  <m:acc>
                                            <m:accPr>
                                              <m:chr m:val="̇"/>
                                              <m:ctrlPr>
                                                <a:rPr lang="it-IT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it-IT" sz="16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  <m:d>
                                            <m:dPr>
                                              <m:ctrlPr>
                                                <a:rPr lang="it-IT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it-IT" sz="16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  <m:r>
                                            <a:rPr lang="it-IT" sz="16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̈"/>
                                              <m:ctrlPr>
                                                <a:rPr lang="it-IT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it-IT" sz="16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  <m:d>
                                            <m:dPr>
                                              <m:ctrlPr>
                                                <a:rPr lang="it-IT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it-IT" sz="16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  <m:acc>
                                            <m:accPr>
                                              <m:chr m:val="̇"/>
                                              <m:ctrlPr>
                                                <a:rPr lang="it-IT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it-IT" sz="16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  <m:d>
                                            <m:dPr>
                                              <m:ctrlPr>
                                                <a:rPr lang="it-IT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it-IT" sz="16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sSup>
                                            <m:sSupPr>
                                              <m:ctrlPr>
                                                <a:rPr lang="it-IT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acc>
                                                <m:accPr>
                                                  <m:chr m:val="̇"/>
                                                  <m:ctrlPr>
                                                    <a:rPr lang="it-IT" sz="1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it-IT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acc>
                                            </m:e>
                                            <m:sup>
                                              <m:r>
                                                <a:rPr lang="it-IT" sz="1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d>
                                            <m:dPr>
                                              <m:ctrlPr>
                                                <a:rPr lang="it-IT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it-IT" sz="16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  <m:r>
                                            <a:rPr lang="it-IT" sz="1600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it-IT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acc>
                                                <m:accPr>
                                                  <m:chr m:val="̇"/>
                                                  <m:ctrlPr>
                                                    <a:rPr lang="it-IT" sz="1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it-IT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</m:acc>
                                            </m:e>
                                            <m:sup>
                                              <m:r>
                                                <a:rPr lang="it-IT" sz="1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d>
                                            <m:dPr>
                                              <m:ctrlPr>
                                                <a:rPr lang="it-IT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it-IT" sz="16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den>
                                      </m:f>
                                    </m:e>
                                  </m:d>
                                </m:e>
                              </m:mr>
                            </m:m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t-IT" sz="1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it-IT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5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it-IT" sz="15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it-IT" sz="15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it-IT" sz="15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it-IT" sz="1500" i="1">
                                      <a:latin typeface="Cambria Math" panose="02040503050406030204" pitchFamily="18" charset="0"/>
                                    </a:rPr>
                                    <m:t>)=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it-IT" sz="1500" i="1">
                                      <a:latin typeface="Cambria Math" panose="02040503050406030204" pitchFamily="18" charset="0"/>
                                    </a:rPr>
                                    <m:t>±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it-IT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p>
                                        <m:sSupPr>
                                          <m:ctrlPr>
                                            <a:rPr lang="it-IT" sz="15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̇"/>
                                              <m:ctrlPr>
                                                <a:rPr lang="it-IT" sz="15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it-IT" sz="15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it-IT" sz="15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it-IT" sz="15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sz="15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it-IT" sz="15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it-IT" sz="15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̇"/>
                                              <m:ctrlPr>
                                                <a:rPr lang="it-IT" sz="15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it-IT" sz="15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it-IT" sz="15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it-IT" sz="15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sz="15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rad>
                                </m:e>
                              </m:mr>
                              <m:mr>
                                <m:e>
                                  <m:r>
                                    <a:rPr lang="it-IT" sz="1500" b="0" i="1" smtClean="0">
                                      <a:latin typeface="Cambria Math" panose="02040503050406030204" pitchFamily="18" charset="0"/>
                                    </a:rPr>
                                    <m:t>                        </m:t>
                                  </m:r>
                                  <m:sSub>
                                    <m:sSubPr>
                                      <m:ctrlPr>
                                        <a:rPr lang="it-IT" sz="1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500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it-IT" sz="15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d>
                                        <m:dPr>
                                          <m:ctrlPr>
                                            <a:rPr lang="it-IT" sz="1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sz="15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b>
                                  </m:sSub>
                                  <m:r>
                                    <a:rPr lang="it-IT" sz="15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it-IT" sz="15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it-IT" sz="15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it-IT" sz="1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5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it-IT" sz="15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it-IT" sz="15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f>
                                    <m:fPr>
                                      <m:ctrlPr>
                                        <a:rPr lang="it-IT" sz="1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ctrlPr>
                                            <a:rPr lang="it-IT" sz="1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it-IT" sz="15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⃛"/>
                                                  <m:ctrlPr>
                                                    <a:rPr lang="it-IT" sz="15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it-IT" sz="15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it-IT" sz="15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it-IT" sz="15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̇"/>
                                                  <m:ctrlPr>
                                                    <a:rPr lang="it-IT" sz="15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it-IT" sz="15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it-IT" sz="15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sz="15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it-IT" sz="15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⃛"/>
                                                  <m:ctrlPr>
                                                    <a:rPr lang="it-IT" sz="15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it-IT" sz="15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it-IT" sz="15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it-IT" sz="15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̇"/>
                                                  <m:ctrlPr>
                                                    <a:rPr lang="it-IT" sz="15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it-IT" sz="15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it-IT" sz="15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sSubSup>
                                        <m:sSubSupPr>
                                          <m:ctrlPr>
                                            <a:rPr lang="it-IT" sz="1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sz="1500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sz="1500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  <m: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sz="15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it-IT" sz="1500" b="0" i="1" smtClean="0">
                                          <a:latin typeface="Cambria Math" panose="02040503050406030204" pitchFamily="18" charset="0"/>
                                        </a:rPr>
                                        <m:t>−3(</m:t>
                                      </m:r>
                                      <m:sSub>
                                        <m:sSubPr>
                                          <m:ctrlPr>
                                            <a:rPr lang="it-IT" sz="1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̈"/>
                                              <m:ctrlPr>
                                                <a:rPr lang="it-IT" sz="15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it-IT" sz="15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sz="1500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it-IT" sz="1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̇"/>
                                              <m:ctrlPr>
                                                <a:rPr lang="it-IT" sz="15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it-IT" sz="15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sz="1500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it-IT" sz="15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it-IT" sz="1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̈"/>
                                              <m:ctrlPr>
                                                <a:rPr lang="it-IT" sz="15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it-IT" sz="15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sz="1500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it-IT" sz="1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̇"/>
                                              <m:ctrlPr>
                                                <a:rPr lang="it-IT" sz="15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it-IT" sz="15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sz="1500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it-IT" sz="15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  <m:r>
                                        <a:rPr lang="it-IT" sz="15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it-IT" sz="1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̇"/>
                                              <m:ctrlPr>
                                                <a:rPr lang="it-IT" sz="15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it-IT" sz="15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sz="1500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it-IT" sz="1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̈"/>
                                              <m:ctrlPr>
                                                <a:rPr lang="it-IT" sz="15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it-IT" sz="15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sz="1500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it-IT" sz="15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it-IT" sz="1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̇"/>
                                              <m:ctrlPr>
                                                <a:rPr lang="it-IT" sz="15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it-IT" sz="15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sz="1500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it-IT" sz="1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̈"/>
                                              <m:ctrlPr>
                                                <a:rPr lang="it-IT" sz="15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it-IT" sz="15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sz="1500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it-IT" sz="15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it-IT" sz="1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sz="1500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it-IT" sz="1500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  <m:sup>
                                          <m:r>
                                            <a:rPr lang="it-IT" sz="1500" b="0" i="1" smtClean="0"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sup>
                                      </m:sSubSup>
                                      <m:r>
                                        <a:rPr lang="it-IT" sz="15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it-IT" sz="1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it-IT" sz="1500" b="0" i="1" smtClean="0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p>
                                          <m:r>
                                            <a:rPr lang="it-IT" sz="15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it-IT" sz="1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it-IT" sz="15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it-IT" sz="15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̈"/>
                                                      <m:ctrlPr>
                                                        <a:rPr lang="it-IT" sz="15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it-IT" sz="15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𝑦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it-IT" sz="15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𝑑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it-IT" sz="15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̇"/>
                                                      <m:ctrlPr>
                                                        <a:rPr lang="it-IT" sz="15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it-IT" sz="15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it-IT" sz="15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𝑑</m:t>
                                                  </m:r>
                                                </m:sub>
                                              </m:s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it-IT" sz="15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it-IT" sz="15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̈"/>
                                                      <m:ctrlPr>
                                                        <a:rPr lang="it-IT" sz="15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it-IT" sz="15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it-IT" sz="15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𝑑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it-IT" sz="15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̇"/>
                                                      <m:ctrlPr>
                                                        <a:rPr lang="it-IT" sz="15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it-IT" sz="15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𝑦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it-IT" sz="15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𝑑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sz="15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it-IT" sz="1500" i="1" dirty="0"/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A9349E3A-0F29-1E13-9868-7D69ED4C4F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794" y="4768645"/>
                <a:ext cx="5704704" cy="1767663"/>
              </a:xfrm>
              <a:prstGeom prst="rect">
                <a:avLst/>
              </a:prstGeom>
              <a:blipFill>
                <a:blip r:embed="rId4"/>
                <a:stretch>
                  <a:fillRect r="-940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34AD0C4B-6AD3-00D4-5056-2BBA842AA07D}"/>
                  </a:ext>
                </a:extLst>
              </p:cNvPr>
              <p:cNvSpPr txBox="1"/>
              <p:nvPr/>
            </p:nvSpPr>
            <p:spPr>
              <a:xfrm>
                <a:off x="681925" y="4399606"/>
                <a:ext cx="629503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it-IT" dirty="0">
                    <a:latin typeface="Century Gothic" panose="020B0502020202020204" pitchFamily="34" charset="0"/>
                  </a:rPr>
                  <a:t>Create </a:t>
                </a:r>
                <a:r>
                  <a:rPr lang="it-IT" b="1" dirty="0" err="1">
                    <a:latin typeface="Century Gothic" panose="020B0502020202020204" pitchFamily="34" charset="0"/>
                  </a:rPr>
                  <a:t>desired</a:t>
                </a:r>
                <a:r>
                  <a:rPr lang="it-IT" b="1" dirty="0">
                    <a:latin typeface="Century Gothic" panose="020B0502020202020204" pitchFamily="34" charset="0"/>
                  </a:rPr>
                  <a:t> </a:t>
                </a:r>
                <a:r>
                  <a:rPr lang="it-IT" b="1" dirty="0" err="1">
                    <a:latin typeface="Century Gothic" panose="020B0502020202020204" pitchFamily="34" charset="0"/>
                  </a:rPr>
                  <a:t>trajectory</a:t>
                </a:r>
                <a:r>
                  <a:rPr lang="it-IT" b="1" dirty="0">
                    <a:latin typeface="Century Gothic" panose="020B0502020202020204" pitchFamily="34" charset="0"/>
                  </a:rPr>
                  <a:t> </a:t>
                </a:r>
                <a:r>
                  <a:rPr lang="it-IT" dirty="0">
                    <a:latin typeface="Century Gothic" panose="020B0502020202020204" pitchFamily="34" charset="0"/>
                  </a:rPr>
                  <a:t>in </a:t>
                </a:r>
                <a:r>
                  <a:rPr lang="it-IT" dirty="0" err="1">
                    <a:latin typeface="Century Gothic" panose="020B0502020202020204" pitchFamily="34" charset="0"/>
                  </a:rPr>
                  <a:t>terms</a:t>
                </a:r>
                <a:r>
                  <a:rPr lang="it-IT" dirty="0">
                    <a:latin typeface="Century Gothic" panose="020B0502020202020204" pitchFamily="34" charset="0"/>
                  </a:rPr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t-IT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it-IT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it-IT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  <m:t>𝜙</m:t>
                                            </m:r>
                                          </m:e>
                                          <m:sub>
                                            <m: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it-IT" dirty="0">
                    <a:latin typeface="Century Gothic" panose="020B0502020202020204" pitchFamily="34" charset="0"/>
                  </a:rPr>
                  <a:t> </a:t>
                </a:r>
                <a:r>
                  <a:rPr lang="en-US" dirty="0">
                    <a:latin typeface="Century Gothic" panose="020B0502020202020204" pitchFamily="34" charset="0"/>
                  </a:rPr>
                  <a:t>to be given input to the controller</a:t>
                </a:r>
                <a:endParaRPr lang="it-IT" dirty="0"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34AD0C4B-6AD3-00D4-5056-2BBA842AA0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25" y="4399606"/>
                <a:ext cx="6295036" cy="646331"/>
              </a:xfrm>
              <a:prstGeom prst="rect">
                <a:avLst/>
              </a:prstGeom>
              <a:blipFill>
                <a:blip r:embed="rId5"/>
                <a:stretch>
                  <a:fillRect l="-871" t="-5660" b="-1415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6A57168A-3CF6-C867-F601-79BEAF22016B}"/>
                  </a:ext>
                </a:extLst>
              </p:cNvPr>
              <p:cNvSpPr txBox="1"/>
              <p:nvPr/>
            </p:nvSpPr>
            <p:spPr>
              <a:xfrm>
                <a:off x="6869742" y="1474052"/>
                <a:ext cx="36258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it-IT" dirty="0">
                    <a:latin typeface="Century Gothic" panose="020B0502020202020204" pitchFamily="34" charset="0"/>
                  </a:rPr>
                  <a:t>From </a:t>
                </a:r>
                <a:r>
                  <a:rPr lang="it-IT" dirty="0" err="1">
                    <a:latin typeface="Century Gothic" panose="020B0502020202020204" pitchFamily="34" charset="0"/>
                  </a:rPr>
                  <a:t>geometric</a:t>
                </a:r>
                <a:r>
                  <a:rPr lang="it-IT" dirty="0">
                    <a:latin typeface="Century Gothic" panose="020B0502020202020204" pitchFamily="34" charset="0"/>
                  </a:rPr>
                  <a:t> </a:t>
                </a:r>
                <a:r>
                  <a:rPr lang="it-IT" dirty="0" err="1">
                    <a:latin typeface="Century Gothic" panose="020B0502020202020204" pitchFamily="34" charset="0"/>
                  </a:rPr>
                  <a:t>path</a:t>
                </a:r>
                <a:r>
                  <a:rPr lang="it-IT" dirty="0">
                    <a:latin typeface="Century Gothic" panose="020B0502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6A57168A-3CF6-C867-F601-79BEAF220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9742" y="1474052"/>
                <a:ext cx="3625826" cy="369332"/>
              </a:xfrm>
              <a:prstGeom prst="rect">
                <a:avLst/>
              </a:prstGeom>
              <a:blipFill>
                <a:blip r:embed="rId6"/>
                <a:stretch>
                  <a:fillRect l="-1513" t="-1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nettore a gomito 32">
            <a:extLst>
              <a:ext uri="{FF2B5EF4-FFF2-40B4-BE49-F238E27FC236}">
                <a16:creationId xmlns:a16="http://schemas.microsoft.com/office/drawing/2014/main" id="{2FB6C484-F81D-0261-78E9-48AB2FFB0CB2}"/>
              </a:ext>
            </a:extLst>
          </p:cNvPr>
          <p:cNvCxnSpPr>
            <a:cxnSpLocks/>
          </p:cNvCxnSpPr>
          <p:nvPr/>
        </p:nvCxnSpPr>
        <p:spPr>
          <a:xfrm rot="5400000">
            <a:off x="4961700" y="2638743"/>
            <a:ext cx="2282091" cy="991904"/>
          </a:xfrm>
          <a:prstGeom prst="bentConnector3">
            <a:avLst>
              <a:gd name="adj1" fmla="val 15019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831343CE-7372-BDCF-81A7-8BE8EDEE937A}"/>
                  </a:ext>
                </a:extLst>
              </p:cNvPr>
              <p:cNvSpPr txBox="1"/>
              <p:nvPr/>
            </p:nvSpPr>
            <p:spPr>
              <a:xfrm>
                <a:off x="2513302" y="2273574"/>
                <a:ext cx="250180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it-IT" dirty="0" err="1">
                    <a:latin typeface="Century Gothic" panose="020B0502020202020204" pitchFamily="34" charset="0"/>
                  </a:rPr>
                  <a:t>Adding</a:t>
                </a:r>
                <a:r>
                  <a:rPr lang="it-IT" dirty="0">
                    <a:latin typeface="Century Gothic" panose="020B0502020202020204" pitchFamily="34" charset="0"/>
                  </a:rPr>
                  <a:t> time </a:t>
                </a:r>
                <a:r>
                  <a:rPr lang="it-IT" dirty="0" err="1">
                    <a:latin typeface="Century Gothic" panose="020B0502020202020204" pitchFamily="34" charset="0"/>
                  </a:rPr>
                  <a:t>law</a:t>
                </a:r>
                <a:r>
                  <a:rPr lang="it-IT" dirty="0">
                    <a:latin typeface="Century Gothic" panose="020B0502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it-IT" dirty="0">
                    <a:latin typeface="Century Gothic" panose="020B0502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831343CE-7372-BDCF-81A7-8BE8EDEE9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3302" y="2273574"/>
                <a:ext cx="2501808" cy="369332"/>
              </a:xfrm>
              <a:prstGeom prst="rect">
                <a:avLst/>
              </a:prstGeom>
              <a:blipFill>
                <a:blip r:embed="rId7"/>
                <a:stretch>
                  <a:fillRect l="-1946" t="-9836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63F679CF-AEA1-F80B-E79C-8F666F2186B1}"/>
                  </a:ext>
                </a:extLst>
              </p:cNvPr>
              <p:cNvSpPr txBox="1"/>
              <p:nvPr/>
            </p:nvSpPr>
            <p:spPr>
              <a:xfrm>
                <a:off x="6869741" y="1838064"/>
                <a:ext cx="3401433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it-IT" sz="1400" dirty="0">
                    <a:latin typeface="Century Gothic" panose="020B0502020202020204" pitchFamily="34" charset="0"/>
                  </a:rPr>
                  <a:t>Points </a:t>
                </a:r>
                <a:r>
                  <a:rPr kumimoji="0" lang="en-US" altLang="it-IT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entury Gothic" panose="020B0502020202020204" pitchFamily="34" charset="0"/>
                  </a:rPr>
                  <a:t>representing the geometric path in terms of </a:t>
                </a:r>
                <a14:m>
                  <m:oMath xmlns:m="http://schemas.openxmlformats.org/officeDocument/2006/math">
                    <m:r>
                      <a:rPr kumimoji="0" lang="it-IT" altLang="it-IT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0" lang="en-US" altLang="it-IT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entury Gothic" panose="020B0502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kumimoji="0" lang="it-IT" altLang="it-IT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0" lang="en-US" altLang="it-IT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entury Gothic" panose="020B0502020202020204" pitchFamily="34" charset="0"/>
                  </a:rPr>
                  <a:t> coordinates was provides from path planning;</a:t>
                </a: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63F679CF-AEA1-F80B-E79C-8F666F218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9741" y="1838064"/>
                <a:ext cx="3401433" cy="738664"/>
              </a:xfrm>
              <a:prstGeom prst="rect">
                <a:avLst/>
              </a:prstGeom>
              <a:blipFill>
                <a:blip r:embed="rId9"/>
                <a:stretch>
                  <a:fillRect l="-538" t="-1653" b="-74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e 12">
            <a:extLst>
              <a:ext uri="{FF2B5EF4-FFF2-40B4-BE49-F238E27FC236}">
                <a16:creationId xmlns:a16="http://schemas.microsoft.com/office/drawing/2014/main" id="{712D6F6C-82E8-DA98-A931-128400CC733A}"/>
              </a:ext>
            </a:extLst>
          </p:cNvPr>
          <p:cNvSpPr/>
          <p:nvPr/>
        </p:nvSpPr>
        <p:spPr>
          <a:xfrm>
            <a:off x="6512638" y="1518725"/>
            <a:ext cx="328076" cy="30208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n>
                  <a:solidFill>
                    <a:sysClr val="windowText" lastClr="000000"/>
                  </a:solidFill>
                </a:ln>
                <a:solidFill>
                  <a:srgbClr val="971720"/>
                </a:solidFill>
                <a:latin typeface="Century Gothic"/>
                <a:cs typeface="Century Gothic"/>
              </a:rPr>
              <a:t>1</a:t>
            </a:r>
            <a:endParaRPr lang="it-IT" sz="1200" dirty="0">
              <a:ln>
                <a:solidFill>
                  <a:sysClr val="windowText" lastClr="000000"/>
                </a:solidFill>
              </a:ln>
              <a:solidFill>
                <a:srgbClr val="971720"/>
              </a:solidFill>
              <a:latin typeface="Century Gothic"/>
              <a:cs typeface="Century Gothic"/>
            </a:endParaRP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3BC9DE84-CEA3-7E10-BDAB-8A505C0EEFBE}"/>
              </a:ext>
            </a:extLst>
          </p:cNvPr>
          <p:cNvSpPr/>
          <p:nvPr/>
        </p:nvSpPr>
        <p:spPr>
          <a:xfrm>
            <a:off x="4999844" y="2297485"/>
            <a:ext cx="328076" cy="30208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n>
                  <a:solidFill>
                    <a:sysClr val="windowText" lastClr="000000"/>
                  </a:solidFill>
                </a:ln>
                <a:solidFill>
                  <a:srgbClr val="971720"/>
                </a:solidFill>
                <a:latin typeface="Century Gothic"/>
                <a:cs typeface="Century Gothic"/>
              </a:rPr>
              <a:t>2</a:t>
            </a:r>
            <a:endParaRPr lang="it-IT" sz="1200" dirty="0">
              <a:ln>
                <a:solidFill>
                  <a:sysClr val="windowText" lastClr="000000"/>
                </a:solidFill>
              </a:ln>
              <a:solidFill>
                <a:srgbClr val="971720"/>
              </a:solidFill>
              <a:latin typeface="Century Gothic"/>
              <a:cs typeface="Century Gothic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3B971298-8E67-0CC5-FD8C-AF79D7A1C506}"/>
                  </a:ext>
                </a:extLst>
              </p:cNvPr>
              <p:cNvSpPr txBox="1"/>
              <p:nvPr/>
            </p:nvSpPr>
            <p:spPr>
              <a:xfrm>
                <a:off x="1364344" y="2595111"/>
                <a:ext cx="4242450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it-IT" sz="1400" dirty="0">
                    <a:latin typeface="Century Gothic" panose="020B0502020202020204" pitchFamily="34" charset="0"/>
                  </a:rPr>
                  <a:t>T</a:t>
                </a:r>
                <a:r>
                  <a:rPr kumimoji="0" lang="en-US" altLang="it-IT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entury Gothic" panose="020B0502020202020204" pitchFamily="34" charset="0"/>
                  </a:rPr>
                  <a:t>ime law was defined as a function that maps time </a:t>
                </a:r>
                <a14:m>
                  <m:oMath xmlns:m="http://schemas.openxmlformats.org/officeDocument/2006/math">
                    <m:r>
                      <a:rPr kumimoji="0" lang="it-IT" altLang="it-IT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0" lang="en-US" altLang="it-IT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entury Gothic" panose="020B0502020202020204" pitchFamily="34" charset="0"/>
                  </a:rPr>
                  <a:t> to </a:t>
                </a:r>
                <a:r>
                  <a:rPr lang="en-US" altLang="it-IT" sz="1400" dirty="0">
                    <a:latin typeface="Century Gothic" panose="020B0502020202020204" pitchFamily="34" charset="0"/>
                  </a:rPr>
                  <a:t>the arclength </a:t>
                </a:r>
                <a14:m>
                  <m:oMath xmlns:m="http://schemas.openxmlformats.org/officeDocument/2006/math">
                    <m:r>
                      <a:rPr kumimoji="0" lang="it-IT" altLang="it-IT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0" lang="en-US" altLang="it-IT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entury Gothic" panose="020B0502020202020204" pitchFamily="34" charset="0"/>
                  </a:rPr>
                  <a:t>. Fit a polynomial of degree 7 to map time to the </a:t>
                </a:r>
                <a:r>
                  <a:rPr lang="en-US" altLang="it-IT" sz="1400" dirty="0">
                    <a:latin typeface="Century Gothic" panose="020B0502020202020204" pitchFamily="34" charset="0"/>
                  </a:rPr>
                  <a:t>arc</a:t>
                </a:r>
                <a:r>
                  <a:rPr kumimoji="0" lang="en-US" altLang="it-IT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entury Gothic" panose="020B0502020202020204" pitchFamily="34" charset="0"/>
                  </a:rPr>
                  <a:t>length. </a:t>
                </a:r>
                <a:r>
                  <a:rPr kumimoji="0" lang="en-US" altLang="it-IT" sz="1400" b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polyfit</a:t>
                </a:r>
                <a:r>
                  <a:rPr kumimoji="0" lang="en-US" altLang="it-IT" sz="14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US" altLang="it-IT" sz="1400" dirty="0">
                    <a:latin typeface="Century Gothic" panose="020B0502020202020204" pitchFamily="34" charset="0"/>
                  </a:rPr>
                  <a:t>and </a:t>
                </a:r>
                <a:r>
                  <a:rPr lang="en-US" altLang="it-IT" sz="1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polyval</a:t>
                </a:r>
                <a:r>
                  <a:rPr lang="en-US" altLang="it-IT" sz="1400" i="1" dirty="0">
                    <a:latin typeface="Century Gothic" panose="020B0502020202020204" pitchFamily="34" charset="0"/>
                  </a:rPr>
                  <a:t> </a:t>
                </a:r>
                <a:r>
                  <a:rPr lang="en-US" altLang="it-IT" sz="1400" dirty="0">
                    <a:latin typeface="Century Gothic" panose="020B0502020202020204" pitchFamily="34" charset="0"/>
                  </a:rPr>
                  <a:t>f</a:t>
                </a:r>
                <a:r>
                  <a:rPr kumimoji="0" lang="en-US" altLang="it-IT" sz="1400" b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entury Gothic" panose="020B0502020202020204" pitchFamily="34" charset="0"/>
                  </a:rPr>
                  <a:t>unctions in MATLAB </a:t>
                </a:r>
                <a:r>
                  <a:rPr lang="en-US" altLang="it-IT" sz="1400" dirty="0">
                    <a:latin typeface="Century Gothic" panose="020B0502020202020204" pitchFamily="34" charset="0"/>
                  </a:rPr>
                  <a:t>was used.</a:t>
                </a:r>
                <a:endParaRPr lang="it-IT" sz="1400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3B971298-8E67-0CC5-FD8C-AF79D7A1C5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344" y="2595111"/>
                <a:ext cx="4242450" cy="1169551"/>
              </a:xfrm>
              <a:prstGeom prst="rect">
                <a:avLst/>
              </a:prstGeom>
              <a:blipFill>
                <a:blip r:embed="rId10"/>
                <a:stretch>
                  <a:fillRect l="-431" t="-1042" b="-364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e 20">
            <a:extLst>
              <a:ext uri="{FF2B5EF4-FFF2-40B4-BE49-F238E27FC236}">
                <a16:creationId xmlns:a16="http://schemas.microsoft.com/office/drawing/2014/main" id="{A5563EAC-7651-1A68-3289-A20A8EB07B5A}"/>
              </a:ext>
            </a:extLst>
          </p:cNvPr>
          <p:cNvSpPr/>
          <p:nvPr/>
        </p:nvSpPr>
        <p:spPr>
          <a:xfrm>
            <a:off x="353849" y="4420691"/>
            <a:ext cx="328076" cy="30208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n>
                  <a:solidFill>
                    <a:sysClr val="windowText" lastClr="000000"/>
                  </a:solidFill>
                </a:ln>
                <a:solidFill>
                  <a:srgbClr val="971720"/>
                </a:solidFill>
                <a:latin typeface="Century Gothic"/>
                <a:cs typeface="Century Gothic"/>
              </a:rPr>
              <a:t>4</a:t>
            </a:r>
            <a:endParaRPr lang="it-IT" sz="1200" dirty="0">
              <a:ln>
                <a:solidFill>
                  <a:sysClr val="windowText" lastClr="000000"/>
                </a:solidFill>
              </a:ln>
              <a:solidFill>
                <a:srgbClr val="971720"/>
              </a:solidFill>
              <a:latin typeface="Century Gothic"/>
              <a:cs typeface="Century Gothic"/>
            </a:endParaRPr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E8D399F1-0F7A-9E09-3E1D-58E240713331}"/>
              </a:ext>
            </a:extLst>
          </p:cNvPr>
          <p:cNvSpPr/>
          <p:nvPr/>
        </p:nvSpPr>
        <p:spPr>
          <a:xfrm>
            <a:off x="5873085" y="3150577"/>
            <a:ext cx="328076" cy="30208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n>
                  <a:solidFill>
                    <a:sysClr val="windowText" lastClr="000000"/>
                  </a:solidFill>
                </a:ln>
                <a:solidFill>
                  <a:srgbClr val="971720"/>
                </a:solidFill>
                <a:latin typeface="Century Gothic"/>
                <a:cs typeface="Century Gothic"/>
              </a:rPr>
              <a:t>3</a:t>
            </a:r>
            <a:endParaRPr lang="it-IT" sz="1200" dirty="0">
              <a:ln>
                <a:solidFill>
                  <a:sysClr val="windowText" lastClr="000000"/>
                </a:solidFill>
              </a:ln>
              <a:solidFill>
                <a:srgbClr val="971720"/>
              </a:solidFill>
              <a:latin typeface="Century Gothic"/>
              <a:cs typeface="Century Gothic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96DB547E-459E-9E4B-ECD9-07B37134CF84}"/>
                  </a:ext>
                </a:extLst>
              </p:cNvPr>
              <p:cNvSpPr txBox="1"/>
              <p:nvPr/>
            </p:nvSpPr>
            <p:spPr>
              <a:xfrm>
                <a:off x="6198477" y="3134849"/>
                <a:ext cx="395121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it-IT" altLang="it-IT" dirty="0">
                    <a:latin typeface="Century Gothic" panose="020B0502020202020204" pitchFamily="34" charset="0"/>
                  </a:rPr>
                  <a:t>Trajectory: </a:t>
                </a:r>
                <a14:m>
                  <m:oMath xmlns:m="http://schemas.openxmlformats.org/officeDocument/2006/math">
                    <m:r>
                      <a:rPr lang="it-IT" altLang="it-IT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alt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altLang="it-IT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alt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>
                    <a:latin typeface="Century Gothic" panose="020B0502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96DB547E-459E-9E4B-ECD9-07B37134C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8477" y="3134849"/>
                <a:ext cx="3951219" cy="369332"/>
              </a:xfrm>
              <a:prstGeom prst="rect">
                <a:avLst/>
              </a:prstGeom>
              <a:blipFill>
                <a:blip r:embed="rId11"/>
                <a:stretch>
                  <a:fillRect l="-1389" t="-8197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2911841A-2B10-FA22-EF39-2D169A173764}"/>
                  </a:ext>
                </a:extLst>
              </p:cNvPr>
              <p:cNvSpPr txBox="1"/>
              <p:nvPr/>
            </p:nvSpPr>
            <p:spPr>
              <a:xfrm>
                <a:off x="6183964" y="3456742"/>
                <a:ext cx="3654854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it-IT" sz="1400" dirty="0">
                    <a:latin typeface="Century Gothic" panose="020B0502020202020204" pitchFamily="34" charset="0"/>
                  </a:rPr>
                  <a:t>Time law </a:t>
                </a:r>
                <a14:m>
                  <m:oMath xmlns:m="http://schemas.openxmlformats.org/officeDocument/2006/math">
                    <m:r>
                      <a:rPr lang="it-IT" altLang="it-IT" sz="1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it-IT" altLang="it-IT" sz="1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altLang="it-IT" sz="1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altLang="it-IT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it-IT" sz="1400" dirty="0">
                    <a:latin typeface="Century Gothic" panose="020B0502020202020204" pitchFamily="34" charset="0"/>
                  </a:rPr>
                  <a:t> is used to remap the values of the geometric path </a:t>
                </a:r>
                <a14:m>
                  <m:oMath xmlns:m="http://schemas.openxmlformats.org/officeDocument/2006/math">
                    <m:r>
                      <a:rPr lang="it-IT" altLang="it-IT" sz="1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altLang="it-IT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it-IT" sz="1400" dirty="0">
                    <a:latin typeface="Century Gothic" panose="020B050202020202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it-IT" altLang="it-IT" sz="14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it-IT" altLang="it-IT" sz="1400" dirty="0">
                    <a:latin typeface="Century Gothic" panose="020B0502020202020204" pitchFamily="34" charset="0"/>
                  </a:rPr>
                  <a:t>. </a:t>
                </a:r>
                <a:r>
                  <a:rPr lang="en-US" altLang="it-IT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interp1</a:t>
                </a:r>
                <a:r>
                  <a:rPr lang="en-US" altLang="it-IT" sz="1400" i="1" dirty="0">
                    <a:latin typeface="Century Gothic" panose="020B0502020202020204" pitchFamily="34" charset="0"/>
                  </a:rPr>
                  <a:t> </a:t>
                </a:r>
                <a:r>
                  <a:rPr lang="en-US" altLang="it-IT" sz="1400" dirty="0">
                    <a:latin typeface="Century Gothic" panose="020B0502020202020204" pitchFamily="34" charset="0"/>
                  </a:rPr>
                  <a:t>function with the </a:t>
                </a:r>
                <a:r>
                  <a:rPr lang="en-US" altLang="it-IT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spline</a:t>
                </a:r>
                <a:r>
                  <a:rPr lang="en-US" altLang="it-IT" sz="1400" dirty="0">
                    <a:latin typeface="Century Gothic" panose="020B0502020202020204" pitchFamily="34" charset="0"/>
                  </a:rPr>
                  <a:t> option in MATLAB was used.</a:t>
                </a:r>
                <a:endParaRPr kumimoji="0" lang="en-US" altLang="it-IT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2911841A-2B10-FA22-EF39-2D169A173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3964" y="3456742"/>
                <a:ext cx="3654854" cy="954107"/>
              </a:xfrm>
              <a:prstGeom prst="rect">
                <a:avLst/>
              </a:prstGeom>
              <a:blipFill>
                <a:blip r:embed="rId12"/>
                <a:stretch>
                  <a:fillRect l="-500" t="-1274" b="-573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Connettore a gomito 46">
            <a:extLst>
              <a:ext uri="{FF2B5EF4-FFF2-40B4-BE49-F238E27FC236}">
                <a16:creationId xmlns:a16="http://schemas.microsoft.com/office/drawing/2014/main" id="{1B2AF06B-5574-B61C-DBF1-6CCDD556F5FD}"/>
              </a:ext>
            </a:extLst>
          </p:cNvPr>
          <p:cNvCxnSpPr>
            <a:cxnSpLocks/>
          </p:cNvCxnSpPr>
          <p:nvPr/>
        </p:nvCxnSpPr>
        <p:spPr>
          <a:xfrm>
            <a:off x="5719641" y="4863234"/>
            <a:ext cx="792997" cy="773897"/>
          </a:xfrm>
          <a:prstGeom prst="bentConnector3">
            <a:avLst>
              <a:gd name="adj1" fmla="val -1249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D3C13A7B-A2FE-8DB4-0465-283F008D1F4E}"/>
              </a:ext>
            </a:extLst>
          </p:cNvPr>
          <p:cNvSpPr txBox="1"/>
          <p:nvPr/>
        </p:nvSpPr>
        <p:spPr>
          <a:xfrm>
            <a:off x="6317343" y="1105851"/>
            <a:ext cx="61322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sz="1800" b="1" dirty="0">
                <a:latin typeface="Century Gothic" panose="020B0502020202020204" pitchFamily="34" charset="0"/>
              </a:rPr>
              <a:t>TRAJECTORY = PATH + TIME LAW</a:t>
            </a:r>
            <a:endParaRPr lang="en-US" altLang="it-IT" sz="18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951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28B8333-A58F-B090-6619-FB58F5E793A2}"/>
              </a:ext>
            </a:extLst>
          </p:cNvPr>
          <p:cNvSpPr txBox="1"/>
          <p:nvPr/>
        </p:nvSpPr>
        <p:spPr>
          <a:xfrm>
            <a:off x="3151921" y="4137002"/>
            <a:ext cx="7179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rgbClr val="1A2637"/>
                </a:solidFill>
                <a:latin typeface="Century Gothic" panose="020B0502020202020204" pitchFamily="34" charset="0"/>
              </a:rPr>
              <a:t>INPUT-OUTPUT LINEARIZATION CONTROL</a:t>
            </a:r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D80F2F3F-230D-5821-F789-7AE310C062C1}"/>
              </a:ext>
            </a:extLst>
          </p:cNvPr>
          <p:cNvCxnSpPr>
            <a:cxnSpLocks/>
          </p:cNvCxnSpPr>
          <p:nvPr/>
        </p:nvCxnSpPr>
        <p:spPr>
          <a:xfrm flipV="1">
            <a:off x="2470826" y="4581593"/>
            <a:ext cx="8706255" cy="34149"/>
          </a:xfrm>
          <a:prstGeom prst="line">
            <a:avLst/>
          </a:prstGeom>
          <a:ln>
            <a:solidFill>
              <a:srgbClr val="FFDC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ttangolo 10"/>
          <p:cNvSpPr/>
          <p:nvPr/>
        </p:nvSpPr>
        <p:spPr>
          <a:xfrm>
            <a:off x="0" y="6485074"/>
            <a:ext cx="12192000" cy="357822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it-IT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14286" y="6522320"/>
            <a:ext cx="120677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1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69F518B-0E9D-45D6-956E-1C11114F9F15}" type="slidenum">
              <a:rPr lang="it-IT" sz="1400" smtClean="0">
                <a:solidFill>
                  <a:srgbClr val="162230"/>
                </a:solidFill>
                <a:latin typeface="Century Gothic"/>
                <a:cs typeface="Century Gothic"/>
              </a:rPr>
              <a:pPr algn="r">
                <a:spcBef>
                  <a:spcPts val="1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18</a:t>
            </a:fld>
            <a:r>
              <a:rPr lang="it-IT" sz="1400" dirty="0">
                <a:solidFill>
                  <a:srgbClr val="162230"/>
                </a:solidFill>
                <a:latin typeface="Century Gothic"/>
                <a:cs typeface="Century Gothic"/>
              </a:rPr>
              <a:t>/28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335325-D0F1-BB9A-B37B-9D0783AA7C90}"/>
              </a:ext>
            </a:extLst>
          </p:cNvPr>
          <p:cNvSpPr/>
          <p:nvPr/>
        </p:nvSpPr>
        <p:spPr>
          <a:xfrm>
            <a:off x="111616" y="1081813"/>
            <a:ext cx="11970456" cy="5709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Goals</a:t>
            </a:r>
          </a:p>
          <a:p>
            <a:pPr>
              <a:spcAft>
                <a:spcPts val="600"/>
              </a:spcAft>
            </a:pPr>
            <a:endParaRPr lang="it-IT" sz="3200" dirty="0">
              <a:solidFill>
                <a:srgbClr val="971720"/>
              </a:solidFill>
              <a:latin typeface="Century Gothic"/>
              <a:cs typeface="Century Gothic"/>
            </a:endParaRPr>
          </a:p>
          <a:p>
            <a:pPr>
              <a:spcAft>
                <a:spcPts val="600"/>
              </a:spcAft>
            </a:pPr>
            <a:endParaRPr lang="it-IT" sz="3200" dirty="0">
              <a:solidFill>
                <a:srgbClr val="971720"/>
              </a:solidFill>
              <a:latin typeface="Century Gothic"/>
              <a:cs typeface="Century Gothic"/>
            </a:endParaRPr>
          </a:p>
          <a:p>
            <a:pPr>
              <a:spcAft>
                <a:spcPts val="600"/>
              </a:spcAft>
            </a:pPr>
            <a:endParaRPr lang="it-IT" sz="3200" dirty="0">
              <a:solidFill>
                <a:srgbClr val="971720"/>
              </a:solidFill>
              <a:latin typeface="Century Gothic"/>
              <a:cs typeface="Century Gothic"/>
            </a:endParaRPr>
          </a:p>
          <a:p>
            <a:pPr>
              <a:spcAft>
                <a:spcPts val="600"/>
              </a:spcAft>
            </a:pPr>
            <a:endParaRPr lang="it-IT" sz="3200" dirty="0">
              <a:solidFill>
                <a:srgbClr val="971720"/>
              </a:solidFill>
              <a:latin typeface="Century Gothic"/>
              <a:cs typeface="Century Gothic"/>
            </a:endParaRPr>
          </a:p>
          <a:p>
            <a:pPr>
              <a:spcAft>
                <a:spcPts val="600"/>
              </a:spcAft>
            </a:pPr>
            <a:endParaRPr lang="it-IT" sz="3200" dirty="0">
              <a:solidFill>
                <a:srgbClr val="971720"/>
              </a:solidFill>
              <a:latin typeface="Century Gothic"/>
              <a:cs typeface="Century Gothic"/>
            </a:endParaRPr>
          </a:p>
          <a:p>
            <a:pPr>
              <a:spcAft>
                <a:spcPts val="600"/>
              </a:spcAft>
            </a:pPr>
            <a:endParaRPr lang="it-IT" sz="3200" dirty="0">
              <a:solidFill>
                <a:srgbClr val="971720"/>
              </a:solidFill>
              <a:latin typeface="Century Gothic"/>
              <a:cs typeface="Century Gothic"/>
            </a:endParaRPr>
          </a:p>
          <a:p>
            <a:pPr>
              <a:spcAft>
                <a:spcPts val="600"/>
              </a:spcAft>
            </a:pPr>
            <a:endParaRPr lang="it-IT" sz="3200" dirty="0">
              <a:solidFill>
                <a:srgbClr val="971720"/>
              </a:solidFill>
              <a:latin typeface="Century Gothic"/>
              <a:cs typeface="Century Gothic"/>
            </a:endParaRPr>
          </a:p>
          <a:p>
            <a:pPr>
              <a:spcAft>
                <a:spcPts val="600"/>
              </a:spcAft>
            </a:pPr>
            <a:endParaRPr lang="it-IT" sz="3200" dirty="0">
              <a:solidFill>
                <a:srgbClr val="971720"/>
              </a:solidFill>
              <a:latin typeface="Century Gothic"/>
              <a:cs typeface="Century Gothic"/>
            </a:endParaRPr>
          </a:p>
          <a:p>
            <a:pPr>
              <a:spcAft>
                <a:spcPts val="600"/>
              </a:spcAft>
            </a:pPr>
            <a:endParaRPr lang="it-IT" sz="3200" dirty="0">
              <a:solidFill>
                <a:srgbClr val="971720"/>
              </a:solidFill>
              <a:latin typeface="Century Gothic"/>
              <a:cs typeface="Century Gothic"/>
            </a:endParaRPr>
          </a:p>
        </p:txBody>
      </p:sp>
      <p:pic>
        <p:nvPicPr>
          <p:cNvPr id="4" name="Immagine 3" descr="banner.png">
            <a:extLst>
              <a:ext uri="{FF2B5EF4-FFF2-40B4-BE49-F238E27FC236}">
                <a16:creationId xmlns:a16="http://schemas.microsoft.com/office/drawing/2014/main" id="{310301CB-A57C-36EE-CC6E-CBBB54A75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192001" cy="1052622"/>
          </a:xfrm>
          <a:prstGeom prst="rect">
            <a:avLst/>
          </a:prstGeom>
        </p:spPr>
      </p:pic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94D8397C-85D6-9500-4F6C-33988866781C}"/>
              </a:ext>
            </a:extLst>
          </p:cNvPr>
          <p:cNvSpPr/>
          <p:nvPr/>
        </p:nvSpPr>
        <p:spPr>
          <a:xfrm>
            <a:off x="415595" y="2518231"/>
            <a:ext cx="1177047" cy="2203959"/>
          </a:xfrm>
          <a:prstGeom prst="roundRect">
            <a:avLst>
              <a:gd name="adj" fmla="val 50000"/>
            </a:avLst>
          </a:prstGeom>
          <a:solidFill>
            <a:srgbClr val="19243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>
                <a:solidFill>
                  <a:srgbClr val="192434"/>
                </a:solidFill>
              </a:ln>
              <a:solidFill>
                <a:srgbClr val="182434"/>
              </a:solidFill>
            </a:endParaRPr>
          </a:p>
        </p:txBody>
      </p:sp>
      <p:sp>
        <p:nvSpPr>
          <p:cNvPr id="8" name="Connettore 7">
            <a:extLst>
              <a:ext uri="{FF2B5EF4-FFF2-40B4-BE49-F238E27FC236}">
                <a16:creationId xmlns:a16="http://schemas.microsoft.com/office/drawing/2014/main" id="{E185D451-ACAE-0D37-877B-D7942DB42DBC}"/>
              </a:ext>
            </a:extLst>
          </p:cNvPr>
          <p:cNvSpPr/>
          <p:nvPr/>
        </p:nvSpPr>
        <p:spPr>
          <a:xfrm>
            <a:off x="668513" y="2820618"/>
            <a:ext cx="680937" cy="663913"/>
          </a:xfrm>
          <a:prstGeom prst="flowChartConnector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onnettore 9">
            <a:extLst>
              <a:ext uri="{FF2B5EF4-FFF2-40B4-BE49-F238E27FC236}">
                <a16:creationId xmlns:a16="http://schemas.microsoft.com/office/drawing/2014/main" id="{E0672A86-420B-C262-0397-A74F4F59DEEC}"/>
              </a:ext>
            </a:extLst>
          </p:cNvPr>
          <p:cNvSpPr/>
          <p:nvPr/>
        </p:nvSpPr>
        <p:spPr>
          <a:xfrm>
            <a:off x="668513" y="3742100"/>
            <a:ext cx="680937" cy="663913"/>
          </a:xfrm>
          <a:prstGeom prst="flowChartConnector">
            <a:avLst/>
          </a:prstGeom>
          <a:solidFill>
            <a:srgbClr val="FFD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920381B-167A-75E3-6CC1-CC63934B8403}"/>
              </a:ext>
            </a:extLst>
          </p:cNvPr>
          <p:cNvSpPr txBox="1"/>
          <p:nvPr/>
        </p:nvSpPr>
        <p:spPr>
          <a:xfrm>
            <a:off x="3151921" y="1915968"/>
            <a:ext cx="7179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rgbClr val="D9D9D9"/>
                </a:solidFill>
                <a:latin typeface="Century Gothic" panose="020B0502020202020204" pitchFamily="34" charset="0"/>
              </a:rPr>
              <a:t>MOTION PLANNING</a:t>
            </a: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65D342A9-53FF-ACF5-C87E-21B74EDBA99B}"/>
              </a:ext>
            </a:extLst>
          </p:cNvPr>
          <p:cNvCxnSpPr>
            <a:cxnSpLocks/>
          </p:cNvCxnSpPr>
          <p:nvPr/>
        </p:nvCxnSpPr>
        <p:spPr>
          <a:xfrm flipV="1">
            <a:off x="2470826" y="2360559"/>
            <a:ext cx="8706255" cy="3414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E5A58C3-4BF9-2729-8F56-CD15BF6E9AEA}"/>
              </a:ext>
            </a:extLst>
          </p:cNvPr>
          <p:cNvSpPr txBox="1"/>
          <p:nvPr/>
        </p:nvSpPr>
        <p:spPr>
          <a:xfrm>
            <a:off x="2459797" y="2485353"/>
            <a:ext cx="87743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rgbClr val="D9D9D9"/>
                </a:solidFill>
                <a:latin typeface="Century Gothic" panose="020B0502020202020204" pitchFamily="34" charset="0"/>
              </a:rPr>
              <a:t>A </a:t>
            </a:r>
            <a:r>
              <a:rPr lang="it-IT" sz="2000" dirty="0" err="1">
                <a:solidFill>
                  <a:srgbClr val="D9D9D9"/>
                </a:solidFill>
                <a:latin typeface="Century Gothic" panose="020B0502020202020204" pitchFamily="34" charset="0"/>
              </a:rPr>
              <a:t>smooth</a:t>
            </a:r>
            <a:r>
              <a:rPr lang="it-IT" sz="2000" dirty="0">
                <a:solidFill>
                  <a:srgbClr val="D9D9D9"/>
                </a:solidFill>
                <a:latin typeface="Century Gothic" panose="020B0502020202020204" pitchFamily="34" charset="0"/>
              </a:rPr>
              <a:t> </a:t>
            </a:r>
            <a:r>
              <a:rPr lang="it-IT" sz="2000" dirty="0" err="1">
                <a:solidFill>
                  <a:srgbClr val="D9D9D9"/>
                </a:solidFill>
                <a:latin typeface="Century Gothic" panose="020B0502020202020204" pitchFamily="34" charset="0"/>
              </a:rPr>
              <a:t>path</a:t>
            </a:r>
            <a:r>
              <a:rPr lang="it-IT" sz="2000" dirty="0">
                <a:solidFill>
                  <a:srgbClr val="D9D9D9"/>
                </a:solidFill>
                <a:latin typeface="Century Gothic" panose="020B0502020202020204" pitchFamily="34" charset="0"/>
              </a:rPr>
              <a:t> planning </a:t>
            </a:r>
            <a:r>
              <a:rPr lang="it-IT" sz="2000" dirty="0" err="1">
                <a:solidFill>
                  <a:srgbClr val="D9D9D9"/>
                </a:solidFill>
                <a:latin typeface="Century Gothic" panose="020B0502020202020204" pitchFamily="34" charset="0"/>
              </a:rPr>
              <a:t>algorithm</a:t>
            </a:r>
            <a:r>
              <a:rPr lang="it-IT" sz="2000" dirty="0">
                <a:solidFill>
                  <a:srgbClr val="D9D9D9"/>
                </a:solidFill>
                <a:latin typeface="Century Gothic" panose="020B0502020202020204" pitchFamily="34" charset="0"/>
              </a:rPr>
              <a:t> </a:t>
            </a:r>
            <a:r>
              <a:rPr lang="it-IT" sz="2000" dirty="0" err="1">
                <a:solidFill>
                  <a:srgbClr val="D9D9D9"/>
                </a:solidFill>
                <a:latin typeface="Century Gothic" panose="020B0502020202020204" pitchFamily="34" charset="0"/>
              </a:rPr>
              <a:t>is</a:t>
            </a:r>
            <a:r>
              <a:rPr lang="it-IT" sz="2000" dirty="0">
                <a:solidFill>
                  <a:srgbClr val="D9D9D9"/>
                </a:solidFill>
                <a:latin typeface="Century Gothic" panose="020B0502020202020204" pitchFamily="34" charset="0"/>
              </a:rPr>
              <a:t> </a:t>
            </a:r>
            <a:r>
              <a:rPr lang="it-IT" sz="2000" dirty="0" err="1">
                <a:solidFill>
                  <a:srgbClr val="D9D9D9"/>
                </a:solidFill>
                <a:latin typeface="Century Gothic" panose="020B0502020202020204" pitchFamily="34" charset="0"/>
              </a:rPr>
              <a:t>implemented</a:t>
            </a:r>
            <a:r>
              <a:rPr lang="it-IT" sz="2000" dirty="0">
                <a:solidFill>
                  <a:srgbClr val="D9D9D9"/>
                </a:solidFill>
                <a:latin typeface="Century Gothic" panose="020B0502020202020204" pitchFamily="34" charset="0"/>
              </a:rPr>
              <a:t> for car-like robot and </a:t>
            </a:r>
            <a:r>
              <a:rPr lang="en-US" sz="2000" dirty="0">
                <a:solidFill>
                  <a:srgbClr val="D9D9D9"/>
                </a:solidFill>
                <a:latin typeface="Century Gothic" panose="020B0502020202020204" pitchFamily="34" charset="0"/>
              </a:rPr>
              <a:t>determine trajectory. Two algorithms are implemented:</a:t>
            </a:r>
          </a:p>
          <a:p>
            <a:pPr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D9D9D9"/>
                </a:solidFill>
                <a:latin typeface="Century Gothic" panose="020B0502020202020204" pitchFamily="34" charset="0"/>
              </a:rPr>
              <a:t>PRM, BFS and path smoothing method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D9D9D9"/>
                </a:solidFill>
                <a:latin typeface="Century Gothic" panose="020B0502020202020204" pitchFamily="34" charset="0"/>
              </a:rPr>
              <a:t>Reeds-</a:t>
            </a:r>
            <a:r>
              <a:rPr lang="en-US" sz="2000" dirty="0" err="1">
                <a:solidFill>
                  <a:srgbClr val="D9D9D9"/>
                </a:solidFill>
                <a:latin typeface="Century Gothic" panose="020B0502020202020204" pitchFamily="34" charset="0"/>
              </a:rPr>
              <a:t>Shepp</a:t>
            </a:r>
            <a:r>
              <a:rPr lang="en-US" sz="2000" dirty="0">
                <a:solidFill>
                  <a:srgbClr val="D9D9D9"/>
                </a:solidFill>
                <a:latin typeface="Century Gothic" panose="020B0502020202020204" pitchFamily="34" charset="0"/>
              </a:rPr>
              <a:t> Curves with Dijkstra’s algorithm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C4B1A48-727E-866C-A578-F275BDDA692F}"/>
              </a:ext>
            </a:extLst>
          </p:cNvPr>
          <p:cNvSpPr txBox="1"/>
          <p:nvPr/>
        </p:nvSpPr>
        <p:spPr>
          <a:xfrm>
            <a:off x="2534213" y="4675059"/>
            <a:ext cx="85700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Given the trajectory in the previous point, an Input/Output Linearization control approach is implemented to control the position of car-like robot.</a:t>
            </a:r>
            <a:endParaRPr lang="it-IT" sz="2000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882815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10"/>
          <p:cNvSpPr/>
          <p:nvPr/>
        </p:nvSpPr>
        <p:spPr>
          <a:xfrm>
            <a:off x="0" y="6485074"/>
            <a:ext cx="12192000" cy="357822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it-IT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14286" y="6522320"/>
            <a:ext cx="120677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1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69F518B-0E9D-45D6-956E-1C11114F9F15}" type="slidenum">
              <a:rPr lang="it-IT" sz="1400" smtClean="0">
                <a:solidFill>
                  <a:srgbClr val="162230"/>
                </a:solidFill>
                <a:latin typeface="Century Gothic"/>
                <a:cs typeface="Century Gothic"/>
              </a:rPr>
              <a:pPr algn="r">
                <a:spcBef>
                  <a:spcPts val="1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19</a:t>
            </a:fld>
            <a:r>
              <a:rPr lang="it-IT" sz="1400" dirty="0">
                <a:solidFill>
                  <a:srgbClr val="162230"/>
                </a:solidFill>
                <a:latin typeface="Century Gothic"/>
                <a:cs typeface="Century Gothic"/>
              </a:rPr>
              <a:t>/28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335325-D0F1-BB9A-B37B-9D0783AA7C90}"/>
              </a:ext>
            </a:extLst>
          </p:cNvPr>
          <p:cNvSpPr/>
          <p:nvPr/>
        </p:nvSpPr>
        <p:spPr>
          <a:xfrm>
            <a:off x="111616" y="1081813"/>
            <a:ext cx="11970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 Input-Output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  <a:cs typeface="Century Gothic"/>
              </a:rPr>
              <a:t>Linearization</a:t>
            </a: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 control</a:t>
            </a:r>
          </a:p>
        </p:txBody>
      </p:sp>
      <p:pic>
        <p:nvPicPr>
          <p:cNvPr id="4" name="Immagine 3" descr="banner.png">
            <a:extLst>
              <a:ext uri="{FF2B5EF4-FFF2-40B4-BE49-F238E27FC236}">
                <a16:creationId xmlns:a16="http://schemas.microsoft.com/office/drawing/2014/main" id="{310301CB-A57C-36EE-CC6E-CBBB54A75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192001" cy="10526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A947F459-7028-78C7-78A0-037C56F30CC5}"/>
                  </a:ext>
                </a:extLst>
              </p:cNvPr>
              <p:cNvSpPr txBox="1"/>
              <p:nvPr/>
            </p:nvSpPr>
            <p:spPr>
              <a:xfrm>
                <a:off x="231793" y="3674162"/>
                <a:ext cx="8115100" cy="9044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it-IT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it-IT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tan</m:t>
                                    </m:r>
                                  </m:fNam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 (</m:t>
                                    </m:r>
                                    <m:func>
                                      <m:func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it-IT" b="0" i="0" smtClean="0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it-IT" b="0" i="0" smtClean="0">
                                            <a:latin typeface="Cambria Math" panose="02040503050406030204" pitchFamily="18" charset="0"/>
                                          </a:rPr>
                                          <m:t>Δ</m:t>
                                        </m:r>
                                        <m:func>
                                          <m:funcPr>
                                            <m:ctrlP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it-IT" b="0" i="0" smtClean="0">
                                                <a:latin typeface="Cambria Math" panose="02040503050406030204" pitchFamily="18" charset="0"/>
                                              </a:rPr>
                                              <m:t>sin</m:t>
                                            </m:r>
                                          </m:fName>
                                          <m:e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𝜙</m:t>
                                            </m:r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)/</m:t>
                                            </m:r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func>
                                      </m:e>
                                    </m:func>
                                  </m:e>
                                </m:func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func>
                                  <m:func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it-IT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it-IT" i="0" smtClean="0">
                                        <a:latin typeface="Cambria Math" panose="02040503050406030204" pitchFamily="18" charset="0"/>
                                      </a:rPr>
                                      <m:t>tan</m:t>
                                    </m:r>
                                  </m:fNam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func>
                                      <m:func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it-IT" b="0" i="0" smtClean="0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it-IT" b="0" i="0" smtClean="0">
                                            <a:latin typeface="Cambria Math" panose="02040503050406030204" pitchFamily="18" charset="0"/>
                                          </a:rPr>
                                          <m:t>Δ</m:t>
                                        </m:r>
                                        <m:func>
                                          <m:funcPr>
                                            <m:ctrlP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it-IT" b="0" i="0" smtClean="0">
                                                <a:latin typeface="Cambria Math" panose="02040503050406030204" pitchFamily="18" charset="0"/>
                                              </a:rPr>
                                              <m:t>cos</m:t>
                                            </m:r>
                                          </m:fName>
                                          <m:e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𝜙</m:t>
                                            </m:r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)/</m:t>
                                            </m:r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func>
                                      </m:e>
                                    </m:func>
                                  </m:e>
                                </m:func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func>
                                  <m:func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it-IT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mr>
                          </m:m>
                        </m:e>
                      </m:d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A947F459-7028-78C7-78A0-037C56F30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793" y="3674162"/>
                <a:ext cx="8115100" cy="9044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7AB7CAFF-AE00-2752-DB95-50ECB3525073}"/>
              </a:ext>
            </a:extLst>
          </p:cNvPr>
          <p:cNvSpPr txBox="1"/>
          <p:nvPr/>
        </p:nvSpPr>
        <p:spPr>
          <a:xfrm>
            <a:off x="218872" y="1720703"/>
            <a:ext cx="65375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The output choice for the trajectory tracking task is:</a:t>
            </a:r>
            <a:endParaRPr lang="it-IT" dirty="0">
              <a:latin typeface="Century Gothic" panose="020B0502020202020204" pitchFamily="34" charset="0"/>
            </a:endParaRP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B8640059-02DC-3E23-660E-4CE8339C62EC}"/>
              </a:ext>
            </a:extLst>
          </p:cNvPr>
          <p:cNvSpPr txBox="1"/>
          <p:nvPr/>
        </p:nvSpPr>
        <p:spPr>
          <a:xfrm>
            <a:off x="236325" y="2136705"/>
            <a:ext cx="4194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System output is redefined as: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E73F7AF4-55FC-598D-4D65-F79829B73034}"/>
              </a:ext>
            </a:extLst>
          </p:cNvPr>
          <p:cNvSpPr txBox="1"/>
          <p:nvPr/>
        </p:nvSpPr>
        <p:spPr>
          <a:xfrm>
            <a:off x="278286" y="4903208"/>
            <a:ext cx="51564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Heading velocity and angular velocity:</a:t>
            </a:r>
            <a:endParaRPr lang="it-IT" dirty="0">
              <a:latin typeface="Century Gothic" panose="020B0502020202020204" pitchFamily="34" charset="0"/>
            </a:endParaRP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D6918C59-0B41-79B7-7FD9-93F781372028}"/>
              </a:ext>
            </a:extLst>
          </p:cNvPr>
          <p:cNvSpPr txBox="1"/>
          <p:nvPr/>
        </p:nvSpPr>
        <p:spPr>
          <a:xfrm>
            <a:off x="6060626" y="5210486"/>
            <a:ext cx="15613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Century Gothic" panose="020B0502020202020204" pitchFamily="34" charset="0"/>
              </a:rPr>
              <a:t>Controller </a:t>
            </a:r>
            <a:r>
              <a:rPr lang="en-US" sz="2000" dirty="0">
                <a:latin typeface="Century Gothic" panose="020B0502020202020204" pitchFamily="34" charset="0"/>
              </a:rPr>
              <a:t> </a:t>
            </a:r>
            <a:endParaRPr lang="it-IT" sz="2000" dirty="0">
              <a:latin typeface="Century Gothic" panose="020B0502020202020204" pitchFamily="34" charset="0"/>
            </a:endParaRP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9E9D68BE-1730-AD1F-9DCF-03583E51D108}"/>
              </a:ext>
            </a:extLst>
          </p:cNvPr>
          <p:cNvSpPr txBox="1"/>
          <p:nvPr/>
        </p:nvSpPr>
        <p:spPr>
          <a:xfrm>
            <a:off x="236887" y="3267068"/>
            <a:ext cx="4957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The time derivatives of these outputs:</a:t>
            </a:r>
            <a:endParaRPr lang="it-IT" dirty="0">
              <a:latin typeface="Century Gothic" panose="020B0502020202020204" pitchFamily="34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D278864-FCBE-DD25-9B47-F0148A93FA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2390" y="1443921"/>
            <a:ext cx="3785944" cy="33165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6F8046A7-4D93-C960-A7C8-AD8D8C2FA525}"/>
                  </a:ext>
                </a:extLst>
              </p:cNvPr>
              <p:cNvSpPr txBox="1"/>
              <p:nvPr/>
            </p:nvSpPr>
            <p:spPr>
              <a:xfrm>
                <a:off x="278286" y="5282717"/>
                <a:ext cx="2882954" cy="5535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mr>
                          </m:m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6F8046A7-4D93-C960-A7C8-AD8D8C2FA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86" y="5282717"/>
                <a:ext cx="2882954" cy="5535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9F44E119-D8E5-B090-9787-FC22E37A1653}"/>
                  </a:ext>
                </a:extLst>
              </p:cNvPr>
              <p:cNvSpPr txBox="1"/>
              <p:nvPr/>
            </p:nvSpPr>
            <p:spPr>
              <a:xfrm>
                <a:off x="4513729" y="5549365"/>
                <a:ext cx="4957040" cy="6867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it-IT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it-IT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it-IT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it-IT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it-IT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it-IT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it-IT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it-IT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it-IT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it-IT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</m:m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   , </m:t>
                      </m:r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9F44E119-D8E5-B090-9787-FC22E37A1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729" y="5549365"/>
                <a:ext cx="4957040" cy="6867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301E38D7-007C-066E-861F-A082465EA366}"/>
                  </a:ext>
                </a:extLst>
              </p:cNvPr>
              <p:cNvSpPr txBox="1"/>
              <p:nvPr/>
            </p:nvSpPr>
            <p:spPr>
              <a:xfrm>
                <a:off x="6095999" y="1623199"/>
                <a:ext cx="1444177" cy="5554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301E38D7-007C-066E-861F-A082465EA3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1623199"/>
                <a:ext cx="1444177" cy="55547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9BED0B13-7234-69E5-C03E-F06D328B749D}"/>
                  </a:ext>
                </a:extLst>
              </p:cNvPr>
              <p:cNvSpPr txBox="1"/>
              <p:nvPr/>
            </p:nvSpPr>
            <p:spPr>
              <a:xfrm>
                <a:off x="5007956" y="4322172"/>
                <a:ext cx="1444177" cy="6115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9BED0B13-7234-69E5-C03E-F06D328B7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956" y="4322172"/>
                <a:ext cx="1444177" cy="61151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EBC6D10B-87EF-7996-499A-E02BE7078A9F}"/>
                  </a:ext>
                </a:extLst>
              </p:cNvPr>
              <p:cNvSpPr txBox="1"/>
              <p:nvPr/>
            </p:nvSpPr>
            <p:spPr>
              <a:xfrm>
                <a:off x="8616216" y="4764621"/>
                <a:ext cx="339292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sz="1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1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t-IT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>
                    <a:latin typeface="Century Gothic" panose="020B0502020202020204" pitchFamily="34" charset="0"/>
                  </a:rPr>
                  <a:t> </a:t>
                </a:r>
                <a:r>
                  <a:rPr lang="en-US" sz="1200" dirty="0">
                    <a:latin typeface="Century Gothic" panose="020B0502020202020204" pitchFamily="34" charset="0"/>
                    <a:sym typeface="Wingdings" panose="05000000000000000000" pitchFamily="2" charset="2"/>
                  </a:rPr>
                  <a:t></a:t>
                </a:r>
                <a:r>
                  <a:rPr lang="en-US" sz="1200" dirty="0">
                    <a:latin typeface="Century Gothic" panose="020B0502020202020204" pitchFamily="34" charset="0"/>
                  </a:rPr>
                  <a:t> coordinates of midpoint of the axle of rear wheels</a:t>
                </a:r>
                <a:endParaRPr lang="it-IT" sz="12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it-IT" sz="1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>
                    <a:latin typeface="Century Gothic" panose="020B0502020202020204" pitchFamily="34" charset="0"/>
                  </a:rPr>
                  <a:t> </a:t>
                </a:r>
                <a:r>
                  <a:rPr lang="en-US" sz="1200" dirty="0">
                    <a:latin typeface="Century Gothic" panose="020B0502020202020204" pitchFamily="34" charset="0"/>
                    <a:sym typeface="Wingdings" panose="05000000000000000000" pitchFamily="2" charset="2"/>
                  </a:rPr>
                  <a:t></a:t>
                </a:r>
                <a:r>
                  <a:rPr lang="en-US" sz="1200" dirty="0">
                    <a:latin typeface="Century Gothic" panose="020B0502020202020204" pitchFamily="34" charset="0"/>
                  </a:rPr>
                  <a:t> coordinates of the point P</a:t>
                </a:r>
                <a:endParaRPr lang="it-IT" sz="1200" dirty="0"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EBC6D10B-87EF-7996-499A-E02BE7078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6216" y="4764621"/>
                <a:ext cx="3392926" cy="646331"/>
              </a:xfrm>
              <a:prstGeom prst="rect">
                <a:avLst/>
              </a:prstGeom>
              <a:blipFill>
                <a:blip r:embed="rId10"/>
                <a:stretch>
                  <a:fillRect t="-943" r="-1077" b="-660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5F4094A9-39F2-EB7E-4404-1C8C05F3C34E}"/>
                  </a:ext>
                </a:extLst>
              </p:cNvPr>
              <p:cNvSpPr txBox="1"/>
              <p:nvPr/>
            </p:nvSpPr>
            <p:spPr>
              <a:xfrm>
                <a:off x="224244" y="2532769"/>
                <a:ext cx="4255155" cy="6274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func>
                                  <m:func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func>
                                      <m:func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it-IT" b="0" i="0" smtClean="0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func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it-IT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func>
                                  <m:func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func>
                                      <m:func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it-IT" b="0" i="0" smtClean="0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func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5F4094A9-39F2-EB7E-4404-1C8C05F3C3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244" y="2532769"/>
                <a:ext cx="4255155" cy="62741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4ED07563-D5FB-4AB2-7DE0-87175655AB04}"/>
                  </a:ext>
                </a:extLst>
              </p:cNvPr>
              <p:cNvSpPr txBox="1"/>
              <p:nvPr/>
            </p:nvSpPr>
            <p:spPr>
              <a:xfrm>
                <a:off x="247290" y="4428778"/>
                <a:ext cx="557923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Century Gothic" panose="020B0502020202020204" pitchFamily="34" charset="0"/>
                  </a:rPr>
                  <a:t>Since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func>
                          <m:func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≠0</m:t>
                            </m:r>
                          </m:e>
                        </m:func>
                      </m:e>
                    </m:func>
                  </m:oMath>
                </a14:m>
                <a:r>
                  <a:rPr lang="it-IT" dirty="0">
                    <a:latin typeface="Century Gothic" panose="020B0502020202020204" pitchFamily="34" charset="0"/>
                  </a:rPr>
                  <a:t>, </a:t>
                </a:r>
                <a:r>
                  <a:rPr lang="it-IT" dirty="0" err="1">
                    <a:latin typeface="Century Gothic" panose="020B0502020202020204" pitchFamily="34" charset="0"/>
                  </a:rPr>
                  <a:t>we</a:t>
                </a:r>
                <a:r>
                  <a:rPr lang="it-IT" dirty="0">
                    <a:latin typeface="Century Gothic" panose="020B0502020202020204" pitchFamily="34" charset="0"/>
                  </a:rPr>
                  <a:t> can set:</a:t>
                </a:r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4ED07563-D5FB-4AB2-7DE0-87175655AB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90" y="4428778"/>
                <a:ext cx="5579236" cy="369332"/>
              </a:xfrm>
              <a:prstGeom prst="rect">
                <a:avLst/>
              </a:prstGeom>
              <a:blipFill>
                <a:blip r:embed="rId12"/>
                <a:stretch>
                  <a:fillRect l="-984" t="-1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B6597761-9107-B747-9DE2-0C7496C8C660}"/>
                  </a:ext>
                </a:extLst>
              </p:cNvPr>
              <p:cNvSpPr txBox="1"/>
              <p:nvPr/>
            </p:nvSpPr>
            <p:spPr>
              <a:xfrm>
                <a:off x="6211550" y="4376256"/>
                <a:ext cx="1646090" cy="5105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sz="1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1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1000" dirty="0">
                                    <a:latin typeface="Century Gothic" panose="020B0502020202020204" pitchFamily="34" charset="0"/>
                                  </a:rPr>
                                  <m:t>where</m:t>
                                </m:r>
                                <m:r>
                                  <m:rPr>
                                    <m:nor/>
                                  </m:rPr>
                                  <a:rPr lang="en-US" sz="1000" dirty="0">
                                    <a:latin typeface="Century Gothic" panose="020B0502020202020204" pitchFamily="34" charset="0"/>
                                  </a:rPr>
                                  <m:t> 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it-IT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it-IT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it-IT" sz="1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it-IT" sz="1000" i="1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it-IT" sz="10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it-IT" sz="1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it-IT" sz="1000" i="1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it-IT" sz="10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en-US" sz="1000" dirty="0">
                                    <a:latin typeface="Century Gothic" panose="020B0502020202020204" pitchFamily="34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1000" dirty="0">
                                    <a:latin typeface="Century Gothic" panose="020B0502020202020204" pitchFamily="34" charset="0"/>
                                  </a:rPr>
                                  <m:t>are</m:t>
                                </m:r>
                                <m:r>
                                  <m:rPr>
                                    <m:nor/>
                                  </m:rPr>
                                  <a:rPr lang="en-US" sz="1000" dirty="0">
                                    <a:latin typeface="Century Gothic" panose="020B0502020202020204" pitchFamily="34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1000" dirty="0">
                                    <a:latin typeface="Century Gothic" panose="020B0502020202020204" pitchFamily="34" charset="0"/>
                                  </a:rPr>
                                  <m:t>two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1000" dirty="0">
                                    <a:latin typeface="Century Gothic" panose="020B0502020202020204" pitchFamily="34" charset="0"/>
                                  </a:rPr>
                                  <m:t>virtual</m:t>
                                </m:r>
                                <m:r>
                                  <m:rPr>
                                    <m:nor/>
                                  </m:rPr>
                                  <a:rPr lang="en-US" sz="1000" dirty="0">
                                    <a:latin typeface="Century Gothic" panose="020B0502020202020204" pitchFamily="34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1000" dirty="0">
                                    <a:latin typeface="Century Gothic" panose="020B0502020202020204" pitchFamily="34" charset="0"/>
                                  </a:rPr>
                                  <m:t>control</m:t>
                                </m:r>
                                <m:r>
                                  <m:rPr>
                                    <m:nor/>
                                  </m:rPr>
                                  <a:rPr lang="en-US" sz="1000" dirty="0">
                                    <a:latin typeface="Century Gothic" panose="020B0502020202020204" pitchFamily="34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1000" dirty="0">
                                    <a:latin typeface="Century Gothic" panose="020B0502020202020204" pitchFamily="34" charset="0"/>
                                  </a:rPr>
                                  <m:t>inputs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B6597761-9107-B747-9DE2-0C7496C8C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1550" y="4376256"/>
                <a:ext cx="1646090" cy="51058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3858536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10"/>
          <p:cNvSpPr/>
          <p:nvPr/>
        </p:nvSpPr>
        <p:spPr>
          <a:xfrm>
            <a:off x="0" y="6485074"/>
            <a:ext cx="12192000" cy="357822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it-IT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14286" y="6522320"/>
            <a:ext cx="120677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1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69F518B-0E9D-45D6-956E-1C11114F9F15}" type="slidenum">
              <a:rPr lang="it-IT" sz="1400" smtClean="0">
                <a:solidFill>
                  <a:srgbClr val="162230"/>
                </a:solidFill>
                <a:latin typeface="Century Gothic"/>
                <a:cs typeface="Century Gothic"/>
              </a:rPr>
              <a:pPr algn="r">
                <a:spcBef>
                  <a:spcPts val="1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</a:t>
            </a:fld>
            <a:r>
              <a:rPr lang="it-IT" sz="1400" dirty="0">
                <a:solidFill>
                  <a:srgbClr val="162230"/>
                </a:solidFill>
                <a:latin typeface="Century Gothic"/>
                <a:cs typeface="Century Gothic"/>
              </a:rPr>
              <a:t>/28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335325-D0F1-BB9A-B37B-9D0783AA7C90}"/>
              </a:ext>
            </a:extLst>
          </p:cNvPr>
          <p:cNvSpPr/>
          <p:nvPr/>
        </p:nvSpPr>
        <p:spPr>
          <a:xfrm>
            <a:off x="111616" y="1081813"/>
            <a:ext cx="11970456" cy="46726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Index</a:t>
            </a: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buClr>
                <a:srgbClr val="FFDC00"/>
              </a:buClr>
              <a:buSzPct val="70000"/>
              <a:buFont typeface="Wingdings" pitchFamily="2" charset="2"/>
              <a:buChar char="u"/>
            </a:pPr>
            <a:r>
              <a:rPr lang="it-IT" sz="2400" dirty="0" err="1">
                <a:latin typeface="Century Gothic" pitchFamily="34" charset="0"/>
              </a:rPr>
              <a:t>Introduction</a:t>
            </a:r>
            <a:endParaRPr lang="it-IT" sz="2400" dirty="0">
              <a:latin typeface="Century Gothic" pitchFamily="34" charset="0"/>
            </a:endParaRP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Clr>
                <a:srgbClr val="971720"/>
              </a:buClr>
              <a:buSzPct val="70000"/>
              <a:buFont typeface="Wingdings" pitchFamily="2" charset="2"/>
              <a:buChar char="u"/>
            </a:pPr>
            <a:r>
              <a:rPr lang="it-IT" sz="2000" dirty="0">
                <a:latin typeface="Century Gothic" pitchFamily="34" charset="0"/>
              </a:rPr>
              <a:t> Car-like robot: </a:t>
            </a:r>
            <a:r>
              <a:rPr lang="it-IT" sz="2000" dirty="0" err="1">
                <a:latin typeface="Century Gothic" pitchFamily="34" charset="0"/>
              </a:rPr>
              <a:t>kinematic</a:t>
            </a:r>
            <a:r>
              <a:rPr lang="it-IT" sz="2000" dirty="0">
                <a:latin typeface="Century Gothic" pitchFamily="34" charset="0"/>
              </a:rPr>
              <a:t> </a:t>
            </a:r>
            <a:r>
              <a:rPr lang="it-IT" sz="2000" dirty="0" err="1">
                <a:latin typeface="Century Gothic" pitchFamily="34" charset="0"/>
              </a:rPr>
              <a:t>modeling</a:t>
            </a:r>
            <a:endParaRPr lang="it-IT" sz="2000" dirty="0">
              <a:latin typeface="Century Gothic" pitchFamily="34" charset="0"/>
            </a:endParaRP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buClr>
                <a:srgbClr val="FFDC00"/>
              </a:buClr>
              <a:buSzPct val="70000"/>
              <a:buFont typeface="Wingdings" pitchFamily="2" charset="2"/>
              <a:buChar char="u"/>
            </a:pPr>
            <a:r>
              <a:rPr lang="it-IT" sz="2400" dirty="0">
                <a:latin typeface="Century Gothic" pitchFamily="34" charset="0"/>
              </a:rPr>
              <a:t>Motion planning</a:t>
            </a: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Clr>
                <a:srgbClr val="971720"/>
              </a:buClr>
              <a:buSzPct val="70000"/>
              <a:buFont typeface="Wingdings" pitchFamily="2" charset="2"/>
              <a:buChar char="u"/>
            </a:pPr>
            <a:r>
              <a:rPr lang="en-US" sz="2000" dirty="0">
                <a:latin typeface="Century Gothic" pitchFamily="34" charset="0"/>
              </a:rPr>
              <a:t>PRM, BFS and path smoothing</a:t>
            </a: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Clr>
                <a:srgbClr val="971720"/>
              </a:buClr>
              <a:buSzPct val="70000"/>
              <a:buFont typeface="Wingdings" pitchFamily="2" charset="2"/>
              <a:buChar char="u"/>
            </a:pPr>
            <a:r>
              <a:rPr lang="en-US" sz="2000" dirty="0">
                <a:latin typeface="Century Gothic" pitchFamily="34" charset="0"/>
              </a:rPr>
              <a:t>Reeds-</a:t>
            </a:r>
            <a:r>
              <a:rPr lang="en-US" sz="2000" dirty="0" err="1">
                <a:latin typeface="Century Gothic" pitchFamily="34" charset="0"/>
              </a:rPr>
              <a:t>Shepp</a:t>
            </a:r>
            <a:r>
              <a:rPr lang="en-US" sz="2000" dirty="0">
                <a:latin typeface="Century Gothic" pitchFamily="34" charset="0"/>
              </a:rPr>
              <a:t> Curves and Dijkstra's algorithm</a:t>
            </a: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buClr>
                <a:srgbClr val="FFDC00"/>
              </a:buClr>
              <a:buSzPct val="70000"/>
              <a:buFont typeface="Wingdings" pitchFamily="2" charset="2"/>
              <a:buChar char="u"/>
            </a:pPr>
            <a:r>
              <a:rPr lang="it-IT" sz="2400" dirty="0">
                <a:latin typeface="Century Gothic" pitchFamily="34" charset="0"/>
              </a:rPr>
              <a:t>Input-Output </a:t>
            </a:r>
            <a:r>
              <a:rPr lang="it-IT" sz="2400" dirty="0" err="1">
                <a:latin typeface="Century Gothic" pitchFamily="34" charset="0"/>
              </a:rPr>
              <a:t>Linearization</a:t>
            </a:r>
            <a:r>
              <a:rPr lang="it-IT" sz="2400" dirty="0">
                <a:latin typeface="Century Gothic" pitchFamily="34" charset="0"/>
              </a:rPr>
              <a:t> control</a:t>
            </a: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buClr>
                <a:srgbClr val="FFDC00"/>
              </a:buClr>
              <a:buSzPct val="70000"/>
              <a:buFont typeface="Wingdings" pitchFamily="2" charset="2"/>
              <a:buChar char="u"/>
            </a:pPr>
            <a:r>
              <a:rPr lang="it-IT" sz="2400" dirty="0" err="1">
                <a:latin typeface="Century Gothic" pitchFamily="34" charset="0"/>
              </a:rPr>
              <a:t>Simulations</a:t>
            </a:r>
            <a:r>
              <a:rPr lang="it-IT" sz="2400" dirty="0">
                <a:latin typeface="Century Gothic" pitchFamily="34" charset="0"/>
              </a:rPr>
              <a:t> and </a:t>
            </a:r>
            <a:r>
              <a:rPr lang="it-IT" sz="2400" dirty="0" err="1">
                <a:latin typeface="Century Gothic" pitchFamily="34" charset="0"/>
              </a:rPr>
              <a:t>results</a:t>
            </a:r>
            <a:endParaRPr lang="it-IT" sz="2400" dirty="0">
              <a:latin typeface="Century Gothic" pitchFamily="34" charset="0"/>
            </a:endParaRPr>
          </a:p>
        </p:txBody>
      </p:sp>
      <p:pic>
        <p:nvPicPr>
          <p:cNvPr id="4" name="Immagine 3" descr="banner.png">
            <a:extLst>
              <a:ext uri="{FF2B5EF4-FFF2-40B4-BE49-F238E27FC236}">
                <a16:creationId xmlns:a16="http://schemas.microsoft.com/office/drawing/2014/main" id="{310301CB-A57C-36EE-CC6E-CBBB54A75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192001" cy="105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010887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10"/>
          <p:cNvSpPr/>
          <p:nvPr/>
        </p:nvSpPr>
        <p:spPr>
          <a:xfrm>
            <a:off x="0" y="6485074"/>
            <a:ext cx="12192000" cy="357822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it-IT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14286" y="6522320"/>
            <a:ext cx="120677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1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69F518B-0E9D-45D6-956E-1C11114F9F15}" type="slidenum">
              <a:rPr lang="it-IT" sz="1400" smtClean="0">
                <a:solidFill>
                  <a:srgbClr val="162230"/>
                </a:solidFill>
                <a:latin typeface="Century Gothic"/>
                <a:cs typeface="Century Gothic"/>
              </a:rPr>
              <a:pPr algn="r">
                <a:spcBef>
                  <a:spcPts val="1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20</a:t>
            </a:fld>
            <a:r>
              <a:rPr lang="it-IT" sz="1400" dirty="0">
                <a:solidFill>
                  <a:srgbClr val="162230"/>
                </a:solidFill>
                <a:latin typeface="Century Gothic"/>
                <a:cs typeface="Century Gothic"/>
              </a:rPr>
              <a:t>/28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335325-D0F1-BB9A-B37B-9D0783AA7C90}"/>
              </a:ext>
            </a:extLst>
          </p:cNvPr>
          <p:cNvSpPr/>
          <p:nvPr/>
        </p:nvSpPr>
        <p:spPr>
          <a:xfrm>
            <a:off x="111616" y="1081813"/>
            <a:ext cx="11970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 Input-Output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  <a:cs typeface="Century Gothic"/>
              </a:rPr>
              <a:t>Linearization</a:t>
            </a: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 control</a:t>
            </a:r>
          </a:p>
        </p:txBody>
      </p:sp>
      <p:pic>
        <p:nvPicPr>
          <p:cNvPr id="4" name="Immagine 3" descr="banner.png">
            <a:extLst>
              <a:ext uri="{FF2B5EF4-FFF2-40B4-BE49-F238E27FC236}">
                <a16:creationId xmlns:a16="http://schemas.microsoft.com/office/drawing/2014/main" id="{310301CB-A57C-36EE-CC6E-CBBB54A75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192001" cy="105262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6AB1F20-916A-3D8F-9685-8AF398CAA1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266" y="1965749"/>
            <a:ext cx="11869806" cy="4220164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8513B495-C96C-2F12-CA61-34B5CB1717A2}"/>
              </a:ext>
            </a:extLst>
          </p:cNvPr>
          <p:cNvSpPr/>
          <p:nvPr/>
        </p:nvSpPr>
        <p:spPr>
          <a:xfrm>
            <a:off x="126606" y="1965749"/>
            <a:ext cx="697853" cy="14632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010A18C-0BAA-F164-CDF3-533B79025352}"/>
              </a:ext>
            </a:extLst>
          </p:cNvPr>
          <p:cNvSpPr txBox="1"/>
          <p:nvPr/>
        </p:nvSpPr>
        <p:spPr>
          <a:xfrm>
            <a:off x="-16710" y="3523922"/>
            <a:ext cx="13151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Desired</a:t>
            </a:r>
            <a:r>
              <a:rPr lang="it-IT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it-IT" sz="16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trajectory</a:t>
            </a:r>
            <a:endParaRPr lang="it-IT" sz="1600" dirty="0">
              <a:solidFill>
                <a:srgbClr val="FF0000"/>
              </a:solidFill>
            </a:endParaRP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BE8675FD-3483-65A8-8DB8-1468D7A90317}"/>
              </a:ext>
            </a:extLst>
          </p:cNvPr>
          <p:cNvSpPr/>
          <p:nvPr/>
        </p:nvSpPr>
        <p:spPr>
          <a:xfrm>
            <a:off x="3058412" y="4549934"/>
            <a:ext cx="499952" cy="348238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5"/>
              </a:solidFill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4965A43F-53D7-E383-0A93-5FFAB3F28FD1}"/>
              </a:ext>
            </a:extLst>
          </p:cNvPr>
          <p:cNvSpPr txBox="1"/>
          <p:nvPr/>
        </p:nvSpPr>
        <p:spPr>
          <a:xfrm>
            <a:off x="2845939" y="4976564"/>
            <a:ext cx="13151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>
                <a:solidFill>
                  <a:schemeClr val="accent5"/>
                </a:solidFill>
                <a:latin typeface="Century Gothic" panose="020B0502020202020204" pitchFamily="34" charset="0"/>
              </a:rPr>
              <a:t>Outputs</a:t>
            </a:r>
            <a:endParaRPr lang="it-IT" sz="1600" dirty="0">
              <a:solidFill>
                <a:schemeClr val="accent5"/>
              </a:solidFill>
            </a:endParaRP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E0FE0E91-762E-EB50-8991-797C375011D0}"/>
              </a:ext>
            </a:extLst>
          </p:cNvPr>
          <p:cNvSpPr/>
          <p:nvPr/>
        </p:nvSpPr>
        <p:spPr>
          <a:xfrm>
            <a:off x="3061351" y="5379291"/>
            <a:ext cx="499952" cy="348238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5"/>
              </a:solidFill>
            </a:endParaRP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97B36026-52BD-0CAC-9184-7F6085FFF264}"/>
              </a:ext>
            </a:extLst>
          </p:cNvPr>
          <p:cNvSpPr/>
          <p:nvPr/>
        </p:nvSpPr>
        <p:spPr>
          <a:xfrm>
            <a:off x="3135074" y="2407467"/>
            <a:ext cx="499952" cy="3482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A2571AB7-4786-8175-3D18-D2FDBD7529AB}"/>
              </a:ext>
            </a:extLst>
          </p:cNvPr>
          <p:cNvSpPr txBox="1"/>
          <p:nvPr/>
        </p:nvSpPr>
        <p:spPr>
          <a:xfrm>
            <a:off x="2903747" y="1740305"/>
            <a:ext cx="13151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Desired</a:t>
            </a:r>
            <a:r>
              <a:rPr lang="it-IT" sz="1600" dirty="0">
                <a:solidFill>
                  <a:srgbClr val="00B050"/>
                </a:solidFill>
                <a:latin typeface="Century Gothic" panose="020B0502020202020204" pitchFamily="34" charset="0"/>
              </a:rPr>
              <a:t> outputs</a:t>
            </a:r>
            <a:endParaRPr lang="it-IT" sz="1600" dirty="0">
              <a:solidFill>
                <a:srgbClr val="00B050"/>
              </a:solidFill>
            </a:endParaRP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F152F079-EF7E-AF60-B98E-7B3930B99156}"/>
              </a:ext>
            </a:extLst>
          </p:cNvPr>
          <p:cNvSpPr/>
          <p:nvPr/>
        </p:nvSpPr>
        <p:spPr>
          <a:xfrm>
            <a:off x="3138013" y="3356236"/>
            <a:ext cx="499952" cy="3482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B8DFB4C9-9B49-3FC6-283F-21FFD2452212}"/>
              </a:ext>
            </a:extLst>
          </p:cNvPr>
          <p:cNvSpPr/>
          <p:nvPr/>
        </p:nvSpPr>
        <p:spPr>
          <a:xfrm>
            <a:off x="8363696" y="1940034"/>
            <a:ext cx="499952" cy="34823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FF"/>
              </a:solidFill>
            </a:endParaRP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A1FAFD2B-7D30-BA31-C4DD-3510A12798D9}"/>
              </a:ext>
            </a:extLst>
          </p:cNvPr>
          <p:cNvSpPr/>
          <p:nvPr/>
        </p:nvSpPr>
        <p:spPr>
          <a:xfrm>
            <a:off x="11166857" y="3737329"/>
            <a:ext cx="499952" cy="34823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FF"/>
              </a:solidFill>
            </a:endParaRP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E5C59113-1342-3DF0-BD56-2AC0C8CBA2D6}"/>
              </a:ext>
            </a:extLst>
          </p:cNvPr>
          <p:cNvSpPr txBox="1"/>
          <p:nvPr/>
        </p:nvSpPr>
        <p:spPr>
          <a:xfrm>
            <a:off x="8242036" y="1564622"/>
            <a:ext cx="13151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 err="1">
                <a:solidFill>
                  <a:srgbClr val="FFC000"/>
                </a:solidFill>
                <a:latin typeface="Century Gothic" panose="020B0502020202020204" pitchFamily="34" charset="0"/>
              </a:rPr>
              <a:t>Velocities</a:t>
            </a:r>
            <a:endParaRPr lang="it-IT" sz="1600" dirty="0">
              <a:solidFill>
                <a:srgbClr val="FFC000"/>
              </a:solidFill>
            </a:endParaRP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4B11358C-04DC-E974-DFFC-93C84595E19C}"/>
              </a:ext>
            </a:extLst>
          </p:cNvPr>
          <p:cNvSpPr/>
          <p:nvPr/>
        </p:nvSpPr>
        <p:spPr>
          <a:xfrm>
            <a:off x="6154828" y="2408472"/>
            <a:ext cx="382293" cy="25263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7DD1089D-2789-0F60-DB23-7F5F89691B29}"/>
              </a:ext>
            </a:extLst>
          </p:cNvPr>
          <p:cNvSpPr txBox="1"/>
          <p:nvPr/>
        </p:nvSpPr>
        <p:spPr>
          <a:xfrm>
            <a:off x="5311588" y="1839044"/>
            <a:ext cx="22472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>
              <a:defRPr sz="1600">
                <a:solidFill>
                  <a:srgbClr val="FF0000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it-IT" dirty="0">
                <a:solidFill>
                  <a:srgbClr val="C00000"/>
                </a:solidFill>
              </a:rPr>
              <a:t>Virtual control inputs</a:t>
            </a:r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2FD32A60-A919-CC5F-09D2-28491737B5A7}"/>
              </a:ext>
            </a:extLst>
          </p:cNvPr>
          <p:cNvSpPr/>
          <p:nvPr/>
        </p:nvSpPr>
        <p:spPr>
          <a:xfrm>
            <a:off x="6154828" y="3180802"/>
            <a:ext cx="382293" cy="25263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9647B2B8-FFC6-D9F0-6C33-036DD05B3622}"/>
              </a:ext>
            </a:extLst>
          </p:cNvPr>
          <p:cNvSpPr/>
          <p:nvPr/>
        </p:nvSpPr>
        <p:spPr>
          <a:xfrm>
            <a:off x="11582121" y="1892033"/>
            <a:ext cx="499952" cy="128877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31FB2968-5D53-3A69-C5E3-2C81CB761E5C}"/>
              </a:ext>
            </a:extLst>
          </p:cNvPr>
          <p:cNvSpPr txBox="1"/>
          <p:nvPr/>
        </p:nvSpPr>
        <p:spPr>
          <a:xfrm>
            <a:off x="11213351" y="1268252"/>
            <a:ext cx="994147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it-IT" sz="1600" dirty="0" err="1">
                <a:latin typeface="Century Gothic" panose="020B0502020202020204" pitchFamily="34" charset="0"/>
              </a:rPr>
              <a:t>Current</a:t>
            </a:r>
            <a:r>
              <a:rPr lang="it-IT" sz="1600" dirty="0">
                <a:latin typeface="Century Gothic" panose="020B0502020202020204" pitchFamily="34" charset="0"/>
              </a:rPr>
              <a:t> </a:t>
            </a:r>
            <a:r>
              <a:rPr lang="it-IT" sz="1600" dirty="0" err="1">
                <a:latin typeface="Century Gothic" panose="020B0502020202020204" pitchFamily="34" charset="0"/>
              </a:rPr>
              <a:t>states</a:t>
            </a:r>
            <a:endParaRPr lang="it-IT" sz="1600" dirty="0"/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6276E3E0-1D01-D22D-2938-74A0F9CE04B2}"/>
              </a:ext>
            </a:extLst>
          </p:cNvPr>
          <p:cNvSpPr/>
          <p:nvPr/>
        </p:nvSpPr>
        <p:spPr>
          <a:xfrm>
            <a:off x="873326" y="4278769"/>
            <a:ext cx="499952" cy="11160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BE649418-80D1-63B9-F7B9-CDC8B8D9D6D7}"/>
              </a:ext>
            </a:extLst>
          </p:cNvPr>
          <p:cNvSpPr txBox="1"/>
          <p:nvPr/>
        </p:nvSpPr>
        <p:spPr>
          <a:xfrm>
            <a:off x="-20055" y="4470389"/>
            <a:ext cx="1155819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it-IT" sz="1600" dirty="0" err="1">
                <a:latin typeface="Century Gothic" panose="020B0502020202020204" pitchFamily="34" charset="0"/>
              </a:rPr>
              <a:t>Current</a:t>
            </a:r>
            <a:r>
              <a:rPr lang="it-IT" sz="1600" dirty="0">
                <a:latin typeface="Century Gothic" panose="020B0502020202020204" pitchFamily="34" charset="0"/>
              </a:rPr>
              <a:t> </a:t>
            </a:r>
            <a:r>
              <a:rPr lang="it-IT" sz="1600" dirty="0" err="1">
                <a:latin typeface="Century Gothic" panose="020B0502020202020204" pitchFamily="34" charset="0"/>
              </a:rPr>
              <a:t>states</a:t>
            </a:r>
            <a:endParaRPr lang="it-IT" sz="1600" dirty="0"/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4E0C1A32-7D73-1CF1-CC9B-70A81D6B6945}"/>
              </a:ext>
            </a:extLst>
          </p:cNvPr>
          <p:cNvSpPr/>
          <p:nvPr/>
        </p:nvSpPr>
        <p:spPr>
          <a:xfrm>
            <a:off x="4105243" y="2629394"/>
            <a:ext cx="499952" cy="348238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5"/>
              </a:solidFill>
            </a:endParaRPr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66B5BC54-35B3-F209-78C4-A2A3EC563D92}"/>
              </a:ext>
            </a:extLst>
          </p:cNvPr>
          <p:cNvSpPr/>
          <p:nvPr/>
        </p:nvSpPr>
        <p:spPr>
          <a:xfrm>
            <a:off x="4146468" y="3319152"/>
            <a:ext cx="499952" cy="348238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154019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10"/>
          <p:cNvSpPr/>
          <p:nvPr/>
        </p:nvSpPr>
        <p:spPr>
          <a:xfrm>
            <a:off x="0" y="6485074"/>
            <a:ext cx="12192000" cy="357822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it-IT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14286" y="6522320"/>
            <a:ext cx="120677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1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69F518B-0E9D-45D6-956E-1C11114F9F15}" type="slidenum">
              <a:rPr lang="it-IT" sz="1400" smtClean="0">
                <a:solidFill>
                  <a:srgbClr val="162230"/>
                </a:solidFill>
                <a:latin typeface="Century Gothic"/>
                <a:cs typeface="Century Gothic"/>
              </a:rPr>
              <a:pPr algn="r">
                <a:spcBef>
                  <a:spcPts val="1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21</a:t>
            </a:fld>
            <a:r>
              <a:rPr lang="it-IT" sz="1400" dirty="0">
                <a:solidFill>
                  <a:srgbClr val="162230"/>
                </a:solidFill>
                <a:latin typeface="Century Gothic"/>
                <a:cs typeface="Century Gothic"/>
              </a:rPr>
              <a:t>/28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335325-D0F1-BB9A-B37B-9D0783AA7C90}"/>
              </a:ext>
            </a:extLst>
          </p:cNvPr>
          <p:cNvSpPr/>
          <p:nvPr/>
        </p:nvSpPr>
        <p:spPr>
          <a:xfrm>
            <a:off x="111616" y="1081813"/>
            <a:ext cx="11970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 Input-Output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  <a:cs typeface="Century Gothic"/>
              </a:rPr>
              <a:t>Linearization</a:t>
            </a: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 control</a:t>
            </a:r>
          </a:p>
        </p:txBody>
      </p:sp>
      <p:pic>
        <p:nvPicPr>
          <p:cNvPr id="4" name="Immagine 3" descr="banner.png">
            <a:extLst>
              <a:ext uri="{FF2B5EF4-FFF2-40B4-BE49-F238E27FC236}">
                <a16:creationId xmlns:a16="http://schemas.microsoft.com/office/drawing/2014/main" id="{310301CB-A57C-36EE-CC6E-CBBB54A75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192001" cy="105262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6AB1F20-916A-3D8F-9685-8AF398CAA1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266" y="1965749"/>
            <a:ext cx="11869806" cy="42201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A033910F-9A0B-B362-438A-2A7968FD6B3E}"/>
                  </a:ext>
                </a:extLst>
              </p:cNvPr>
              <p:cNvSpPr txBox="1"/>
              <p:nvPr/>
            </p:nvSpPr>
            <p:spPr>
              <a:xfrm>
                <a:off x="7364887" y="4601573"/>
                <a:ext cx="2497570" cy="604717"/>
              </a:xfrm>
              <a:prstGeom prst="rect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00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mr>
                          </m:m>
                        </m:e>
                      </m:d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A033910F-9A0B-B362-438A-2A7968FD6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4887" y="4601573"/>
                <a:ext cx="2497570" cy="6047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ttore curvo 9">
            <a:extLst>
              <a:ext uri="{FF2B5EF4-FFF2-40B4-BE49-F238E27FC236}">
                <a16:creationId xmlns:a16="http://schemas.microsoft.com/office/drawing/2014/main" id="{75AFEA4D-4B1B-89CC-1EE1-32BD9CBDB0CF}"/>
              </a:ext>
            </a:extLst>
          </p:cNvPr>
          <p:cNvCxnSpPr>
            <a:cxnSpLocks/>
          </p:cNvCxnSpPr>
          <p:nvPr/>
        </p:nvCxnSpPr>
        <p:spPr>
          <a:xfrm rot="16200000" flipV="1">
            <a:off x="5488239" y="3873143"/>
            <a:ext cx="690126" cy="627733"/>
          </a:xfrm>
          <a:prstGeom prst="curvedConnector3">
            <a:avLst>
              <a:gd name="adj1" fmla="val 38170"/>
            </a:avLst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E2E05F35-D48E-6735-ECD1-8F9267A448F5}"/>
                  </a:ext>
                </a:extLst>
              </p:cNvPr>
              <p:cNvSpPr txBox="1"/>
              <p:nvPr/>
            </p:nvSpPr>
            <p:spPr>
              <a:xfrm>
                <a:off x="4218166" y="4370141"/>
                <a:ext cx="2894137" cy="728597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it-IT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it-IT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it-IT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it-IT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it-IT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it-IT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it-IT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it-IT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it-IT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it-IT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</m:m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it-IT" sz="20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E2E05F35-D48E-6735-ECD1-8F9267A44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8166" y="4370141"/>
                <a:ext cx="2894137" cy="7285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ttore curvo 31">
            <a:extLst>
              <a:ext uri="{FF2B5EF4-FFF2-40B4-BE49-F238E27FC236}">
                <a16:creationId xmlns:a16="http://schemas.microsoft.com/office/drawing/2014/main" id="{15904711-DEF3-25B9-E774-5421D6CF77C7}"/>
              </a:ext>
            </a:extLst>
          </p:cNvPr>
          <p:cNvCxnSpPr>
            <a:cxnSpLocks/>
          </p:cNvCxnSpPr>
          <p:nvPr/>
        </p:nvCxnSpPr>
        <p:spPr>
          <a:xfrm rot="16200000" flipV="1">
            <a:off x="2260911" y="3758420"/>
            <a:ext cx="1800082" cy="1423939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Connettore curvo 32">
            <a:extLst>
              <a:ext uri="{FF2B5EF4-FFF2-40B4-BE49-F238E27FC236}">
                <a16:creationId xmlns:a16="http://schemas.microsoft.com/office/drawing/2014/main" id="{53A98DD0-6986-570D-B2D7-396A0F7935B7}"/>
              </a:ext>
            </a:extLst>
          </p:cNvPr>
          <p:cNvCxnSpPr>
            <a:cxnSpLocks/>
          </p:cNvCxnSpPr>
          <p:nvPr/>
        </p:nvCxnSpPr>
        <p:spPr>
          <a:xfrm rot="16200000" flipV="1">
            <a:off x="2541285" y="5620810"/>
            <a:ext cx="1034254" cy="968893"/>
          </a:xfrm>
          <a:prstGeom prst="curvedConnector3">
            <a:avLst>
              <a:gd name="adj1" fmla="val 41304"/>
            </a:avLst>
          </a:prstGeom>
          <a:ln>
            <a:solidFill>
              <a:srgbClr val="FFDC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CD36F195-6241-646D-F816-BC7C76132BDB}"/>
                  </a:ext>
                </a:extLst>
              </p:cNvPr>
              <p:cNvSpPr txBox="1"/>
              <p:nvPr/>
            </p:nvSpPr>
            <p:spPr>
              <a:xfrm>
                <a:off x="3505290" y="5271194"/>
                <a:ext cx="4664349" cy="686791"/>
              </a:xfrm>
              <a:prstGeom prst="rect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>
                <a:defPPr>
                  <a:defRPr lang="it-IT"/>
                </a:defPPr>
                <a:lvl1pPr>
                  <a:defRPr sz="2000" b="0" i="1">
                    <a:solidFill>
                      <a:schemeClr val="dk1"/>
                    </a:solidFill>
                    <a:latin typeface="Cambria Math" panose="02040503050406030204" pitchFamily="18" charset="0"/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it-IT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it-IT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it-IT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it-IT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func>
                                  <m:func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it-IT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  <m:r>
                                      <a:rPr lang="it-IT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it-IT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func>
                                      <m:funcPr>
                                        <m:ctrlP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it-IT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it-IT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it-IT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sub>
                                        </m:sSub>
                                        <m:r>
                                          <a:rPr lang="it-IT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it-IT">
                                                <a:latin typeface="Cambria Math" panose="02040503050406030204" pitchFamily="18" charset="0"/>
                                              </a:rPr>
                                              <m:t>𝜙</m:t>
                                            </m:r>
                                          </m:e>
                                          <m:sub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sub>
                                        </m:sSub>
                                        <m:r>
                                          <a:rPr lang="it-IT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func>
                                  </m:e>
                                </m:func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it-IT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func>
                                  <m:func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it-IT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  <m:r>
                                      <a:rPr lang="it-IT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it-IT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func>
                                      <m:funcPr>
                                        <m:ctrlP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it-IT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it-IT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it-IT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sub>
                                        </m:sSub>
                                        <m:r>
                                          <a:rPr lang="it-IT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it-IT">
                                                <a:latin typeface="Cambria Math" panose="02040503050406030204" pitchFamily="18" charset="0"/>
                                              </a:rPr>
                                              <m:t>𝜙</m:t>
                                            </m:r>
                                          </m:e>
                                          <m:sub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sub>
                                        </m:sSub>
                                        <m:r>
                                          <a:rPr lang="it-IT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func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CD36F195-6241-646D-F816-BC7C76132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90" y="5271194"/>
                <a:ext cx="4664349" cy="6867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C722BE91-A4E3-2EAB-10FA-1DEC83035A5B}"/>
                  </a:ext>
                </a:extLst>
              </p:cNvPr>
              <p:cNvSpPr txBox="1"/>
              <p:nvPr/>
            </p:nvSpPr>
            <p:spPr>
              <a:xfrm>
                <a:off x="3058412" y="6049416"/>
                <a:ext cx="4028288" cy="686791"/>
              </a:xfrm>
              <a:prstGeom prst="rect">
                <a:avLst/>
              </a:prstGeom>
              <a:ln>
                <a:solidFill>
                  <a:srgbClr val="FFDC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>
                <a:defPPr>
                  <a:defRPr lang="it-IT"/>
                </a:defPPr>
                <a:lvl1pPr>
                  <a:defRPr sz="2000" b="0" i="1">
                    <a:solidFill>
                      <a:schemeClr val="dk1"/>
                    </a:solidFill>
                    <a:latin typeface="Cambria Math" panose="02040503050406030204" pitchFamily="18" charset="0"/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it-IT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it-IT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it-IT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func>
                                  <m:func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it-IT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it-IT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it-IT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it-IT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func>
                                      <m:funcPr>
                                        <m:ctrlP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it-IT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it-IT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it-IT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  <m:r>
                                          <a:rPr lang="it-IT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it-IT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  <m:r>
                                          <a:rPr lang="it-IT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func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it-IT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func>
                                  <m:func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it-IT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it-IT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it-IT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it-IT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func>
                                      <m:funcPr>
                                        <m:ctrlP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it-IT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it-IT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it-IT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  <m:r>
                                          <a:rPr lang="it-IT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it-IT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  <m:r>
                                          <a:rPr lang="it-IT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func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C722BE91-A4E3-2EAB-10FA-1DEC83035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8412" y="6049416"/>
                <a:ext cx="4028288" cy="68679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FFDC00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Connettore curvo 54">
            <a:extLst>
              <a:ext uri="{FF2B5EF4-FFF2-40B4-BE49-F238E27FC236}">
                <a16:creationId xmlns:a16="http://schemas.microsoft.com/office/drawing/2014/main" id="{F106832F-C64B-41A5-0973-8818E6443883}"/>
              </a:ext>
            </a:extLst>
          </p:cNvPr>
          <p:cNvCxnSpPr>
            <a:cxnSpLocks/>
          </p:cNvCxnSpPr>
          <p:nvPr/>
        </p:nvCxnSpPr>
        <p:spPr>
          <a:xfrm rot="16200000" flipV="1">
            <a:off x="7847067" y="3942645"/>
            <a:ext cx="690126" cy="627733"/>
          </a:xfrm>
          <a:prstGeom prst="curvedConnector3">
            <a:avLst>
              <a:gd name="adj1" fmla="val 38170"/>
            </a:avLst>
          </a:prstGeom>
          <a:ln>
            <a:solidFill>
              <a:srgbClr val="1F497D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F246EF76-48DE-CE37-9139-16500904E1A7}"/>
                  </a:ext>
                </a:extLst>
              </p:cNvPr>
              <p:cNvSpPr txBox="1"/>
              <p:nvPr/>
            </p:nvSpPr>
            <p:spPr>
              <a:xfrm>
                <a:off x="8837371" y="2446252"/>
                <a:ext cx="2050171" cy="837409"/>
              </a:xfrm>
              <a:prstGeom prst="rect">
                <a:avLst/>
              </a:prstGeom>
              <a:solidFill>
                <a:srgbClr val="FFFF00">
                  <a:alpha val="76000"/>
                </a:srgb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it-IT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it-IT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t-IT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mr>
                                  <m:m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it-IT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t-IT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it-IT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it-IT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t-IT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acc>
                                    </m:e>
                                  </m:mr>
                                  <m:m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it-IT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t-IT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</m:acc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it-IT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it-IT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unc>
                                        <m:funcPr>
                                          <m:ctrlPr>
                                            <a:rPr lang="it-IT" sz="1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  <m:brk m:alnAt="7"/>
                                            </m:rPr>
                                            <a:rPr lang="it-IT" sz="1200" i="0" smtClean="0">
                                              <a:latin typeface="Cambria Math" panose="02040503050406030204" pitchFamily="18" charset="0"/>
                                            </a:rPr>
                                            <m:t>c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it-IT" sz="1200" i="0" smtClean="0">
                                              <a:latin typeface="Cambria Math" panose="02040503050406030204" pitchFamily="18" charset="0"/>
                                            </a:rPr>
                                            <m:t>os</m:t>
                                          </m:r>
                                        </m:fName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func>
                                    </m:e>
                                  </m:mr>
                                  <m:mr>
                                    <m:e>
                                      <m:func>
                                        <m:funcPr>
                                          <m:ctrlPr>
                                            <a:rPr lang="it-IT" sz="1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it-IT" sz="1200" i="0" smtClean="0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r>
                                            <a:rPr lang="it-IT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func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it-IT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unc>
                                        <m:funcPr>
                                          <m:ctrlPr>
                                            <a:rPr lang="it-IT" sz="1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  <m:brk m:alnAt="7"/>
                                            </m:rPr>
                                            <a:rPr lang="it-IT" sz="1200" i="0" smtClean="0">
                                              <a:latin typeface="Cambria Math" panose="02040503050406030204" pitchFamily="18" charset="0"/>
                                            </a:rPr>
                                            <m:t>t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it-IT" sz="1200" i="0" smtClean="0">
                                              <a:latin typeface="Cambria Math" panose="02040503050406030204" pitchFamily="18" charset="0"/>
                                            </a:rPr>
                                            <m:t>an</m:t>
                                          </m:r>
                                        </m:fName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  <m:r>
                                            <a:rPr lang="it-IT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/</m:t>
                                          </m:r>
                                          <m:r>
                                            <a:rPr lang="it-IT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</m:func>
                                    </m:e>
                                  </m:mr>
                                  <m:mr>
                                    <m:e>
                                      <m:r>
                                        <a:rPr lang="it-IT" sz="1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it-IT" sz="1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it-IT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it-IT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it-IT" sz="1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it-IT" sz="1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it-IT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it-IT" sz="1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it-IT" sz="1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it-IT" sz="1200" b="0" i="1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it-IT" sz="1200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F246EF76-48DE-CE37-9139-16500904E1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7371" y="2446252"/>
                <a:ext cx="2050171" cy="83740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sellaDiTesto 51">
                <a:extLst>
                  <a:ext uri="{FF2B5EF4-FFF2-40B4-BE49-F238E27FC236}">
                    <a16:creationId xmlns:a16="http://schemas.microsoft.com/office/drawing/2014/main" id="{46A90DDF-D627-8C1E-08EF-8A842183A595}"/>
                  </a:ext>
                </a:extLst>
              </p:cNvPr>
              <p:cNvSpPr txBox="1"/>
              <p:nvPr/>
            </p:nvSpPr>
            <p:spPr>
              <a:xfrm>
                <a:off x="4640843" y="2448239"/>
                <a:ext cx="1787164" cy="976036"/>
              </a:xfrm>
              <a:prstGeom prst="rect">
                <a:avLst/>
              </a:prstGeom>
              <a:solidFill>
                <a:srgbClr val="FFFF00">
                  <a:alpha val="76000"/>
                </a:srgbClr>
              </a:solidFill>
            </p:spPr>
            <p:txBody>
              <a:bodyPr wrap="square">
                <a:spAutoFit/>
              </a:bodyPr>
              <a:lstStyle>
                <a:defPPr>
                  <a:defRPr lang="it-IT"/>
                </a:defPPr>
                <a:lvl1pPr>
                  <a:defRPr sz="1200" i="1">
                    <a:latin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it-IT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it-IT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it-IT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t-IT">
                              <a:latin typeface="Cambria Math" panose="02040503050406030204" pitchFamily="18" charset="0"/>
                            </a:rPr>
                            <m:t>=5</m:t>
                          </m:r>
                        </m:e>
                      </m:mr>
                    </m:m>
                    <m:r>
                      <a:rPr lang="it-IT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   PRM + BFS</a:t>
                </a:r>
              </a:p>
              <a:p>
                <a:r>
                  <a:rPr lang="it-IT" dirty="0"/>
                  <a:t> </a:t>
                </a:r>
              </a:p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it-IT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it-IT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it-IT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7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t-IT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e>
                      </m:mr>
                    </m:m>
                    <m:r>
                      <a:rPr lang="it-IT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 RSC + </a:t>
                </a:r>
                <a:r>
                  <a:rPr lang="it-IT" dirty="0" err="1"/>
                  <a:t>Dijkstra</a:t>
                </a:r>
                <a:endParaRPr lang="it-IT" dirty="0"/>
              </a:p>
            </p:txBody>
          </p:sp>
        </mc:Choice>
        <mc:Fallback xmlns="">
          <p:sp>
            <p:nvSpPr>
              <p:cNvPr id="52" name="CasellaDiTesto 51">
                <a:extLst>
                  <a:ext uri="{FF2B5EF4-FFF2-40B4-BE49-F238E27FC236}">
                    <a16:creationId xmlns:a16="http://schemas.microsoft.com/office/drawing/2014/main" id="{46A90DDF-D627-8C1E-08EF-8A842183A5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843" y="2448239"/>
                <a:ext cx="1787164" cy="97603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3674483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10"/>
          <p:cNvSpPr/>
          <p:nvPr/>
        </p:nvSpPr>
        <p:spPr>
          <a:xfrm>
            <a:off x="0" y="6485074"/>
            <a:ext cx="12192000" cy="357822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it-IT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14286" y="6522320"/>
            <a:ext cx="120677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1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69F518B-0E9D-45D6-956E-1C11114F9F15}" type="slidenum">
              <a:rPr lang="it-IT" sz="1400" smtClean="0">
                <a:solidFill>
                  <a:srgbClr val="162230"/>
                </a:solidFill>
                <a:latin typeface="Century Gothic"/>
                <a:cs typeface="Century Gothic"/>
              </a:rPr>
              <a:pPr algn="r">
                <a:spcBef>
                  <a:spcPts val="1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22</a:t>
            </a:fld>
            <a:r>
              <a:rPr lang="it-IT" sz="1400" dirty="0">
                <a:solidFill>
                  <a:srgbClr val="162230"/>
                </a:solidFill>
                <a:latin typeface="Century Gothic"/>
                <a:cs typeface="Century Gothic"/>
              </a:rPr>
              <a:t>/28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335325-D0F1-BB9A-B37B-9D0783AA7C90}"/>
              </a:ext>
            </a:extLst>
          </p:cNvPr>
          <p:cNvSpPr/>
          <p:nvPr/>
        </p:nvSpPr>
        <p:spPr>
          <a:xfrm>
            <a:off x="111616" y="1081813"/>
            <a:ext cx="11970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  <a:cs typeface="Century Gothic"/>
              </a:rPr>
              <a:t>Simulations</a:t>
            </a: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 and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  <a:cs typeface="Century Gothic"/>
              </a:rPr>
              <a:t>Results</a:t>
            </a: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: 1°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  <a:cs typeface="Century Gothic"/>
              </a:rPr>
              <a:t>approach</a:t>
            </a:r>
            <a:endParaRPr lang="it-IT" sz="3200" dirty="0">
              <a:solidFill>
                <a:srgbClr val="971720"/>
              </a:solidFill>
              <a:latin typeface="Century Gothic"/>
              <a:cs typeface="Century Gothic"/>
            </a:endParaRPr>
          </a:p>
        </p:txBody>
      </p:sp>
      <p:pic>
        <p:nvPicPr>
          <p:cNvPr id="4" name="Immagine 3" descr="banner.png">
            <a:extLst>
              <a:ext uri="{FF2B5EF4-FFF2-40B4-BE49-F238E27FC236}">
                <a16:creationId xmlns:a16="http://schemas.microsoft.com/office/drawing/2014/main" id="{310301CB-A57C-36EE-CC6E-CBBB54A75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192001" cy="1052622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457C8AD6-71EE-7385-5A51-0E424952DCC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4287" b="4287"/>
          <a:stretch/>
        </p:blipFill>
        <p:spPr>
          <a:xfrm>
            <a:off x="482333" y="4204868"/>
            <a:ext cx="3146622" cy="1776245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70BFC2C6-80BC-D9EB-3E2F-39E7E96CEED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38832" y="1976108"/>
            <a:ext cx="2923668" cy="1764160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871AB7C7-5534-58A5-DBD8-C504B1998AB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3862783" y="2265044"/>
            <a:ext cx="3301545" cy="2690307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AFE07230-B617-FF6F-25E3-F0297F9A2CB2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7600284" y="1984490"/>
            <a:ext cx="4191998" cy="1764161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9F68FCD7-C624-03DE-22D4-7B733189AF31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7659952" y="4241365"/>
            <a:ext cx="4232030" cy="1781008"/>
          </a:xfrm>
          <a:prstGeom prst="rect">
            <a:avLst/>
          </a:prstGeom>
        </p:spPr>
      </p:pic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861A881F-A66F-0B5D-D3E3-B45A699B7236}"/>
              </a:ext>
            </a:extLst>
          </p:cNvPr>
          <p:cNvSpPr txBox="1"/>
          <p:nvPr/>
        </p:nvSpPr>
        <p:spPr>
          <a:xfrm>
            <a:off x="400790" y="3763772"/>
            <a:ext cx="32118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entury Gothic" panose="020B0502020202020204" pitchFamily="34" charset="0"/>
              </a:rPr>
              <a:t>Found path with PRM + BFS</a:t>
            </a:r>
            <a:endParaRPr lang="it-IT" dirty="0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780E8129-4F22-0AB8-C01A-420DE9D20661}"/>
              </a:ext>
            </a:extLst>
          </p:cNvPr>
          <p:cNvSpPr txBox="1"/>
          <p:nvPr/>
        </p:nvSpPr>
        <p:spPr>
          <a:xfrm>
            <a:off x="1067868" y="5969028"/>
            <a:ext cx="2160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entury Gothic" panose="020B0502020202020204" pitchFamily="34" charset="0"/>
              </a:rPr>
              <a:t>Smoothed path</a:t>
            </a:r>
            <a:endParaRPr lang="it-IT" dirty="0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B1B1F52F-2876-1502-A375-61558FA66EA1}"/>
              </a:ext>
            </a:extLst>
          </p:cNvPr>
          <p:cNvSpPr txBox="1"/>
          <p:nvPr/>
        </p:nvSpPr>
        <p:spPr>
          <a:xfrm>
            <a:off x="3952597" y="4975968"/>
            <a:ext cx="3381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entury Gothic" panose="020B0502020202020204" pitchFamily="34" charset="0"/>
              </a:rPr>
              <a:t>Desired trajectory in MATLAB</a:t>
            </a:r>
            <a:endParaRPr lang="it-IT" dirty="0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D595453D-5C2D-F9D0-B683-F25CD0383F18}"/>
              </a:ext>
            </a:extLst>
          </p:cNvPr>
          <p:cNvSpPr txBox="1"/>
          <p:nvPr/>
        </p:nvSpPr>
        <p:spPr>
          <a:xfrm>
            <a:off x="8119059" y="3712064"/>
            <a:ext cx="35372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entury Gothic" panose="020B0502020202020204" pitchFamily="34" charset="0"/>
              </a:rPr>
              <a:t>Desired trajectory in SIMULINK</a:t>
            </a:r>
            <a:endParaRPr lang="it-IT" dirty="0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7071470E-CFB2-45E1-72E6-8EE41B733538}"/>
              </a:ext>
            </a:extLst>
          </p:cNvPr>
          <p:cNvSpPr txBox="1"/>
          <p:nvPr/>
        </p:nvSpPr>
        <p:spPr>
          <a:xfrm>
            <a:off x="8096530" y="5984724"/>
            <a:ext cx="3954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entury Gothic" panose="020B0502020202020204" pitchFamily="34" charset="0"/>
              </a:rPr>
              <a:t>Performed trajectory in SIMULINK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06277648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10"/>
          <p:cNvSpPr/>
          <p:nvPr/>
        </p:nvSpPr>
        <p:spPr>
          <a:xfrm>
            <a:off x="0" y="6485074"/>
            <a:ext cx="12192000" cy="357822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it-IT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14286" y="6522320"/>
            <a:ext cx="120677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1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69F518B-0E9D-45D6-956E-1C11114F9F15}" type="slidenum">
              <a:rPr lang="it-IT" sz="1400" smtClean="0">
                <a:solidFill>
                  <a:srgbClr val="162230"/>
                </a:solidFill>
                <a:latin typeface="Century Gothic"/>
                <a:cs typeface="Century Gothic"/>
              </a:rPr>
              <a:pPr algn="r">
                <a:spcBef>
                  <a:spcPts val="1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23</a:t>
            </a:fld>
            <a:r>
              <a:rPr lang="it-IT" sz="1400" dirty="0">
                <a:solidFill>
                  <a:srgbClr val="162230"/>
                </a:solidFill>
                <a:latin typeface="Century Gothic"/>
                <a:cs typeface="Century Gothic"/>
              </a:rPr>
              <a:t>/28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335325-D0F1-BB9A-B37B-9D0783AA7C90}"/>
              </a:ext>
            </a:extLst>
          </p:cNvPr>
          <p:cNvSpPr/>
          <p:nvPr/>
        </p:nvSpPr>
        <p:spPr>
          <a:xfrm>
            <a:off x="111616" y="1081813"/>
            <a:ext cx="11970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  <a:cs typeface="Century Gothic"/>
              </a:rPr>
              <a:t>Simulations</a:t>
            </a: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 and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  <a:cs typeface="Century Gothic"/>
              </a:rPr>
              <a:t>Results</a:t>
            </a: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: 1°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  <a:cs typeface="Century Gothic"/>
              </a:rPr>
              <a:t>approach</a:t>
            </a:r>
            <a:endParaRPr lang="it-IT" sz="3200" dirty="0">
              <a:solidFill>
                <a:srgbClr val="971720"/>
              </a:solidFill>
              <a:latin typeface="Century Gothic"/>
              <a:cs typeface="Century Gothic"/>
            </a:endParaRPr>
          </a:p>
        </p:txBody>
      </p:sp>
      <p:pic>
        <p:nvPicPr>
          <p:cNvPr id="4" name="Immagine 3" descr="banner.png">
            <a:extLst>
              <a:ext uri="{FF2B5EF4-FFF2-40B4-BE49-F238E27FC236}">
                <a16:creationId xmlns:a16="http://schemas.microsoft.com/office/drawing/2014/main" id="{310301CB-A57C-36EE-CC6E-CBBB54A75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192001" cy="1052622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A6A65EB5-CCF1-950B-757B-B08C861CDF2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731110" y="2246537"/>
            <a:ext cx="3286147" cy="14393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834C6701-3999-2FC6-6951-E5847B0953C7}"/>
                  </a:ext>
                </a:extLst>
              </p:cNvPr>
              <p:cNvSpPr txBox="1"/>
              <p:nvPr/>
            </p:nvSpPr>
            <p:spPr>
              <a:xfrm>
                <a:off x="8724708" y="3665771"/>
                <a:ext cx="33814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dirty="0">
                    <a:latin typeface="Century Gothic" panose="020B0502020202020204" pitchFamily="34" charset="0"/>
                  </a:rPr>
                  <a:t>Error of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834C6701-3999-2FC6-6951-E5847B095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4708" y="3665771"/>
                <a:ext cx="3381433" cy="369332"/>
              </a:xfrm>
              <a:prstGeom prst="rect">
                <a:avLst/>
              </a:prstGeom>
              <a:blipFill>
                <a:blip r:embed="rId5"/>
                <a:stretch>
                  <a:fillRect t="-11475" b="-213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Immagine 25">
            <a:extLst>
              <a:ext uri="{FF2B5EF4-FFF2-40B4-BE49-F238E27FC236}">
                <a16:creationId xmlns:a16="http://schemas.microsoft.com/office/drawing/2014/main" id="{7965057E-0B4D-4370-ED6F-FEBC4A4218A6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8788453" y="4082092"/>
            <a:ext cx="3256231" cy="14603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674110AC-D7C7-F399-6135-E196E22A5F2B}"/>
                  </a:ext>
                </a:extLst>
              </p:cNvPr>
              <p:cNvSpPr txBox="1"/>
              <p:nvPr/>
            </p:nvSpPr>
            <p:spPr>
              <a:xfrm>
                <a:off x="8745609" y="5522321"/>
                <a:ext cx="33814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dirty="0">
                    <a:latin typeface="Century Gothic" panose="020B0502020202020204" pitchFamily="34" charset="0"/>
                  </a:rPr>
                  <a:t>Error of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674110AC-D7C7-F399-6135-E196E22A5F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5609" y="5522321"/>
                <a:ext cx="3381433" cy="369332"/>
              </a:xfrm>
              <a:prstGeom prst="rect">
                <a:avLst/>
              </a:prstGeom>
              <a:blipFill>
                <a:blip r:embed="rId7"/>
                <a:stretch>
                  <a:fillRect t="-13333" b="-2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Immagine 29">
            <a:extLst>
              <a:ext uri="{FF2B5EF4-FFF2-40B4-BE49-F238E27FC236}">
                <a16:creationId xmlns:a16="http://schemas.microsoft.com/office/drawing/2014/main" id="{1DD87E44-3DF7-514D-5EFA-4AC57A4D239A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5354869" y="2227443"/>
            <a:ext cx="3169981" cy="14370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329729FE-63FB-21BB-5E18-4A0ECA953382}"/>
                  </a:ext>
                </a:extLst>
              </p:cNvPr>
              <p:cNvSpPr txBox="1"/>
              <p:nvPr/>
            </p:nvSpPr>
            <p:spPr>
              <a:xfrm>
                <a:off x="5293942" y="3668549"/>
                <a:ext cx="33814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dirty="0">
                    <a:latin typeface="Century Gothic" panose="020B0502020202020204" pitchFamily="34" charset="0"/>
                  </a:rPr>
                  <a:t>Error of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329729FE-63FB-21BB-5E18-4A0ECA953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942" y="3668549"/>
                <a:ext cx="3381433" cy="369332"/>
              </a:xfrm>
              <a:prstGeom prst="rect">
                <a:avLst/>
              </a:prstGeom>
              <a:blipFill>
                <a:blip r:embed="rId9"/>
                <a:stretch>
                  <a:fillRect t="-13333" b="-2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Immagine 31">
            <a:extLst>
              <a:ext uri="{FF2B5EF4-FFF2-40B4-BE49-F238E27FC236}">
                <a16:creationId xmlns:a16="http://schemas.microsoft.com/office/drawing/2014/main" id="{AFB509F8-1BA1-7578-4D19-0EA9BDC04593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5360890" y="4077122"/>
            <a:ext cx="3269515" cy="14662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E2A84C12-2448-4AAB-3530-9E23A64C5DD1}"/>
                  </a:ext>
                </a:extLst>
              </p:cNvPr>
              <p:cNvSpPr txBox="1"/>
              <p:nvPr/>
            </p:nvSpPr>
            <p:spPr>
              <a:xfrm>
                <a:off x="5299853" y="5525099"/>
                <a:ext cx="33814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dirty="0">
                    <a:latin typeface="Century Gothic" panose="020B0502020202020204" pitchFamily="34" charset="0"/>
                  </a:rPr>
                  <a:t>Error of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E2A84C12-2448-4AAB-3530-9E23A64C5D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9853" y="5525099"/>
                <a:ext cx="3381433" cy="369332"/>
              </a:xfrm>
              <a:prstGeom prst="rect">
                <a:avLst/>
              </a:prstGeom>
              <a:blipFill>
                <a:blip r:embed="rId11"/>
                <a:stretch>
                  <a:fillRect t="-11475" b="-213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DF5BAA88-72CE-10E9-97DC-E9FAEAD129FF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212771" y="2103281"/>
            <a:ext cx="4811442" cy="367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735955"/>
      </p:ext>
    </p:extLst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10"/>
          <p:cNvSpPr/>
          <p:nvPr/>
        </p:nvSpPr>
        <p:spPr>
          <a:xfrm>
            <a:off x="0" y="6485074"/>
            <a:ext cx="12192000" cy="357822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it-IT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14286" y="6522320"/>
            <a:ext cx="120677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1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69F518B-0E9D-45D6-956E-1C11114F9F15}" type="slidenum">
              <a:rPr lang="it-IT" sz="1400" smtClean="0">
                <a:solidFill>
                  <a:srgbClr val="162230"/>
                </a:solidFill>
                <a:latin typeface="Century Gothic"/>
                <a:cs typeface="Century Gothic"/>
              </a:rPr>
              <a:pPr algn="r">
                <a:spcBef>
                  <a:spcPts val="1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24</a:t>
            </a:fld>
            <a:r>
              <a:rPr lang="it-IT" sz="1400" dirty="0">
                <a:solidFill>
                  <a:srgbClr val="162230"/>
                </a:solidFill>
                <a:latin typeface="Century Gothic"/>
                <a:cs typeface="Century Gothic"/>
              </a:rPr>
              <a:t>/28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335325-D0F1-BB9A-B37B-9D0783AA7C90}"/>
              </a:ext>
            </a:extLst>
          </p:cNvPr>
          <p:cNvSpPr/>
          <p:nvPr/>
        </p:nvSpPr>
        <p:spPr>
          <a:xfrm>
            <a:off x="111616" y="1081813"/>
            <a:ext cx="11970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  <a:cs typeface="Century Gothic"/>
              </a:rPr>
              <a:t>Simulations</a:t>
            </a: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 and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  <a:cs typeface="Century Gothic"/>
              </a:rPr>
              <a:t>Results</a:t>
            </a: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: 1°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  <a:cs typeface="Century Gothic"/>
              </a:rPr>
              <a:t>approach</a:t>
            </a:r>
            <a:endParaRPr lang="it-IT" sz="3200" dirty="0">
              <a:solidFill>
                <a:srgbClr val="971720"/>
              </a:solidFill>
              <a:latin typeface="Century Gothic"/>
              <a:cs typeface="Century Gothic"/>
            </a:endParaRPr>
          </a:p>
        </p:txBody>
      </p:sp>
      <p:pic>
        <p:nvPicPr>
          <p:cNvPr id="4" name="Immagine 3" descr="banner.png">
            <a:extLst>
              <a:ext uri="{FF2B5EF4-FFF2-40B4-BE49-F238E27FC236}">
                <a16:creationId xmlns:a16="http://schemas.microsoft.com/office/drawing/2014/main" id="{310301CB-A57C-36EE-CC6E-CBBB54A75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192001" cy="1052622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1461817-D1BC-7EC6-8D09-CF77920D840B}"/>
              </a:ext>
            </a:extLst>
          </p:cNvPr>
          <p:cNvSpPr txBox="1"/>
          <p:nvPr/>
        </p:nvSpPr>
        <p:spPr>
          <a:xfrm>
            <a:off x="1225934" y="5536409"/>
            <a:ext cx="33814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entury Gothic" panose="020B0502020202020204" pitchFamily="34" charset="0"/>
              </a:rPr>
              <a:t>Heading velocity and angular velocity in MATLAB</a:t>
            </a:r>
            <a:endParaRPr lang="it-IT" dirty="0"/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9F0E654D-C057-C5AE-9A10-E19C245E340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39811" y="1962135"/>
            <a:ext cx="4276961" cy="3504495"/>
          </a:xfrm>
          <a:prstGeom prst="rect">
            <a:avLst/>
          </a:prstGeom>
        </p:spPr>
      </p:pic>
      <p:pic>
        <p:nvPicPr>
          <p:cNvPr id="34" name="Immagine 33">
            <a:extLst>
              <a:ext uri="{FF2B5EF4-FFF2-40B4-BE49-F238E27FC236}">
                <a16:creationId xmlns:a16="http://schemas.microsoft.com/office/drawing/2014/main" id="{BE328428-D5DB-67B2-D004-2A533A42D6B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991297" y="2239469"/>
            <a:ext cx="5394231" cy="3088739"/>
          </a:xfrm>
          <a:prstGeom prst="rect">
            <a:avLst/>
          </a:prstGeom>
        </p:spPr>
      </p:pic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425AC425-88CD-E5F5-3C75-33F4F2960160}"/>
              </a:ext>
            </a:extLst>
          </p:cNvPr>
          <p:cNvSpPr txBox="1"/>
          <p:nvPr/>
        </p:nvSpPr>
        <p:spPr>
          <a:xfrm>
            <a:off x="6997695" y="5530802"/>
            <a:ext cx="33814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entury Gothic" panose="020B0502020202020204" pitchFamily="34" charset="0"/>
              </a:rPr>
              <a:t>Heading velocity and angular velocity in SIMULINK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26567776"/>
      </p:ext>
    </p:extLst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10"/>
          <p:cNvSpPr/>
          <p:nvPr/>
        </p:nvSpPr>
        <p:spPr>
          <a:xfrm>
            <a:off x="0" y="6485074"/>
            <a:ext cx="12192000" cy="357822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it-IT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14286" y="6522320"/>
            <a:ext cx="120677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1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69F518B-0E9D-45D6-956E-1C11114F9F15}" type="slidenum">
              <a:rPr lang="it-IT" sz="1400" smtClean="0">
                <a:solidFill>
                  <a:srgbClr val="162230"/>
                </a:solidFill>
                <a:latin typeface="Century Gothic"/>
                <a:cs typeface="Century Gothic"/>
              </a:rPr>
              <a:pPr algn="r">
                <a:spcBef>
                  <a:spcPts val="1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25</a:t>
            </a:fld>
            <a:r>
              <a:rPr lang="it-IT" sz="1400" dirty="0">
                <a:solidFill>
                  <a:srgbClr val="162230"/>
                </a:solidFill>
                <a:latin typeface="Century Gothic"/>
                <a:cs typeface="Century Gothic"/>
              </a:rPr>
              <a:t>/28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335325-D0F1-BB9A-B37B-9D0783AA7C90}"/>
              </a:ext>
            </a:extLst>
          </p:cNvPr>
          <p:cNvSpPr/>
          <p:nvPr/>
        </p:nvSpPr>
        <p:spPr>
          <a:xfrm>
            <a:off x="111616" y="1081813"/>
            <a:ext cx="11970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  <a:cs typeface="Century Gothic"/>
              </a:rPr>
              <a:t>Simulations</a:t>
            </a: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 and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  <a:cs typeface="Century Gothic"/>
              </a:rPr>
              <a:t>Results</a:t>
            </a: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: 2°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  <a:cs typeface="Century Gothic"/>
              </a:rPr>
              <a:t>approach</a:t>
            </a:r>
            <a:endParaRPr lang="it-IT" sz="3200" dirty="0">
              <a:solidFill>
                <a:srgbClr val="971720"/>
              </a:solidFill>
              <a:latin typeface="Century Gothic"/>
              <a:cs typeface="Century Gothic"/>
            </a:endParaRPr>
          </a:p>
        </p:txBody>
      </p:sp>
      <p:pic>
        <p:nvPicPr>
          <p:cNvPr id="4" name="Immagine 3" descr="banner.png">
            <a:extLst>
              <a:ext uri="{FF2B5EF4-FFF2-40B4-BE49-F238E27FC236}">
                <a16:creationId xmlns:a16="http://schemas.microsoft.com/office/drawing/2014/main" id="{310301CB-A57C-36EE-CC6E-CBBB54A75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192001" cy="1052622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C487DCDD-0636-5B9F-C768-E587BBCE58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38" r="1138"/>
          <a:stretch/>
        </p:blipFill>
        <p:spPr>
          <a:xfrm>
            <a:off x="242902" y="2743200"/>
            <a:ext cx="3470784" cy="211919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659F7512-2AA1-B938-2C65-F475C2A5F65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963885" y="2427236"/>
            <a:ext cx="3381433" cy="2771667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7B20AC8-9E49-B074-624C-858A46846246}"/>
              </a:ext>
            </a:extLst>
          </p:cNvPr>
          <p:cNvSpPr txBox="1"/>
          <p:nvPr/>
        </p:nvSpPr>
        <p:spPr>
          <a:xfrm>
            <a:off x="1129624" y="4797714"/>
            <a:ext cx="17033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Optimal</a:t>
            </a:r>
            <a:r>
              <a:rPr lang="en-US" sz="1800" dirty="0">
                <a:latin typeface="Century Gothic" panose="020B0502020202020204" pitchFamily="34" charset="0"/>
              </a:rPr>
              <a:t> path</a:t>
            </a:r>
            <a:endParaRPr lang="it-IT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3713C952-D333-A83A-9B2A-38967BAF19A3}"/>
              </a:ext>
            </a:extLst>
          </p:cNvPr>
          <p:cNvSpPr txBox="1"/>
          <p:nvPr/>
        </p:nvSpPr>
        <p:spPr>
          <a:xfrm>
            <a:off x="4087190" y="5198904"/>
            <a:ext cx="3381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entury Gothic" panose="020B0502020202020204" pitchFamily="34" charset="0"/>
              </a:rPr>
              <a:t>Desired trajectory in MATLAB</a:t>
            </a:r>
            <a:endParaRPr lang="it-IT" dirty="0"/>
          </a:p>
        </p:txBody>
      </p:sp>
      <p:pic>
        <p:nvPicPr>
          <p:cNvPr id="27" name="Immagine 26">
            <a:extLst>
              <a:ext uri="{FF2B5EF4-FFF2-40B4-BE49-F238E27FC236}">
                <a16:creationId xmlns:a16="http://schemas.microsoft.com/office/drawing/2014/main" id="{CC825B90-C690-A627-F25C-70D054DF058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7585294" y="1984490"/>
            <a:ext cx="4191998" cy="1764161"/>
          </a:xfrm>
          <a:prstGeom prst="rect">
            <a:avLst/>
          </a:prstGeom>
        </p:spPr>
      </p:pic>
      <p:pic>
        <p:nvPicPr>
          <p:cNvPr id="28" name="Immagine 27">
            <a:extLst>
              <a:ext uri="{FF2B5EF4-FFF2-40B4-BE49-F238E27FC236}">
                <a16:creationId xmlns:a16="http://schemas.microsoft.com/office/drawing/2014/main" id="{E04AA888-4CA8-6EC5-EEEF-826AAE8576E0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7645748" y="4241695"/>
            <a:ext cx="4230459" cy="1780347"/>
          </a:xfrm>
          <a:prstGeom prst="rect">
            <a:avLst/>
          </a:prstGeom>
        </p:spPr>
      </p:pic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6F03D0FB-3567-AC69-88F0-570B3786C87A}"/>
              </a:ext>
            </a:extLst>
          </p:cNvPr>
          <p:cNvSpPr txBox="1"/>
          <p:nvPr/>
        </p:nvSpPr>
        <p:spPr>
          <a:xfrm>
            <a:off x="8104069" y="3712064"/>
            <a:ext cx="3513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entury Gothic" panose="020B0502020202020204" pitchFamily="34" charset="0"/>
              </a:rPr>
              <a:t>Desired trajectory in SIMULINK</a:t>
            </a:r>
            <a:endParaRPr lang="it-IT" dirty="0"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FE83E3A2-C3BC-BEFE-C763-9351E7725D90}"/>
              </a:ext>
            </a:extLst>
          </p:cNvPr>
          <p:cNvSpPr txBox="1"/>
          <p:nvPr/>
        </p:nvSpPr>
        <p:spPr>
          <a:xfrm>
            <a:off x="8096530" y="5984724"/>
            <a:ext cx="3926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entury Gothic" panose="020B0502020202020204" pitchFamily="34" charset="0"/>
              </a:rPr>
              <a:t>Performed trajectory in SIMULINK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06931549"/>
      </p:ext>
    </p:extLst>
  </p:cSld>
  <p:clrMapOvr>
    <a:masterClrMapping/>
  </p:clrMapOvr>
  <p:transition spd="med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10"/>
          <p:cNvSpPr/>
          <p:nvPr/>
        </p:nvSpPr>
        <p:spPr>
          <a:xfrm>
            <a:off x="0" y="6485074"/>
            <a:ext cx="12192000" cy="357822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it-IT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14286" y="6522320"/>
            <a:ext cx="120677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1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69F518B-0E9D-45D6-956E-1C11114F9F15}" type="slidenum">
              <a:rPr lang="it-IT" sz="1400" smtClean="0">
                <a:solidFill>
                  <a:srgbClr val="162230"/>
                </a:solidFill>
                <a:latin typeface="Century Gothic"/>
                <a:cs typeface="Century Gothic"/>
              </a:rPr>
              <a:pPr algn="r">
                <a:spcBef>
                  <a:spcPts val="1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26</a:t>
            </a:fld>
            <a:r>
              <a:rPr lang="it-IT" sz="1400" dirty="0">
                <a:solidFill>
                  <a:srgbClr val="162230"/>
                </a:solidFill>
                <a:latin typeface="Century Gothic"/>
                <a:cs typeface="Century Gothic"/>
              </a:rPr>
              <a:t>/28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335325-D0F1-BB9A-B37B-9D0783AA7C90}"/>
              </a:ext>
            </a:extLst>
          </p:cNvPr>
          <p:cNvSpPr/>
          <p:nvPr/>
        </p:nvSpPr>
        <p:spPr>
          <a:xfrm>
            <a:off x="111616" y="1081813"/>
            <a:ext cx="11970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  <a:cs typeface="Century Gothic"/>
              </a:rPr>
              <a:t>Simulations</a:t>
            </a: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 and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  <a:cs typeface="Century Gothic"/>
              </a:rPr>
              <a:t>Results</a:t>
            </a: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: 2°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  <a:cs typeface="Century Gothic"/>
              </a:rPr>
              <a:t>approach</a:t>
            </a:r>
            <a:endParaRPr lang="it-IT" sz="3200" dirty="0">
              <a:solidFill>
                <a:srgbClr val="971720"/>
              </a:solidFill>
              <a:latin typeface="Century Gothic"/>
              <a:cs typeface="Century Gothic"/>
            </a:endParaRPr>
          </a:p>
        </p:txBody>
      </p:sp>
      <p:pic>
        <p:nvPicPr>
          <p:cNvPr id="4" name="Immagine 3" descr="banner.png">
            <a:extLst>
              <a:ext uri="{FF2B5EF4-FFF2-40B4-BE49-F238E27FC236}">
                <a16:creationId xmlns:a16="http://schemas.microsoft.com/office/drawing/2014/main" id="{310301CB-A57C-36EE-CC6E-CBBB54A75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192001" cy="1052622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C78E243F-1FDB-DD73-B4AA-BF6D9265059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769475" y="2246537"/>
            <a:ext cx="3209417" cy="14393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C39C3A60-7A63-4C40-9B3C-7023FACF6858}"/>
                  </a:ext>
                </a:extLst>
              </p:cNvPr>
              <p:cNvSpPr txBox="1"/>
              <p:nvPr/>
            </p:nvSpPr>
            <p:spPr>
              <a:xfrm>
                <a:off x="8724708" y="3665771"/>
                <a:ext cx="33814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dirty="0">
                    <a:latin typeface="Century Gothic" panose="020B0502020202020204" pitchFamily="34" charset="0"/>
                  </a:rPr>
                  <a:t>Error of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C39C3A60-7A63-4C40-9B3C-7023FACF6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4708" y="3665771"/>
                <a:ext cx="3381433" cy="369332"/>
              </a:xfrm>
              <a:prstGeom prst="rect">
                <a:avLst/>
              </a:prstGeom>
              <a:blipFill>
                <a:blip r:embed="rId5"/>
                <a:stretch>
                  <a:fillRect t="-11475" b="-213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magine 7">
            <a:extLst>
              <a:ext uri="{FF2B5EF4-FFF2-40B4-BE49-F238E27FC236}">
                <a16:creationId xmlns:a16="http://schemas.microsoft.com/office/drawing/2014/main" id="{FE3A42FE-AD65-EB60-A4A8-AE14A3FB5CD2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8781811" y="4159005"/>
            <a:ext cx="3269515" cy="130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AFA15646-7885-EB9E-8385-E8CA931847F9}"/>
                  </a:ext>
                </a:extLst>
              </p:cNvPr>
              <p:cNvSpPr txBox="1"/>
              <p:nvPr/>
            </p:nvSpPr>
            <p:spPr>
              <a:xfrm>
                <a:off x="8745609" y="5522321"/>
                <a:ext cx="33814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dirty="0">
                    <a:latin typeface="Century Gothic" panose="020B0502020202020204" pitchFamily="34" charset="0"/>
                  </a:rPr>
                  <a:t>Error of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AFA15646-7885-EB9E-8385-E8CA93184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5609" y="5522321"/>
                <a:ext cx="3381433" cy="369332"/>
              </a:xfrm>
              <a:prstGeom prst="rect">
                <a:avLst/>
              </a:prstGeom>
              <a:blipFill>
                <a:blip r:embed="rId7"/>
                <a:stretch>
                  <a:fillRect t="-13333" b="-2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magine 10">
            <a:extLst>
              <a:ext uri="{FF2B5EF4-FFF2-40B4-BE49-F238E27FC236}">
                <a16:creationId xmlns:a16="http://schemas.microsoft.com/office/drawing/2014/main" id="{8D98B23B-35EF-B85E-871F-C371F859B84A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5354869" y="2251742"/>
            <a:ext cx="3169981" cy="13884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22B09701-B82E-5BF8-CC4D-0902EBADCA65}"/>
                  </a:ext>
                </a:extLst>
              </p:cNvPr>
              <p:cNvSpPr txBox="1"/>
              <p:nvPr/>
            </p:nvSpPr>
            <p:spPr>
              <a:xfrm>
                <a:off x="5293942" y="3668549"/>
                <a:ext cx="33814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dirty="0">
                    <a:latin typeface="Century Gothic" panose="020B0502020202020204" pitchFamily="34" charset="0"/>
                  </a:rPr>
                  <a:t>Error of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22B09701-B82E-5BF8-CC4D-0902EBADC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942" y="3668549"/>
                <a:ext cx="3381433" cy="369332"/>
              </a:xfrm>
              <a:prstGeom prst="rect">
                <a:avLst/>
              </a:prstGeom>
              <a:blipFill>
                <a:blip r:embed="rId9"/>
                <a:stretch>
                  <a:fillRect t="-13333" b="-2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Immagine 14">
            <a:extLst>
              <a:ext uri="{FF2B5EF4-FFF2-40B4-BE49-F238E27FC236}">
                <a16:creationId xmlns:a16="http://schemas.microsoft.com/office/drawing/2014/main" id="{A5E3965E-9339-DEF1-7F38-D5D20FF021BB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5374987" y="4094653"/>
            <a:ext cx="3241321" cy="14312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A02B027-2C26-C8F0-24FD-B412A7D2BC6E}"/>
                  </a:ext>
                </a:extLst>
              </p:cNvPr>
              <p:cNvSpPr txBox="1"/>
              <p:nvPr/>
            </p:nvSpPr>
            <p:spPr>
              <a:xfrm>
                <a:off x="5299853" y="5525099"/>
                <a:ext cx="33814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dirty="0">
                    <a:latin typeface="Century Gothic" panose="020B0502020202020204" pitchFamily="34" charset="0"/>
                  </a:rPr>
                  <a:t>Error of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A02B027-2C26-C8F0-24FD-B412A7D2B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9853" y="5525099"/>
                <a:ext cx="3381433" cy="369332"/>
              </a:xfrm>
              <a:prstGeom prst="rect">
                <a:avLst/>
              </a:prstGeom>
              <a:blipFill>
                <a:blip r:embed="rId11"/>
                <a:stretch>
                  <a:fillRect t="-11475" b="-213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Immagine 18">
            <a:extLst>
              <a:ext uri="{FF2B5EF4-FFF2-40B4-BE49-F238E27FC236}">
                <a16:creationId xmlns:a16="http://schemas.microsoft.com/office/drawing/2014/main" id="{FAA136AE-99D1-3FCD-150F-FD82D35047AA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221168" y="2103281"/>
            <a:ext cx="4794648" cy="367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377047"/>
      </p:ext>
    </p:extLst>
  </p:cSld>
  <p:clrMapOvr>
    <a:masterClrMapping/>
  </p:clrMapOvr>
  <p:transition spd="med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10"/>
          <p:cNvSpPr/>
          <p:nvPr/>
        </p:nvSpPr>
        <p:spPr>
          <a:xfrm>
            <a:off x="0" y="6485074"/>
            <a:ext cx="12192000" cy="357822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it-IT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14286" y="6522320"/>
            <a:ext cx="120677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1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69F518B-0E9D-45D6-956E-1C11114F9F15}" type="slidenum">
              <a:rPr lang="it-IT" sz="1400" smtClean="0">
                <a:solidFill>
                  <a:srgbClr val="162230"/>
                </a:solidFill>
                <a:latin typeface="Century Gothic"/>
                <a:cs typeface="Century Gothic"/>
              </a:rPr>
              <a:pPr algn="r">
                <a:spcBef>
                  <a:spcPts val="1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27</a:t>
            </a:fld>
            <a:r>
              <a:rPr lang="it-IT" sz="1400" dirty="0">
                <a:solidFill>
                  <a:srgbClr val="162230"/>
                </a:solidFill>
                <a:latin typeface="Century Gothic"/>
                <a:cs typeface="Century Gothic"/>
              </a:rPr>
              <a:t>/28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335325-D0F1-BB9A-B37B-9D0783AA7C90}"/>
              </a:ext>
            </a:extLst>
          </p:cNvPr>
          <p:cNvSpPr/>
          <p:nvPr/>
        </p:nvSpPr>
        <p:spPr>
          <a:xfrm>
            <a:off x="111616" y="1081813"/>
            <a:ext cx="11970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  <a:cs typeface="Century Gothic"/>
              </a:rPr>
              <a:t>Simulations</a:t>
            </a: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 and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  <a:cs typeface="Century Gothic"/>
              </a:rPr>
              <a:t>Results</a:t>
            </a: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: 2°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  <a:cs typeface="Century Gothic"/>
              </a:rPr>
              <a:t>approach</a:t>
            </a:r>
            <a:endParaRPr lang="it-IT" sz="3200" dirty="0">
              <a:solidFill>
                <a:srgbClr val="971720"/>
              </a:solidFill>
              <a:latin typeface="Century Gothic"/>
              <a:cs typeface="Century Gothic"/>
            </a:endParaRPr>
          </a:p>
        </p:txBody>
      </p:sp>
      <p:pic>
        <p:nvPicPr>
          <p:cNvPr id="4" name="Immagine 3" descr="banner.png">
            <a:extLst>
              <a:ext uri="{FF2B5EF4-FFF2-40B4-BE49-F238E27FC236}">
                <a16:creationId xmlns:a16="http://schemas.microsoft.com/office/drawing/2014/main" id="{310301CB-A57C-36EE-CC6E-CBBB54A75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192001" cy="1052622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A6A09F0C-3EB8-F05A-90AB-B08FC7EB3C23}"/>
              </a:ext>
            </a:extLst>
          </p:cNvPr>
          <p:cNvSpPr txBox="1"/>
          <p:nvPr/>
        </p:nvSpPr>
        <p:spPr>
          <a:xfrm>
            <a:off x="1225934" y="5536409"/>
            <a:ext cx="33814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entury Gothic" panose="020B0502020202020204" pitchFamily="34" charset="0"/>
              </a:rPr>
              <a:t>Heading velocity and angular velocity in MATLAB</a:t>
            </a:r>
            <a:endParaRPr lang="it-IT" dirty="0"/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FE7CF1BB-9A2D-A551-1B2E-D0E9B8D0159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39811" y="1986176"/>
            <a:ext cx="4276961" cy="3456413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BB8693E1-FD14-63D8-07EF-31FA26E5BD2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991297" y="2263725"/>
            <a:ext cx="5394231" cy="3040226"/>
          </a:xfrm>
          <a:prstGeom prst="rect">
            <a:avLst/>
          </a:prstGeom>
        </p:spPr>
      </p:pic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8FABE609-0B1C-BE34-73FE-07AF36181DF8}"/>
              </a:ext>
            </a:extLst>
          </p:cNvPr>
          <p:cNvSpPr txBox="1"/>
          <p:nvPr/>
        </p:nvSpPr>
        <p:spPr>
          <a:xfrm>
            <a:off x="6997695" y="5530802"/>
            <a:ext cx="33814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entury Gothic" panose="020B0502020202020204" pitchFamily="34" charset="0"/>
              </a:rPr>
              <a:t>Heading velocity and angular velocity in SIMULINK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16334452"/>
      </p:ext>
    </p:extLst>
  </p:cSld>
  <p:clrMapOvr>
    <a:masterClrMapping/>
  </p:clrMapOvr>
  <p:transition spd="med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10"/>
          <p:cNvSpPr/>
          <p:nvPr/>
        </p:nvSpPr>
        <p:spPr>
          <a:xfrm>
            <a:off x="0" y="6485074"/>
            <a:ext cx="12192000" cy="357822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it-IT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14286" y="6522320"/>
            <a:ext cx="120677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1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69F518B-0E9D-45D6-956E-1C11114F9F15}" type="slidenum">
              <a:rPr lang="it-IT" sz="1400" smtClean="0">
                <a:solidFill>
                  <a:srgbClr val="162230"/>
                </a:solidFill>
                <a:latin typeface="Century Gothic"/>
                <a:cs typeface="Century Gothic"/>
              </a:rPr>
              <a:pPr algn="r">
                <a:spcBef>
                  <a:spcPts val="1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28</a:t>
            </a:fld>
            <a:r>
              <a:rPr lang="it-IT" sz="1400" dirty="0">
                <a:solidFill>
                  <a:srgbClr val="162230"/>
                </a:solidFill>
                <a:latin typeface="Century Gothic"/>
                <a:cs typeface="Century Gothic"/>
              </a:rPr>
              <a:t>/28</a:t>
            </a:r>
          </a:p>
        </p:txBody>
      </p:sp>
      <p:pic>
        <p:nvPicPr>
          <p:cNvPr id="4" name="Immagine 3" descr="banner.png">
            <a:extLst>
              <a:ext uri="{FF2B5EF4-FFF2-40B4-BE49-F238E27FC236}">
                <a16:creationId xmlns:a16="http://schemas.microsoft.com/office/drawing/2014/main" id="{310301CB-A57C-36EE-CC6E-CBBB54A75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192001" cy="1052622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A1DD6A5F-4573-571C-CB0B-C03F4D5656C0}"/>
              </a:ext>
            </a:extLst>
          </p:cNvPr>
          <p:cNvSpPr/>
          <p:nvPr/>
        </p:nvSpPr>
        <p:spPr>
          <a:xfrm>
            <a:off x="14286" y="3184073"/>
            <a:ext cx="12177714" cy="584775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 </a:t>
            </a:r>
            <a:r>
              <a:rPr lang="en-US" sz="3200" dirty="0">
                <a:solidFill>
                  <a:srgbClr val="971720"/>
                </a:solidFill>
                <a:latin typeface="Century Gothic"/>
                <a:cs typeface="Century Gothic"/>
              </a:rPr>
              <a:t>Thank you for your attention !!</a:t>
            </a:r>
            <a:endParaRPr lang="it-IT" sz="3200" dirty="0">
              <a:solidFill>
                <a:srgbClr val="97172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812855226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10"/>
          <p:cNvSpPr/>
          <p:nvPr/>
        </p:nvSpPr>
        <p:spPr>
          <a:xfrm>
            <a:off x="0" y="6485074"/>
            <a:ext cx="12192000" cy="357822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it-IT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14286" y="6522320"/>
            <a:ext cx="120677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1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69F518B-0E9D-45D6-956E-1C11114F9F15}" type="slidenum">
              <a:rPr lang="it-IT" sz="1400" smtClean="0">
                <a:solidFill>
                  <a:srgbClr val="162230"/>
                </a:solidFill>
                <a:latin typeface="Century Gothic"/>
                <a:cs typeface="Century Gothic"/>
              </a:rPr>
              <a:pPr algn="r">
                <a:spcBef>
                  <a:spcPts val="1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3</a:t>
            </a:fld>
            <a:r>
              <a:rPr lang="it-IT" sz="1400" dirty="0">
                <a:solidFill>
                  <a:srgbClr val="162230"/>
                </a:solidFill>
                <a:latin typeface="Century Gothic"/>
                <a:cs typeface="Century Gothic"/>
              </a:rPr>
              <a:t>/28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335325-D0F1-BB9A-B37B-9D0783AA7C90}"/>
              </a:ext>
            </a:extLst>
          </p:cNvPr>
          <p:cNvSpPr/>
          <p:nvPr/>
        </p:nvSpPr>
        <p:spPr>
          <a:xfrm>
            <a:off x="111616" y="1081813"/>
            <a:ext cx="11970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 Car-like robot: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  <a:cs typeface="Century Gothic"/>
              </a:rPr>
              <a:t>kinematic</a:t>
            </a: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  <a:cs typeface="Century Gothic"/>
              </a:rPr>
              <a:t>modeling</a:t>
            </a:r>
            <a:endParaRPr lang="it-IT" sz="3200" dirty="0">
              <a:solidFill>
                <a:srgbClr val="971720"/>
              </a:solidFill>
              <a:latin typeface="Century Gothic"/>
              <a:cs typeface="Century Gothic"/>
            </a:endParaRPr>
          </a:p>
        </p:txBody>
      </p:sp>
      <p:pic>
        <p:nvPicPr>
          <p:cNvPr id="4" name="Immagine 3" descr="banner.png">
            <a:extLst>
              <a:ext uri="{FF2B5EF4-FFF2-40B4-BE49-F238E27FC236}">
                <a16:creationId xmlns:a16="http://schemas.microsoft.com/office/drawing/2014/main" id="{310301CB-A57C-36EE-CC6E-CBBB54A75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192001" cy="1052622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467E311D-CB5F-D8D3-0968-FB2AEE5B89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1860" y="3565844"/>
            <a:ext cx="3317103" cy="29378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994CA792-A556-EAE2-D0AA-6AE1F4284480}"/>
                  </a:ext>
                </a:extLst>
              </p:cNvPr>
              <p:cNvSpPr txBox="1"/>
              <p:nvPr/>
            </p:nvSpPr>
            <p:spPr>
              <a:xfrm>
                <a:off x="258808" y="2451483"/>
                <a:ext cx="4066708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func>
                        <m:func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func>
                            <m:func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sz="20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d>
                            </m:e>
                          </m:func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994CA792-A556-EAE2-D0AA-6AE1F4284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808" y="2451483"/>
                <a:ext cx="4066708" cy="332399"/>
              </a:xfrm>
              <a:prstGeom prst="rect">
                <a:avLst/>
              </a:prstGeom>
              <a:blipFill>
                <a:blip r:embed="rId5"/>
                <a:stretch>
                  <a:fillRect b="-2545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CFB04707-B7FA-31B7-FA32-A8C417063A9F}"/>
                  </a:ext>
                </a:extLst>
              </p:cNvPr>
              <p:cNvSpPr txBox="1"/>
              <p:nvPr/>
            </p:nvSpPr>
            <p:spPr>
              <a:xfrm>
                <a:off x="326538" y="2871210"/>
                <a:ext cx="240863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func>
                        <m:func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̇"/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func>
                            <m:funcPr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sz="20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CFB04707-B7FA-31B7-FA32-A8C417063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38" y="2871210"/>
                <a:ext cx="2408637" cy="307777"/>
              </a:xfrm>
              <a:prstGeom prst="rect">
                <a:avLst/>
              </a:prstGeom>
              <a:blipFill>
                <a:blip r:embed="rId6"/>
                <a:stretch>
                  <a:fillRect t="-4000" b="-26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23298E41-3B0B-8F19-28BE-CD4CE20A47BE}"/>
                  </a:ext>
                </a:extLst>
              </p:cNvPr>
              <p:cNvSpPr txBox="1"/>
              <p:nvPr/>
            </p:nvSpPr>
            <p:spPr>
              <a:xfrm>
                <a:off x="389269" y="4877890"/>
                <a:ext cx="4879704" cy="4144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it-IT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func>
                        <m:func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̇"/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func>
                            <m:func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sz="20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d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̇"/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func>
                                <m:funcPr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t-IT" sz="20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func>
                            </m:e>
                          </m:func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23298E41-3B0B-8F19-28BE-CD4CE20A4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69" y="4877890"/>
                <a:ext cx="4879704" cy="414472"/>
              </a:xfrm>
              <a:prstGeom prst="rect">
                <a:avLst/>
              </a:prstGeom>
              <a:blipFill>
                <a:blip r:embed="rId7"/>
                <a:stretch>
                  <a:fillRect b="-1470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82566E10-578C-A7BC-BAA1-6E08BD006A40}"/>
                  </a:ext>
                </a:extLst>
              </p:cNvPr>
              <p:cNvSpPr txBox="1"/>
              <p:nvPr/>
            </p:nvSpPr>
            <p:spPr>
              <a:xfrm>
                <a:off x="388722" y="5829337"/>
                <a:ext cx="5701727" cy="6401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200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unc>
                                        <m:funcPr>
                                          <m:ctrl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it-IT" sz="2000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it-IT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it-IT" sz="2000" i="1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  <m:r>
                                                <a:rPr lang="it-IT" sz="2000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it-IT" sz="2000" i="1">
                                                  <a:latin typeface="Cambria Math" panose="02040503050406030204" pitchFamily="18" charset="0"/>
                                                </a:rPr>
                                                <m:t>𝜙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e>
                                    <m:e>
                                      <m:func>
                                        <m:funcPr>
                                          <m:ctrl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a:rPr lang="it-IT" sz="2000" b="0" i="0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it-IT" sz="2000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it-IT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it-IT" sz="2000" i="1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  <m:r>
                                                <a:rPr lang="it-IT" sz="2000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it-IT" sz="2000" i="1">
                                                  <a:latin typeface="Cambria Math" panose="02040503050406030204" pitchFamily="18" charset="0"/>
                                                </a:rPr>
                                                <m:t>𝜙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e>
                                  </m:mr>
                                  <m:mr>
                                    <m:e>
                                      <m:func>
                                        <m:funcPr>
                                          <m:ctrlPr>
                                            <a:rPr lang="it-IT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it-IT" sz="2000" b="0" i="0" smtClean="0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r>
                                            <a:rPr lang="it-IT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func>
                                    </m:e>
                                    <m:e>
                                      <m: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unc>
                                        <m:funcPr>
                                          <m:ctrlPr>
                                            <a:rPr lang="it-IT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it-IT" sz="2000" b="0" i="0" smtClean="0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r>
                                            <a:rPr lang="it-IT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func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func>
                                        <m:funcPr>
                                          <m:ctrlPr>
                                            <a:rPr lang="it-IT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  <m:brk m:alnAt="7"/>
                                            </m:rPr>
                                            <a:rPr lang="it-IT" sz="2000" b="0" i="0" smtClean="0">
                                              <a:latin typeface="Cambria Math" panose="02040503050406030204" pitchFamily="18" charset="0"/>
                                            </a:rPr>
                                            <m:t>c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it-IT" sz="2000" b="0" i="0" smtClean="0">
                                              <a:latin typeface="Cambria Math" panose="02040503050406030204" pitchFamily="18" charset="0"/>
                                            </a:rPr>
                                            <m:t>os</m:t>
                                          </m:r>
                                        </m:fName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</m:func>
                                    </m:e>
                                    <m:e>
                                      <m: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82566E10-578C-A7BC-BAA1-6E08BD006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722" y="5829337"/>
                <a:ext cx="5701727" cy="64011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sellaDiTesto 34">
                <a:extLst>
                  <a:ext uri="{FF2B5EF4-FFF2-40B4-BE49-F238E27FC236}">
                    <a16:creationId xmlns:a16="http://schemas.microsoft.com/office/drawing/2014/main" id="{59B5CB47-36FA-3E93-6E55-6E68A07495DF}"/>
                  </a:ext>
                </a:extLst>
              </p:cNvPr>
              <p:cNvSpPr txBox="1"/>
              <p:nvPr/>
            </p:nvSpPr>
            <p:spPr>
              <a:xfrm>
                <a:off x="8029974" y="2198105"/>
                <a:ext cx="3215261" cy="13339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it-IT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t-IT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mr>
                                  <m:m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it-IT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t-IT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it-IT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t-IT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acc>
                                    </m:e>
                                  </m:mr>
                                  <m:m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it-IT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t-IT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</m:acc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unc>
                                        <m:funcPr>
                                          <m:ctrlPr>
                                            <a:rPr lang="it-IT" sz="2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  <m:brk m:alnAt="7"/>
                                            </m:rPr>
                                            <a:rPr lang="it-IT" sz="2000" i="0" smtClean="0">
                                              <a:latin typeface="Cambria Math" panose="02040503050406030204" pitchFamily="18" charset="0"/>
                                            </a:rPr>
                                            <m:t>c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it-IT" sz="2000" i="0" smtClean="0">
                                              <a:latin typeface="Cambria Math" panose="02040503050406030204" pitchFamily="18" charset="0"/>
                                            </a:rPr>
                                            <m:t>os</m:t>
                                          </m:r>
                                        </m:fName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func>
                                    </m:e>
                                  </m:mr>
                                  <m:mr>
                                    <m:e>
                                      <m:func>
                                        <m:funcPr>
                                          <m:ctrlPr>
                                            <a:rPr lang="it-IT" sz="2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it-IT" sz="2000" i="0" smtClean="0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r>
                                            <a:rPr lang="it-IT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func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unc>
                                        <m:funcPr>
                                          <m:ctrlPr>
                                            <a:rPr lang="it-IT" sz="2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  <m:brk m:alnAt="7"/>
                                            </m:rPr>
                                            <a:rPr lang="it-IT" sz="2000" i="0" smtClean="0">
                                              <a:latin typeface="Cambria Math" panose="02040503050406030204" pitchFamily="18" charset="0"/>
                                            </a:rPr>
                                            <m:t>t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it-IT" sz="2000" i="0" smtClean="0">
                                              <a:latin typeface="Cambria Math" panose="02040503050406030204" pitchFamily="18" charset="0"/>
                                            </a:rPr>
                                            <m:t>an</m:t>
                                          </m:r>
                                        </m:fName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  <m:r>
                                            <a:rPr lang="it-IT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/</m:t>
                                          </m:r>
                                          <m:r>
                                            <a:rPr lang="it-IT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</m:func>
                                    </m:e>
                                  </m:mr>
                                  <m:mr>
                                    <m:e>
                                      <m: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35" name="CasellaDiTesto 34">
                <a:extLst>
                  <a:ext uri="{FF2B5EF4-FFF2-40B4-BE49-F238E27FC236}">
                    <a16:creationId xmlns:a16="http://schemas.microsoft.com/office/drawing/2014/main" id="{59B5CB47-36FA-3E93-6E55-6E68A0749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974" y="2198105"/>
                <a:ext cx="3215261" cy="133395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FB59A277-4DB5-7E7F-CCAF-E965CD283FE8}"/>
                  </a:ext>
                </a:extLst>
              </p:cNvPr>
              <p:cNvSpPr txBox="1"/>
              <p:nvPr/>
            </p:nvSpPr>
            <p:spPr>
              <a:xfrm>
                <a:off x="388722" y="3694818"/>
                <a:ext cx="1906254" cy="424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𝑙</m:t>
                      </m:r>
                      <m:func>
                        <m:func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FB59A277-4DB5-7E7F-CCAF-E965CD283F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722" y="3694818"/>
                <a:ext cx="1906254" cy="424732"/>
              </a:xfrm>
              <a:prstGeom prst="rect">
                <a:avLst/>
              </a:prstGeom>
              <a:blipFill>
                <a:blip r:embed="rId1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4FE5E628-D1E2-87D2-7915-2927360082E7}"/>
                  </a:ext>
                </a:extLst>
              </p:cNvPr>
              <p:cNvSpPr txBox="1"/>
              <p:nvPr/>
            </p:nvSpPr>
            <p:spPr>
              <a:xfrm>
                <a:off x="388722" y="4050589"/>
                <a:ext cx="1906253" cy="424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𝑙</m:t>
                      </m:r>
                      <m:func>
                        <m:func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4FE5E628-D1E2-87D2-7915-292736008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722" y="4050589"/>
                <a:ext cx="1906253" cy="424732"/>
              </a:xfrm>
              <a:prstGeom prst="rect">
                <a:avLst/>
              </a:prstGeom>
              <a:blipFill>
                <a:blip r:embed="rId1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A947F459-7028-78C7-78A0-037C56F30CC5}"/>
                  </a:ext>
                </a:extLst>
              </p:cNvPr>
              <p:cNvSpPr txBox="1"/>
              <p:nvPr/>
            </p:nvSpPr>
            <p:spPr>
              <a:xfrm>
                <a:off x="10667855" y="4449500"/>
                <a:ext cx="1095372" cy="11128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A947F459-7028-78C7-78A0-037C56F30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7855" y="4449500"/>
                <a:ext cx="1095372" cy="111280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7AB7CAFF-AE00-2752-DB95-50ECB3525073}"/>
              </a:ext>
            </a:extLst>
          </p:cNvPr>
          <p:cNvSpPr txBox="1"/>
          <p:nvPr/>
        </p:nvSpPr>
        <p:spPr>
          <a:xfrm>
            <a:off x="218872" y="1705205"/>
            <a:ext cx="65375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Century Gothic" panose="020B0502020202020204" pitchFamily="34" charset="0"/>
              </a:rPr>
              <a:t>Two nonholonomic constraints, one for each wheel (pure rolling constraints)</a:t>
            </a:r>
            <a:endParaRPr lang="it-IT" sz="2000" dirty="0">
              <a:latin typeface="Century Gothic" panose="020B0502020202020204" pitchFamily="34" charset="0"/>
            </a:endParaRP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B8640059-02DC-3E23-660E-4CE8339C62EC}"/>
              </a:ext>
            </a:extLst>
          </p:cNvPr>
          <p:cNvSpPr txBox="1"/>
          <p:nvPr/>
        </p:nvSpPr>
        <p:spPr>
          <a:xfrm>
            <a:off x="236325" y="3271292"/>
            <a:ext cx="372794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Century Gothic" panose="020B0502020202020204" pitchFamily="34" charset="0"/>
              </a:rPr>
              <a:t>Using rigid-body</a:t>
            </a:r>
            <a:r>
              <a:rPr lang="en-US" sz="2200" dirty="0"/>
              <a:t> </a:t>
            </a:r>
            <a:r>
              <a:rPr lang="en-US" sz="2000" dirty="0">
                <a:latin typeface="Century Gothic" panose="020B0502020202020204" pitchFamily="34" charset="0"/>
              </a:rPr>
              <a:t>constraints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E73F7AF4-55FC-598D-4D65-F79829B73034}"/>
              </a:ext>
            </a:extLst>
          </p:cNvPr>
          <p:cNvSpPr txBox="1"/>
          <p:nvPr/>
        </p:nvSpPr>
        <p:spPr>
          <a:xfrm>
            <a:off x="270738" y="5362296"/>
            <a:ext cx="4957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Century Gothic" panose="020B0502020202020204" pitchFamily="34" charset="0"/>
              </a:rPr>
              <a:t>Pfaffian constraint matrix</a:t>
            </a:r>
            <a:endParaRPr lang="it-IT" sz="2000" dirty="0">
              <a:latin typeface="Century Gothic" panose="020B0502020202020204" pitchFamily="34" charset="0"/>
            </a:endParaRP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D6918C59-0B41-79B7-7FD9-93F781372028}"/>
              </a:ext>
            </a:extLst>
          </p:cNvPr>
          <p:cNvSpPr txBox="1"/>
          <p:nvPr/>
        </p:nvSpPr>
        <p:spPr>
          <a:xfrm>
            <a:off x="7194574" y="1836340"/>
            <a:ext cx="485506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Century Gothic" panose="020B0502020202020204" pitchFamily="34" charset="0"/>
              </a:rPr>
              <a:t>Kinematic model </a:t>
            </a:r>
            <a:r>
              <a:rPr lang="en-US" sz="2000" dirty="0">
                <a:latin typeface="Century Gothic" panose="020B0502020202020204" pitchFamily="34" charset="0"/>
              </a:rPr>
              <a:t>(rear-wheel driving) </a:t>
            </a:r>
            <a:endParaRPr lang="it-IT" sz="2000" dirty="0">
              <a:latin typeface="Century Gothic" panose="020B0502020202020204" pitchFamily="34" charset="0"/>
            </a:endParaRP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9E9D68BE-1730-AD1F-9DCF-03583E51D108}"/>
              </a:ext>
            </a:extLst>
          </p:cNvPr>
          <p:cNvSpPr txBox="1"/>
          <p:nvPr/>
        </p:nvSpPr>
        <p:spPr>
          <a:xfrm>
            <a:off x="236325" y="4459803"/>
            <a:ext cx="4957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Century Gothic" panose="020B0502020202020204" pitchFamily="34" charset="0"/>
              </a:rPr>
              <a:t>the first kinematic constraint becomes</a:t>
            </a:r>
            <a:endParaRPr lang="it-IT" sz="2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360650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28B8333-A58F-B090-6619-FB58F5E793A2}"/>
              </a:ext>
            </a:extLst>
          </p:cNvPr>
          <p:cNvSpPr txBox="1"/>
          <p:nvPr/>
        </p:nvSpPr>
        <p:spPr>
          <a:xfrm>
            <a:off x="3151921" y="4137002"/>
            <a:ext cx="7179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rgbClr val="D9D9D9"/>
                </a:solidFill>
                <a:latin typeface="Century Gothic" panose="020B0502020202020204" pitchFamily="34" charset="0"/>
              </a:rPr>
              <a:t>INPUT-OUTPUT</a:t>
            </a:r>
            <a:r>
              <a:rPr lang="it-IT" sz="2000" b="1" i="0" dirty="0">
                <a:solidFill>
                  <a:srgbClr val="D9D9D9"/>
                </a:solidFill>
                <a:effectLst/>
                <a:latin typeface="Century Gothic" panose="020B0502020202020204" pitchFamily="34" charset="0"/>
              </a:rPr>
              <a:t> LINEARIZATION CONTROL</a:t>
            </a:r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D80F2F3F-230D-5821-F789-7AE310C062C1}"/>
              </a:ext>
            </a:extLst>
          </p:cNvPr>
          <p:cNvCxnSpPr>
            <a:cxnSpLocks/>
          </p:cNvCxnSpPr>
          <p:nvPr/>
        </p:nvCxnSpPr>
        <p:spPr>
          <a:xfrm flipV="1">
            <a:off x="2470826" y="4581593"/>
            <a:ext cx="8706255" cy="3414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ttangolo 10"/>
          <p:cNvSpPr/>
          <p:nvPr/>
        </p:nvSpPr>
        <p:spPr>
          <a:xfrm>
            <a:off x="0" y="6485074"/>
            <a:ext cx="12192000" cy="357822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it-IT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14286" y="6522320"/>
            <a:ext cx="120677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1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69F518B-0E9D-45D6-956E-1C11114F9F15}" type="slidenum">
              <a:rPr lang="it-IT" sz="1400" smtClean="0">
                <a:solidFill>
                  <a:srgbClr val="162230"/>
                </a:solidFill>
                <a:latin typeface="Century Gothic"/>
                <a:cs typeface="Century Gothic"/>
              </a:rPr>
              <a:pPr algn="r">
                <a:spcBef>
                  <a:spcPts val="1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4</a:t>
            </a:fld>
            <a:r>
              <a:rPr lang="it-IT" sz="1400" dirty="0">
                <a:solidFill>
                  <a:srgbClr val="162230"/>
                </a:solidFill>
                <a:latin typeface="Century Gothic"/>
                <a:cs typeface="Century Gothic"/>
              </a:rPr>
              <a:t>/28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335325-D0F1-BB9A-B37B-9D0783AA7C90}"/>
              </a:ext>
            </a:extLst>
          </p:cNvPr>
          <p:cNvSpPr/>
          <p:nvPr/>
        </p:nvSpPr>
        <p:spPr>
          <a:xfrm>
            <a:off x="111616" y="1081813"/>
            <a:ext cx="11970456" cy="5709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Goals</a:t>
            </a:r>
          </a:p>
          <a:p>
            <a:pPr>
              <a:spcAft>
                <a:spcPts val="600"/>
              </a:spcAft>
            </a:pPr>
            <a:endParaRPr lang="it-IT" sz="3200" dirty="0">
              <a:solidFill>
                <a:srgbClr val="971720"/>
              </a:solidFill>
              <a:latin typeface="Century Gothic"/>
              <a:cs typeface="Century Gothic"/>
            </a:endParaRPr>
          </a:p>
          <a:p>
            <a:pPr>
              <a:spcAft>
                <a:spcPts val="600"/>
              </a:spcAft>
            </a:pPr>
            <a:endParaRPr lang="it-IT" sz="3200" dirty="0">
              <a:solidFill>
                <a:srgbClr val="971720"/>
              </a:solidFill>
              <a:latin typeface="Century Gothic"/>
              <a:cs typeface="Century Gothic"/>
            </a:endParaRPr>
          </a:p>
          <a:p>
            <a:pPr>
              <a:spcAft>
                <a:spcPts val="600"/>
              </a:spcAft>
            </a:pPr>
            <a:endParaRPr lang="it-IT" sz="3200" dirty="0">
              <a:solidFill>
                <a:srgbClr val="971720"/>
              </a:solidFill>
              <a:latin typeface="Century Gothic"/>
              <a:cs typeface="Century Gothic"/>
            </a:endParaRPr>
          </a:p>
          <a:p>
            <a:pPr>
              <a:spcAft>
                <a:spcPts val="600"/>
              </a:spcAft>
            </a:pPr>
            <a:endParaRPr lang="it-IT" sz="3200" dirty="0">
              <a:solidFill>
                <a:srgbClr val="971720"/>
              </a:solidFill>
              <a:latin typeface="Century Gothic"/>
              <a:cs typeface="Century Gothic"/>
            </a:endParaRPr>
          </a:p>
          <a:p>
            <a:pPr>
              <a:spcAft>
                <a:spcPts val="600"/>
              </a:spcAft>
            </a:pPr>
            <a:endParaRPr lang="it-IT" sz="3200" dirty="0">
              <a:solidFill>
                <a:srgbClr val="971720"/>
              </a:solidFill>
              <a:latin typeface="Century Gothic"/>
              <a:cs typeface="Century Gothic"/>
            </a:endParaRPr>
          </a:p>
          <a:p>
            <a:pPr>
              <a:spcAft>
                <a:spcPts val="600"/>
              </a:spcAft>
            </a:pPr>
            <a:endParaRPr lang="it-IT" sz="3200" dirty="0">
              <a:solidFill>
                <a:srgbClr val="971720"/>
              </a:solidFill>
              <a:latin typeface="Century Gothic"/>
              <a:cs typeface="Century Gothic"/>
            </a:endParaRPr>
          </a:p>
          <a:p>
            <a:pPr>
              <a:spcAft>
                <a:spcPts val="600"/>
              </a:spcAft>
            </a:pPr>
            <a:endParaRPr lang="it-IT" sz="3200" dirty="0">
              <a:solidFill>
                <a:srgbClr val="971720"/>
              </a:solidFill>
              <a:latin typeface="Century Gothic"/>
              <a:cs typeface="Century Gothic"/>
            </a:endParaRPr>
          </a:p>
          <a:p>
            <a:pPr>
              <a:spcAft>
                <a:spcPts val="600"/>
              </a:spcAft>
            </a:pPr>
            <a:endParaRPr lang="it-IT" sz="3200" dirty="0">
              <a:solidFill>
                <a:srgbClr val="971720"/>
              </a:solidFill>
              <a:latin typeface="Century Gothic"/>
              <a:cs typeface="Century Gothic"/>
            </a:endParaRPr>
          </a:p>
          <a:p>
            <a:pPr>
              <a:spcAft>
                <a:spcPts val="600"/>
              </a:spcAft>
            </a:pPr>
            <a:endParaRPr lang="it-IT" sz="3200" dirty="0">
              <a:solidFill>
                <a:srgbClr val="971720"/>
              </a:solidFill>
              <a:latin typeface="Century Gothic"/>
              <a:cs typeface="Century Gothic"/>
            </a:endParaRPr>
          </a:p>
        </p:txBody>
      </p:sp>
      <p:pic>
        <p:nvPicPr>
          <p:cNvPr id="4" name="Immagine 3" descr="banner.png">
            <a:extLst>
              <a:ext uri="{FF2B5EF4-FFF2-40B4-BE49-F238E27FC236}">
                <a16:creationId xmlns:a16="http://schemas.microsoft.com/office/drawing/2014/main" id="{310301CB-A57C-36EE-CC6E-CBBB54A75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192001" cy="1052622"/>
          </a:xfrm>
          <a:prstGeom prst="rect">
            <a:avLst/>
          </a:prstGeom>
        </p:spPr>
      </p:pic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94D8397C-85D6-9500-4F6C-33988866781C}"/>
              </a:ext>
            </a:extLst>
          </p:cNvPr>
          <p:cNvSpPr/>
          <p:nvPr/>
        </p:nvSpPr>
        <p:spPr>
          <a:xfrm>
            <a:off x="415595" y="2518231"/>
            <a:ext cx="1177047" cy="2203959"/>
          </a:xfrm>
          <a:prstGeom prst="roundRect">
            <a:avLst>
              <a:gd name="adj" fmla="val 50000"/>
            </a:avLst>
          </a:prstGeom>
          <a:solidFill>
            <a:srgbClr val="19243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>
                <a:solidFill>
                  <a:srgbClr val="192434"/>
                </a:solidFill>
              </a:ln>
              <a:solidFill>
                <a:srgbClr val="182434"/>
              </a:solidFill>
            </a:endParaRPr>
          </a:p>
        </p:txBody>
      </p:sp>
      <p:sp>
        <p:nvSpPr>
          <p:cNvPr id="8" name="Connettore 7">
            <a:extLst>
              <a:ext uri="{FF2B5EF4-FFF2-40B4-BE49-F238E27FC236}">
                <a16:creationId xmlns:a16="http://schemas.microsoft.com/office/drawing/2014/main" id="{E185D451-ACAE-0D37-877B-D7942DB42DBC}"/>
              </a:ext>
            </a:extLst>
          </p:cNvPr>
          <p:cNvSpPr/>
          <p:nvPr/>
        </p:nvSpPr>
        <p:spPr>
          <a:xfrm>
            <a:off x="668513" y="2820618"/>
            <a:ext cx="680937" cy="663913"/>
          </a:xfrm>
          <a:prstGeom prst="flowChartConnector">
            <a:avLst/>
          </a:prstGeom>
          <a:solidFill>
            <a:srgbClr val="FFD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onnettore 9">
            <a:extLst>
              <a:ext uri="{FF2B5EF4-FFF2-40B4-BE49-F238E27FC236}">
                <a16:creationId xmlns:a16="http://schemas.microsoft.com/office/drawing/2014/main" id="{E0672A86-420B-C262-0397-A74F4F59DEEC}"/>
              </a:ext>
            </a:extLst>
          </p:cNvPr>
          <p:cNvSpPr/>
          <p:nvPr/>
        </p:nvSpPr>
        <p:spPr>
          <a:xfrm>
            <a:off x="668513" y="3742100"/>
            <a:ext cx="680937" cy="663913"/>
          </a:xfrm>
          <a:prstGeom prst="flowChartConnector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920381B-167A-75E3-6CC1-CC63934B8403}"/>
              </a:ext>
            </a:extLst>
          </p:cNvPr>
          <p:cNvSpPr txBox="1"/>
          <p:nvPr/>
        </p:nvSpPr>
        <p:spPr>
          <a:xfrm>
            <a:off x="3151921" y="1915968"/>
            <a:ext cx="7179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rgbClr val="1A2637"/>
                </a:solidFill>
                <a:latin typeface="Century Gothic" panose="020B0502020202020204" pitchFamily="34" charset="0"/>
              </a:rPr>
              <a:t>MOTION PLANNING</a:t>
            </a: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65D342A9-53FF-ACF5-C87E-21B74EDBA99B}"/>
              </a:ext>
            </a:extLst>
          </p:cNvPr>
          <p:cNvCxnSpPr>
            <a:cxnSpLocks/>
          </p:cNvCxnSpPr>
          <p:nvPr/>
        </p:nvCxnSpPr>
        <p:spPr>
          <a:xfrm flipV="1">
            <a:off x="2470826" y="2360559"/>
            <a:ext cx="8706255" cy="34149"/>
          </a:xfrm>
          <a:prstGeom prst="line">
            <a:avLst/>
          </a:prstGeom>
          <a:ln>
            <a:solidFill>
              <a:srgbClr val="FFDC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E5A58C3-4BF9-2729-8F56-CD15BF6E9AEA}"/>
              </a:ext>
            </a:extLst>
          </p:cNvPr>
          <p:cNvSpPr txBox="1"/>
          <p:nvPr/>
        </p:nvSpPr>
        <p:spPr>
          <a:xfrm>
            <a:off x="2459797" y="2485353"/>
            <a:ext cx="87743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sz="2000" dirty="0">
                <a:latin typeface="Century Gothic" panose="020B0502020202020204" pitchFamily="34" charset="0"/>
              </a:rPr>
              <a:t>A </a:t>
            </a:r>
            <a:r>
              <a:rPr lang="it-IT" sz="2000" dirty="0" err="1">
                <a:latin typeface="Century Gothic" panose="020B0502020202020204" pitchFamily="34" charset="0"/>
              </a:rPr>
              <a:t>smooth</a:t>
            </a:r>
            <a:r>
              <a:rPr lang="it-IT" sz="2000" dirty="0">
                <a:latin typeface="Century Gothic" panose="020B0502020202020204" pitchFamily="34" charset="0"/>
              </a:rPr>
              <a:t> </a:t>
            </a:r>
            <a:r>
              <a:rPr lang="it-IT" sz="2000" dirty="0" err="1">
                <a:latin typeface="Century Gothic" panose="020B0502020202020204" pitchFamily="34" charset="0"/>
              </a:rPr>
              <a:t>path</a:t>
            </a:r>
            <a:r>
              <a:rPr lang="it-IT" sz="2000" dirty="0">
                <a:latin typeface="Century Gothic" panose="020B0502020202020204" pitchFamily="34" charset="0"/>
              </a:rPr>
              <a:t> planning </a:t>
            </a:r>
            <a:r>
              <a:rPr lang="it-IT" sz="2000" dirty="0" err="1">
                <a:latin typeface="Century Gothic" panose="020B0502020202020204" pitchFamily="34" charset="0"/>
              </a:rPr>
              <a:t>algorithm</a:t>
            </a:r>
            <a:r>
              <a:rPr lang="it-IT" sz="2000" dirty="0">
                <a:latin typeface="Century Gothic" panose="020B0502020202020204" pitchFamily="34" charset="0"/>
              </a:rPr>
              <a:t> </a:t>
            </a:r>
            <a:r>
              <a:rPr lang="it-IT" sz="20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is</a:t>
            </a:r>
            <a:r>
              <a:rPr lang="it-IT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it-IT" sz="20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implemented</a:t>
            </a:r>
            <a:r>
              <a:rPr lang="it-IT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it-IT" sz="2000" dirty="0">
                <a:latin typeface="Century Gothic" panose="020B0502020202020204" pitchFamily="34" charset="0"/>
              </a:rPr>
              <a:t>for car-like robot and </a:t>
            </a:r>
            <a:r>
              <a:rPr lang="en-US" sz="2000" dirty="0">
                <a:latin typeface="Century Gothic" panose="020B0502020202020204" pitchFamily="34" charset="0"/>
              </a:rPr>
              <a:t>determine trajectory. Two algorithms are implemented: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2000" dirty="0">
                <a:latin typeface="Century Gothic" panose="020B0502020202020204" pitchFamily="34" charset="0"/>
              </a:rPr>
              <a:t>PRM, BFS and path smoothing method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2000" dirty="0">
                <a:latin typeface="Century Gothic" panose="020B0502020202020204" pitchFamily="34" charset="0"/>
              </a:rPr>
              <a:t>Reeds-</a:t>
            </a:r>
            <a:r>
              <a:rPr lang="en-US" sz="2000" dirty="0" err="1">
                <a:latin typeface="Century Gothic" panose="020B0502020202020204" pitchFamily="34" charset="0"/>
              </a:rPr>
              <a:t>Shepp</a:t>
            </a:r>
            <a:r>
              <a:rPr lang="en-US" sz="2000" dirty="0">
                <a:latin typeface="Century Gothic" panose="020B0502020202020204" pitchFamily="34" charset="0"/>
              </a:rPr>
              <a:t> Curves with Dijkstra’s algorithm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C4B1A48-727E-866C-A578-F275BDDA692F}"/>
              </a:ext>
            </a:extLst>
          </p:cNvPr>
          <p:cNvSpPr txBox="1"/>
          <p:nvPr/>
        </p:nvSpPr>
        <p:spPr>
          <a:xfrm>
            <a:off x="2534213" y="4675059"/>
            <a:ext cx="85700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D9D9D9"/>
                </a:solidFill>
                <a:latin typeface="Century Gothic" panose="020B0502020202020204" pitchFamily="34" charset="0"/>
              </a:rPr>
              <a:t>Given the trajectory in the previous point, an Input/Output Linearization control approach is implemented to control the position of car-like robot.</a:t>
            </a:r>
            <a:endParaRPr lang="it-IT" sz="2000" dirty="0">
              <a:solidFill>
                <a:srgbClr val="D9D9D9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1285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10"/>
          <p:cNvSpPr/>
          <p:nvPr/>
        </p:nvSpPr>
        <p:spPr>
          <a:xfrm>
            <a:off x="0" y="6485074"/>
            <a:ext cx="12192000" cy="357822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it-IT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14286" y="6522320"/>
            <a:ext cx="120677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1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69F518B-0E9D-45D6-956E-1C11114F9F15}" type="slidenum">
              <a:rPr lang="it-IT" sz="1400" smtClean="0">
                <a:solidFill>
                  <a:srgbClr val="162230"/>
                </a:solidFill>
                <a:latin typeface="Century Gothic"/>
                <a:cs typeface="Century Gothic"/>
              </a:rPr>
              <a:pPr algn="r">
                <a:spcBef>
                  <a:spcPts val="1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</a:t>
            </a:fld>
            <a:r>
              <a:rPr lang="it-IT" sz="1400" dirty="0">
                <a:solidFill>
                  <a:srgbClr val="162230"/>
                </a:solidFill>
                <a:latin typeface="Century Gothic"/>
                <a:cs typeface="Century Gothic"/>
              </a:rPr>
              <a:t>/28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335325-D0F1-BB9A-B37B-9D0783AA7C90}"/>
              </a:ext>
            </a:extLst>
          </p:cNvPr>
          <p:cNvSpPr/>
          <p:nvPr/>
        </p:nvSpPr>
        <p:spPr>
          <a:xfrm>
            <a:off x="111616" y="1081813"/>
            <a:ext cx="11970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it-IT" sz="3200" dirty="0" err="1">
                <a:solidFill>
                  <a:srgbClr val="971720"/>
                </a:solidFill>
                <a:latin typeface="Century Gothic"/>
                <a:cs typeface="Century Gothic"/>
              </a:rPr>
              <a:t>Occupancy</a:t>
            </a: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  <a:cs typeface="Century Gothic"/>
              </a:rPr>
              <a:t>map</a:t>
            </a: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  <a:cs typeface="Century Gothic"/>
              </a:rPr>
              <a:t>creation</a:t>
            </a:r>
            <a:endParaRPr lang="it-IT" sz="3200" dirty="0">
              <a:solidFill>
                <a:srgbClr val="971720"/>
              </a:solidFill>
              <a:latin typeface="Century Gothic"/>
              <a:cs typeface="Century Gothic"/>
            </a:endParaRPr>
          </a:p>
        </p:txBody>
      </p:sp>
      <p:pic>
        <p:nvPicPr>
          <p:cNvPr id="4" name="Immagine 3" descr="banner.png">
            <a:extLst>
              <a:ext uri="{FF2B5EF4-FFF2-40B4-BE49-F238E27FC236}">
                <a16:creationId xmlns:a16="http://schemas.microsoft.com/office/drawing/2014/main" id="{310301CB-A57C-36EE-CC6E-CBBB54A75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192001" cy="1052622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BF38AEB6-6A9F-C727-DAB6-BBA9000BC2A2}"/>
              </a:ext>
            </a:extLst>
          </p:cNvPr>
          <p:cNvSpPr txBox="1"/>
          <p:nvPr/>
        </p:nvSpPr>
        <p:spPr>
          <a:xfrm>
            <a:off x="111616" y="1747447"/>
            <a:ext cx="67157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dirty="0" err="1">
                <a:latin typeface="Century Gothic" panose="020B0502020202020204" pitchFamily="34" charset="0"/>
              </a:rPr>
              <a:t>Creation</a:t>
            </a:r>
            <a:r>
              <a:rPr lang="it-IT" sz="2000" dirty="0">
                <a:latin typeface="Century Gothic" panose="020B0502020202020204" pitchFamily="34" charset="0"/>
              </a:rPr>
              <a:t> </a:t>
            </a:r>
            <a:r>
              <a:rPr lang="it-IT" sz="2000" dirty="0" err="1">
                <a:latin typeface="Century Gothic" panose="020B0502020202020204" pitchFamily="34" charset="0"/>
              </a:rPr>
              <a:t>occupancy</a:t>
            </a:r>
            <a:r>
              <a:rPr lang="it-IT" sz="2000" dirty="0">
                <a:latin typeface="Century Gothic" panose="020B0502020202020204" pitchFamily="34" charset="0"/>
              </a:rPr>
              <a:t> </a:t>
            </a:r>
            <a:r>
              <a:rPr lang="it-IT" sz="2000" dirty="0" err="1">
                <a:latin typeface="Century Gothic" panose="020B0502020202020204" pitchFamily="34" charset="0"/>
              </a:rPr>
              <a:t>map</a:t>
            </a:r>
            <a:r>
              <a:rPr lang="it-IT" sz="2000" dirty="0">
                <a:latin typeface="Century Gothic" panose="020B0502020202020204" pitchFamily="34" charset="0"/>
              </a:rPr>
              <a:t> from image with MATLAB </a:t>
            </a:r>
          </a:p>
        </p:txBody>
      </p:sp>
      <p:pic>
        <p:nvPicPr>
          <p:cNvPr id="14" name="Immagine 13" descr="Immagine che contiene schizzo, monocromatico, bianco e nero, nero&#10;&#10;Descrizione generata automaticamente">
            <a:extLst>
              <a:ext uri="{FF2B5EF4-FFF2-40B4-BE49-F238E27FC236}">
                <a16:creationId xmlns:a16="http://schemas.microsoft.com/office/drawing/2014/main" id="{8979C8C4-4E80-6BE1-CB69-B0C5A44A75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372" y="3041271"/>
            <a:ext cx="4416166" cy="2603357"/>
          </a:xfrm>
          <a:prstGeom prst="rect">
            <a:avLst/>
          </a:prstGeom>
        </p:spPr>
      </p:pic>
      <p:sp>
        <p:nvSpPr>
          <p:cNvPr id="15" name="Freccia a destra 14">
            <a:extLst>
              <a:ext uri="{FF2B5EF4-FFF2-40B4-BE49-F238E27FC236}">
                <a16:creationId xmlns:a16="http://schemas.microsoft.com/office/drawing/2014/main" id="{3A82004D-99FF-F56D-EDA0-06FB9A13C3EA}"/>
              </a:ext>
            </a:extLst>
          </p:cNvPr>
          <p:cNvSpPr/>
          <p:nvPr/>
        </p:nvSpPr>
        <p:spPr>
          <a:xfrm>
            <a:off x="5340817" y="4302315"/>
            <a:ext cx="1143000" cy="195942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AD446498-2A94-96BA-B53D-ED8C7348B0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1096" y="2982002"/>
            <a:ext cx="4552663" cy="26978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488C7EF0-59C6-1464-56A3-EC000A5B48E3}"/>
                  </a:ext>
                </a:extLst>
              </p:cNvPr>
              <p:cNvSpPr txBox="1"/>
              <p:nvPr/>
            </p:nvSpPr>
            <p:spPr>
              <a:xfrm>
                <a:off x="4655967" y="5869060"/>
                <a:ext cx="2784423" cy="3915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𝑠𝑖𝑧𝑒</m:t>
                      </m:r>
                      <m:d>
                        <m:dPr>
                          <m:ctrlPr>
                            <a:rPr lang="it-IT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𝑚𝑎𝑝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488C7EF0-59C6-1464-56A3-EC000A5B4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967" y="5869060"/>
                <a:ext cx="2784423" cy="391582"/>
              </a:xfrm>
              <a:prstGeom prst="rect">
                <a:avLst/>
              </a:prstGeom>
              <a:blipFill>
                <a:blip r:embed="rId6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A96CE69-CBAA-A472-F71D-3AE159A568E6}"/>
              </a:ext>
            </a:extLst>
          </p:cNvPr>
          <p:cNvSpPr txBox="1"/>
          <p:nvPr/>
        </p:nvSpPr>
        <p:spPr>
          <a:xfrm>
            <a:off x="328604" y="2193296"/>
            <a:ext cx="64987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dirty="0">
                <a:latin typeface="Century Gothic" panose="020B0502020202020204" pitchFamily="34" charset="0"/>
              </a:rPr>
              <a:t>0</a:t>
            </a:r>
            <a:r>
              <a:rPr lang="en-US" sz="2000" dirty="0">
                <a:latin typeface="Century Gothic" panose="020B0502020202020204" pitchFamily="34" charset="0"/>
              </a:rPr>
              <a:t> </a:t>
            </a:r>
            <a:r>
              <a:rPr lang="en-US" sz="2000" dirty="0">
                <a:latin typeface="Century Gothic" panose="020B0502020202020204" pitchFamily="34" charset="0"/>
                <a:sym typeface="Wingdings" panose="05000000000000000000" pitchFamily="2" charset="2"/>
              </a:rPr>
              <a:t></a:t>
            </a:r>
            <a:r>
              <a:rPr lang="en-US" sz="2000" dirty="0">
                <a:latin typeface="Century Gothic" panose="020B0502020202020204" pitchFamily="34" charset="0"/>
              </a:rPr>
              <a:t> cell with an </a:t>
            </a:r>
            <a:r>
              <a:rPr lang="en-US" sz="2000" b="1" dirty="0">
                <a:latin typeface="Century Gothic" panose="020B0502020202020204" pitchFamily="34" charset="0"/>
              </a:rPr>
              <a:t>obstacle</a:t>
            </a:r>
          </a:p>
          <a:p>
            <a:pPr algn="l"/>
            <a:r>
              <a:rPr lang="en-US" sz="2000" b="1" dirty="0">
                <a:latin typeface="Century Gothic" panose="020B0502020202020204" pitchFamily="34" charset="0"/>
              </a:rPr>
              <a:t>1</a:t>
            </a:r>
            <a:r>
              <a:rPr lang="en-US" sz="2000" dirty="0">
                <a:latin typeface="Century Gothic" panose="020B0502020202020204" pitchFamily="34" charset="0"/>
              </a:rPr>
              <a:t> </a:t>
            </a:r>
            <a:r>
              <a:rPr lang="en-US" sz="2000" dirty="0">
                <a:latin typeface="Century Gothic" panose="020B0502020202020204" pitchFamily="34" charset="0"/>
                <a:sym typeface="Wingdings" panose="05000000000000000000" pitchFamily="2" charset="2"/>
              </a:rPr>
              <a:t></a:t>
            </a:r>
            <a:r>
              <a:rPr lang="en-US" sz="2000" dirty="0">
                <a:latin typeface="Century Gothic" panose="020B0502020202020204" pitchFamily="34" charset="0"/>
              </a:rPr>
              <a:t> </a:t>
            </a:r>
            <a:r>
              <a:rPr lang="en-US" sz="2000" b="1" dirty="0">
                <a:latin typeface="Century Gothic" panose="020B0502020202020204" pitchFamily="34" charset="0"/>
              </a:rPr>
              <a:t>free</a:t>
            </a:r>
            <a:r>
              <a:rPr lang="en-US" sz="2000" dirty="0">
                <a:latin typeface="Century Gothic" panose="020B0502020202020204" pitchFamily="34" charset="0"/>
              </a:rPr>
              <a:t> cell</a:t>
            </a:r>
            <a:endParaRPr lang="it-IT" sz="2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5297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10"/>
          <p:cNvSpPr/>
          <p:nvPr/>
        </p:nvSpPr>
        <p:spPr>
          <a:xfrm>
            <a:off x="0" y="6485074"/>
            <a:ext cx="12192000" cy="357822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it-IT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14286" y="6522320"/>
            <a:ext cx="120677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1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69F518B-0E9D-45D6-956E-1C11114F9F15}" type="slidenum">
              <a:rPr lang="it-IT" sz="1400" smtClean="0">
                <a:solidFill>
                  <a:srgbClr val="162230"/>
                </a:solidFill>
                <a:latin typeface="Century Gothic"/>
                <a:cs typeface="Century Gothic"/>
              </a:rPr>
              <a:pPr algn="r">
                <a:spcBef>
                  <a:spcPts val="1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6</a:t>
            </a:fld>
            <a:r>
              <a:rPr lang="it-IT" sz="1400" dirty="0">
                <a:solidFill>
                  <a:srgbClr val="162230"/>
                </a:solidFill>
                <a:latin typeface="Century Gothic"/>
                <a:cs typeface="Century Gothic"/>
              </a:rPr>
              <a:t>/28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335325-D0F1-BB9A-B37B-9D0783AA7C90}"/>
              </a:ext>
            </a:extLst>
          </p:cNvPr>
          <p:cNvSpPr/>
          <p:nvPr/>
        </p:nvSpPr>
        <p:spPr>
          <a:xfrm>
            <a:off x="111616" y="1081813"/>
            <a:ext cx="11970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Motion planning: goals</a:t>
            </a:r>
          </a:p>
        </p:txBody>
      </p:sp>
      <p:pic>
        <p:nvPicPr>
          <p:cNvPr id="4" name="Immagine 3" descr="banner.png">
            <a:extLst>
              <a:ext uri="{FF2B5EF4-FFF2-40B4-BE49-F238E27FC236}">
                <a16:creationId xmlns:a16="http://schemas.microsoft.com/office/drawing/2014/main" id="{310301CB-A57C-36EE-CC6E-CBBB54A75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192001" cy="1052622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37C12434-A9F7-B5B7-7D8A-F9BBC124FE5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376014" y="1430540"/>
            <a:ext cx="3621679" cy="2210988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274B7E5-2BDA-DC29-71C0-A4991FE475C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404580" y="3719794"/>
            <a:ext cx="3621679" cy="22039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BF38AEB6-6A9F-C727-DAB6-BBA9000BC2A2}"/>
                  </a:ext>
                </a:extLst>
              </p:cNvPr>
              <p:cNvSpPr txBox="1"/>
              <p:nvPr/>
            </p:nvSpPr>
            <p:spPr>
              <a:xfrm>
                <a:off x="111616" y="2550523"/>
                <a:ext cx="6798547" cy="31950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2000" b="1" dirty="0" err="1">
                    <a:latin typeface="Century Gothic" panose="020B0502020202020204" pitchFamily="34" charset="0"/>
                  </a:rPr>
                  <a:t>Path</a:t>
                </a:r>
                <a:r>
                  <a:rPr lang="it-IT" sz="2000" dirty="0">
                    <a:latin typeface="Century Gothic" panose="020B0502020202020204" pitchFamily="34" charset="0"/>
                  </a:rPr>
                  <a:t> </a:t>
                </a:r>
                <a:r>
                  <a:rPr lang="it-IT" sz="2000" b="1" dirty="0">
                    <a:latin typeface="Century Gothic" panose="020B0502020202020204" pitchFamily="34" charset="0"/>
                  </a:rPr>
                  <a:t>planning</a:t>
                </a:r>
                <a:r>
                  <a:rPr lang="it-IT" sz="2000" dirty="0">
                    <a:latin typeface="Century Gothic" panose="020B0502020202020204" pitchFamily="34" charset="0"/>
                  </a:rPr>
                  <a:t> (</a:t>
                </a:r>
                <a:r>
                  <a:rPr lang="it-IT" sz="2000" dirty="0" err="1">
                    <a:latin typeface="Century Gothic" panose="020B0502020202020204" pitchFamily="34" charset="0"/>
                  </a:rPr>
                  <a:t>find</a:t>
                </a:r>
                <a:r>
                  <a:rPr lang="it-IT" sz="2000" dirty="0">
                    <a:latin typeface="Century Gothic" panose="020B0502020202020204" pitchFamily="34" charset="0"/>
                  </a:rPr>
                  <a:t> </a:t>
                </a:r>
                <a:r>
                  <a:rPr lang="it-IT" sz="2000" dirty="0" err="1">
                    <a:latin typeface="Century Gothic" panose="020B0502020202020204" pitchFamily="34" charset="0"/>
                  </a:rPr>
                  <a:t>path</a:t>
                </a:r>
                <a:r>
                  <a:rPr lang="it-IT" sz="2000" dirty="0">
                    <a:latin typeface="Century Gothic" panose="020B0502020202020204" pitchFamily="34" charset="0"/>
                  </a:rPr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it-IT" sz="2000" dirty="0">
                    <a:latin typeface="Century Gothic" panose="020B0502020202020204" pitchFamily="34" charset="0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it-IT" sz="2000" dirty="0">
                    <a:latin typeface="Century Gothic" panose="020B0502020202020204" pitchFamily="34" charset="0"/>
                  </a:rPr>
                  <a:t> with an </a:t>
                </a:r>
                <a:r>
                  <a:rPr lang="en-US" sz="2000" dirty="0">
                    <a:latin typeface="Century Gothic" panose="020B0502020202020204" pitchFamily="34" charset="0"/>
                  </a:rPr>
                  <a:t>algorithm</a:t>
                </a:r>
                <a:r>
                  <a:rPr lang="it-IT" sz="2000" dirty="0">
                    <a:latin typeface="Century Gothic" panose="020B0502020202020204" pitchFamily="34" charset="0"/>
                  </a:rPr>
                  <a:t>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2000" b="1" dirty="0" err="1">
                    <a:latin typeface="Century Gothic" panose="020B0502020202020204" pitchFamily="34" charset="0"/>
                  </a:rPr>
                  <a:t>Obstacle</a:t>
                </a:r>
                <a:r>
                  <a:rPr lang="it-IT" sz="2000" b="1" dirty="0">
                    <a:latin typeface="Century Gothic" panose="020B0502020202020204" pitchFamily="34" charset="0"/>
                  </a:rPr>
                  <a:t> </a:t>
                </a:r>
                <a:r>
                  <a:rPr lang="it-IT" sz="2000" b="1" dirty="0" err="1">
                    <a:latin typeface="Century Gothic" panose="020B0502020202020204" pitchFamily="34" charset="0"/>
                  </a:rPr>
                  <a:t>avoidance</a:t>
                </a:r>
                <a:endParaRPr lang="it-IT" sz="2000" b="1" dirty="0">
                  <a:latin typeface="Century Gothic" panose="020B0502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2000" dirty="0" err="1">
                    <a:latin typeface="Century Gothic" panose="020B0502020202020204" pitchFamily="34" charset="0"/>
                  </a:rPr>
                  <a:t>Respect</a:t>
                </a:r>
                <a:r>
                  <a:rPr lang="it-IT" sz="2000" dirty="0">
                    <a:latin typeface="Century Gothic" panose="020B0502020202020204" pitchFamily="34" charset="0"/>
                  </a:rPr>
                  <a:t> to </a:t>
                </a:r>
                <a:r>
                  <a:rPr lang="it-IT" sz="2000" dirty="0" err="1">
                    <a:latin typeface="Century Gothic" panose="020B0502020202020204" pitchFamily="34" charset="0"/>
                  </a:rPr>
                  <a:t>nonholonomic</a:t>
                </a:r>
                <a:r>
                  <a:rPr lang="it-IT" sz="2000" dirty="0">
                    <a:latin typeface="Century Gothic" panose="020B0502020202020204" pitchFamily="34" charset="0"/>
                  </a:rPr>
                  <a:t> </a:t>
                </a:r>
                <a:r>
                  <a:rPr lang="it-IT" sz="2000" dirty="0" err="1">
                    <a:latin typeface="Century Gothic" panose="020B0502020202020204" pitchFamily="34" charset="0"/>
                  </a:rPr>
                  <a:t>constraints</a:t>
                </a:r>
                <a:r>
                  <a:rPr lang="it-IT" sz="2000" dirty="0">
                    <a:latin typeface="Century Gothic" panose="020B0502020202020204" pitchFamily="34" charset="0"/>
                  </a:rPr>
                  <a:t> of car-like robot </a:t>
                </a:r>
                <a:r>
                  <a:rPr lang="it-IT" sz="2000" dirty="0">
                    <a:latin typeface="Century Gothic" panose="020B0502020202020204" pitchFamily="34" charset="0"/>
                    <a:sym typeface="Wingdings" panose="05000000000000000000" pitchFamily="2" charset="2"/>
                  </a:rPr>
                  <a:t> </a:t>
                </a:r>
                <a:r>
                  <a:rPr lang="it-IT" sz="2000" b="1" dirty="0" err="1">
                    <a:latin typeface="Century Gothic" panose="020B0502020202020204" pitchFamily="34" charset="0"/>
                    <a:sym typeface="Wingdings" panose="05000000000000000000" pitchFamily="2" charset="2"/>
                  </a:rPr>
                  <a:t>smooth</a:t>
                </a:r>
                <a:r>
                  <a:rPr lang="it-IT" sz="2000" b="1" dirty="0">
                    <a:latin typeface="Century Gothic" panose="020B0502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sz="2000" b="1" dirty="0" err="1">
                    <a:latin typeface="Century Gothic" panose="020B0502020202020204" pitchFamily="34" charset="0"/>
                    <a:sym typeface="Wingdings" panose="05000000000000000000" pitchFamily="2" charset="2"/>
                  </a:rPr>
                  <a:t>path</a:t>
                </a:r>
                <a:endParaRPr lang="it-IT" sz="2000" b="1" dirty="0">
                  <a:latin typeface="Century Gothic" panose="020B0502020202020204" pitchFamily="34" charset="0"/>
                  <a:sym typeface="Wingdings" panose="05000000000000000000" pitchFamily="2" charset="2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2000" dirty="0">
                    <a:latin typeface="Century Gothic" panose="020B0502020202020204" pitchFamily="34" charset="0"/>
                    <a:sym typeface="Wingdings" panose="05000000000000000000" pitchFamily="2" charset="2"/>
                  </a:rPr>
                  <a:t>From </a:t>
                </a:r>
                <a:r>
                  <a:rPr lang="it-IT" sz="2000" dirty="0" err="1">
                    <a:latin typeface="Century Gothic" panose="020B0502020202020204" pitchFamily="34" charset="0"/>
                    <a:sym typeface="Wingdings" panose="05000000000000000000" pitchFamily="2" charset="2"/>
                  </a:rPr>
                  <a:t>geometric</a:t>
                </a:r>
                <a:r>
                  <a:rPr lang="it-IT" sz="2000" dirty="0">
                    <a:latin typeface="Century Gothic" panose="020B0502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sz="2000" dirty="0" err="1">
                    <a:latin typeface="Century Gothic" panose="020B0502020202020204" pitchFamily="34" charset="0"/>
                    <a:sym typeface="Wingdings" panose="05000000000000000000" pitchFamily="2" charset="2"/>
                  </a:rPr>
                  <a:t>path</a:t>
                </a:r>
                <a:r>
                  <a:rPr lang="it-IT" sz="2000" dirty="0">
                    <a:latin typeface="Century Gothic" panose="020B0502020202020204" pitchFamily="34" charset="0"/>
                    <a:sym typeface="Wingdings" panose="05000000000000000000" pitchFamily="2" charset="2"/>
                  </a:rPr>
                  <a:t>, create a </a:t>
                </a:r>
                <a:r>
                  <a:rPr lang="it-IT" sz="2000" dirty="0" err="1">
                    <a:latin typeface="Century Gothic" panose="020B0502020202020204" pitchFamily="34" charset="0"/>
                  </a:rPr>
                  <a:t>desired</a:t>
                </a:r>
                <a:r>
                  <a:rPr lang="it-IT" sz="2000" dirty="0">
                    <a:latin typeface="Century Gothic" panose="020B0502020202020204" pitchFamily="34" charset="0"/>
                  </a:rPr>
                  <a:t> </a:t>
                </a:r>
                <a:r>
                  <a:rPr lang="it-IT" sz="2000" b="1" dirty="0" err="1">
                    <a:latin typeface="Century Gothic" panose="020B0502020202020204" pitchFamily="34" charset="0"/>
                  </a:rPr>
                  <a:t>trajectory</a:t>
                </a:r>
                <a:r>
                  <a:rPr lang="it-IT" sz="2000" dirty="0">
                    <a:latin typeface="Century Gothic" panose="020B0502020202020204" pitchFamily="34" charset="0"/>
                  </a:rPr>
                  <a:t> in </a:t>
                </a:r>
                <a:r>
                  <a:rPr lang="it-IT" sz="2000" dirty="0" err="1">
                    <a:latin typeface="Century Gothic" panose="020B0502020202020204" pitchFamily="34" charset="0"/>
                  </a:rPr>
                  <a:t>terms</a:t>
                </a:r>
                <a:r>
                  <a:rPr lang="it-IT" sz="2000" dirty="0">
                    <a:latin typeface="Century Gothic" panose="020B0502020202020204" pitchFamily="34" charset="0"/>
                  </a:rPr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t-IT" sz="20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it-IT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it-IT" sz="20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it-IT" sz="2000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it-IT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it-IT" sz="20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it-IT" sz="2000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it-IT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it-IT" sz="2000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it-IT" sz="2000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it-IT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it-IT" sz="2000" i="1">
                                                <a:latin typeface="Cambria Math" panose="02040503050406030204" pitchFamily="18" charset="0"/>
                                              </a:rPr>
                                              <m:t>𝜙</m:t>
                                            </m:r>
                                          </m:e>
                                          <m:sub>
                                            <m:r>
                                              <a:rPr lang="it-IT" sz="2000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it-IT" sz="2000" dirty="0">
                    <a:latin typeface="Century Gothic" panose="020B0502020202020204" pitchFamily="34" charset="0"/>
                  </a:rPr>
                  <a:t> </a:t>
                </a:r>
                <a:r>
                  <a:rPr lang="en-US" sz="2000" dirty="0">
                    <a:latin typeface="Century Gothic" panose="020B0502020202020204" pitchFamily="34" charset="0"/>
                  </a:rPr>
                  <a:t>to be given input to the controller</a:t>
                </a:r>
                <a:endParaRPr lang="it-IT" sz="2000" dirty="0">
                  <a:latin typeface="Century Gothic" panose="020B0502020202020204" pitchFamily="34" charset="0"/>
                </a:endParaRPr>
              </a:p>
              <a:p>
                <a:endParaRPr lang="it-IT" sz="2000" dirty="0">
                  <a:latin typeface="Century Gothic" panose="020B0502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it-IT" sz="2000" dirty="0"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BF38AEB6-6A9F-C727-DAB6-BBA9000BC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16" y="2550523"/>
                <a:ext cx="6798547" cy="3195042"/>
              </a:xfrm>
              <a:prstGeom prst="rect">
                <a:avLst/>
              </a:prstGeom>
              <a:blipFill>
                <a:blip r:embed="rId6"/>
                <a:stretch>
                  <a:fillRect l="-806" t="-11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nettore curvo 15">
            <a:extLst>
              <a:ext uri="{FF2B5EF4-FFF2-40B4-BE49-F238E27FC236}">
                <a16:creationId xmlns:a16="http://schemas.microsoft.com/office/drawing/2014/main" id="{699D17A6-3AA4-9D81-EC93-359262D0B20A}"/>
              </a:ext>
            </a:extLst>
          </p:cNvPr>
          <p:cNvCxnSpPr>
            <a:cxnSpLocks/>
          </p:cNvCxnSpPr>
          <p:nvPr/>
        </p:nvCxnSpPr>
        <p:spPr>
          <a:xfrm>
            <a:off x="6910163" y="1744854"/>
            <a:ext cx="690126" cy="627733"/>
          </a:xfrm>
          <a:prstGeom prst="curvedConnector3">
            <a:avLst>
              <a:gd name="adj1" fmla="val 38170"/>
            </a:avLst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Connettore curvo 17">
            <a:extLst>
              <a:ext uri="{FF2B5EF4-FFF2-40B4-BE49-F238E27FC236}">
                <a16:creationId xmlns:a16="http://schemas.microsoft.com/office/drawing/2014/main" id="{478E3B18-DC7C-6492-44F4-6CCCE4791178}"/>
              </a:ext>
            </a:extLst>
          </p:cNvPr>
          <p:cNvCxnSpPr>
            <a:cxnSpLocks/>
          </p:cNvCxnSpPr>
          <p:nvPr/>
        </p:nvCxnSpPr>
        <p:spPr>
          <a:xfrm flipH="1">
            <a:off x="10504693" y="2234911"/>
            <a:ext cx="690126" cy="627733"/>
          </a:xfrm>
          <a:prstGeom prst="curvedConnector3">
            <a:avLst>
              <a:gd name="adj1" fmla="val 38170"/>
            </a:avLst>
          </a:prstGeom>
          <a:ln>
            <a:solidFill>
              <a:srgbClr val="55FF55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Connettore curvo 20">
            <a:extLst>
              <a:ext uri="{FF2B5EF4-FFF2-40B4-BE49-F238E27FC236}">
                <a16:creationId xmlns:a16="http://schemas.microsoft.com/office/drawing/2014/main" id="{FBC64EAD-4795-75DA-6127-9CDDD4389C6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320125" y="5277648"/>
            <a:ext cx="821060" cy="627731"/>
          </a:xfrm>
          <a:prstGeom prst="curvedConnector3">
            <a:avLst>
              <a:gd name="adj1" fmla="val 50000"/>
            </a:avLst>
          </a:prstGeom>
          <a:ln>
            <a:solidFill>
              <a:srgbClr val="FF00FF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9CC218C8-8491-847B-801C-7BE0F7DB9DA8}"/>
              </a:ext>
            </a:extLst>
          </p:cNvPr>
          <p:cNvSpPr txBox="1"/>
          <p:nvPr/>
        </p:nvSpPr>
        <p:spPr>
          <a:xfrm>
            <a:off x="7759233" y="5966073"/>
            <a:ext cx="13151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 err="1">
                <a:solidFill>
                  <a:srgbClr val="FF00FF"/>
                </a:solidFill>
                <a:latin typeface="Century Gothic" panose="020B0502020202020204" pitchFamily="34" charset="0"/>
              </a:rPr>
              <a:t>Trajectory</a:t>
            </a:r>
            <a:endParaRPr lang="it-IT" dirty="0">
              <a:solidFill>
                <a:srgbClr val="FF00FF"/>
              </a:solidFill>
            </a:endParaRP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CBEAAE2A-71A8-FAA7-6007-E3205C3FA9D9}"/>
              </a:ext>
            </a:extLst>
          </p:cNvPr>
          <p:cNvSpPr txBox="1"/>
          <p:nvPr/>
        </p:nvSpPr>
        <p:spPr>
          <a:xfrm>
            <a:off x="6025554" y="1395381"/>
            <a:ext cx="13151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>
                <a:solidFill>
                  <a:srgbClr val="FF0000"/>
                </a:solidFill>
                <a:latin typeface="Century Gothic" panose="020B0502020202020204" pitchFamily="34" charset="0"/>
              </a:rPr>
              <a:t>Start point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A8B362E3-9F58-5E74-04F0-C28308737322}"/>
              </a:ext>
            </a:extLst>
          </p:cNvPr>
          <p:cNvSpPr txBox="1"/>
          <p:nvPr/>
        </p:nvSpPr>
        <p:spPr>
          <a:xfrm>
            <a:off x="10895982" y="1878609"/>
            <a:ext cx="1463031" cy="37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39FF39"/>
                </a:solidFill>
                <a:latin typeface="Century Gothic" panose="020B0502020202020204" pitchFamily="34" charset="0"/>
              </a:rPr>
              <a:t>Goal</a:t>
            </a:r>
            <a:r>
              <a:rPr lang="it-IT" sz="1800" dirty="0">
                <a:solidFill>
                  <a:srgbClr val="39FF39"/>
                </a:solidFill>
                <a:latin typeface="Century Gothic" panose="020B0502020202020204" pitchFamily="34" charset="0"/>
              </a:rPr>
              <a:t> point</a:t>
            </a:r>
            <a:endParaRPr lang="it-IT" dirty="0">
              <a:solidFill>
                <a:srgbClr val="39FF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4750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10"/>
          <p:cNvSpPr/>
          <p:nvPr/>
        </p:nvSpPr>
        <p:spPr>
          <a:xfrm>
            <a:off x="0" y="6485074"/>
            <a:ext cx="12192000" cy="357822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it-IT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14286" y="6522320"/>
            <a:ext cx="120677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1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69F518B-0E9D-45D6-956E-1C11114F9F15}" type="slidenum">
              <a:rPr lang="it-IT" sz="1400" smtClean="0">
                <a:solidFill>
                  <a:srgbClr val="162230"/>
                </a:solidFill>
                <a:latin typeface="Century Gothic"/>
                <a:cs typeface="Century Gothic"/>
              </a:rPr>
              <a:pPr algn="r">
                <a:spcBef>
                  <a:spcPts val="1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7</a:t>
            </a:fld>
            <a:r>
              <a:rPr lang="it-IT" sz="1400" dirty="0">
                <a:solidFill>
                  <a:srgbClr val="162230"/>
                </a:solidFill>
                <a:latin typeface="Century Gothic"/>
                <a:cs typeface="Century Gothic"/>
              </a:rPr>
              <a:t>/28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335325-D0F1-BB9A-B37B-9D0783AA7C90}"/>
              </a:ext>
            </a:extLst>
          </p:cNvPr>
          <p:cNvSpPr/>
          <p:nvPr/>
        </p:nvSpPr>
        <p:spPr>
          <a:xfrm>
            <a:off x="111616" y="1081813"/>
            <a:ext cx="1197045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Motion planning: </a:t>
            </a:r>
            <a:b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</a:b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2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  <a:cs typeface="Century Gothic"/>
              </a:rPr>
              <a:t>approaches</a:t>
            </a:r>
            <a:endParaRPr lang="it-IT" sz="3200" dirty="0">
              <a:solidFill>
                <a:srgbClr val="971720"/>
              </a:solidFill>
              <a:latin typeface="Century Gothic"/>
              <a:cs typeface="Century Gothic"/>
            </a:endParaRPr>
          </a:p>
        </p:txBody>
      </p:sp>
      <p:pic>
        <p:nvPicPr>
          <p:cNvPr id="4" name="Immagine 3" descr="banner.png">
            <a:extLst>
              <a:ext uri="{FF2B5EF4-FFF2-40B4-BE49-F238E27FC236}">
                <a16:creationId xmlns:a16="http://schemas.microsoft.com/office/drawing/2014/main" id="{310301CB-A57C-36EE-CC6E-CBBB54A75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192001" cy="1052622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A1880AB6-F8B6-A741-8039-58F94E736AF5}"/>
              </a:ext>
            </a:extLst>
          </p:cNvPr>
          <p:cNvSpPr/>
          <p:nvPr/>
        </p:nvSpPr>
        <p:spPr>
          <a:xfrm>
            <a:off x="5022096" y="1909730"/>
            <a:ext cx="2474844" cy="884583"/>
          </a:xfrm>
          <a:prstGeom prst="rect">
            <a:avLst/>
          </a:prstGeom>
          <a:solidFill>
            <a:srgbClr val="17243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latin typeface="Century Gothic" panose="020B0502020202020204" pitchFamily="34" charset="0"/>
              </a:rPr>
              <a:t>Probabilistic</a:t>
            </a:r>
            <a:r>
              <a:rPr lang="it-IT" sz="2000" b="1" dirty="0">
                <a:latin typeface="Century Gothic" panose="020B0502020202020204" pitchFamily="34" charset="0"/>
              </a:rPr>
              <a:t> Roadmaps (PRM)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E87370C3-F650-A45D-BDF4-86342EA482D3}"/>
              </a:ext>
            </a:extLst>
          </p:cNvPr>
          <p:cNvSpPr/>
          <p:nvPr/>
        </p:nvSpPr>
        <p:spPr>
          <a:xfrm>
            <a:off x="5025409" y="3613147"/>
            <a:ext cx="2474844" cy="884583"/>
          </a:xfrm>
          <a:prstGeom prst="rect">
            <a:avLst/>
          </a:prstGeom>
          <a:solidFill>
            <a:srgbClr val="17243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latin typeface="Century Gothic" panose="020B0502020202020204" pitchFamily="34" charset="0"/>
              </a:rPr>
              <a:t>Breadth</a:t>
            </a:r>
            <a:r>
              <a:rPr lang="it-IT" sz="2000" b="1" dirty="0">
                <a:latin typeface="Century Gothic" panose="020B0502020202020204" pitchFamily="34" charset="0"/>
              </a:rPr>
              <a:t>-first </a:t>
            </a:r>
            <a:r>
              <a:rPr lang="it-IT" sz="2000" b="1" dirty="0" err="1">
                <a:latin typeface="Century Gothic" panose="020B0502020202020204" pitchFamily="34" charset="0"/>
              </a:rPr>
              <a:t>search</a:t>
            </a:r>
            <a:r>
              <a:rPr lang="it-IT" sz="2000" b="1" dirty="0">
                <a:latin typeface="Century Gothic" panose="020B0502020202020204" pitchFamily="34" charset="0"/>
              </a:rPr>
              <a:t> (BFS)</a:t>
            </a:r>
          </a:p>
        </p:txBody>
      </p:sp>
      <p:sp>
        <p:nvSpPr>
          <p:cNvPr id="14" name="Segno di addizione 13">
            <a:extLst>
              <a:ext uri="{FF2B5EF4-FFF2-40B4-BE49-F238E27FC236}">
                <a16:creationId xmlns:a16="http://schemas.microsoft.com/office/drawing/2014/main" id="{1EBE9E7F-DFE4-5B65-57B4-1CB119C04AB2}"/>
              </a:ext>
            </a:extLst>
          </p:cNvPr>
          <p:cNvSpPr/>
          <p:nvPr/>
        </p:nvSpPr>
        <p:spPr>
          <a:xfrm>
            <a:off x="5904429" y="2843747"/>
            <a:ext cx="681659" cy="688852"/>
          </a:xfrm>
          <a:prstGeom prst="mathPlus">
            <a:avLst/>
          </a:prstGeom>
          <a:solidFill>
            <a:srgbClr val="17243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0D209747-6C88-8320-E6FE-9FF712708530}"/>
              </a:ext>
            </a:extLst>
          </p:cNvPr>
          <p:cNvSpPr/>
          <p:nvPr/>
        </p:nvSpPr>
        <p:spPr>
          <a:xfrm>
            <a:off x="1702433" y="3699605"/>
            <a:ext cx="1615103" cy="615840"/>
          </a:xfrm>
          <a:prstGeom prst="rect">
            <a:avLst/>
          </a:prstGeom>
          <a:solidFill>
            <a:srgbClr val="FFD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solidFill>
                  <a:srgbClr val="172435"/>
                </a:solidFill>
                <a:latin typeface="Century Gothic" panose="020B0502020202020204" pitchFamily="34" charset="0"/>
              </a:rPr>
              <a:t> </a:t>
            </a:r>
            <a:r>
              <a:rPr lang="it-IT" sz="2000" b="1" dirty="0" err="1">
                <a:solidFill>
                  <a:srgbClr val="172435"/>
                </a:solidFill>
                <a:latin typeface="Century Gothic" panose="020B0502020202020204" pitchFamily="34" charset="0"/>
              </a:rPr>
              <a:t>Smooth</a:t>
            </a:r>
            <a:r>
              <a:rPr lang="it-IT" sz="2000" b="1" dirty="0">
                <a:solidFill>
                  <a:srgbClr val="172435"/>
                </a:solidFill>
                <a:latin typeface="Century Gothic" panose="020B0502020202020204" pitchFamily="34" charset="0"/>
              </a:rPr>
              <a:t> </a:t>
            </a:r>
            <a:r>
              <a:rPr lang="it-IT" sz="2000" b="1" dirty="0" err="1">
                <a:solidFill>
                  <a:srgbClr val="172435"/>
                </a:solidFill>
                <a:latin typeface="Century Gothic" panose="020B0502020202020204" pitchFamily="34" charset="0"/>
              </a:rPr>
              <a:t>path</a:t>
            </a:r>
            <a:endParaRPr lang="it-IT" sz="2000" b="1" dirty="0">
              <a:solidFill>
                <a:srgbClr val="172435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Parentesi graffa chiusa 5">
            <a:extLst>
              <a:ext uri="{FF2B5EF4-FFF2-40B4-BE49-F238E27FC236}">
                <a16:creationId xmlns:a16="http://schemas.microsoft.com/office/drawing/2014/main" id="{A0356E64-CBB0-AC25-9CAD-1CBA51B15A76}"/>
              </a:ext>
            </a:extLst>
          </p:cNvPr>
          <p:cNvSpPr/>
          <p:nvPr/>
        </p:nvSpPr>
        <p:spPr>
          <a:xfrm rot="10800000">
            <a:off x="3586100" y="1909730"/>
            <a:ext cx="759752" cy="4291417"/>
          </a:xfrm>
          <a:prstGeom prst="rightBrace">
            <a:avLst/>
          </a:prstGeom>
          <a:ln w="57150">
            <a:solidFill>
              <a:srgbClr val="17243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DBA7426E-9472-E3C9-B1C6-619E75EB9CD2}"/>
              </a:ext>
            </a:extLst>
          </p:cNvPr>
          <p:cNvSpPr/>
          <p:nvPr/>
        </p:nvSpPr>
        <p:spPr>
          <a:xfrm>
            <a:off x="5022096" y="5316564"/>
            <a:ext cx="2474844" cy="884583"/>
          </a:xfrm>
          <a:prstGeom prst="rect">
            <a:avLst/>
          </a:prstGeom>
          <a:solidFill>
            <a:srgbClr val="17243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latin typeface="Century Gothic" panose="020B0502020202020204" pitchFamily="34" charset="0"/>
              </a:rPr>
              <a:t>Path</a:t>
            </a:r>
            <a:r>
              <a:rPr lang="it-IT" sz="2000" b="1" dirty="0">
                <a:latin typeface="Century Gothic" panose="020B0502020202020204" pitchFamily="34" charset="0"/>
              </a:rPr>
              <a:t> </a:t>
            </a:r>
            <a:r>
              <a:rPr lang="it-IT" sz="2000" b="1" dirty="0" err="1">
                <a:latin typeface="Century Gothic" panose="020B0502020202020204" pitchFamily="34" charset="0"/>
              </a:rPr>
              <a:t>smoothing</a:t>
            </a:r>
            <a:endParaRPr lang="it-IT" sz="2000" b="1" dirty="0">
              <a:latin typeface="Century Gothic" panose="020B0502020202020204" pitchFamily="34" charset="0"/>
            </a:endParaRPr>
          </a:p>
        </p:txBody>
      </p:sp>
      <p:sp>
        <p:nvSpPr>
          <p:cNvPr id="11" name="Segno di addizione 10">
            <a:extLst>
              <a:ext uri="{FF2B5EF4-FFF2-40B4-BE49-F238E27FC236}">
                <a16:creationId xmlns:a16="http://schemas.microsoft.com/office/drawing/2014/main" id="{25204D5E-A06D-B021-1647-F9558B7AAEEF}"/>
              </a:ext>
            </a:extLst>
          </p:cNvPr>
          <p:cNvSpPr/>
          <p:nvPr/>
        </p:nvSpPr>
        <p:spPr>
          <a:xfrm>
            <a:off x="5901116" y="4547164"/>
            <a:ext cx="681659" cy="688852"/>
          </a:xfrm>
          <a:prstGeom prst="mathPlus">
            <a:avLst/>
          </a:prstGeom>
          <a:solidFill>
            <a:srgbClr val="17243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AAF4618B-AB54-1927-AC40-7F22435E74C9}"/>
              </a:ext>
            </a:extLst>
          </p:cNvPr>
          <p:cNvSpPr txBox="1"/>
          <p:nvPr/>
        </p:nvSpPr>
        <p:spPr>
          <a:xfrm>
            <a:off x="119414" y="3804460"/>
            <a:ext cx="16151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dirty="0" err="1">
                <a:latin typeface="Century Gothic" panose="020B0502020202020204" pitchFamily="34" charset="0"/>
              </a:rPr>
              <a:t>Objective</a:t>
            </a:r>
            <a:r>
              <a:rPr lang="it-IT" sz="2000" dirty="0">
                <a:latin typeface="Century Gothic" panose="020B0502020202020204" pitchFamily="34" charset="0"/>
              </a:rPr>
              <a:t>:</a:t>
            </a:r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382BF34F-2E89-2B32-6889-3C122C3A2CFB}"/>
              </a:ext>
            </a:extLst>
          </p:cNvPr>
          <p:cNvSpPr/>
          <p:nvPr/>
        </p:nvSpPr>
        <p:spPr>
          <a:xfrm>
            <a:off x="6015444" y="1319535"/>
            <a:ext cx="453002" cy="427601"/>
          </a:xfrm>
          <a:prstGeom prst="ellipse">
            <a:avLst/>
          </a:prstGeom>
          <a:ln>
            <a:solidFill>
              <a:srgbClr val="97172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rgbClr val="971720"/>
                </a:solidFill>
                <a:latin typeface="Century Gothic"/>
                <a:cs typeface="Century Gothic"/>
              </a:rPr>
              <a:t>1</a:t>
            </a:r>
            <a:endParaRPr lang="it-IT" dirty="0">
              <a:solidFill>
                <a:srgbClr val="971720"/>
              </a:solidFill>
              <a:latin typeface="Century Gothic"/>
              <a:cs typeface="Century Gothic"/>
            </a:endParaRPr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ADCF0364-5C9A-29E3-AAFE-6A7994DEDBD9}"/>
              </a:ext>
            </a:extLst>
          </p:cNvPr>
          <p:cNvSpPr/>
          <p:nvPr/>
        </p:nvSpPr>
        <p:spPr>
          <a:xfrm>
            <a:off x="8974865" y="1926506"/>
            <a:ext cx="2474844" cy="884583"/>
          </a:xfrm>
          <a:prstGeom prst="rect">
            <a:avLst/>
          </a:prstGeom>
          <a:solidFill>
            <a:srgbClr val="17243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latin typeface="Century Gothic" panose="020B0502020202020204" pitchFamily="34" charset="0"/>
              </a:rPr>
              <a:t>Reeds</a:t>
            </a:r>
            <a:r>
              <a:rPr lang="it-IT" sz="2000" b="1" dirty="0">
                <a:latin typeface="Century Gothic" panose="020B0502020202020204" pitchFamily="34" charset="0"/>
              </a:rPr>
              <a:t>-Shepp </a:t>
            </a:r>
            <a:r>
              <a:rPr lang="it-IT" sz="2000" b="1" dirty="0" err="1">
                <a:latin typeface="Century Gothic" panose="020B0502020202020204" pitchFamily="34" charset="0"/>
              </a:rPr>
              <a:t>Curves</a:t>
            </a:r>
            <a:endParaRPr lang="it-IT" sz="2000" b="1" dirty="0">
              <a:latin typeface="Century Gothic" panose="020B0502020202020204" pitchFamily="34" charset="0"/>
            </a:endParaRPr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94FAFD5D-94F7-8CCF-831B-63E4B51C7209}"/>
              </a:ext>
            </a:extLst>
          </p:cNvPr>
          <p:cNvSpPr/>
          <p:nvPr/>
        </p:nvSpPr>
        <p:spPr>
          <a:xfrm>
            <a:off x="8978178" y="3629923"/>
            <a:ext cx="2474844" cy="884583"/>
          </a:xfrm>
          <a:prstGeom prst="rect">
            <a:avLst/>
          </a:prstGeom>
          <a:solidFill>
            <a:srgbClr val="17243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latin typeface="Century Gothic" panose="020B0502020202020204" pitchFamily="34" charset="0"/>
              </a:rPr>
              <a:t>Dijkstra's</a:t>
            </a:r>
            <a:r>
              <a:rPr lang="it-IT" sz="2000" b="1" dirty="0">
                <a:latin typeface="Century Gothic" panose="020B0502020202020204" pitchFamily="34" charset="0"/>
              </a:rPr>
              <a:t> </a:t>
            </a:r>
            <a:r>
              <a:rPr lang="it-IT" sz="2000" b="1" dirty="0" err="1">
                <a:latin typeface="Century Gothic" panose="020B0502020202020204" pitchFamily="34" charset="0"/>
              </a:rPr>
              <a:t>algorithm</a:t>
            </a:r>
            <a:endParaRPr lang="it-IT" sz="2000" b="1" dirty="0">
              <a:latin typeface="Century Gothic" panose="020B0502020202020204" pitchFamily="34" charset="0"/>
            </a:endParaRPr>
          </a:p>
        </p:txBody>
      </p:sp>
      <p:sp>
        <p:nvSpPr>
          <p:cNvPr id="40" name="Segno di addizione 39">
            <a:extLst>
              <a:ext uri="{FF2B5EF4-FFF2-40B4-BE49-F238E27FC236}">
                <a16:creationId xmlns:a16="http://schemas.microsoft.com/office/drawing/2014/main" id="{7AF8C3FB-1577-F037-795A-8E02F1586A06}"/>
              </a:ext>
            </a:extLst>
          </p:cNvPr>
          <p:cNvSpPr/>
          <p:nvPr/>
        </p:nvSpPr>
        <p:spPr>
          <a:xfrm>
            <a:off x="9857198" y="2860523"/>
            <a:ext cx="681659" cy="688852"/>
          </a:xfrm>
          <a:prstGeom prst="mathPlus">
            <a:avLst/>
          </a:prstGeom>
          <a:solidFill>
            <a:srgbClr val="17243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41" name="Ovale 40">
            <a:extLst>
              <a:ext uri="{FF2B5EF4-FFF2-40B4-BE49-F238E27FC236}">
                <a16:creationId xmlns:a16="http://schemas.microsoft.com/office/drawing/2014/main" id="{8E041229-5323-1090-ADB7-2CD88CEAE8CB}"/>
              </a:ext>
            </a:extLst>
          </p:cNvPr>
          <p:cNvSpPr/>
          <p:nvPr/>
        </p:nvSpPr>
        <p:spPr>
          <a:xfrm>
            <a:off x="9968213" y="1336311"/>
            <a:ext cx="453002" cy="427601"/>
          </a:xfrm>
          <a:prstGeom prst="ellipse">
            <a:avLst/>
          </a:prstGeom>
          <a:ln>
            <a:solidFill>
              <a:srgbClr val="97172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rgbClr val="971720"/>
                </a:solidFill>
                <a:latin typeface="Century Gothic"/>
                <a:cs typeface="Century Gothic"/>
              </a:rPr>
              <a:t>2</a:t>
            </a:r>
            <a:endParaRPr lang="it-IT" sz="1800" dirty="0">
              <a:solidFill>
                <a:srgbClr val="97172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26445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10"/>
          <p:cNvSpPr/>
          <p:nvPr/>
        </p:nvSpPr>
        <p:spPr>
          <a:xfrm>
            <a:off x="0" y="6485074"/>
            <a:ext cx="12192000" cy="357822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it-IT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14286" y="6522320"/>
            <a:ext cx="120677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1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69F518B-0E9D-45D6-956E-1C11114F9F15}" type="slidenum">
              <a:rPr lang="it-IT" sz="1400" smtClean="0">
                <a:solidFill>
                  <a:srgbClr val="162230"/>
                </a:solidFill>
                <a:latin typeface="Century Gothic"/>
                <a:cs typeface="Century Gothic"/>
              </a:rPr>
              <a:pPr algn="r">
                <a:spcBef>
                  <a:spcPts val="1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8</a:t>
            </a:fld>
            <a:r>
              <a:rPr lang="it-IT" sz="1400" dirty="0">
                <a:solidFill>
                  <a:srgbClr val="162230"/>
                </a:solidFill>
                <a:latin typeface="Century Gothic"/>
                <a:cs typeface="Century Gothic"/>
              </a:rPr>
              <a:t>/28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335325-D0F1-BB9A-B37B-9D0783AA7C90}"/>
              </a:ext>
            </a:extLst>
          </p:cNvPr>
          <p:cNvSpPr/>
          <p:nvPr/>
        </p:nvSpPr>
        <p:spPr>
          <a:xfrm>
            <a:off x="111616" y="1081813"/>
            <a:ext cx="11970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Motion planning: 1°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  <a:cs typeface="Century Gothic"/>
              </a:rPr>
              <a:t>approach</a:t>
            </a:r>
            <a:endParaRPr lang="it-IT" sz="3200" dirty="0">
              <a:solidFill>
                <a:srgbClr val="971720"/>
              </a:solidFill>
              <a:latin typeface="Century Gothic"/>
              <a:cs typeface="Century Gothic"/>
            </a:endParaRPr>
          </a:p>
        </p:txBody>
      </p:sp>
      <p:pic>
        <p:nvPicPr>
          <p:cNvPr id="4" name="Immagine 3" descr="banner.png">
            <a:extLst>
              <a:ext uri="{FF2B5EF4-FFF2-40B4-BE49-F238E27FC236}">
                <a16:creationId xmlns:a16="http://schemas.microsoft.com/office/drawing/2014/main" id="{310301CB-A57C-36EE-CC6E-CBBB54A75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192001" cy="1052622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B13F1DF-F4B1-8FE9-C4D1-1C7F853969BB}"/>
              </a:ext>
            </a:extLst>
          </p:cNvPr>
          <p:cNvSpPr txBox="1"/>
          <p:nvPr/>
        </p:nvSpPr>
        <p:spPr>
          <a:xfrm>
            <a:off x="159176" y="3775112"/>
            <a:ext cx="44301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>
                <a:latin typeface="Century Gothic" panose="020B0502020202020204" pitchFamily="34" charset="0"/>
              </a:rPr>
              <a:t>Probabilistic</a:t>
            </a:r>
            <a:r>
              <a:rPr lang="it-IT" dirty="0">
                <a:latin typeface="Century Gothic" panose="020B0502020202020204" pitchFamily="34" charset="0"/>
              </a:rPr>
              <a:t> Roadmap Method (PRM)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E404A69-BA6F-3C12-F073-59F030A65C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1789" y="1767619"/>
            <a:ext cx="3301293" cy="199178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A3B92D56-B1FD-B094-0E91-3BBDE77992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4707" y="4193135"/>
            <a:ext cx="3301293" cy="195226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53B1FFB-A008-433D-F192-588EBAAAD655}"/>
              </a:ext>
            </a:extLst>
          </p:cNvPr>
          <p:cNvSpPr txBox="1"/>
          <p:nvPr/>
        </p:nvSpPr>
        <p:spPr>
          <a:xfrm>
            <a:off x="5085486" y="3775165"/>
            <a:ext cx="30580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 err="1">
                <a:latin typeface="Century Gothic" panose="020B0502020202020204" pitchFamily="34" charset="0"/>
              </a:rPr>
              <a:t>Breadth</a:t>
            </a:r>
            <a:r>
              <a:rPr lang="it-IT" sz="1800" dirty="0">
                <a:latin typeface="Century Gothic" panose="020B0502020202020204" pitchFamily="34" charset="0"/>
              </a:rPr>
              <a:t>-First </a:t>
            </a:r>
            <a:r>
              <a:rPr lang="it-IT" sz="1800" dirty="0" err="1">
                <a:latin typeface="Century Gothic" panose="020B0502020202020204" pitchFamily="34" charset="0"/>
              </a:rPr>
              <a:t>Search</a:t>
            </a:r>
            <a:r>
              <a:rPr lang="it-IT" sz="1800" dirty="0">
                <a:latin typeface="Century Gothic" panose="020B0502020202020204" pitchFamily="34" charset="0"/>
              </a:rPr>
              <a:t> (BFS)</a:t>
            </a:r>
            <a:endParaRPr lang="it-IT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0EC54E4-D4BD-744F-0214-33950D30DB2E}"/>
              </a:ext>
            </a:extLst>
          </p:cNvPr>
          <p:cNvSpPr txBox="1"/>
          <p:nvPr/>
        </p:nvSpPr>
        <p:spPr>
          <a:xfrm>
            <a:off x="3484721" y="6126952"/>
            <a:ext cx="21467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 err="1">
                <a:latin typeface="Century Gothic" panose="020B0502020202020204" pitchFamily="34" charset="0"/>
              </a:rPr>
              <a:t>Path</a:t>
            </a:r>
            <a:r>
              <a:rPr lang="it-IT" sz="1800" dirty="0">
                <a:latin typeface="Century Gothic" panose="020B0502020202020204" pitchFamily="34" charset="0"/>
              </a:rPr>
              <a:t> </a:t>
            </a:r>
            <a:r>
              <a:rPr lang="it-IT" sz="1800" dirty="0" err="1">
                <a:latin typeface="Century Gothic" panose="020B0502020202020204" pitchFamily="34" charset="0"/>
              </a:rPr>
              <a:t>smoothing</a:t>
            </a:r>
            <a:endParaRPr lang="it-IT" dirty="0"/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9A87A834-EF29-1DAB-889C-664F16D0E642}"/>
              </a:ext>
            </a:extLst>
          </p:cNvPr>
          <p:cNvSpPr/>
          <p:nvPr/>
        </p:nvSpPr>
        <p:spPr>
          <a:xfrm>
            <a:off x="9172169" y="1895336"/>
            <a:ext cx="2474844" cy="884583"/>
          </a:xfrm>
          <a:prstGeom prst="rect">
            <a:avLst/>
          </a:prstGeom>
          <a:solidFill>
            <a:srgbClr val="17243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latin typeface="Century Gothic" panose="020B0502020202020204" pitchFamily="34" charset="0"/>
              </a:rPr>
              <a:t>Probabilistic</a:t>
            </a:r>
            <a:r>
              <a:rPr lang="it-IT" sz="2000" b="1" dirty="0">
                <a:latin typeface="Century Gothic" panose="020B0502020202020204" pitchFamily="34" charset="0"/>
              </a:rPr>
              <a:t> Roadmaps (PRM)</a:t>
            </a: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484B7340-F767-E822-0961-ECD4CE408FAD}"/>
              </a:ext>
            </a:extLst>
          </p:cNvPr>
          <p:cNvSpPr/>
          <p:nvPr/>
        </p:nvSpPr>
        <p:spPr>
          <a:xfrm>
            <a:off x="9175482" y="3598753"/>
            <a:ext cx="2474844" cy="884583"/>
          </a:xfrm>
          <a:prstGeom prst="rect">
            <a:avLst/>
          </a:prstGeom>
          <a:solidFill>
            <a:srgbClr val="17243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latin typeface="Century Gothic" panose="020B0502020202020204" pitchFamily="34" charset="0"/>
              </a:rPr>
              <a:t>Breadth</a:t>
            </a:r>
            <a:r>
              <a:rPr lang="it-IT" sz="2000" b="1" dirty="0">
                <a:latin typeface="Century Gothic" panose="020B0502020202020204" pitchFamily="34" charset="0"/>
              </a:rPr>
              <a:t>-first </a:t>
            </a:r>
            <a:r>
              <a:rPr lang="it-IT" sz="2000" b="1" dirty="0" err="1">
                <a:latin typeface="Century Gothic" panose="020B0502020202020204" pitchFamily="34" charset="0"/>
              </a:rPr>
              <a:t>search</a:t>
            </a:r>
            <a:r>
              <a:rPr lang="it-IT" sz="2000" b="1" dirty="0">
                <a:latin typeface="Century Gothic" panose="020B0502020202020204" pitchFamily="34" charset="0"/>
              </a:rPr>
              <a:t> (BFS)</a:t>
            </a:r>
          </a:p>
        </p:txBody>
      </p:sp>
      <p:sp>
        <p:nvSpPr>
          <p:cNvPr id="37" name="Segno di addizione 36">
            <a:extLst>
              <a:ext uri="{FF2B5EF4-FFF2-40B4-BE49-F238E27FC236}">
                <a16:creationId xmlns:a16="http://schemas.microsoft.com/office/drawing/2014/main" id="{E07E4125-F0E6-5F6A-4697-19C958DF21B3}"/>
              </a:ext>
            </a:extLst>
          </p:cNvPr>
          <p:cNvSpPr/>
          <p:nvPr/>
        </p:nvSpPr>
        <p:spPr>
          <a:xfrm>
            <a:off x="10054502" y="2829353"/>
            <a:ext cx="681659" cy="688852"/>
          </a:xfrm>
          <a:prstGeom prst="mathPlus">
            <a:avLst/>
          </a:prstGeom>
          <a:solidFill>
            <a:srgbClr val="17243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5ACF634D-9F02-C8C7-6CF4-6090B717CA8A}"/>
              </a:ext>
            </a:extLst>
          </p:cNvPr>
          <p:cNvSpPr/>
          <p:nvPr/>
        </p:nvSpPr>
        <p:spPr>
          <a:xfrm>
            <a:off x="9172169" y="5302170"/>
            <a:ext cx="2474844" cy="884583"/>
          </a:xfrm>
          <a:prstGeom prst="rect">
            <a:avLst/>
          </a:prstGeom>
          <a:solidFill>
            <a:srgbClr val="17243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latin typeface="Century Gothic" panose="020B0502020202020204" pitchFamily="34" charset="0"/>
              </a:rPr>
              <a:t>Path</a:t>
            </a:r>
            <a:r>
              <a:rPr lang="it-IT" sz="2000" b="1" dirty="0">
                <a:latin typeface="Century Gothic" panose="020B0502020202020204" pitchFamily="34" charset="0"/>
              </a:rPr>
              <a:t> </a:t>
            </a:r>
            <a:r>
              <a:rPr lang="it-IT" sz="2000" b="1" dirty="0" err="1">
                <a:latin typeface="Century Gothic" panose="020B0502020202020204" pitchFamily="34" charset="0"/>
              </a:rPr>
              <a:t>smoothing</a:t>
            </a:r>
            <a:endParaRPr lang="it-IT" sz="2000" b="1" dirty="0">
              <a:latin typeface="Century Gothic" panose="020B0502020202020204" pitchFamily="34" charset="0"/>
            </a:endParaRPr>
          </a:p>
        </p:txBody>
      </p:sp>
      <p:sp>
        <p:nvSpPr>
          <p:cNvPr id="39" name="Segno di addizione 38">
            <a:extLst>
              <a:ext uri="{FF2B5EF4-FFF2-40B4-BE49-F238E27FC236}">
                <a16:creationId xmlns:a16="http://schemas.microsoft.com/office/drawing/2014/main" id="{640C24A8-BDAE-098D-1086-5913B1AC085A}"/>
              </a:ext>
            </a:extLst>
          </p:cNvPr>
          <p:cNvSpPr/>
          <p:nvPr/>
        </p:nvSpPr>
        <p:spPr>
          <a:xfrm>
            <a:off x="10051189" y="4532770"/>
            <a:ext cx="681659" cy="688852"/>
          </a:xfrm>
          <a:prstGeom prst="mathPlus">
            <a:avLst/>
          </a:prstGeom>
          <a:solidFill>
            <a:srgbClr val="17243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40" name="Ovale 39">
            <a:extLst>
              <a:ext uri="{FF2B5EF4-FFF2-40B4-BE49-F238E27FC236}">
                <a16:creationId xmlns:a16="http://schemas.microsoft.com/office/drawing/2014/main" id="{60896CF8-31E0-D4AE-509D-A02577C37783}"/>
              </a:ext>
            </a:extLst>
          </p:cNvPr>
          <p:cNvSpPr/>
          <p:nvPr/>
        </p:nvSpPr>
        <p:spPr>
          <a:xfrm>
            <a:off x="10165517" y="1305141"/>
            <a:ext cx="453002" cy="427601"/>
          </a:xfrm>
          <a:prstGeom prst="ellipse">
            <a:avLst/>
          </a:prstGeom>
          <a:ln>
            <a:solidFill>
              <a:srgbClr val="97172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rgbClr val="971720"/>
                </a:solidFill>
                <a:latin typeface="Century Gothic"/>
                <a:cs typeface="Century Gothic"/>
              </a:rPr>
              <a:t>1</a:t>
            </a:r>
            <a:endParaRPr lang="it-IT" dirty="0">
              <a:solidFill>
                <a:srgbClr val="971720"/>
              </a:solidFill>
              <a:latin typeface="Century Gothic"/>
              <a:cs typeface="Century Gothic"/>
            </a:endParaRPr>
          </a:p>
        </p:txBody>
      </p:sp>
      <p:pic>
        <p:nvPicPr>
          <p:cNvPr id="41" name="Immagine 40">
            <a:extLst>
              <a:ext uri="{FF2B5EF4-FFF2-40B4-BE49-F238E27FC236}">
                <a16:creationId xmlns:a16="http://schemas.microsoft.com/office/drawing/2014/main" id="{8E5409B6-9E75-D963-054C-E43FA014CD3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707627" y="1764522"/>
            <a:ext cx="3301293" cy="198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281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10"/>
          <p:cNvSpPr/>
          <p:nvPr/>
        </p:nvSpPr>
        <p:spPr>
          <a:xfrm>
            <a:off x="0" y="6485074"/>
            <a:ext cx="12192000" cy="357822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it-IT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14286" y="6522320"/>
            <a:ext cx="120677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1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69F518B-0E9D-45D6-956E-1C11114F9F15}" type="slidenum">
              <a:rPr lang="it-IT" sz="1400" smtClean="0">
                <a:solidFill>
                  <a:srgbClr val="162230"/>
                </a:solidFill>
                <a:latin typeface="Century Gothic"/>
                <a:cs typeface="Century Gothic"/>
              </a:rPr>
              <a:pPr algn="r">
                <a:spcBef>
                  <a:spcPts val="1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9</a:t>
            </a:fld>
            <a:r>
              <a:rPr lang="it-IT" sz="1400" dirty="0">
                <a:solidFill>
                  <a:srgbClr val="162230"/>
                </a:solidFill>
                <a:latin typeface="Century Gothic"/>
                <a:cs typeface="Century Gothic"/>
              </a:rPr>
              <a:t>/28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335325-D0F1-BB9A-B37B-9D0783AA7C90}"/>
              </a:ext>
            </a:extLst>
          </p:cNvPr>
          <p:cNvSpPr/>
          <p:nvPr/>
        </p:nvSpPr>
        <p:spPr>
          <a:xfrm>
            <a:off x="111616" y="1081813"/>
            <a:ext cx="11970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Motion planning: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  <a:cs typeface="Century Gothic"/>
              </a:rPr>
              <a:t>Probabilistic</a:t>
            </a: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 Roadmap Method (PRM)    </a:t>
            </a:r>
          </a:p>
        </p:txBody>
      </p:sp>
      <p:pic>
        <p:nvPicPr>
          <p:cNvPr id="4" name="Immagine 3" descr="banner.png">
            <a:extLst>
              <a:ext uri="{FF2B5EF4-FFF2-40B4-BE49-F238E27FC236}">
                <a16:creationId xmlns:a16="http://schemas.microsoft.com/office/drawing/2014/main" id="{310301CB-A57C-36EE-CC6E-CBBB54A75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192001" cy="1052622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27486572-2699-3EEE-CE0D-7AA9DDD02A35}"/>
              </a:ext>
            </a:extLst>
          </p:cNvPr>
          <p:cNvSpPr txBox="1"/>
          <p:nvPr/>
        </p:nvSpPr>
        <p:spPr>
          <a:xfrm>
            <a:off x="531064" y="5935844"/>
            <a:ext cx="64100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>
              <a:defRPr sz="2000">
                <a:latin typeface="Century Gothic" panose="020B0502020202020204" pitchFamily="34" charset="0"/>
              </a:defRPr>
            </a:lvl1pPr>
          </a:lstStyle>
          <a:p>
            <a:r>
              <a:rPr lang="en-US" sz="1800" dirty="0"/>
              <a:t>Next step </a:t>
            </a:r>
            <a:r>
              <a:rPr lang="en-US" sz="1800" dirty="0">
                <a:sym typeface="Wingdings" panose="05000000000000000000" pitchFamily="2" charset="2"/>
              </a:rPr>
              <a:t> find a path with a search algorithm</a:t>
            </a:r>
            <a:endParaRPr lang="it-IT" sz="1800" b="1" dirty="0"/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9A87A834-EF29-1DAB-889C-664F16D0E642}"/>
              </a:ext>
            </a:extLst>
          </p:cNvPr>
          <p:cNvSpPr/>
          <p:nvPr/>
        </p:nvSpPr>
        <p:spPr>
          <a:xfrm>
            <a:off x="1081828" y="1963619"/>
            <a:ext cx="2474844" cy="884583"/>
          </a:xfrm>
          <a:prstGeom prst="rect">
            <a:avLst/>
          </a:prstGeom>
          <a:solidFill>
            <a:srgbClr val="17243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latin typeface="Century Gothic" panose="020B0502020202020204" pitchFamily="34" charset="0"/>
              </a:rPr>
              <a:t>Roadmap </a:t>
            </a:r>
            <a:r>
              <a:rPr lang="it-IT" sz="2000" b="1" dirty="0" err="1">
                <a:latin typeface="Century Gothic" panose="020B0502020202020204" pitchFamily="34" charset="0"/>
              </a:rPr>
              <a:t>construction</a:t>
            </a:r>
            <a:endParaRPr lang="it-IT" sz="2000" b="1" dirty="0">
              <a:latin typeface="Century Gothic" panose="020B0502020202020204" pitchFamily="34" charset="0"/>
            </a:endParaRPr>
          </a:p>
        </p:txBody>
      </p:sp>
      <p:sp>
        <p:nvSpPr>
          <p:cNvPr id="40" name="Ovale 39">
            <a:extLst>
              <a:ext uri="{FF2B5EF4-FFF2-40B4-BE49-F238E27FC236}">
                <a16:creationId xmlns:a16="http://schemas.microsoft.com/office/drawing/2014/main" id="{60896CF8-31E0-D4AE-509D-A02577C37783}"/>
              </a:ext>
            </a:extLst>
          </p:cNvPr>
          <p:cNvSpPr/>
          <p:nvPr/>
        </p:nvSpPr>
        <p:spPr>
          <a:xfrm>
            <a:off x="531064" y="2133309"/>
            <a:ext cx="453002" cy="427601"/>
          </a:xfrm>
          <a:prstGeom prst="ellipse">
            <a:avLst/>
          </a:prstGeom>
          <a:ln>
            <a:solidFill>
              <a:srgbClr val="97172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rgbClr val="971720"/>
                </a:solidFill>
                <a:latin typeface="Century Gothic"/>
                <a:cs typeface="Century Gothic"/>
              </a:rPr>
              <a:t>1</a:t>
            </a:r>
            <a:endParaRPr lang="it-IT" dirty="0">
              <a:solidFill>
                <a:srgbClr val="971720"/>
              </a:solidFill>
              <a:latin typeface="Century Gothic"/>
              <a:cs typeface="Century Gothic"/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8E5B5EB7-3D98-2A09-6ED4-38F869739521}"/>
              </a:ext>
            </a:extLst>
          </p:cNvPr>
          <p:cNvSpPr/>
          <p:nvPr/>
        </p:nvSpPr>
        <p:spPr>
          <a:xfrm>
            <a:off x="6353850" y="4309055"/>
            <a:ext cx="2474844" cy="884583"/>
          </a:xfrm>
          <a:prstGeom prst="rect">
            <a:avLst/>
          </a:prstGeom>
          <a:solidFill>
            <a:srgbClr val="17243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latin typeface="Century Gothic" panose="020B0502020202020204" pitchFamily="34" charset="0"/>
              </a:rPr>
              <a:t>Graph</a:t>
            </a:r>
            <a:r>
              <a:rPr lang="it-IT" sz="2000" b="1" dirty="0">
                <a:latin typeface="Century Gothic" panose="020B0502020202020204" pitchFamily="34" charset="0"/>
              </a:rPr>
              <a:t> </a:t>
            </a:r>
            <a:r>
              <a:rPr lang="it-IT" sz="2000" b="1" dirty="0" err="1">
                <a:latin typeface="Century Gothic" panose="020B0502020202020204" pitchFamily="34" charset="0"/>
              </a:rPr>
              <a:t>creation</a:t>
            </a:r>
            <a:endParaRPr lang="it-IT" sz="2000" b="1" dirty="0">
              <a:latin typeface="Century Gothic" panose="020B0502020202020204" pitchFamily="34" charset="0"/>
            </a:endParaRP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DC25AF76-3790-E917-58ED-8C26D6143883}"/>
              </a:ext>
            </a:extLst>
          </p:cNvPr>
          <p:cNvSpPr/>
          <p:nvPr/>
        </p:nvSpPr>
        <p:spPr>
          <a:xfrm>
            <a:off x="5803086" y="4478745"/>
            <a:ext cx="453002" cy="427601"/>
          </a:xfrm>
          <a:prstGeom prst="ellipse">
            <a:avLst/>
          </a:prstGeom>
          <a:ln>
            <a:solidFill>
              <a:srgbClr val="97172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rgbClr val="971720"/>
                </a:solidFill>
                <a:latin typeface="Century Gothic"/>
                <a:cs typeface="Century Gothic"/>
              </a:rPr>
              <a:t>3</a:t>
            </a:r>
            <a:endParaRPr lang="it-IT" dirty="0">
              <a:solidFill>
                <a:srgbClr val="971720"/>
              </a:solidFill>
              <a:latin typeface="Century Gothic"/>
              <a:cs typeface="Century Gothic"/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AFFAF0A8-39D0-4935-F19D-E59CB1F2D60A}"/>
              </a:ext>
            </a:extLst>
          </p:cNvPr>
          <p:cNvSpPr/>
          <p:nvPr/>
        </p:nvSpPr>
        <p:spPr>
          <a:xfrm>
            <a:off x="3682485" y="3121491"/>
            <a:ext cx="2474844" cy="884583"/>
          </a:xfrm>
          <a:prstGeom prst="rect">
            <a:avLst/>
          </a:prstGeom>
          <a:solidFill>
            <a:srgbClr val="17243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latin typeface="Century Gothic" panose="020B0502020202020204" pitchFamily="34" charset="0"/>
              </a:rPr>
              <a:t>Adding</a:t>
            </a:r>
            <a:r>
              <a:rPr lang="it-IT" sz="2000" b="1" dirty="0">
                <a:latin typeface="Century Gothic" panose="020B0502020202020204" pitchFamily="34" charset="0"/>
              </a:rPr>
              <a:t> Start and Goal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B4272802-A2D5-3628-C1EA-AF83F689D37D}"/>
              </a:ext>
            </a:extLst>
          </p:cNvPr>
          <p:cNvSpPr/>
          <p:nvPr/>
        </p:nvSpPr>
        <p:spPr>
          <a:xfrm>
            <a:off x="3131721" y="3291181"/>
            <a:ext cx="453002" cy="427601"/>
          </a:xfrm>
          <a:prstGeom prst="ellipse">
            <a:avLst/>
          </a:prstGeom>
          <a:ln>
            <a:solidFill>
              <a:srgbClr val="97172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rgbClr val="971720"/>
                </a:solidFill>
                <a:latin typeface="Century Gothic"/>
                <a:cs typeface="Century Gothic"/>
              </a:rPr>
              <a:t>2</a:t>
            </a:r>
            <a:endParaRPr lang="it-IT" dirty="0">
              <a:solidFill>
                <a:srgbClr val="971720"/>
              </a:solidFill>
              <a:latin typeface="Century Gothic"/>
              <a:cs typeface="Century Gothic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CDFBCA77-D3E8-D53C-D56B-54AE322602A7}"/>
              </a:ext>
            </a:extLst>
          </p:cNvPr>
          <p:cNvSpPr/>
          <p:nvPr/>
        </p:nvSpPr>
        <p:spPr>
          <a:xfrm>
            <a:off x="9021554" y="5342833"/>
            <a:ext cx="2474844" cy="884583"/>
          </a:xfrm>
          <a:prstGeom prst="rect">
            <a:avLst/>
          </a:prstGeom>
          <a:solidFill>
            <a:srgbClr val="17243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latin typeface="Century Gothic" panose="020B0502020202020204" pitchFamily="34" charset="0"/>
              </a:rPr>
              <a:t>Termination</a:t>
            </a:r>
            <a:r>
              <a:rPr lang="it-IT" sz="2000" b="1" dirty="0">
                <a:latin typeface="Century Gothic" panose="020B0502020202020204" pitchFamily="34" charset="0"/>
              </a:rPr>
              <a:t> </a:t>
            </a:r>
            <a:r>
              <a:rPr lang="it-IT" sz="2000" b="1" dirty="0" err="1">
                <a:latin typeface="Century Gothic" panose="020B0502020202020204" pitchFamily="34" charset="0"/>
              </a:rPr>
              <a:t>criteria</a:t>
            </a:r>
            <a:endParaRPr lang="it-IT" sz="2000" b="1" dirty="0">
              <a:latin typeface="Century Gothic" panose="020B0502020202020204" pitchFamily="34" charset="0"/>
            </a:endParaRP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A20F1B9E-7BA2-64B0-EEB8-621999CE02CD}"/>
              </a:ext>
            </a:extLst>
          </p:cNvPr>
          <p:cNvSpPr/>
          <p:nvPr/>
        </p:nvSpPr>
        <p:spPr>
          <a:xfrm>
            <a:off x="8470790" y="5512523"/>
            <a:ext cx="453002" cy="427601"/>
          </a:xfrm>
          <a:prstGeom prst="ellipse">
            <a:avLst/>
          </a:prstGeom>
          <a:ln>
            <a:solidFill>
              <a:srgbClr val="97172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rgbClr val="971720"/>
                </a:solidFill>
                <a:latin typeface="Century Gothic"/>
                <a:cs typeface="Century Gothic"/>
              </a:rPr>
              <a:t>4</a:t>
            </a:r>
            <a:endParaRPr lang="it-IT" dirty="0">
              <a:solidFill>
                <a:srgbClr val="971720"/>
              </a:solidFill>
              <a:latin typeface="Century Gothic"/>
              <a:cs typeface="Century Gothic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0BF6A03-52F1-707F-8893-6CC02089C92A}"/>
              </a:ext>
            </a:extLst>
          </p:cNvPr>
          <p:cNvSpPr txBox="1"/>
          <p:nvPr/>
        </p:nvSpPr>
        <p:spPr>
          <a:xfrm>
            <a:off x="3258424" y="2017162"/>
            <a:ext cx="4016265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Century Gothic" panose="020B0502020202020204" pitchFamily="34" charset="0"/>
              </a:rPr>
              <a:t>Sampling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Century Gothic" panose="020B0502020202020204" pitchFamily="34" charset="0"/>
              </a:rPr>
              <a:t>Collision Checking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Century Gothic" panose="020B0502020202020204" pitchFamily="34" charset="0"/>
              </a:rPr>
              <a:t>Connecting Nodes</a:t>
            </a:r>
            <a:endParaRPr lang="en-US" sz="7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4940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6466</TotalTime>
  <Words>1208</Words>
  <Application>Microsoft Office PowerPoint</Application>
  <PresentationFormat>Widescreen</PresentationFormat>
  <Paragraphs>281</Paragraphs>
  <Slides>28</Slides>
  <Notes>28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28</vt:i4>
      </vt:variant>
    </vt:vector>
  </HeadingPairs>
  <TitlesOfParts>
    <vt:vector size="35" baseType="lpstr">
      <vt:lpstr>Arial</vt:lpstr>
      <vt:lpstr>Calibri</vt:lpstr>
      <vt:lpstr>Cambria Math</vt:lpstr>
      <vt:lpstr>Century Gothic</vt:lpstr>
      <vt:lpstr>Courier New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Università degli Studi Federico II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Corso di studi in Ingegneria dell'Automazione</dc:title>
  <dc:subject>Presentazione</dc:subject>
  <dc:creator>Bruno Siciliano</dc:creator>
  <cp:lastModifiedBy>Paolo Maisto</cp:lastModifiedBy>
  <cp:revision>240</cp:revision>
  <dcterms:created xsi:type="dcterms:W3CDTF">2013-09-05T14:27:33Z</dcterms:created>
  <dcterms:modified xsi:type="dcterms:W3CDTF">2024-09-27T13:40:56Z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ad0b24d-6422-44b0-b3de-abb3a9e8c81a_Enabled">
    <vt:lpwstr>true</vt:lpwstr>
  </property>
  <property fmtid="{D5CDD505-2E9C-101B-9397-08002B2CF9AE}" pid="3" name="MSIP_Label_2ad0b24d-6422-44b0-b3de-abb3a9e8c81a_SetDate">
    <vt:lpwstr>2023-11-17T08:23:44Z</vt:lpwstr>
  </property>
  <property fmtid="{D5CDD505-2E9C-101B-9397-08002B2CF9AE}" pid="4" name="MSIP_Label_2ad0b24d-6422-44b0-b3de-abb3a9e8c81a_Method">
    <vt:lpwstr>Standard</vt:lpwstr>
  </property>
  <property fmtid="{D5CDD505-2E9C-101B-9397-08002B2CF9AE}" pid="5" name="MSIP_Label_2ad0b24d-6422-44b0-b3de-abb3a9e8c81a_Name">
    <vt:lpwstr>defa4170-0d19-0005-0004-bc88714345d2</vt:lpwstr>
  </property>
  <property fmtid="{D5CDD505-2E9C-101B-9397-08002B2CF9AE}" pid="6" name="MSIP_Label_2ad0b24d-6422-44b0-b3de-abb3a9e8c81a_SiteId">
    <vt:lpwstr>2fcfe26a-bb62-46b0-b1e3-28f9da0c45fd</vt:lpwstr>
  </property>
  <property fmtid="{D5CDD505-2E9C-101B-9397-08002B2CF9AE}" pid="7" name="MSIP_Label_2ad0b24d-6422-44b0-b3de-abb3a9e8c81a_ActionId">
    <vt:lpwstr>1b2aca62-0698-4b4b-8806-f5e797c31212</vt:lpwstr>
  </property>
  <property fmtid="{D5CDD505-2E9C-101B-9397-08002B2CF9AE}" pid="8" name="MSIP_Label_2ad0b24d-6422-44b0-b3de-abb3a9e8c81a_ContentBits">
    <vt:lpwstr>0</vt:lpwstr>
  </property>
  <property fmtid="{D5CDD505-2E9C-101B-9397-08002B2CF9AE}" pid="9" name="MSIP_Label_defa4170-0d19-0005-0004-bc88714345d2_Enabled">
    <vt:lpwstr>true</vt:lpwstr>
  </property>
  <property fmtid="{D5CDD505-2E9C-101B-9397-08002B2CF9AE}" pid="10" name="MSIP_Label_defa4170-0d19-0005-0004-bc88714345d2_SetDate">
    <vt:lpwstr>2024-09-27T13:38:36Z</vt:lpwstr>
  </property>
  <property fmtid="{D5CDD505-2E9C-101B-9397-08002B2CF9AE}" pid="11" name="MSIP_Label_defa4170-0d19-0005-0004-bc88714345d2_Method">
    <vt:lpwstr>Standard</vt:lpwstr>
  </property>
  <property fmtid="{D5CDD505-2E9C-101B-9397-08002B2CF9AE}" pid="12" name="MSIP_Label_defa4170-0d19-0005-0004-bc88714345d2_Name">
    <vt:lpwstr>defa4170-0d19-0005-0004-bc88714345d2</vt:lpwstr>
  </property>
  <property fmtid="{D5CDD505-2E9C-101B-9397-08002B2CF9AE}" pid="13" name="MSIP_Label_defa4170-0d19-0005-0004-bc88714345d2_SiteId">
    <vt:lpwstr>27fe3c92-ef0d-41e5-a6b8-390e51202fbe</vt:lpwstr>
  </property>
  <property fmtid="{D5CDD505-2E9C-101B-9397-08002B2CF9AE}" pid="14" name="MSIP_Label_defa4170-0d19-0005-0004-bc88714345d2_ActionId">
    <vt:lpwstr>495ebafc-2863-46b0-ae59-7ff2254fddbf</vt:lpwstr>
  </property>
  <property fmtid="{D5CDD505-2E9C-101B-9397-08002B2CF9AE}" pid="15" name="MSIP_Label_defa4170-0d19-0005-0004-bc88714345d2_ContentBits">
    <vt:lpwstr>0</vt:lpwstr>
  </property>
</Properties>
</file>