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63" r:id="rId3"/>
    <p:sldId id="288" r:id="rId4"/>
    <p:sldId id="301" r:id="rId5"/>
    <p:sldId id="286" r:id="rId6"/>
    <p:sldId id="347" r:id="rId7"/>
    <p:sldId id="336" r:id="rId8"/>
    <p:sldId id="360" r:id="rId9"/>
    <p:sldId id="359" r:id="rId10"/>
    <p:sldId id="353" r:id="rId11"/>
    <p:sldId id="341" r:id="rId12"/>
    <p:sldId id="362" r:id="rId13"/>
    <p:sldId id="340" r:id="rId14"/>
    <p:sldId id="342" r:id="rId15"/>
    <p:sldId id="363" r:id="rId16"/>
    <p:sldId id="365" r:id="rId17"/>
    <p:sldId id="364" r:id="rId18"/>
    <p:sldId id="335" r:id="rId19"/>
    <p:sldId id="343" r:id="rId20"/>
    <p:sldId id="346" r:id="rId21"/>
    <p:sldId id="344" r:id="rId22"/>
    <p:sldId id="355" r:id="rId23"/>
    <p:sldId id="357" r:id="rId24"/>
    <p:sldId id="348" r:id="rId25"/>
    <p:sldId id="349" r:id="rId26"/>
    <p:sldId id="358" r:id="rId27"/>
    <p:sldId id="351" r:id="rId28"/>
    <p:sldId id="366" r:id="rId29"/>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B36013-A1DF-0CA8-5EE4-B56774176174}" name="ANGELO VITTOZZI" initials="AV" userId="S::ange.vittozzi@studenti.unina.it::c21c0b97-46be-4e58-9e7d-bcdcbb64011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55FF55"/>
    <a:srgbClr val="172435"/>
    <a:srgbClr val="192434"/>
    <a:srgbClr val="1F497D"/>
    <a:srgbClr val="D9D9D9"/>
    <a:srgbClr val="FF00FF"/>
    <a:srgbClr val="FFDC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71" autoAdjust="0"/>
    <p:restoredTop sz="93969" autoAdjust="0"/>
  </p:normalViewPr>
  <p:slideViewPr>
    <p:cSldViewPr snapToGrid="0" snapToObjects="1">
      <p:cViewPr>
        <p:scale>
          <a:sx n="64" d="100"/>
          <a:sy n="64" d="100"/>
        </p:scale>
        <p:origin x="528"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14F915-DDDE-4CAA-895D-614564BB8837}" type="datetimeFigureOut">
              <a:rPr lang="en-GB" smtClean="0"/>
              <a:t>06/09/2024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BB5884-7D75-46CC-B688-7B54B2BD8EAE}" type="slidenum">
              <a:rPr lang="en-GB" smtClean="0"/>
              <a:t>‹N›</a:t>
            </a:fld>
            <a:endParaRPr lang="en-GB"/>
          </a:p>
        </p:txBody>
      </p:sp>
    </p:spTree>
    <p:extLst>
      <p:ext uri="{BB962C8B-B14F-4D97-AF65-F5344CB8AC3E}">
        <p14:creationId xmlns:p14="http://schemas.microsoft.com/office/powerpoint/2010/main" val="3669703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4C5A5-33D0-4441-96FE-163C8B7C9D3F}" type="datetimeFigureOut">
              <a:rPr lang="en-GB" smtClean="0"/>
              <a:t>06/09/2024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04E1B5-63BC-4334-9D81-D58D41015F1C}" type="slidenum">
              <a:rPr lang="en-GB" smtClean="0"/>
              <a:t>‹N›</a:t>
            </a:fld>
            <a:endParaRPr lang="en-GB"/>
          </a:p>
        </p:txBody>
      </p:sp>
    </p:spTree>
    <p:extLst>
      <p:ext uri="{BB962C8B-B14F-4D97-AF65-F5344CB8AC3E}">
        <p14:creationId xmlns:p14="http://schemas.microsoft.com/office/powerpoint/2010/main" val="345047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E04E1B5-63BC-4334-9D81-D58D41015F1C}" type="slidenum">
              <a:rPr lang="en-GB" smtClean="0"/>
              <a:t>1</a:t>
            </a:fld>
            <a:endParaRPr lang="en-GB"/>
          </a:p>
        </p:txBody>
      </p:sp>
    </p:spTree>
    <p:extLst>
      <p:ext uri="{BB962C8B-B14F-4D97-AF65-F5344CB8AC3E}">
        <p14:creationId xmlns:p14="http://schemas.microsoft.com/office/powerpoint/2010/main" val="1339523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PRM we obtained the graph that connects the various nodes including the initial and final point remains only to find the optimal path that allows to go from the start point to the goal point and the Breadth-First Search (BFS) was used for </a:t>
            </a:r>
            <a:r>
              <a:rPr lang="it-IT" dirty="0" err="1"/>
              <a:t>this</a:t>
            </a:r>
            <a:r>
              <a:rPr lang="it-IT" dirty="0"/>
              <a:t> </a:t>
            </a:r>
            <a:r>
              <a:rPr lang="it-IT" dirty="0" err="1"/>
              <a:t>purpose</a:t>
            </a:r>
            <a:r>
              <a:rPr lang="it-IT" dirty="0"/>
              <a:t>.</a:t>
            </a:r>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10</a:t>
            </a:fld>
            <a:endParaRPr lang="en-GB"/>
          </a:p>
        </p:txBody>
      </p:sp>
    </p:spTree>
    <p:extLst>
      <p:ext uri="{BB962C8B-B14F-4D97-AF65-F5344CB8AC3E}">
        <p14:creationId xmlns:p14="http://schemas.microsoft.com/office/powerpoint/2010/main" val="3397692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err="1"/>
              <a:t>Parlare</a:t>
            </a:r>
            <a:r>
              <a:rPr lang="en-GB" dirty="0"/>
              <a:t> di spline interpolation con </a:t>
            </a:r>
            <a:r>
              <a:rPr lang="en-GB" dirty="0" err="1"/>
              <a:t>polinomi</a:t>
            </a:r>
            <a:r>
              <a:rPr lang="en-GB" dirty="0"/>
              <a:t> </a:t>
            </a:r>
            <a:r>
              <a:rPr lang="en-GB" dirty="0" err="1"/>
              <a:t>cubici</a:t>
            </a:r>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11</a:t>
            </a:fld>
            <a:endParaRPr lang="en-GB"/>
          </a:p>
        </p:txBody>
      </p:sp>
    </p:spTree>
    <p:extLst>
      <p:ext uri="{BB962C8B-B14F-4D97-AF65-F5344CB8AC3E}">
        <p14:creationId xmlns:p14="http://schemas.microsoft.com/office/powerpoint/2010/main" val="1604539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12</a:t>
            </a:fld>
            <a:endParaRPr lang="en-GB"/>
          </a:p>
        </p:txBody>
      </p:sp>
    </p:spTree>
    <p:extLst>
      <p:ext uri="{BB962C8B-B14F-4D97-AF65-F5344CB8AC3E}">
        <p14:creationId xmlns:p14="http://schemas.microsoft.com/office/powerpoint/2010/main" val="4016008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err="1"/>
              <a:t>Parlare</a:t>
            </a:r>
            <a:r>
              <a:rPr lang="en-GB" dirty="0"/>
              <a:t> del check </a:t>
            </a:r>
            <a:r>
              <a:rPr lang="en-GB" dirty="0" err="1"/>
              <a:t>collisioni</a:t>
            </a:r>
            <a:r>
              <a:rPr lang="en-GB" dirty="0"/>
              <a:t> </a:t>
            </a:r>
            <a:r>
              <a:rPr lang="en-GB" dirty="0" err="1"/>
              <a:t>anche</a:t>
            </a:r>
            <a:r>
              <a:rPr lang="en-GB" dirty="0"/>
              <a:t> dopo aver </a:t>
            </a:r>
            <a:r>
              <a:rPr lang="en-GB" dirty="0" err="1"/>
              <a:t>reso</a:t>
            </a:r>
            <a:r>
              <a:rPr lang="en-GB" dirty="0"/>
              <a:t> il path smooth -&gt; </a:t>
            </a:r>
            <a:r>
              <a:rPr lang="en-GB" dirty="0" err="1"/>
              <a:t>infiniti</a:t>
            </a:r>
            <a:r>
              <a:rPr lang="en-GB" dirty="0"/>
              <a:t> </a:t>
            </a:r>
            <a:r>
              <a:rPr lang="en-GB" dirty="0" err="1"/>
              <a:t>tentativi</a:t>
            </a:r>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13</a:t>
            </a:fld>
            <a:endParaRPr lang="en-GB"/>
          </a:p>
        </p:txBody>
      </p:sp>
    </p:spTree>
    <p:extLst>
      <p:ext uri="{BB962C8B-B14F-4D97-AF65-F5344CB8AC3E}">
        <p14:creationId xmlns:p14="http://schemas.microsoft.com/office/powerpoint/2010/main" val="2186288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14</a:t>
            </a:fld>
            <a:endParaRPr lang="en-GB"/>
          </a:p>
        </p:txBody>
      </p:sp>
    </p:spTree>
    <p:extLst>
      <p:ext uri="{BB962C8B-B14F-4D97-AF65-F5344CB8AC3E}">
        <p14:creationId xmlns:p14="http://schemas.microsoft.com/office/powerpoint/2010/main" val="1217739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b="1" dirty="0"/>
              <a:t>Implementazione delle </a:t>
            </a:r>
            <a:r>
              <a:rPr lang="it-IT" b="1" dirty="0" err="1"/>
              <a:t>Reeds</a:t>
            </a:r>
            <a:r>
              <a:rPr lang="it-IT" b="1" dirty="0"/>
              <a:t>-Shepp </a:t>
            </a:r>
            <a:r>
              <a:rPr lang="it-IT" b="1" dirty="0" err="1"/>
              <a:t>Curves</a:t>
            </a:r>
            <a:r>
              <a:rPr lang="it-IT" b="1" dirty="0"/>
              <a:t> (Punti per la Slide)</a:t>
            </a:r>
          </a:p>
          <a:p>
            <a:pPr>
              <a:buFont typeface="+mj-lt"/>
              <a:buAutoNum type="arabicPeriod"/>
            </a:pPr>
            <a:r>
              <a:rPr lang="it-IT" b="1" dirty="0"/>
              <a:t>Definizione delle Curve</a:t>
            </a:r>
            <a:r>
              <a:rPr lang="it-IT" dirty="0"/>
              <a:t>:</a:t>
            </a:r>
          </a:p>
          <a:p>
            <a:pPr marL="742950" lvl="1" indent="-285750">
              <a:buFont typeface="+mj-lt"/>
              <a:buAutoNum type="arabicPeriod"/>
            </a:pPr>
            <a:r>
              <a:rPr lang="it-IT" dirty="0"/>
              <a:t>Le </a:t>
            </a:r>
            <a:r>
              <a:rPr lang="it-IT" dirty="0" err="1"/>
              <a:t>Reeds</a:t>
            </a:r>
            <a:r>
              <a:rPr lang="it-IT" dirty="0"/>
              <a:t>-Shepp </a:t>
            </a:r>
            <a:r>
              <a:rPr lang="it-IT" dirty="0" err="1"/>
              <a:t>curves</a:t>
            </a:r>
            <a:r>
              <a:rPr lang="it-IT" dirty="0"/>
              <a:t> sono composte da segmenti di movimento elementari: archi circolari e segmenti lineari.</a:t>
            </a:r>
          </a:p>
          <a:p>
            <a:pPr marL="742950" lvl="1" indent="-285750">
              <a:buFont typeface="+mj-lt"/>
              <a:buAutoNum type="arabicPeriod"/>
            </a:pPr>
            <a:r>
              <a:rPr lang="it-IT" dirty="0"/>
              <a:t>Questi segmenti possono essere percorsi in avanti o indietro e possono coinvolgere rotazioni in senso orario o antiorario.</a:t>
            </a:r>
          </a:p>
          <a:p>
            <a:pPr>
              <a:buFont typeface="+mj-lt"/>
              <a:buAutoNum type="arabicPeriod"/>
            </a:pPr>
            <a:r>
              <a:rPr lang="it-IT" b="1" dirty="0" err="1"/>
              <a:t>Kinematic</a:t>
            </a:r>
            <a:r>
              <a:rPr lang="it-IT" b="1" dirty="0"/>
              <a:t> </a:t>
            </a:r>
            <a:r>
              <a:rPr lang="it-IT" b="1" dirty="0" err="1"/>
              <a:t>Constraints</a:t>
            </a:r>
            <a:r>
              <a:rPr lang="it-IT" dirty="0"/>
              <a:t>:</a:t>
            </a:r>
          </a:p>
          <a:p>
            <a:pPr marL="742950" lvl="1" indent="-285750">
              <a:buFont typeface="+mj-lt"/>
              <a:buAutoNum type="arabicPeriod"/>
            </a:pPr>
            <a:r>
              <a:rPr lang="it-IT" dirty="0"/>
              <a:t>Le curve sono progettate per soddisfare i vincoli cinematici del robot, considerando solo certi primitivi di movimento (C⁺ₐ,ₗ e C⁺ₐ,ᵣ per gli archi circolari e </a:t>
            </a:r>
            <a:r>
              <a:rPr lang="it-IT" dirty="0" err="1"/>
              <a:t>S⁺d</a:t>
            </a:r>
            <a:r>
              <a:rPr lang="it-IT" dirty="0"/>
              <a:t> per i segmenti lineari).</a:t>
            </a:r>
          </a:p>
          <a:p>
            <a:pPr marL="742950" lvl="1" indent="-285750">
              <a:buFont typeface="+mj-lt"/>
              <a:buAutoNum type="arabicPeriod"/>
            </a:pPr>
            <a:r>
              <a:rPr lang="it-IT" dirty="0"/>
              <a:t>Le velocità dei movimenti sono definite come:</a:t>
            </a:r>
          </a:p>
          <a:p>
            <a:pPr marL="1143000" lvl="2" indent="-228600">
              <a:buFont typeface="+mj-lt"/>
              <a:buAutoNum type="arabicPeriod"/>
            </a:pPr>
            <a:r>
              <a:rPr lang="it-IT" dirty="0"/>
              <a:t>Arco circolare: v(t)=±</a:t>
            </a:r>
            <a:r>
              <a:rPr lang="it-IT" dirty="0" err="1"/>
              <a:t>vmax</a:t>
            </a:r>
            <a:r>
              <a:rPr lang="it-IT" dirty="0"/>
              <a:t>, ω(t)=±</a:t>
            </a:r>
            <a:r>
              <a:rPr lang="it-IT" dirty="0" err="1"/>
              <a:t>ωmaxv</a:t>
            </a:r>
            <a:r>
              <a:rPr lang="it-IT" dirty="0"/>
              <a:t>(t) = ±v_{max}, \, ω(t) = ±ω_{max}v(t)=±</a:t>
            </a:r>
            <a:r>
              <a:rPr lang="it-IT" dirty="0" err="1"/>
              <a:t>vmax</a:t>
            </a:r>
            <a:r>
              <a:rPr lang="it-IT" dirty="0"/>
              <a:t>​,ω(t)=±</a:t>
            </a:r>
            <a:r>
              <a:rPr lang="it-IT" dirty="0" err="1"/>
              <a:t>ωmax</a:t>
            </a:r>
            <a:r>
              <a:rPr lang="it-IT" dirty="0"/>
              <a:t>​</a:t>
            </a:r>
          </a:p>
          <a:p>
            <a:pPr marL="1143000" lvl="2" indent="-228600">
              <a:buFont typeface="+mj-lt"/>
              <a:buAutoNum type="arabicPeriod"/>
            </a:pPr>
            <a:r>
              <a:rPr lang="it-IT" dirty="0"/>
              <a:t>Segmento lineare: v(t)=±</a:t>
            </a:r>
            <a:r>
              <a:rPr lang="it-IT" dirty="0" err="1"/>
              <a:t>vmax</a:t>
            </a:r>
            <a:r>
              <a:rPr lang="it-IT" dirty="0"/>
              <a:t>, ω(t)=0v(t) = ±v_{max}, \, ω(t) = 0v(t)=±</a:t>
            </a:r>
            <a:r>
              <a:rPr lang="it-IT" dirty="0" err="1"/>
              <a:t>vmax</a:t>
            </a:r>
            <a:r>
              <a:rPr lang="it-IT" dirty="0"/>
              <a:t>​,ω(t)=0</a:t>
            </a:r>
          </a:p>
          <a:p>
            <a:pPr>
              <a:buFont typeface="+mj-lt"/>
              <a:buAutoNum type="arabicPeriod"/>
            </a:pPr>
            <a:r>
              <a:rPr lang="it-IT" b="1" dirty="0"/>
              <a:t>Evitamento dei </a:t>
            </a:r>
            <a:r>
              <a:rPr lang="it-IT" b="1" dirty="0" err="1"/>
              <a:t>Cusps</a:t>
            </a:r>
            <a:r>
              <a:rPr lang="it-IT" dirty="0"/>
              <a:t>:</a:t>
            </a:r>
          </a:p>
          <a:p>
            <a:pPr marL="742950" lvl="1" indent="-285750">
              <a:buFont typeface="+mj-lt"/>
              <a:buAutoNum type="arabicPeriod"/>
            </a:pPr>
            <a:r>
              <a:rPr lang="it-IT" dirty="0"/>
              <a:t>Una caratteristica fondamentale delle curve è l'evitamento dei </a:t>
            </a:r>
            <a:r>
              <a:rPr lang="it-IT" dirty="0" err="1"/>
              <a:t>cusps</a:t>
            </a:r>
            <a:r>
              <a:rPr lang="it-IT" dirty="0"/>
              <a:t> (punti in cui il robot dovrebbe invertire il senso di marcia).</a:t>
            </a:r>
          </a:p>
          <a:p>
            <a:pPr marL="742950" lvl="1" indent="-285750">
              <a:buFont typeface="+mj-lt"/>
              <a:buAutoNum type="arabicPeriod"/>
            </a:pPr>
            <a:r>
              <a:rPr lang="it-IT" dirty="0"/>
              <a:t>Questo rende le </a:t>
            </a:r>
            <a:r>
              <a:rPr lang="it-IT" dirty="0" err="1"/>
              <a:t>Reeds</a:t>
            </a:r>
            <a:r>
              <a:rPr lang="it-IT" dirty="0"/>
              <a:t>-Shepp </a:t>
            </a:r>
            <a:r>
              <a:rPr lang="it-IT" dirty="0" err="1"/>
              <a:t>curves</a:t>
            </a:r>
            <a:r>
              <a:rPr lang="it-IT" dirty="0"/>
              <a:t> ideali per manovre in spazi ristretti e ambienti complessi.</a:t>
            </a:r>
          </a:p>
          <a:p>
            <a:pPr>
              <a:buFont typeface="+mj-lt"/>
              <a:buAutoNum type="arabicPeriod"/>
            </a:pPr>
            <a:r>
              <a:rPr lang="it-IT" b="1" dirty="0"/>
              <a:t>Movimento Limitato a Curve Predefinite</a:t>
            </a:r>
            <a:r>
              <a:rPr lang="it-IT" dirty="0"/>
              <a:t>:</a:t>
            </a:r>
          </a:p>
          <a:p>
            <a:pPr marL="742950" lvl="1" indent="-285750">
              <a:buFont typeface="+mj-lt"/>
              <a:buAutoNum type="arabicPeriod"/>
            </a:pPr>
            <a:r>
              <a:rPr lang="it-IT" dirty="0"/>
              <a:t>Si assume che il robot possa muoversi solo leggermente in avanti, seguendo le curve C⁺ₐ,ₗ, C⁺ₐ,ᵣ e i segmenti </a:t>
            </a:r>
            <a:r>
              <a:rPr lang="it-IT" dirty="0" err="1"/>
              <a:t>S⁺d</a:t>
            </a:r>
            <a:r>
              <a:rPr lang="it-IT" dirty="0"/>
              <a:t>.</a:t>
            </a:r>
          </a:p>
          <a:p>
            <a:pPr marL="742950" lvl="1" indent="-285750">
              <a:buFont typeface="+mj-lt"/>
              <a:buAutoNum type="arabicPeriod"/>
            </a:pPr>
            <a:r>
              <a:rPr lang="it-IT" dirty="0"/>
              <a:t>Ciò implica che le traiettorie generate non consentono movimenti bruschi o inversioni di direzione improvvise.</a:t>
            </a:r>
          </a:p>
          <a:p>
            <a:pPr>
              <a:buFont typeface="+mj-lt"/>
              <a:buAutoNum type="arabicPeriod"/>
            </a:pPr>
            <a:r>
              <a:rPr lang="it-IT" b="1" dirty="0"/>
              <a:t>Integrazione con Algoritmi di Motion Planning</a:t>
            </a:r>
            <a:r>
              <a:rPr lang="it-IT" dirty="0"/>
              <a:t>:</a:t>
            </a:r>
          </a:p>
          <a:p>
            <a:pPr marL="742950" lvl="1" indent="-285750">
              <a:buFont typeface="+mj-lt"/>
              <a:buAutoNum type="arabicPeriod"/>
            </a:pPr>
            <a:r>
              <a:rPr lang="it-IT" dirty="0"/>
              <a:t>Le </a:t>
            </a:r>
            <a:r>
              <a:rPr lang="it-IT" dirty="0" err="1"/>
              <a:t>Reeds</a:t>
            </a:r>
            <a:r>
              <a:rPr lang="it-IT" dirty="0"/>
              <a:t>-Shepp </a:t>
            </a:r>
            <a:r>
              <a:rPr lang="it-IT" dirty="0" err="1"/>
              <a:t>curves</a:t>
            </a:r>
            <a:r>
              <a:rPr lang="it-IT" dirty="0"/>
              <a:t> vengono integrate con algoritmi di </a:t>
            </a:r>
            <a:r>
              <a:rPr lang="it-IT" dirty="0" err="1"/>
              <a:t>motion</a:t>
            </a:r>
            <a:r>
              <a:rPr lang="it-IT" dirty="0"/>
              <a:t> planning come RRT o PRM.</a:t>
            </a:r>
          </a:p>
          <a:p>
            <a:pPr marL="742950" lvl="1" indent="-285750">
              <a:buFont typeface="+mj-lt"/>
              <a:buAutoNum type="arabicPeriod"/>
            </a:pPr>
            <a:r>
              <a:rPr lang="it-IT" dirty="0"/>
              <a:t>Queste curve fungono da primitive di movimento all'interno di tali algoritmi, permettendo la generazione di percorsi fattibili e ottimizzati rispettando i vincoli cinematici.</a:t>
            </a:r>
          </a:p>
          <a:p>
            <a:pPr>
              <a:buFont typeface="+mj-lt"/>
              <a:buAutoNum type="arabicPeriod"/>
            </a:pPr>
            <a:r>
              <a:rPr lang="it-IT" b="1" dirty="0"/>
              <a:t>Ottimizzazione del Percorso</a:t>
            </a:r>
            <a:r>
              <a:rPr lang="it-IT" dirty="0"/>
              <a:t>:</a:t>
            </a:r>
          </a:p>
          <a:p>
            <a:pPr marL="742950" lvl="1" indent="-285750">
              <a:buFont typeface="+mj-lt"/>
              <a:buAutoNum type="arabicPeriod"/>
            </a:pPr>
            <a:r>
              <a:rPr lang="it-IT" dirty="0"/>
              <a:t>Dopo aver creato il grafo che connette i vari nodi (inclusi i punti iniziali e finali), si utilizza un algoritmo di ottimizzazione per trovare il percorso ottimale tra il punto di partenza e quello di arrivo.</a:t>
            </a:r>
          </a:p>
          <a:p>
            <a:pPr>
              <a:buFont typeface="+mj-lt"/>
              <a:buAutoNum type="arabicPeriod"/>
            </a:pPr>
            <a:r>
              <a:rPr lang="it-IT" b="1" dirty="0"/>
              <a:t>Applicazioni in Robotica Mobile</a:t>
            </a:r>
            <a:r>
              <a:rPr lang="it-IT" dirty="0"/>
              <a:t>:</a:t>
            </a:r>
          </a:p>
          <a:p>
            <a:pPr marL="742950" lvl="1" indent="-285750">
              <a:buFont typeface="+mj-lt"/>
              <a:buAutoNum type="arabicPeriod"/>
            </a:pPr>
            <a:r>
              <a:rPr lang="it-IT" dirty="0"/>
              <a:t>Le </a:t>
            </a:r>
            <a:r>
              <a:rPr lang="it-IT" dirty="0" err="1"/>
              <a:t>Reeds</a:t>
            </a:r>
            <a:r>
              <a:rPr lang="it-IT" dirty="0"/>
              <a:t>-Shepp </a:t>
            </a:r>
            <a:r>
              <a:rPr lang="it-IT" dirty="0" err="1"/>
              <a:t>curves</a:t>
            </a:r>
            <a:r>
              <a:rPr lang="it-IT" dirty="0"/>
              <a:t> sono particolarmente utili per i robot non-</a:t>
            </a:r>
            <a:r>
              <a:rPr lang="it-IT" dirty="0" err="1"/>
              <a:t>olonomici</a:t>
            </a:r>
            <a:r>
              <a:rPr lang="it-IT" dirty="0"/>
              <a:t>, come i robot con guida simile a un'auto, che non possono girare su sé stessi e necessitano di seguire traiettorie senza </a:t>
            </a:r>
            <a:r>
              <a:rPr lang="it-IT" dirty="0" err="1"/>
              <a:t>cusps</a:t>
            </a:r>
            <a:r>
              <a:rPr lang="it-IT" dirty="0"/>
              <a:t>.</a:t>
            </a:r>
          </a:p>
          <a:p>
            <a:pPr algn="l"/>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15</a:t>
            </a:fld>
            <a:endParaRPr lang="en-GB"/>
          </a:p>
        </p:txBody>
      </p:sp>
    </p:spTree>
    <p:extLst>
      <p:ext uri="{BB962C8B-B14F-4D97-AF65-F5344CB8AC3E}">
        <p14:creationId xmlns:p14="http://schemas.microsoft.com/office/powerpoint/2010/main" val="3363542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en-US" sz="1600" dirty="0">
                    <a:latin typeface="Century Gothic" panose="020B0502020202020204" pitchFamily="34" charset="0"/>
                  </a:rPr>
                  <a:t>The steps of </a:t>
                </a:r>
                <a:r>
                  <a:rPr lang="en-US" sz="1600" b="1" dirty="0">
                    <a:latin typeface="Century Gothic" panose="020B0502020202020204" pitchFamily="34" charset="0"/>
                  </a:rPr>
                  <a:t>Dijkstra’s algorithm </a:t>
                </a:r>
                <a:r>
                  <a:rPr lang="en-US" sz="1600" dirty="0">
                    <a:latin typeface="Century Gothic" panose="020B0502020202020204" pitchFamily="34" charset="0"/>
                  </a:rPr>
                  <a:t>are as follows:</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Initialize</a:t>
                </a:r>
                <a:r>
                  <a:rPr lang="it-IT" sz="1600" dirty="0">
                    <a:latin typeface="Century Gothic" panose="020B0502020202020204" pitchFamily="34" charset="0"/>
                  </a:rPr>
                  <a:t> </a:t>
                </a:r>
                <a:r>
                  <a:rPr lang="it-IT" sz="1600" dirty="0" err="1">
                    <a:latin typeface="Century Gothic" panose="020B0502020202020204" pitchFamily="34" charset="0"/>
                  </a:rPr>
                  <a:t>distances</a:t>
                </a:r>
                <a:r>
                  <a:rPr lang="it-IT" sz="1600" dirty="0">
                    <a:latin typeface="Century Gothic" panose="020B0502020202020204" pitchFamily="34" charset="0"/>
                  </a:rPr>
                  <a:t>:</a:t>
                </a:r>
              </a:p>
              <a:p>
                <a:pPr marL="742950" lvl="1" indent="-285750">
                  <a:buFont typeface="+mj-lt"/>
                  <a:buAutoNum type="arabicPeriod"/>
                </a:pPr>
                <a:r>
                  <a:rPr lang="it-IT" sz="1600" dirty="0">
                    <a:latin typeface="Century Gothic" panose="020B0502020202020204" pitchFamily="34" charset="0"/>
                  </a:rPr>
                  <a:t>Set the </a:t>
                </a:r>
                <a:r>
                  <a:rPr lang="it-IT" sz="1600" dirty="0" err="1">
                    <a:latin typeface="Century Gothic" panose="020B0502020202020204" pitchFamily="34" charset="0"/>
                  </a:rPr>
                  <a:t>distance</a:t>
                </a:r>
                <a:r>
                  <a:rPr lang="it-IT" sz="1600" dirty="0">
                    <a:latin typeface="Century Gothic" panose="020B0502020202020204" pitchFamily="34" charset="0"/>
                  </a:rPr>
                  <a:t> to the source vertex </a:t>
                </a:r>
                <a14:m>
                  <m:oMath xmlns:m="http://schemas.openxmlformats.org/officeDocument/2006/math">
                    <m:r>
                      <a:rPr lang="it-IT" sz="1600" b="0" i="1" smtClean="0">
                        <a:latin typeface="Cambria Math" panose="02040503050406030204" pitchFamily="18" charset="0"/>
                      </a:rPr>
                      <m:t>𝑠</m:t>
                    </m:r>
                  </m:oMath>
                </a14:m>
                <a:r>
                  <a:rPr lang="it-IT" sz="1600" dirty="0">
                    <a:latin typeface="Century Gothic" panose="020B0502020202020204" pitchFamily="34" charset="0"/>
                  </a:rPr>
                  <a:t> to </a:t>
                </a:r>
                <a14:m>
                  <m:oMath xmlns:m="http://schemas.openxmlformats.org/officeDocument/2006/math">
                    <m:r>
                      <a:rPr lang="it-IT" sz="1600" b="0" i="1" smtClean="0">
                        <a:latin typeface="Cambria Math" panose="02040503050406030204" pitchFamily="18" charset="0"/>
                      </a:rPr>
                      <m:t>0</m:t>
                    </m:r>
                  </m:oMath>
                </a14:m>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𝑑</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𝑠</m:t>
                        </m:r>
                      </m:e>
                    </m:d>
                    <m:r>
                      <a:rPr lang="it-IT" sz="1600" b="0" i="1" smtClean="0">
                        <a:latin typeface="Cambria Math" panose="02040503050406030204" pitchFamily="18" charset="0"/>
                      </a:rPr>
                      <m:t>=0</m:t>
                    </m:r>
                  </m:oMath>
                </a14:m>
                <a:r>
                  <a:rPr lang="it-IT" sz="1600" dirty="0">
                    <a:latin typeface="Century Gothic" panose="020B0502020202020204" pitchFamily="34" charset="0"/>
                  </a:rPr>
                  <a:t>;</a:t>
                </a:r>
              </a:p>
              <a:p>
                <a:pPr marL="742950" lvl="1" indent="-285750">
                  <a:buFont typeface="+mj-lt"/>
                  <a:buAutoNum type="arabicPeriod"/>
                </a:pPr>
                <a:r>
                  <a:rPr lang="it-IT" sz="1600" dirty="0">
                    <a:latin typeface="Century Gothic" panose="020B0502020202020204" pitchFamily="34" charset="0"/>
                  </a:rPr>
                  <a:t>Set the </a:t>
                </a:r>
                <a:r>
                  <a:rPr lang="it-IT" sz="1600" dirty="0" err="1">
                    <a:latin typeface="Century Gothic" panose="020B0502020202020204" pitchFamily="34" charset="0"/>
                  </a:rPr>
                  <a:t>distance</a:t>
                </a:r>
                <a:r>
                  <a:rPr lang="it-IT" sz="1600" dirty="0">
                    <a:latin typeface="Century Gothic" panose="020B0502020202020204" pitchFamily="34" charset="0"/>
                  </a:rPr>
                  <a:t> to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dirty="0" err="1">
                    <a:latin typeface="Century Gothic" panose="020B0502020202020204" pitchFamily="34" charset="0"/>
                  </a:rPr>
                  <a:t>other</a:t>
                </a:r>
                <a:r>
                  <a:rPr lang="it-IT" sz="1600" dirty="0">
                    <a:latin typeface="Century Gothic" panose="020B0502020202020204" pitchFamily="34" charset="0"/>
                  </a:rPr>
                  <a:t> </a:t>
                </a:r>
                <a:r>
                  <a:rPr lang="it-IT" sz="1600" dirty="0" err="1">
                    <a:latin typeface="Century Gothic" panose="020B0502020202020204" pitchFamily="34" charset="0"/>
                  </a:rPr>
                  <a:t>vertices</a:t>
                </a:r>
                <a:r>
                  <a:rPr lang="it-IT" sz="1600" dirty="0">
                    <a:latin typeface="Century Gothic" panose="020B0502020202020204" pitchFamily="34" charset="0"/>
                  </a:rPr>
                  <a:t> to </a:t>
                </a:r>
                <a:r>
                  <a:rPr lang="it-IT" sz="1600" dirty="0" err="1">
                    <a:latin typeface="Century Gothic" panose="020B0502020202020204" pitchFamily="34" charset="0"/>
                  </a:rPr>
                  <a:t>infinity</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𝑑</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𝑣</m:t>
                        </m:r>
                      </m:e>
                    </m:d>
                    <m:r>
                      <a:rPr lang="it-IT" sz="1600" b="0" i="1" smtClean="0">
                        <a:latin typeface="Cambria Math" panose="02040503050406030204" pitchFamily="18" charset="0"/>
                      </a:rPr>
                      <m:t>=</m:t>
                    </m:r>
                    <m:r>
                      <a:rPr lang="it-IT" sz="1600" i="1">
                        <a:latin typeface="Cambria Math" panose="02040503050406030204" pitchFamily="18" charset="0"/>
                        <a:ea typeface="Cambria Math" panose="02040503050406030204" pitchFamily="18" charset="0"/>
                      </a:rPr>
                      <m:t>∞</m:t>
                    </m:r>
                  </m:oMath>
                </a14:m>
                <a:r>
                  <a:rPr lang="en-US" sz="1600" dirty="0">
                    <a:latin typeface="Century Gothic" panose="020B0502020202020204" pitchFamily="34" charset="0"/>
                  </a:rPr>
                  <a:t> </a:t>
                </a:r>
                <a:r>
                  <a:rPr lang="it-IT" sz="1600" dirty="0">
                    <a:latin typeface="Century Gothic" panose="020B0502020202020204" pitchFamily="34" charset="0"/>
                  </a:rPr>
                  <a:t>for </a:t>
                </a:r>
                <a:r>
                  <a:rPr lang="it-IT" sz="1600" dirty="0" err="1">
                    <a:latin typeface="Century Gothic" panose="020B0502020202020204" pitchFamily="34" charset="0"/>
                  </a:rPr>
                  <a:t>all</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𝑣</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𝑉</m:t>
                    </m:r>
                  </m:oMath>
                </a14:m>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𝑣</m:t>
                    </m:r>
                    <m:r>
                      <a:rPr lang="it-IT" sz="1600" b="0" i="1" smtClean="0">
                        <a:latin typeface="Cambria Math" panose="02040503050406030204" pitchFamily="18" charset="0"/>
                      </a:rPr>
                      <m:t>≠</m:t>
                    </m:r>
                    <m:r>
                      <a:rPr lang="it-IT" sz="1600" b="0" i="1" smtClean="0">
                        <a:latin typeface="Cambria Math" panose="02040503050406030204" pitchFamily="18" charset="0"/>
                      </a:rPr>
                      <m:t>𝑠</m:t>
                    </m:r>
                  </m:oMath>
                </a14:m>
                <a:r>
                  <a:rPr lang="it-IT" sz="1600" dirty="0">
                    <a:latin typeface="Century Gothic" panose="020B0502020202020204" pitchFamily="34" charset="0"/>
                  </a:rPr>
                  <a:t>;</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Initialize</a:t>
                </a:r>
                <a:r>
                  <a:rPr lang="it-IT" sz="1600" dirty="0">
                    <a:latin typeface="Century Gothic" panose="020B0502020202020204" pitchFamily="34" charset="0"/>
                  </a:rPr>
                  <a:t> a </a:t>
                </a:r>
                <a:r>
                  <a:rPr lang="it-IT" sz="1600" dirty="0" err="1">
                    <a:latin typeface="Century Gothic" panose="020B0502020202020204" pitchFamily="34" charset="0"/>
                  </a:rPr>
                  <a:t>priority</a:t>
                </a:r>
                <a:r>
                  <a:rPr lang="it-IT" sz="1600" dirty="0">
                    <a:latin typeface="Century Gothic" panose="020B0502020202020204" pitchFamily="34" charset="0"/>
                  </a:rPr>
                  <a:t> </a:t>
                </a:r>
                <a:r>
                  <a:rPr lang="it-IT" sz="1600" dirty="0" err="1">
                    <a:latin typeface="Century Gothic" panose="020B0502020202020204" pitchFamily="34" charset="0"/>
                  </a:rPr>
                  <a:t>queue</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𝑄</m:t>
                    </m:r>
                  </m:oMath>
                </a14:m>
                <a:r>
                  <a:rPr lang="it-IT" sz="1600" dirty="0">
                    <a:latin typeface="Century Gothic" panose="020B0502020202020204" pitchFamily="34" charset="0"/>
                  </a:rPr>
                  <a:t> and </a:t>
                </a:r>
                <a:r>
                  <a:rPr lang="it-IT" sz="1600" dirty="0" err="1">
                    <a:latin typeface="Century Gothic" panose="020B0502020202020204" pitchFamily="34" charset="0"/>
                  </a:rPr>
                  <a:t>insert</a:t>
                </a:r>
                <a:r>
                  <a:rPr lang="it-IT" sz="1600" dirty="0">
                    <a:latin typeface="Century Gothic" panose="020B0502020202020204" pitchFamily="34" charset="0"/>
                  </a:rPr>
                  <a:t>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dirty="0" err="1">
                    <a:latin typeface="Century Gothic" panose="020B0502020202020204" pitchFamily="34" charset="0"/>
                  </a:rPr>
                  <a:t>vertices</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𝑣</m:t>
                    </m:r>
                  </m:oMath>
                </a14:m>
                <a:r>
                  <a:rPr lang="it-IT" sz="1600" dirty="0">
                    <a:latin typeface="Century Gothic" panose="020B0502020202020204" pitchFamily="34" charset="0"/>
                  </a:rPr>
                  <a:t> with </a:t>
                </a:r>
                <a:r>
                  <a:rPr lang="it-IT" sz="1600" dirty="0" err="1">
                    <a:latin typeface="Century Gothic" panose="020B0502020202020204" pitchFamily="34" charset="0"/>
                  </a:rPr>
                  <a:t>their</a:t>
                </a:r>
                <a:r>
                  <a:rPr lang="it-IT" sz="1600" dirty="0">
                    <a:latin typeface="Century Gothic" panose="020B0502020202020204" pitchFamily="34" charset="0"/>
                  </a:rPr>
                  <a:t> </a:t>
                </a:r>
                <a:r>
                  <a:rPr lang="it-IT" sz="1600" dirty="0" err="1">
                    <a:latin typeface="Century Gothic" panose="020B0502020202020204" pitchFamily="34" charset="0"/>
                  </a:rPr>
                  <a:t>corresponding</a:t>
                </a:r>
                <a:r>
                  <a:rPr lang="it-IT" sz="1600" dirty="0">
                    <a:latin typeface="Century Gothic" panose="020B0502020202020204" pitchFamily="34" charset="0"/>
                  </a:rPr>
                  <a:t> </a:t>
                </a:r>
                <a:r>
                  <a:rPr lang="it-IT" sz="1600" dirty="0" err="1">
                    <a:latin typeface="Century Gothic" panose="020B0502020202020204" pitchFamily="34" charset="0"/>
                  </a:rPr>
                  <a:t>distances</a:t>
                </a:r>
                <a:r>
                  <a:rPr lang="it-IT" sz="1600" dirty="0">
                    <a:latin typeface="Century Gothic" panose="020B0502020202020204" pitchFamily="34" charset="0"/>
                  </a:rPr>
                  <a:t> </a:t>
                </a:r>
                <a14:m>
                  <m:oMath xmlns:m="http://schemas.openxmlformats.org/officeDocument/2006/math">
                    <m:r>
                      <a:rPr lang="it-IT" sz="1600" b="0" i="1">
                        <a:latin typeface="Cambria Math" panose="02040503050406030204" pitchFamily="18" charset="0"/>
                      </a:rPr>
                      <m:t>𝑑</m:t>
                    </m:r>
                    <m:d>
                      <m:dPr>
                        <m:ctrlPr>
                          <a:rPr lang="it-IT" sz="1600" i="1">
                            <a:latin typeface="Cambria Math" panose="02040503050406030204" pitchFamily="18" charset="0"/>
                          </a:rPr>
                        </m:ctrlPr>
                      </m:dPr>
                      <m:e>
                        <m:r>
                          <a:rPr lang="it-IT" sz="1600" b="0" i="1">
                            <a:latin typeface="Cambria Math" panose="02040503050406030204" pitchFamily="18" charset="0"/>
                          </a:rPr>
                          <m:t>𝑣</m:t>
                        </m:r>
                      </m:e>
                    </m:d>
                  </m:oMath>
                </a14:m>
                <a:r>
                  <a:rPr lang="it-IT" sz="1600" dirty="0">
                    <a:latin typeface="Century Gothic" panose="020B0502020202020204" pitchFamily="34" charset="0"/>
                  </a:rPr>
                  <a:t>;</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While</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𝑄</m:t>
                    </m:r>
                  </m:oMath>
                </a14:m>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a:t>
                </a:r>
                <a:r>
                  <a:rPr lang="it-IT" sz="1600" dirty="0" err="1">
                    <a:latin typeface="Century Gothic" panose="020B0502020202020204" pitchFamily="34" charset="0"/>
                  </a:rPr>
                  <a:t>not</a:t>
                </a:r>
                <a:r>
                  <a:rPr lang="it-IT" sz="1600" dirty="0">
                    <a:latin typeface="Century Gothic" panose="020B0502020202020204" pitchFamily="34" charset="0"/>
                  </a:rPr>
                  <a:t> </a:t>
                </a:r>
                <a:r>
                  <a:rPr lang="it-IT" sz="1600" dirty="0" err="1">
                    <a:latin typeface="Century Gothic" panose="020B0502020202020204" pitchFamily="34" charset="0"/>
                  </a:rPr>
                  <a:t>empty</a:t>
                </a:r>
                <a:r>
                  <a:rPr lang="it-IT" sz="1600" dirty="0">
                    <a:latin typeface="Century Gothic" panose="020B0502020202020204" pitchFamily="34" charset="0"/>
                  </a:rPr>
                  <a:t>: </a:t>
                </a:r>
              </a:p>
              <a:p>
                <a:pPr marL="800100" lvl="1" indent="-342900">
                  <a:buFont typeface="+mj-lt"/>
                  <a:buAutoNum type="alphaLcParenR"/>
                </a:pPr>
                <a:r>
                  <a:rPr lang="it-IT" sz="1600" dirty="0" err="1">
                    <a:latin typeface="Century Gothic" panose="020B0502020202020204" pitchFamily="34" charset="0"/>
                  </a:rPr>
                  <a:t>Extract</a:t>
                </a:r>
                <a:r>
                  <a:rPr lang="it-IT" sz="1600" dirty="0">
                    <a:latin typeface="Century Gothic" panose="020B0502020202020204" pitchFamily="34" charset="0"/>
                  </a:rPr>
                  <a:t> the vertex </a:t>
                </a:r>
                <a14:m>
                  <m:oMath xmlns:m="http://schemas.openxmlformats.org/officeDocument/2006/math">
                    <m:r>
                      <a:rPr lang="it-IT" sz="1600" b="0" i="1" smtClean="0">
                        <a:latin typeface="Cambria Math" panose="02040503050406030204" pitchFamily="18" charset="0"/>
                      </a:rPr>
                      <m:t>𝑢</m:t>
                    </m:r>
                    <m:r>
                      <a:rPr lang="it-IT" sz="1600" i="1">
                        <a:latin typeface="Cambria Math" panose="02040503050406030204" pitchFamily="18" charset="0"/>
                      </a:rPr>
                      <m:t> </m:t>
                    </m:r>
                  </m:oMath>
                </a14:m>
                <a:r>
                  <a:rPr lang="it-IT" sz="1600" dirty="0">
                    <a:latin typeface="Century Gothic" panose="020B0502020202020204" pitchFamily="34" charset="0"/>
                  </a:rPr>
                  <a:t>from </a:t>
                </a:r>
                <a14:m>
                  <m:oMath xmlns:m="http://schemas.openxmlformats.org/officeDocument/2006/math">
                    <m:r>
                      <a:rPr lang="it-IT" sz="1600" i="1">
                        <a:latin typeface="Cambria Math" panose="02040503050406030204" pitchFamily="18" charset="0"/>
                      </a:rPr>
                      <m:t>𝑄</m:t>
                    </m:r>
                  </m:oMath>
                </a14:m>
                <a:r>
                  <a:rPr lang="it-IT" sz="1600" dirty="0">
                    <a:latin typeface="Century Gothic" panose="020B0502020202020204" pitchFamily="34" charset="0"/>
                  </a:rPr>
                  <a:t> with the </a:t>
                </a:r>
                <a:r>
                  <a:rPr lang="it-IT" sz="1600" dirty="0" err="1">
                    <a:latin typeface="Century Gothic" panose="020B0502020202020204" pitchFamily="34" charset="0"/>
                  </a:rPr>
                  <a:t>smallest</a:t>
                </a:r>
                <a:r>
                  <a:rPr lang="it-IT" sz="1600" dirty="0">
                    <a:latin typeface="Century Gothic" panose="020B0502020202020204" pitchFamily="34" charset="0"/>
                  </a:rPr>
                  <a:t> </a:t>
                </a:r>
                <a:r>
                  <a:rPr lang="it-IT" sz="1600" dirty="0" err="1">
                    <a:latin typeface="Century Gothic" panose="020B0502020202020204" pitchFamily="34" charset="0"/>
                  </a:rPr>
                  <a:t>distance</a:t>
                </a:r>
                <a:r>
                  <a:rPr lang="it-IT" sz="1600" dirty="0">
                    <a:latin typeface="Century Gothic" panose="020B0502020202020204" pitchFamily="34" charset="0"/>
                  </a:rPr>
                  <a:t> </a:t>
                </a:r>
                <a14:m>
                  <m:oMath xmlns:m="http://schemas.openxmlformats.org/officeDocument/2006/math">
                    <m:r>
                      <a:rPr lang="it-IT" sz="1600" i="1">
                        <a:latin typeface="Cambria Math" panose="02040503050406030204" pitchFamily="18" charset="0"/>
                      </a:rPr>
                      <m:t>𝑑</m:t>
                    </m:r>
                    <m:r>
                      <a:rPr lang="it-IT" sz="1600" b="0" i="1" smtClean="0">
                        <a:latin typeface="Cambria Math" panose="02040503050406030204" pitchFamily="18" charset="0"/>
                      </a:rPr>
                      <m:t>(</m:t>
                    </m:r>
                    <m:r>
                      <a:rPr lang="it-IT" sz="1600" b="0" i="1" smtClean="0">
                        <a:latin typeface="Cambria Math" panose="02040503050406030204" pitchFamily="18" charset="0"/>
                      </a:rPr>
                      <m:t>𝑢</m:t>
                    </m:r>
                    <m:r>
                      <a:rPr lang="it-IT" sz="1600" b="0" i="1" smtClean="0">
                        <a:latin typeface="Cambria Math" panose="02040503050406030204" pitchFamily="18" charset="0"/>
                      </a:rPr>
                      <m:t>)</m:t>
                    </m:r>
                  </m:oMath>
                </a14:m>
                <a:r>
                  <a:rPr lang="it-IT" sz="1600" dirty="0">
                    <a:latin typeface="Century Gothic" panose="020B0502020202020204" pitchFamily="34" charset="0"/>
                  </a:rPr>
                  <a:t>;</a:t>
                </a:r>
              </a:p>
              <a:p>
                <a:pPr marL="800100" lvl="1" indent="-342900">
                  <a:buFont typeface="+mj-lt"/>
                  <a:buAutoNum type="alphaLcParenR"/>
                </a:pPr>
                <a:r>
                  <a:rPr lang="it-IT" sz="1600" dirty="0">
                    <a:latin typeface="Century Gothic" panose="020B0502020202020204" pitchFamily="34" charset="0"/>
                  </a:rPr>
                  <a:t>For </a:t>
                </a:r>
                <a:r>
                  <a:rPr lang="it-IT" sz="1600" dirty="0" err="1">
                    <a:latin typeface="Century Gothic" panose="020B0502020202020204" pitchFamily="34" charset="0"/>
                  </a:rPr>
                  <a:t>each</a:t>
                </a:r>
                <a:r>
                  <a:rPr lang="it-IT" sz="1600" dirty="0">
                    <a:latin typeface="Century Gothic" panose="020B0502020202020204" pitchFamily="34" charset="0"/>
                  </a:rPr>
                  <a:t> </a:t>
                </a:r>
                <a:r>
                  <a:rPr lang="it-IT" sz="1600" dirty="0" err="1">
                    <a:latin typeface="Century Gothic" panose="020B0502020202020204" pitchFamily="34" charset="0"/>
                  </a:rPr>
                  <a:t>neighbor</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𝑣</m:t>
                    </m:r>
                  </m:oMath>
                </a14:m>
                <a:r>
                  <a:rPr lang="it-IT" sz="1600" dirty="0">
                    <a:latin typeface="Century Gothic" panose="020B0502020202020204" pitchFamily="34" charset="0"/>
                  </a:rPr>
                  <a:t> of </a:t>
                </a:r>
                <a14:m>
                  <m:oMath xmlns:m="http://schemas.openxmlformats.org/officeDocument/2006/math">
                    <m:r>
                      <a:rPr lang="it-IT" sz="1600" i="1">
                        <a:latin typeface="Cambria Math" panose="02040503050406030204" pitchFamily="18" charset="0"/>
                      </a:rPr>
                      <m:t>𝑢</m:t>
                    </m:r>
                  </m:oMath>
                </a14:m>
                <a:r>
                  <a:rPr lang="it-IT" sz="1600" dirty="0">
                    <a:latin typeface="Century Gothic" panose="020B0502020202020204" pitchFamily="34" charset="0"/>
                  </a:rPr>
                  <a:t> (i.e., for </a:t>
                </a:r>
                <a:r>
                  <a:rPr lang="it-IT" sz="1600" dirty="0" err="1">
                    <a:latin typeface="Century Gothic" panose="020B0502020202020204" pitchFamily="34" charset="0"/>
                  </a:rPr>
                  <a:t>each</a:t>
                </a:r>
                <a:r>
                  <a:rPr lang="it-IT" sz="1600" dirty="0">
                    <a:latin typeface="Century Gothic" panose="020B0502020202020204" pitchFamily="34" charset="0"/>
                  </a:rPr>
                  <a:t> </a:t>
                </a:r>
                <a:r>
                  <a:rPr lang="it-IT" sz="1600" dirty="0" err="1">
                    <a:latin typeface="Century Gothic" panose="020B0502020202020204" pitchFamily="34" charset="0"/>
                  </a:rPr>
                  <a:t>edge</a:t>
                </a:r>
                <a:r>
                  <a:rPr lang="it-IT" sz="1600" dirty="0">
                    <a:latin typeface="Century Gothic" panose="020B0502020202020204" pitchFamily="34" charset="0"/>
                  </a:rPr>
                  <a:t> </a:t>
                </a:r>
                <a14:m>
                  <m:oMath xmlns:m="http://schemas.openxmlformats.org/officeDocument/2006/math">
                    <m:r>
                      <a:rPr lang="it-IT" sz="1600" b="0" i="0" smtClean="0">
                        <a:latin typeface="Cambria Math" panose="02040503050406030204" pitchFamily="18" charset="0"/>
                      </a:rPr>
                      <m:t>(</m:t>
                    </m:r>
                    <m:r>
                      <a:rPr lang="it-IT" sz="1600" i="1">
                        <a:latin typeface="Cambria Math" panose="02040503050406030204" pitchFamily="18" charset="0"/>
                      </a:rPr>
                      <m:t>𝑢</m:t>
                    </m:r>
                    <m:r>
                      <a:rPr lang="it-IT" sz="1600" b="0" i="1" smtClean="0">
                        <a:latin typeface="Cambria Math" panose="02040503050406030204" pitchFamily="18" charset="0"/>
                      </a:rPr>
                      <m:t>,</m:t>
                    </m:r>
                    <m:r>
                      <a:rPr lang="it-IT" sz="1600" b="0" i="1" smtClean="0">
                        <a:latin typeface="Cambria Math" panose="02040503050406030204" pitchFamily="18" charset="0"/>
                      </a:rPr>
                      <m:t>𝑣</m:t>
                    </m:r>
                    <m:r>
                      <a:rPr lang="it-IT" sz="1600" b="0" i="1" smtClean="0">
                        <a:latin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𝐸</m:t>
                    </m:r>
                  </m:oMath>
                </a14:m>
                <a:r>
                  <a:rPr lang="it-IT" sz="1600" dirty="0">
                    <a:latin typeface="Century Gothic" panose="020B0502020202020204" pitchFamily="34" charset="0"/>
                  </a:rPr>
                  <a:t>):</a:t>
                </a:r>
              </a:p>
              <a:p>
                <a:pPr marL="1200150" lvl="2" indent="-285750">
                  <a:buFont typeface="Arial" panose="020B0604020202020204" pitchFamily="34" charset="0"/>
                  <a:buChar char="•"/>
                </a:pPr>
                <a:r>
                  <a:rPr lang="it-IT" sz="1600" dirty="0" err="1">
                    <a:latin typeface="Century Gothic" panose="020B0502020202020204" pitchFamily="34" charset="0"/>
                  </a:rPr>
                  <a:t>Calculate</a:t>
                </a:r>
                <a:r>
                  <a:rPr lang="it-IT" sz="1600" dirty="0">
                    <a:latin typeface="Century Gothic" panose="020B0502020202020204" pitchFamily="34" charset="0"/>
                  </a:rPr>
                  <a:t> the </a:t>
                </a:r>
                <a:r>
                  <a:rPr lang="it-IT" sz="1600" dirty="0" err="1">
                    <a:latin typeface="Century Gothic" panose="020B0502020202020204" pitchFamily="34" charset="0"/>
                  </a:rPr>
                  <a:t>potential</a:t>
                </a:r>
                <a:r>
                  <a:rPr lang="it-IT" sz="1600" dirty="0">
                    <a:latin typeface="Century Gothic" panose="020B0502020202020204" pitchFamily="34" charset="0"/>
                  </a:rPr>
                  <a:t> new </a:t>
                </a:r>
                <a:r>
                  <a:rPr lang="it-IT" sz="1600" dirty="0" err="1">
                    <a:latin typeface="Century Gothic" panose="020B0502020202020204" pitchFamily="34" charset="0"/>
                  </a:rPr>
                  <a:t>path</a:t>
                </a:r>
                <a:r>
                  <a:rPr lang="it-IT" sz="1600" dirty="0">
                    <a:latin typeface="Century Gothic" panose="020B0502020202020204" pitchFamily="34" charset="0"/>
                  </a:rPr>
                  <a:t> </a:t>
                </a:r>
                <a:r>
                  <a:rPr lang="it-IT" sz="1600" dirty="0" err="1">
                    <a:latin typeface="Century Gothic" panose="020B0502020202020204" pitchFamily="34" charset="0"/>
                  </a:rPr>
                  <a:t>distance</a:t>
                </a:r>
                <a:r>
                  <a:rPr lang="it-IT" sz="1600" dirty="0">
                    <a:latin typeface="Century Gothic" panose="020B0502020202020204" pitchFamily="34" charset="0"/>
                  </a:rPr>
                  <a:t>: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𝑑</m:t>
                        </m:r>
                      </m:e>
                      <m:sub>
                        <m:r>
                          <a:rPr lang="it-IT" sz="1600" b="0" i="1" smtClean="0">
                            <a:latin typeface="Cambria Math" panose="02040503050406030204" pitchFamily="18" charset="0"/>
                          </a:rPr>
                          <m:t>𝑛𝑒𝑤</m:t>
                        </m:r>
                      </m:sub>
                    </m:sSub>
                    <m:r>
                      <a:rPr lang="it-IT" sz="1600" b="0" i="1" smtClean="0">
                        <a:latin typeface="Cambria Math" panose="02040503050406030204" pitchFamily="18" charset="0"/>
                      </a:rPr>
                      <m:t>=</m:t>
                    </m:r>
                    <m:r>
                      <a:rPr lang="it-IT" sz="1600" b="0" i="1" smtClean="0">
                        <a:latin typeface="Cambria Math" panose="02040503050406030204" pitchFamily="18" charset="0"/>
                      </a:rPr>
                      <m:t>𝑑</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𝑢</m:t>
                        </m:r>
                      </m:e>
                    </m:d>
                    <m:r>
                      <a:rPr lang="it-IT" sz="1600" b="0" i="1" smtClean="0">
                        <a:latin typeface="Cambria Math" panose="02040503050406030204" pitchFamily="18" charset="0"/>
                      </a:rPr>
                      <m:t>+</m:t>
                    </m:r>
                    <m:r>
                      <a:rPr lang="it-IT" sz="1600" b="0" i="1" smtClean="0">
                        <a:latin typeface="Cambria Math" panose="02040503050406030204" pitchFamily="18" charset="0"/>
                      </a:rPr>
                      <m:t>𝑤</m:t>
                    </m:r>
                    <m:r>
                      <a:rPr lang="it-IT" sz="1600" b="0" i="1" smtClean="0">
                        <a:latin typeface="Cambria Math" panose="02040503050406030204" pitchFamily="18" charset="0"/>
                      </a:rPr>
                      <m:t>(</m:t>
                    </m:r>
                    <m:r>
                      <a:rPr lang="it-IT" sz="1600" b="0" i="1" smtClean="0">
                        <a:latin typeface="Cambria Math" panose="02040503050406030204" pitchFamily="18" charset="0"/>
                      </a:rPr>
                      <m:t>𝑢</m:t>
                    </m:r>
                    <m:r>
                      <a:rPr lang="it-IT" sz="1600" b="0" i="1" smtClean="0">
                        <a:latin typeface="Cambria Math" panose="02040503050406030204" pitchFamily="18" charset="0"/>
                      </a:rPr>
                      <m:t>,</m:t>
                    </m:r>
                    <m:r>
                      <a:rPr lang="it-IT" sz="1600" b="0" i="1" smtClean="0">
                        <a:latin typeface="Cambria Math" panose="02040503050406030204" pitchFamily="18" charset="0"/>
                      </a:rPr>
                      <m:t>𝑣</m:t>
                    </m:r>
                    <m:r>
                      <a:rPr lang="it-IT" sz="1600" b="0" i="1" smtClean="0">
                        <a:latin typeface="Cambria Math" panose="02040503050406030204" pitchFamily="18" charset="0"/>
                      </a:rPr>
                      <m:t>)</m:t>
                    </m:r>
                  </m:oMath>
                </a14:m>
                <a:r>
                  <a:rPr lang="it-IT" sz="1600" dirty="0">
                    <a:latin typeface="Century Gothic" panose="020B0502020202020204" pitchFamily="34" charset="0"/>
                  </a:rPr>
                  <a:t>, </a:t>
                </a:r>
                <a:r>
                  <a:rPr lang="it-IT" sz="1600" dirty="0" err="1">
                    <a:latin typeface="Century Gothic" panose="020B0502020202020204" pitchFamily="34" charset="0"/>
                  </a:rPr>
                  <a:t>where</a:t>
                </a:r>
                <a:r>
                  <a:rPr lang="it-IT" sz="1600" dirty="0">
                    <a:latin typeface="Century Gothic" panose="020B0502020202020204" pitchFamily="34" charset="0"/>
                  </a:rPr>
                  <a:t> </a:t>
                </a:r>
                <a14:m>
                  <m:oMath xmlns:m="http://schemas.openxmlformats.org/officeDocument/2006/math">
                    <m:r>
                      <a:rPr lang="it-IT" sz="1600" i="1">
                        <a:latin typeface="Cambria Math" panose="02040503050406030204" pitchFamily="18" charset="0"/>
                      </a:rPr>
                      <m:t>𝑤</m:t>
                    </m:r>
                    <m:r>
                      <a:rPr lang="it-IT" sz="1600" i="1">
                        <a:latin typeface="Cambria Math" panose="02040503050406030204" pitchFamily="18" charset="0"/>
                      </a:rPr>
                      <m:t>(</m:t>
                    </m:r>
                    <m:r>
                      <a:rPr lang="it-IT" sz="1600" i="1">
                        <a:latin typeface="Cambria Math" panose="02040503050406030204" pitchFamily="18" charset="0"/>
                      </a:rPr>
                      <m:t>𝑢</m:t>
                    </m:r>
                    <m:r>
                      <a:rPr lang="it-IT" sz="1600" i="1">
                        <a:latin typeface="Cambria Math" panose="02040503050406030204" pitchFamily="18" charset="0"/>
                      </a:rPr>
                      <m:t>,</m:t>
                    </m:r>
                    <m:r>
                      <a:rPr lang="it-IT" sz="1600" i="1">
                        <a:latin typeface="Cambria Math" panose="02040503050406030204" pitchFamily="18" charset="0"/>
                      </a:rPr>
                      <m:t>𝑣</m:t>
                    </m:r>
                    <m:r>
                      <a:rPr lang="it-IT" sz="1600" i="1">
                        <a:latin typeface="Cambria Math" panose="02040503050406030204" pitchFamily="18" charset="0"/>
                      </a:rPr>
                      <m:t>)</m:t>
                    </m:r>
                  </m:oMath>
                </a14:m>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the weight of the </a:t>
                </a:r>
                <a:r>
                  <a:rPr lang="it-IT" sz="1600" dirty="0" err="1">
                    <a:latin typeface="Century Gothic" panose="020B0502020202020204" pitchFamily="34" charset="0"/>
                  </a:rPr>
                  <a:t>edge</a:t>
                </a:r>
                <a:r>
                  <a:rPr lang="it-IT" sz="1600" dirty="0">
                    <a:latin typeface="Century Gothic" panose="020B0502020202020204" pitchFamily="34" charset="0"/>
                  </a:rPr>
                  <a:t> </a:t>
                </a:r>
                <a14:m>
                  <m:oMath xmlns:m="http://schemas.openxmlformats.org/officeDocument/2006/math">
                    <m:d>
                      <m:dPr>
                        <m:ctrlPr>
                          <a:rPr lang="it-IT" sz="1600" i="1">
                            <a:latin typeface="Cambria Math" panose="02040503050406030204" pitchFamily="18" charset="0"/>
                          </a:rPr>
                        </m:ctrlPr>
                      </m:dPr>
                      <m:e>
                        <m:r>
                          <a:rPr lang="it-IT" sz="1600" i="1">
                            <a:latin typeface="Cambria Math" panose="02040503050406030204" pitchFamily="18" charset="0"/>
                          </a:rPr>
                          <m:t>𝑢</m:t>
                        </m:r>
                        <m:r>
                          <a:rPr lang="it-IT" sz="1600" i="1">
                            <a:latin typeface="Cambria Math" panose="02040503050406030204" pitchFamily="18" charset="0"/>
                          </a:rPr>
                          <m:t>,</m:t>
                        </m:r>
                        <m:r>
                          <a:rPr lang="it-IT" sz="1600" i="1">
                            <a:latin typeface="Cambria Math" panose="02040503050406030204" pitchFamily="18" charset="0"/>
                          </a:rPr>
                          <m:t>𝑣</m:t>
                        </m:r>
                      </m:e>
                    </m:d>
                  </m:oMath>
                </a14:m>
                <a:r>
                  <a:rPr lang="it-IT" sz="1600" dirty="0">
                    <a:latin typeface="Century Gothic" panose="020B0502020202020204" pitchFamily="34" charset="0"/>
                  </a:rPr>
                  <a:t>;</a:t>
                </a:r>
              </a:p>
              <a:p>
                <a:pPr marL="1200150" lvl="2" indent="-285750">
                  <a:buFont typeface="Arial" panose="020B0604020202020204" pitchFamily="34" charset="0"/>
                  <a:buChar char="•"/>
                </a:pPr>
                <a:r>
                  <a:rPr lang="it-IT" sz="1600" dirty="0" err="1">
                    <a:latin typeface="Century Gothic" panose="020B0502020202020204" pitchFamily="34" charset="0"/>
                  </a:rPr>
                  <a:t>If</a:t>
                </a:r>
                <a:r>
                  <a:rPr lang="it-IT" sz="1600" dirty="0">
                    <a:latin typeface="Century Gothic" panose="020B0502020202020204" pitchFamily="34" charset="0"/>
                  </a:rPr>
                  <a:t>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𝑑</m:t>
                        </m:r>
                      </m:e>
                      <m:sub>
                        <m:r>
                          <a:rPr lang="it-IT" sz="1600" b="0" i="1" smtClean="0">
                            <a:latin typeface="Cambria Math" panose="02040503050406030204" pitchFamily="18" charset="0"/>
                          </a:rPr>
                          <m:t>𝑛𝑒𝑤</m:t>
                        </m:r>
                      </m:sub>
                    </m:sSub>
                    <m:r>
                      <a:rPr lang="it-IT" sz="1600" b="0" i="1" smtClean="0">
                        <a:latin typeface="Cambria Math" panose="02040503050406030204" pitchFamily="18" charset="0"/>
                      </a:rPr>
                      <m:t>&lt;</m:t>
                    </m:r>
                    <m:r>
                      <a:rPr lang="it-IT" sz="1600" b="0" i="1" smtClean="0">
                        <a:latin typeface="Cambria Math" panose="02040503050406030204" pitchFamily="18" charset="0"/>
                      </a:rPr>
                      <m:t>𝑑</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𝑣</m:t>
                        </m:r>
                      </m:e>
                    </m:d>
                  </m:oMath>
                </a14:m>
                <a:r>
                  <a:rPr lang="it-IT" sz="1600" dirty="0">
                    <a:latin typeface="Century Gothic" panose="020B0502020202020204" pitchFamily="34" charset="0"/>
                  </a:rPr>
                  <a:t>:</a:t>
                </a:r>
              </a:p>
              <a:p>
                <a:pPr marL="1657350" lvl="3" indent="-285750">
                  <a:buFont typeface="Courier New" panose="02070309020205020404" pitchFamily="49" charset="0"/>
                  <a:buChar char="o"/>
                </a:pPr>
                <a:r>
                  <a:rPr lang="it-IT" sz="1600" dirty="0">
                    <a:latin typeface="Century Gothic" panose="020B0502020202020204" pitchFamily="34" charset="0"/>
                  </a:rPr>
                  <a:t>Update </a:t>
                </a:r>
                <a14:m>
                  <m:oMath xmlns:m="http://schemas.openxmlformats.org/officeDocument/2006/math">
                    <m:r>
                      <a:rPr lang="it-IT" sz="1600" b="0" i="1" smtClean="0">
                        <a:latin typeface="Cambria Math" panose="02040503050406030204" pitchFamily="18" charset="0"/>
                      </a:rPr>
                      <m:t>𝑑</m:t>
                    </m:r>
                    <m:r>
                      <a:rPr lang="it-IT" sz="1600" b="0" i="1" smtClean="0">
                        <a:latin typeface="Cambria Math" panose="02040503050406030204" pitchFamily="18" charset="0"/>
                      </a:rPr>
                      <m:t>(</m:t>
                    </m:r>
                    <m:r>
                      <a:rPr lang="it-IT" sz="1600" b="0" i="1" smtClean="0">
                        <a:latin typeface="Cambria Math" panose="02040503050406030204" pitchFamily="18" charset="0"/>
                      </a:rPr>
                      <m:t>𝑣</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𝑑</m:t>
                        </m:r>
                      </m:e>
                      <m:sub>
                        <m:r>
                          <a:rPr lang="it-IT" sz="1600" b="0" i="1" smtClean="0">
                            <a:latin typeface="Cambria Math" panose="02040503050406030204" pitchFamily="18" charset="0"/>
                          </a:rPr>
                          <m:t>𝑛𝑒𝑤</m:t>
                        </m:r>
                      </m:sub>
                    </m:sSub>
                  </m:oMath>
                </a14:m>
                <a:r>
                  <a:rPr lang="it-IT" sz="1600" dirty="0">
                    <a:latin typeface="Century Gothic" panose="020B0502020202020204" pitchFamily="34" charset="0"/>
                  </a:rPr>
                  <a:t>​;</a:t>
                </a:r>
              </a:p>
              <a:p>
                <a:pPr marL="1657350" lvl="3" indent="-285750">
                  <a:buFont typeface="Courier New" panose="02070309020205020404" pitchFamily="49" charset="0"/>
                  <a:buChar char="o"/>
                </a:pPr>
                <a:r>
                  <a:rPr lang="it-IT" sz="1600" dirty="0" err="1">
                    <a:latin typeface="Century Gothic" panose="020B0502020202020204" pitchFamily="34" charset="0"/>
                  </a:rPr>
                  <a:t>Decrease</a:t>
                </a:r>
                <a:r>
                  <a:rPr lang="it-IT" sz="1600" dirty="0">
                    <a:latin typeface="Century Gothic" panose="020B0502020202020204" pitchFamily="34" charset="0"/>
                  </a:rPr>
                  <a:t> the </a:t>
                </a:r>
                <a:r>
                  <a:rPr lang="it-IT" sz="1600" dirty="0" err="1">
                    <a:latin typeface="Century Gothic" panose="020B0502020202020204" pitchFamily="34" charset="0"/>
                  </a:rPr>
                  <a:t>priority</a:t>
                </a:r>
                <a:r>
                  <a:rPr lang="it-IT" sz="1600" dirty="0">
                    <a:latin typeface="Century Gothic" panose="020B0502020202020204" pitchFamily="34" charset="0"/>
                  </a:rPr>
                  <a:t> of </a:t>
                </a:r>
                <a14:m>
                  <m:oMath xmlns:m="http://schemas.openxmlformats.org/officeDocument/2006/math">
                    <m:r>
                      <a:rPr lang="it-IT" sz="1600" b="0" i="1" smtClean="0">
                        <a:latin typeface="Cambria Math" panose="02040503050406030204" pitchFamily="18" charset="0"/>
                      </a:rPr>
                      <m:t>𝑣</m:t>
                    </m:r>
                    <m:r>
                      <a:rPr lang="it-IT" sz="1600" b="0" i="1" smtClean="0">
                        <a:latin typeface="Cambria Math" panose="02040503050406030204" pitchFamily="18" charset="0"/>
                      </a:rPr>
                      <m:t> </m:t>
                    </m:r>
                  </m:oMath>
                </a14:m>
                <a:r>
                  <a:rPr lang="it-IT" sz="1600" dirty="0">
                    <a:latin typeface="Century Gothic" panose="020B0502020202020204" pitchFamily="34" charset="0"/>
                  </a:rPr>
                  <a:t>in </a:t>
                </a:r>
                <a14:m>
                  <m:oMath xmlns:m="http://schemas.openxmlformats.org/officeDocument/2006/math">
                    <m:r>
                      <a:rPr lang="it-IT" sz="1600" b="0" i="1" smtClean="0">
                        <a:latin typeface="Cambria Math" panose="02040503050406030204" pitchFamily="18" charset="0"/>
                      </a:rPr>
                      <m:t>𝑄</m:t>
                    </m:r>
                  </m:oMath>
                </a14:m>
                <a:r>
                  <a:rPr lang="it-IT" sz="1600" dirty="0">
                    <a:latin typeface="Century Gothic" panose="020B0502020202020204" pitchFamily="34" charset="0"/>
                  </a:rPr>
                  <a:t>;</a:t>
                </a:r>
                <a:endParaRPr lang="en-GB" dirty="0"/>
              </a:p>
            </p:txBody>
          </p:sp>
        </mc:Choice>
        <mc:Fallback xmlns="">
          <p:sp>
            <p:nvSpPr>
              <p:cNvPr id="3" name="Notes Placeholder 2"/>
              <p:cNvSpPr>
                <a:spLocks noGrp="1"/>
              </p:cNvSpPr>
              <p:nvPr>
                <p:ph type="body" idx="1"/>
              </p:nvPr>
            </p:nvSpPr>
            <p:spPr/>
            <p:txBody>
              <a:bodyPr/>
              <a:lstStyle/>
              <a:p>
                <a:pPr algn="l"/>
                <a:r>
                  <a:rPr lang="en-US" sz="1600" dirty="0">
                    <a:latin typeface="Century Gothic" panose="020B0502020202020204" pitchFamily="34" charset="0"/>
                  </a:rPr>
                  <a:t>The steps of </a:t>
                </a:r>
                <a:r>
                  <a:rPr lang="en-US" sz="1600" b="1" dirty="0">
                    <a:latin typeface="Century Gothic" panose="020B0502020202020204" pitchFamily="34" charset="0"/>
                  </a:rPr>
                  <a:t>Dijkstra’s algorithm </a:t>
                </a:r>
                <a:r>
                  <a:rPr lang="en-US" sz="1600" dirty="0">
                    <a:latin typeface="Century Gothic" panose="020B0502020202020204" pitchFamily="34" charset="0"/>
                  </a:rPr>
                  <a:t>are as follows:</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Initialize</a:t>
                </a:r>
                <a:r>
                  <a:rPr lang="it-IT" sz="1600" dirty="0">
                    <a:latin typeface="Century Gothic" panose="020B0502020202020204" pitchFamily="34" charset="0"/>
                  </a:rPr>
                  <a:t> </a:t>
                </a:r>
                <a:r>
                  <a:rPr lang="it-IT" sz="1600" dirty="0" err="1">
                    <a:latin typeface="Century Gothic" panose="020B0502020202020204" pitchFamily="34" charset="0"/>
                  </a:rPr>
                  <a:t>distances</a:t>
                </a:r>
                <a:r>
                  <a:rPr lang="it-IT" sz="1600" dirty="0">
                    <a:latin typeface="Century Gothic" panose="020B0502020202020204" pitchFamily="34" charset="0"/>
                  </a:rPr>
                  <a:t>:</a:t>
                </a:r>
              </a:p>
              <a:p>
                <a:pPr marL="742950" lvl="1" indent="-285750">
                  <a:buFont typeface="+mj-lt"/>
                  <a:buAutoNum type="arabicPeriod"/>
                </a:pPr>
                <a:r>
                  <a:rPr lang="it-IT" sz="1600" dirty="0">
                    <a:latin typeface="Century Gothic" panose="020B0502020202020204" pitchFamily="34" charset="0"/>
                  </a:rPr>
                  <a:t>Set the </a:t>
                </a:r>
                <a:r>
                  <a:rPr lang="it-IT" sz="1600" dirty="0" err="1">
                    <a:latin typeface="Century Gothic" panose="020B0502020202020204" pitchFamily="34" charset="0"/>
                  </a:rPr>
                  <a:t>distance</a:t>
                </a:r>
                <a:r>
                  <a:rPr lang="it-IT" sz="1600" dirty="0">
                    <a:latin typeface="Century Gothic" panose="020B0502020202020204" pitchFamily="34" charset="0"/>
                  </a:rPr>
                  <a:t> to the source vertex </a:t>
                </a:r>
                <a:r>
                  <a:rPr lang="it-IT" sz="1600" b="0" i="0">
                    <a:latin typeface="Cambria Math" panose="02040503050406030204" pitchFamily="18" charset="0"/>
                  </a:rPr>
                  <a:t>𝑠</a:t>
                </a:r>
                <a:r>
                  <a:rPr lang="it-IT" sz="1600" dirty="0">
                    <a:latin typeface="Century Gothic" panose="020B0502020202020204" pitchFamily="34" charset="0"/>
                  </a:rPr>
                  <a:t> to </a:t>
                </a:r>
                <a:r>
                  <a:rPr lang="it-IT" sz="1600" b="0" i="0">
                    <a:latin typeface="Cambria Math" panose="02040503050406030204" pitchFamily="18" charset="0"/>
                  </a:rPr>
                  <a:t>0</a:t>
                </a:r>
                <a:r>
                  <a:rPr lang="it-IT" sz="1600" dirty="0">
                    <a:latin typeface="Century Gothic" panose="020B0502020202020204" pitchFamily="34" charset="0"/>
                  </a:rPr>
                  <a:t>: </a:t>
                </a:r>
                <a:r>
                  <a:rPr lang="it-IT" sz="1600" b="0" i="0">
                    <a:latin typeface="Cambria Math" panose="02040503050406030204" pitchFamily="18" charset="0"/>
                  </a:rPr>
                  <a:t>𝑑(𝑠)=0</a:t>
                </a:r>
                <a:r>
                  <a:rPr lang="it-IT" sz="1600" dirty="0">
                    <a:latin typeface="Century Gothic" panose="020B0502020202020204" pitchFamily="34" charset="0"/>
                  </a:rPr>
                  <a:t>;</a:t>
                </a:r>
              </a:p>
              <a:p>
                <a:pPr marL="742950" lvl="1" indent="-285750">
                  <a:buFont typeface="+mj-lt"/>
                  <a:buAutoNum type="arabicPeriod"/>
                </a:pPr>
                <a:r>
                  <a:rPr lang="it-IT" sz="1600" dirty="0">
                    <a:latin typeface="Century Gothic" panose="020B0502020202020204" pitchFamily="34" charset="0"/>
                  </a:rPr>
                  <a:t>Set the </a:t>
                </a:r>
                <a:r>
                  <a:rPr lang="it-IT" sz="1600" dirty="0" err="1">
                    <a:latin typeface="Century Gothic" panose="020B0502020202020204" pitchFamily="34" charset="0"/>
                  </a:rPr>
                  <a:t>distance</a:t>
                </a:r>
                <a:r>
                  <a:rPr lang="it-IT" sz="1600" dirty="0">
                    <a:latin typeface="Century Gothic" panose="020B0502020202020204" pitchFamily="34" charset="0"/>
                  </a:rPr>
                  <a:t> to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dirty="0" err="1">
                    <a:latin typeface="Century Gothic" panose="020B0502020202020204" pitchFamily="34" charset="0"/>
                  </a:rPr>
                  <a:t>other</a:t>
                </a:r>
                <a:r>
                  <a:rPr lang="it-IT" sz="1600" dirty="0">
                    <a:latin typeface="Century Gothic" panose="020B0502020202020204" pitchFamily="34" charset="0"/>
                  </a:rPr>
                  <a:t> </a:t>
                </a:r>
                <a:r>
                  <a:rPr lang="it-IT" sz="1600" dirty="0" err="1">
                    <a:latin typeface="Century Gothic" panose="020B0502020202020204" pitchFamily="34" charset="0"/>
                  </a:rPr>
                  <a:t>vertices</a:t>
                </a:r>
                <a:r>
                  <a:rPr lang="it-IT" sz="1600" dirty="0">
                    <a:latin typeface="Century Gothic" panose="020B0502020202020204" pitchFamily="34" charset="0"/>
                  </a:rPr>
                  <a:t> to </a:t>
                </a:r>
                <a:r>
                  <a:rPr lang="it-IT" sz="1600" dirty="0" err="1">
                    <a:latin typeface="Century Gothic" panose="020B0502020202020204" pitchFamily="34" charset="0"/>
                  </a:rPr>
                  <a:t>infinity</a:t>
                </a:r>
                <a:r>
                  <a:rPr lang="it-IT" sz="1600" dirty="0">
                    <a:latin typeface="Century Gothic" panose="020B0502020202020204" pitchFamily="34" charset="0"/>
                  </a:rPr>
                  <a:t>: </a:t>
                </a:r>
                <a:r>
                  <a:rPr lang="it-IT" sz="1600" b="0" i="0">
                    <a:latin typeface="Cambria Math" panose="02040503050406030204" pitchFamily="18" charset="0"/>
                  </a:rPr>
                  <a:t>𝑑(𝑣)=</a:t>
                </a:r>
                <a:r>
                  <a:rPr lang="it-IT" sz="1600" i="0">
                    <a:latin typeface="Cambria Math" panose="02040503050406030204" pitchFamily="18" charset="0"/>
                    <a:ea typeface="Cambria Math" panose="02040503050406030204" pitchFamily="18" charset="0"/>
                  </a:rPr>
                  <a:t>∞</a:t>
                </a:r>
                <a:r>
                  <a:rPr lang="en-US" sz="1600" dirty="0">
                    <a:latin typeface="Century Gothic" panose="020B0502020202020204" pitchFamily="34" charset="0"/>
                  </a:rPr>
                  <a:t> </a:t>
                </a:r>
                <a:r>
                  <a:rPr lang="it-IT" sz="1600" dirty="0">
                    <a:latin typeface="Century Gothic" panose="020B0502020202020204" pitchFamily="34" charset="0"/>
                  </a:rPr>
                  <a:t>for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b="0" i="0">
                    <a:latin typeface="Cambria Math" panose="02040503050406030204" pitchFamily="18" charset="0"/>
                  </a:rPr>
                  <a:t>𝑣</a:t>
                </a:r>
                <a:r>
                  <a:rPr lang="it-IT" sz="1600" b="0" i="0">
                    <a:latin typeface="Cambria Math" panose="02040503050406030204" pitchFamily="18" charset="0"/>
                    <a:ea typeface="Cambria Math" panose="02040503050406030204" pitchFamily="18" charset="0"/>
                  </a:rPr>
                  <a:t>∈𝑉</a:t>
                </a:r>
                <a:r>
                  <a:rPr lang="it-IT" sz="1600" dirty="0">
                    <a:latin typeface="Century Gothic" panose="020B0502020202020204" pitchFamily="34" charset="0"/>
                  </a:rPr>
                  <a:t>, </a:t>
                </a:r>
                <a:r>
                  <a:rPr lang="it-IT" sz="1600" b="0" i="0">
                    <a:latin typeface="Cambria Math" panose="02040503050406030204" pitchFamily="18" charset="0"/>
                  </a:rPr>
                  <a:t>𝑣≠𝑠</a:t>
                </a:r>
                <a:r>
                  <a:rPr lang="it-IT" sz="1600" dirty="0">
                    <a:latin typeface="Century Gothic" panose="020B0502020202020204" pitchFamily="34" charset="0"/>
                  </a:rPr>
                  <a:t>;</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Initialize</a:t>
                </a:r>
                <a:r>
                  <a:rPr lang="it-IT" sz="1600" dirty="0">
                    <a:latin typeface="Century Gothic" panose="020B0502020202020204" pitchFamily="34" charset="0"/>
                  </a:rPr>
                  <a:t> a </a:t>
                </a:r>
                <a:r>
                  <a:rPr lang="it-IT" sz="1600" dirty="0" err="1">
                    <a:latin typeface="Century Gothic" panose="020B0502020202020204" pitchFamily="34" charset="0"/>
                  </a:rPr>
                  <a:t>priority</a:t>
                </a:r>
                <a:r>
                  <a:rPr lang="it-IT" sz="1600" dirty="0">
                    <a:latin typeface="Century Gothic" panose="020B0502020202020204" pitchFamily="34" charset="0"/>
                  </a:rPr>
                  <a:t> </a:t>
                </a:r>
                <a:r>
                  <a:rPr lang="it-IT" sz="1600" dirty="0" err="1">
                    <a:latin typeface="Century Gothic" panose="020B0502020202020204" pitchFamily="34" charset="0"/>
                  </a:rPr>
                  <a:t>queue</a:t>
                </a:r>
                <a:r>
                  <a:rPr lang="it-IT" sz="1600" dirty="0">
                    <a:latin typeface="Century Gothic" panose="020B0502020202020204" pitchFamily="34" charset="0"/>
                  </a:rPr>
                  <a:t> </a:t>
                </a:r>
                <a:r>
                  <a:rPr lang="it-IT" sz="1600" b="0" i="0">
                    <a:latin typeface="Cambria Math" panose="02040503050406030204" pitchFamily="18" charset="0"/>
                  </a:rPr>
                  <a:t>𝑄</a:t>
                </a:r>
                <a:r>
                  <a:rPr lang="it-IT" sz="1600" dirty="0">
                    <a:latin typeface="Century Gothic" panose="020B0502020202020204" pitchFamily="34" charset="0"/>
                  </a:rPr>
                  <a:t> and </a:t>
                </a:r>
                <a:r>
                  <a:rPr lang="it-IT" sz="1600" dirty="0" err="1">
                    <a:latin typeface="Century Gothic" panose="020B0502020202020204" pitchFamily="34" charset="0"/>
                  </a:rPr>
                  <a:t>insert</a:t>
                </a:r>
                <a:r>
                  <a:rPr lang="it-IT" sz="1600" dirty="0">
                    <a:latin typeface="Century Gothic" panose="020B0502020202020204" pitchFamily="34" charset="0"/>
                  </a:rPr>
                  <a:t>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dirty="0" err="1">
                    <a:latin typeface="Century Gothic" panose="020B0502020202020204" pitchFamily="34" charset="0"/>
                  </a:rPr>
                  <a:t>vertices</a:t>
                </a:r>
                <a:r>
                  <a:rPr lang="it-IT" sz="1600" dirty="0">
                    <a:latin typeface="Century Gothic" panose="020B0502020202020204" pitchFamily="34" charset="0"/>
                  </a:rPr>
                  <a:t> </a:t>
                </a:r>
                <a:r>
                  <a:rPr lang="it-IT" sz="1600" b="0" i="0">
                    <a:latin typeface="Cambria Math" panose="02040503050406030204" pitchFamily="18" charset="0"/>
                  </a:rPr>
                  <a:t>𝑣</a:t>
                </a:r>
                <a:r>
                  <a:rPr lang="it-IT" sz="1600" dirty="0">
                    <a:latin typeface="Century Gothic" panose="020B0502020202020204" pitchFamily="34" charset="0"/>
                  </a:rPr>
                  <a:t> with </a:t>
                </a:r>
                <a:r>
                  <a:rPr lang="it-IT" sz="1600" dirty="0" err="1">
                    <a:latin typeface="Century Gothic" panose="020B0502020202020204" pitchFamily="34" charset="0"/>
                  </a:rPr>
                  <a:t>their</a:t>
                </a:r>
                <a:r>
                  <a:rPr lang="it-IT" sz="1600" dirty="0">
                    <a:latin typeface="Century Gothic" panose="020B0502020202020204" pitchFamily="34" charset="0"/>
                  </a:rPr>
                  <a:t> </a:t>
                </a:r>
                <a:r>
                  <a:rPr lang="it-IT" sz="1600" dirty="0" err="1">
                    <a:latin typeface="Century Gothic" panose="020B0502020202020204" pitchFamily="34" charset="0"/>
                  </a:rPr>
                  <a:t>corresponding</a:t>
                </a:r>
                <a:r>
                  <a:rPr lang="it-IT" sz="1600" dirty="0">
                    <a:latin typeface="Century Gothic" panose="020B0502020202020204" pitchFamily="34" charset="0"/>
                  </a:rPr>
                  <a:t> </a:t>
                </a:r>
                <a:r>
                  <a:rPr lang="it-IT" sz="1600" dirty="0" err="1">
                    <a:latin typeface="Century Gothic" panose="020B0502020202020204" pitchFamily="34" charset="0"/>
                  </a:rPr>
                  <a:t>distances</a:t>
                </a:r>
                <a:r>
                  <a:rPr lang="it-IT" sz="1600" dirty="0">
                    <a:latin typeface="Century Gothic" panose="020B0502020202020204" pitchFamily="34" charset="0"/>
                  </a:rPr>
                  <a:t> </a:t>
                </a:r>
                <a:r>
                  <a:rPr lang="it-IT" sz="1600" b="0" i="0">
                    <a:latin typeface="Cambria Math" panose="02040503050406030204" pitchFamily="18" charset="0"/>
                  </a:rPr>
                  <a:t>𝑑</a:t>
                </a:r>
                <a:r>
                  <a:rPr lang="it-IT" sz="1600" i="0">
                    <a:latin typeface="Cambria Math" panose="02040503050406030204" pitchFamily="18" charset="0"/>
                  </a:rPr>
                  <a:t>(</a:t>
                </a:r>
                <a:r>
                  <a:rPr lang="it-IT" sz="1600" b="0" i="0">
                    <a:latin typeface="Cambria Math" panose="02040503050406030204" pitchFamily="18" charset="0"/>
                  </a:rPr>
                  <a:t>𝑣)</a:t>
                </a:r>
                <a:r>
                  <a:rPr lang="it-IT" sz="1600" dirty="0">
                    <a:latin typeface="Century Gothic" panose="020B0502020202020204" pitchFamily="34" charset="0"/>
                  </a:rPr>
                  <a:t>;</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While</a:t>
                </a:r>
                <a:r>
                  <a:rPr lang="it-IT" sz="1600" dirty="0">
                    <a:latin typeface="Century Gothic" panose="020B0502020202020204" pitchFamily="34" charset="0"/>
                  </a:rPr>
                  <a:t> </a:t>
                </a:r>
                <a:r>
                  <a:rPr lang="it-IT" sz="1600" b="0" i="0">
                    <a:latin typeface="Cambria Math" panose="02040503050406030204" pitchFamily="18" charset="0"/>
                  </a:rPr>
                  <a:t>𝑄</a:t>
                </a:r>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a:t>
                </a:r>
                <a:r>
                  <a:rPr lang="it-IT" sz="1600" dirty="0" err="1">
                    <a:latin typeface="Century Gothic" panose="020B0502020202020204" pitchFamily="34" charset="0"/>
                  </a:rPr>
                  <a:t>not</a:t>
                </a:r>
                <a:r>
                  <a:rPr lang="it-IT" sz="1600" dirty="0">
                    <a:latin typeface="Century Gothic" panose="020B0502020202020204" pitchFamily="34" charset="0"/>
                  </a:rPr>
                  <a:t> </a:t>
                </a:r>
                <a:r>
                  <a:rPr lang="it-IT" sz="1600" dirty="0" err="1">
                    <a:latin typeface="Century Gothic" panose="020B0502020202020204" pitchFamily="34" charset="0"/>
                  </a:rPr>
                  <a:t>empty</a:t>
                </a:r>
                <a:r>
                  <a:rPr lang="it-IT" sz="1600" dirty="0">
                    <a:latin typeface="Century Gothic" panose="020B0502020202020204" pitchFamily="34" charset="0"/>
                  </a:rPr>
                  <a:t>: </a:t>
                </a:r>
              </a:p>
              <a:p>
                <a:pPr marL="800100" lvl="1" indent="-342900">
                  <a:buFont typeface="+mj-lt"/>
                  <a:buAutoNum type="alphaLcParenR"/>
                </a:pPr>
                <a:r>
                  <a:rPr lang="it-IT" sz="1600" dirty="0" err="1">
                    <a:latin typeface="Century Gothic" panose="020B0502020202020204" pitchFamily="34" charset="0"/>
                  </a:rPr>
                  <a:t>Extract</a:t>
                </a:r>
                <a:r>
                  <a:rPr lang="it-IT" sz="1600" dirty="0">
                    <a:latin typeface="Century Gothic" panose="020B0502020202020204" pitchFamily="34" charset="0"/>
                  </a:rPr>
                  <a:t> the vertex </a:t>
                </a:r>
                <a:r>
                  <a:rPr lang="it-IT" sz="1600" b="0" i="0">
                    <a:latin typeface="Cambria Math" panose="02040503050406030204" pitchFamily="18" charset="0"/>
                  </a:rPr>
                  <a:t>𝑢</a:t>
                </a:r>
                <a:r>
                  <a:rPr lang="it-IT" sz="1600" i="0">
                    <a:latin typeface="Cambria Math" panose="02040503050406030204" pitchFamily="18" charset="0"/>
                  </a:rPr>
                  <a:t> </a:t>
                </a:r>
                <a:r>
                  <a:rPr lang="it-IT" sz="1600" dirty="0">
                    <a:latin typeface="Century Gothic" panose="020B0502020202020204" pitchFamily="34" charset="0"/>
                  </a:rPr>
                  <a:t>from </a:t>
                </a:r>
                <a:r>
                  <a:rPr lang="it-IT" sz="1600" i="0">
                    <a:latin typeface="Cambria Math" panose="02040503050406030204" pitchFamily="18" charset="0"/>
                  </a:rPr>
                  <a:t>𝑄</a:t>
                </a:r>
                <a:r>
                  <a:rPr lang="it-IT" sz="1600" dirty="0">
                    <a:latin typeface="Century Gothic" panose="020B0502020202020204" pitchFamily="34" charset="0"/>
                  </a:rPr>
                  <a:t> with the </a:t>
                </a:r>
                <a:r>
                  <a:rPr lang="it-IT" sz="1600" dirty="0" err="1">
                    <a:latin typeface="Century Gothic" panose="020B0502020202020204" pitchFamily="34" charset="0"/>
                  </a:rPr>
                  <a:t>smallest</a:t>
                </a:r>
                <a:r>
                  <a:rPr lang="it-IT" sz="1600" dirty="0">
                    <a:latin typeface="Century Gothic" panose="020B0502020202020204" pitchFamily="34" charset="0"/>
                  </a:rPr>
                  <a:t> </a:t>
                </a:r>
                <a:r>
                  <a:rPr lang="it-IT" sz="1600" dirty="0" err="1">
                    <a:latin typeface="Century Gothic" panose="020B0502020202020204" pitchFamily="34" charset="0"/>
                  </a:rPr>
                  <a:t>distance</a:t>
                </a:r>
                <a:r>
                  <a:rPr lang="it-IT" sz="1600" dirty="0">
                    <a:latin typeface="Century Gothic" panose="020B0502020202020204" pitchFamily="34" charset="0"/>
                  </a:rPr>
                  <a:t> </a:t>
                </a:r>
                <a:r>
                  <a:rPr lang="it-IT" sz="1600" i="0">
                    <a:latin typeface="Cambria Math" panose="02040503050406030204" pitchFamily="18" charset="0"/>
                  </a:rPr>
                  <a:t>𝑑</a:t>
                </a:r>
                <a:r>
                  <a:rPr lang="it-IT" sz="1600" b="0" i="0">
                    <a:latin typeface="Cambria Math" panose="02040503050406030204" pitchFamily="18" charset="0"/>
                  </a:rPr>
                  <a:t>(𝑢)</a:t>
                </a:r>
                <a:r>
                  <a:rPr lang="it-IT" sz="1600" dirty="0">
                    <a:latin typeface="Century Gothic" panose="020B0502020202020204" pitchFamily="34" charset="0"/>
                  </a:rPr>
                  <a:t>;</a:t>
                </a:r>
              </a:p>
              <a:p>
                <a:pPr marL="800100" lvl="1" indent="-342900">
                  <a:buFont typeface="+mj-lt"/>
                  <a:buAutoNum type="alphaLcParenR"/>
                </a:pPr>
                <a:r>
                  <a:rPr lang="it-IT" sz="1600" dirty="0">
                    <a:latin typeface="Century Gothic" panose="020B0502020202020204" pitchFamily="34" charset="0"/>
                  </a:rPr>
                  <a:t>For </a:t>
                </a:r>
                <a:r>
                  <a:rPr lang="it-IT" sz="1600" dirty="0" err="1">
                    <a:latin typeface="Century Gothic" panose="020B0502020202020204" pitchFamily="34" charset="0"/>
                  </a:rPr>
                  <a:t>each</a:t>
                </a:r>
                <a:r>
                  <a:rPr lang="it-IT" sz="1600" dirty="0">
                    <a:latin typeface="Century Gothic" panose="020B0502020202020204" pitchFamily="34" charset="0"/>
                  </a:rPr>
                  <a:t> </a:t>
                </a:r>
                <a:r>
                  <a:rPr lang="it-IT" sz="1600" dirty="0" err="1">
                    <a:latin typeface="Century Gothic" panose="020B0502020202020204" pitchFamily="34" charset="0"/>
                  </a:rPr>
                  <a:t>neighbor</a:t>
                </a:r>
                <a:r>
                  <a:rPr lang="it-IT" sz="1600" dirty="0">
                    <a:latin typeface="Century Gothic" panose="020B0502020202020204" pitchFamily="34" charset="0"/>
                  </a:rPr>
                  <a:t> </a:t>
                </a:r>
                <a:r>
                  <a:rPr lang="it-IT" sz="1600" b="0" i="0">
                    <a:latin typeface="Cambria Math" panose="02040503050406030204" pitchFamily="18" charset="0"/>
                  </a:rPr>
                  <a:t>𝑣</a:t>
                </a:r>
                <a:r>
                  <a:rPr lang="it-IT" sz="1600" dirty="0">
                    <a:latin typeface="Century Gothic" panose="020B0502020202020204" pitchFamily="34" charset="0"/>
                  </a:rPr>
                  <a:t> of </a:t>
                </a:r>
                <a:r>
                  <a:rPr lang="it-IT" sz="1600" i="0">
                    <a:latin typeface="Cambria Math" panose="02040503050406030204" pitchFamily="18" charset="0"/>
                  </a:rPr>
                  <a:t>𝑢</a:t>
                </a:r>
                <a:r>
                  <a:rPr lang="it-IT" sz="1600" dirty="0">
                    <a:latin typeface="Century Gothic" panose="020B0502020202020204" pitchFamily="34" charset="0"/>
                  </a:rPr>
                  <a:t> (i.e., for </a:t>
                </a:r>
                <a:r>
                  <a:rPr lang="it-IT" sz="1600" dirty="0" err="1">
                    <a:latin typeface="Century Gothic" panose="020B0502020202020204" pitchFamily="34" charset="0"/>
                  </a:rPr>
                  <a:t>each</a:t>
                </a:r>
                <a:r>
                  <a:rPr lang="it-IT" sz="1600" dirty="0">
                    <a:latin typeface="Century Gothic" panose="020B0502020202020204" pitchFamily="34" charset="0"/>
                  </a:rPr>
                  <a:t> </a:t>
                </a:r>
                <a:r>
                  <a:rPr lang="it-IT" sz="1600" dirty="0" err="1">
                    <a:latin typeface="Century Gothic" panose="020B0502020202020204" pitchFamily="34" charset="0"/>
                  </a:rPr>
                  <a:t>edge</a:t>
                </a:r>
                <a:r>
                  <a:rPr lang="it-IT" sz="1600" dirty="0">
                    <a:latin typeface="Century Gothic" panose="020B0502020202020204" pitchFamily="34" charset="0"/>
                  </a:rPr>
                  <a:t> </a:t>
                </a:r>
                <a:r>
                  <a:rPr lang="it-IT" sz="1600" b="0" i="0">
                    <a:latin typeface="Cambria Math" panose="02040503050406030204" pitchFamily="18" charset="0"/>
                  </a:rPr>
                  <a:t>(</a:t>
                </a:r>
                <a:r>
                  <a:rPr lang="it-IT" sz="1600" i="0">
                    <a:latin typeface="Cambria Math" panose="02040503050406030204" pitchFamily="18" charset="0"/>
                  </a:rPr>
                  <a:t>𝑢</a:t>
                </a:r>
                <a:r>
                  <a:rPr lang="it-IT" sz="1600" b="0" i="0">
                    <a:latin typeface="Cambria Math" panose="02040503050406030204" pitchFamily="18" charset="0"/>
                  </a:rPr>
                  <a:t>,𝑣)∈</a:t>
                </a:r>
                <a:r>
                  <a:rPr lang="it-IT" sz="1600" b="0" i="0">
                    <a:latin typeface="Cambria Math" panose="02040503050406030204" pitchFamily="18" charset="0"/>
                    <a:ea typeface="Cambria Math" panose="02040503050406030204" pitchFamily="18" charset="0"/>
                  </a:rPr>
                  <a:t>𝐸</a:t>
                </a:r>
                <a:r>
                  <a:rPr lang="it-IT" sz="1600" dirty="0">
                    <a:latin typeface="Century Gothic" panose="020B0502020202020204" pitchFamily="34" charset="0"/>
                  </a:rPr>
                  <a:t>):</a:t>
                </a:r>
              </a:p>
              <a:p>
                <a:pPr marL="1200150" lvl="2" indent="-285750">
                  <a:buFont typeface="Arial" panose="020B0604020202020204" pitchFamily="34" charset="0"/>
                  <a:buChar char="•"/>
                </a:pPr>
                <a:r>
                  <a:rPr lang="it-IT" sz="1600" dirty="0" err="1">
                    <a:latin typeface="Century Gothic" panose="020B0502020202020204" pitchFamily="34" charset="0"/>
                  </a:rPr>
                  <a:t>Calculate</a:t>
                </a:r>
                <a:r>
                  <a:rPr lang="it-IT" sz="1600" dirty="0">
                    <a:latin typeface="Century Gothic" panose="020B0502020202020204" pitchFamily="34" charset="0"/>
                  </a:rPr>
                  <a:t> the </a:t>
                </a:r>
                <a:r>
                  <a:rPr lang="it-IT" sz="1600" dirty="0" err="1">
                    <a:latin typeface="Century Gothic" panose="020B0502020202020204" pitchFamily="34" charset="0"/>
                  </a:rPr>
                  <a:t>potential</a:t>
                </a:r>
                <a:r>
                  <a:rPr lang="it-IT" sz="1600" dirty="0">
                    <a:latin typeface="Century Gothic" panose="020B0502020202020204" pitchFamily="34" charset="0"/>
                  </a:rPr>
                  <a:t> new </a:t>
                </a:r>
                <a:r>
                  <a:rPr lang="it-IT" sz="1600" dirty="0" err="1">
                    <a:latin typeface="Century Gothic" panose="020B0502020202020204" pitchFamily="34" charset="0"/>
                  </a:rPr>
                  <a:t>path</a:t>
                </a:r>
                <a:r>
                  <a:rPr lang="it-IT" sz="1600" dirty="0">
                    <a:latin typeface="Century Gothic" panose="020B0502020202020204" pitchFamily="34" charset="0"/>
                  </a:rPr>
                  <a:t> </a:t>
                </a:r>
                <a:r>
                  <a:rPr lang="it-IT" sz="1600" dirty="0" err="1">
                    <a:latin typeface="Century Gothic" panose="020B0502020202020204" pitchFamily="34" charset="0"/>
                  </a:rPr>
                  <a:t>distance</a:t>
                </a:r>
                <a:r>
                  <a:rPr lang="it-IT" sz="1600" dirty="0">
                    <a:latin typeface="Century Gothic" panose="020B0502020202020204" pitchFamily="34" charset="0"/>
                  </a:rPr>
                  <a:t>: </a:t>
                </a:r>
                <a:r>
                  <a:rPr lang="it-IT" sz="1600" b="0" i="0">
                    <a:latin typeface="Cambria Math" panose="02040503050406030204" pitchFamily="18" charset="0"/>
                  </a:rPr>
                  <a:t>𝑑_𝑛𝑒𝑤=𝑑(𝑢)+𝑤(𝑢,𝑣)</a:t>
                </a:r>
                <a:r>
                  <a:rPr lang="it-IT" sz="1600" dirty="0">
                    <a:latin typeface="Century Gothic" panose="020B0502020202020204" pitchFamily="34" charset="0"/>
                  </a:rPr>
                  <a:t>, </a:t>
                </a:r>
                <a:r>
                  <a:rPr lang="it-IT" sz="1600" dirty="0" err="1">
                    <a:latin typeface="Century Gothic" panose="020B0502020202020204" pitchFamily="34" charset="0"/>
                  </a:rPr>
                  <a:t>where</a:t>
                </a:r>
                <a:r>
                  <a:rPr lang="it-IT" sz="1600" dirty="0">
                    <a:latin typeface="Century Gothic" panose="020B0502020202020204" pitchFamily="34" charset="0"/>
                  </a:rPr>
                  <a:t> </a:t>
                </a:r>
                <a:r>
                  <a:rPr lang="it-IT" sz="1600" i="0">
                    <a:latin typeface="Cambria Math" panose="02040503050406030204" pitchFamily="18" charset="0"/>
                  </a:rPr>
                  <a:t>𝑤(𝑢,𝑣)</a:t>
                </a:r>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the weight of the </a:t>
                </a:r>
                <a:r>
                  <a:rPr lang="it-IT" sz="1600" dirty="0" err="1">
                    <a:latin typeface="Century Gothic" panose="020B0502020202020204" pitchFamily="34" charset="0"/>
                  </a:rPr>
                  <a:t>edge</a:t>
                </a:r>
                <a:r>
                  <a:rPr lang="it-IT" sz="1600" dirty="0">
                    <a:latin typeface="Century Gothic" panose="020B0502020202020204" pitchFamily="34" charset="0"/>
                  </a:rPr>
                  <a:t> </a:t>
                </a:r>
                <a:r>
                  <a:rPr lang="it-IT" sz="1600" i="0">
                    <a:latin typeface="Cambria Math" panose="02040503050406030204" pitchFamily="18" charset="0"/>
                  </a:rPr>
                  <a:t>(𝑢,𝑣)</a:t>
                </a:r>
                <a:r>
                  <a:rPr lang="it-IT" sz="1600" dirty="0">
                    <a:latin typeface="Century Gothic" panose="020B0502020202020204" pitchFamily="34" charset="0"/>
                  </a:rPr>
                  <a:t>;</a:t>
                </a:r>
              </a:p>
              <a:p>
                <a:pPr marL="1200150" lvl="2" indent="-285750">
                  <a:buFont typeface="Arial" panose="020B0604020202020204" pitchFamily="34" charset="0"/>
                  <a:buChar char="•"/>
                </a:pPr>
                <a:r>
                  <a:rPr lang="it-IT" sz="1600" dirty="0" err="1">
                    <a:latin typeface="Century Gothic" panose="020B0502020202020204" pitchFamily="34" charset="0"/>
                  </a:rPr>
                  <a:t>If</a:t>
                </a:r>
                <a:r>
                  <a:rPr lang="it-IT" sz="1600" dirty="0">
                    <a:latin typeface="Century Gothic" panose="020B0502020202020204" pitchFamily="34" charset="0"/>
                  </a:rPr>
                  <a:t> </a:t>
                </a:r>
                <a:r>
                  <a:rPr lang="it-IT" sz="1600" b="0" i="0">
                    <a:latin typeface="Cambria Math" panose="02040503050406030204" pitchFamily="18" charset="0"/>
                  </a:rPr>
                  <a:t>𝑑_𝑛𝑒𝑤&lt;𝑑(𝑣)</a:t>
                </a:r>
                <a:r>
                  <a:rPr lang="it-IT" sz="1600" dirty="0">
                    <a:latin typeface="Century Gothic" panose="020B0502020202020204" pitchFamily="34" charset="0"/>
                  </a:rPr>
                  <a:t>:</a:t>
                </a:r>
              </a:p>
              <a:p>
                <a:pPr marL="1657350" lvl="3" indent="-285750">
                  <a:buFont typeface="Courier New" panose="02070309020205020404" pitchFamily="49" charset="0"/>
                  <a:buChar char="o"/>
                </a:pPr>
                <a:r>
                  <a:rPr lang="it-IT" sz="1600" dirty="0">
                    <a:latin typeface="Century Gothic" panose="020B0502020202020204" pitchFamily="34" charset="0"/>
                  </a:rPr>
                  <a:t>Update </a:t>
                </a:r>
                <a:r>
                  <a:rPr lang="it-IT" sz="1600" b="0" i="0">
                    <a:latin typeface="Cambria Math" panose="02040503050406030204" pitchFamily="18" charset="0"/>
                  </a:rPr>
                  <a:t>𝑑(𝑣)=𝑑_𝑛𝑒𝑤</a:t>
                </a:r>
                <a:r>
                  <a:rPr lang="it-IT" sz="1600" dirty="0">
                    <a:latin typeface="Century Gothic" panose="020B0502020202020204" pitchFamily="34" charset="0"/>
                  </a:rPr>
                  <a:t>​;</a:t>
                </a:r>
              </a:p>
              <a:p>
                <a:pPr marL="1657350" lvl="3" indent="-285750">
                  <a:buFont typeface="Courier New" panose="02070309020205020404" pitchFamily="49" charset="0"/>
                  <a:buChar char="o"/>
                </a:pPr>
                <a:r>
                  <a:rPr lang="it-IT" sz="1600" dirty="0" err="1">
                    <a:latin typeface="Century Gothic" panose="020B0502020202020204" pitchFamily="34" charset="0"/>
                  </a:rPr>
                  <a:t>Decrease</a:t>
                </a:r>
                <a:r>
                  <a:rPr lang="it-IT" sz="1600" dirty="0">
                    <a:latin typeface="Century Gothic" panose="020B0502020202020204" pitchFamily="34" charset="0"/>
                  </a:rPr>
                  <a:t> the </a:t>
                </a:r>
                <a:r>
                  <a:rPr lang="it-IT" sz="1600" dirty="0" err="1">
                    <a:latin typeface="Century Gothic" panose="020B0502020202020204" pitchFamily="34" charset="0"/>
                  </a:rPr>
                  <a:t>priority</a:t>
                </a:r>
                <a:r>
                  <a:rPr lang="it-IT" sz="1600" dirty="0">
                    <a:latin typeface="Century Gothic" panose="020B0502020202020204" pitchFamily="34" charset="0"/>
                  </a:rPr>
                  <a:t> of </a:t>
                </a:r>
                <a:r>
                  <a:rPr lang="it-IT" sz="1600" b="0" i="0">
                    <a:latin typeface="Cambria Math" panose="02040503050406030204" pitchFamily="18" charset="0"/>
                  </a:rPr>
                  <a:t>𝑣 </a:t>
                </a:r>
                <a:r>
                  <a:rPr lang="it-IT" sz="1600" dirty="0">
                    <a:latin typeface="Century Gothic" panose="020B0502020202020204" pitchFamily="34" charset="0"/>
                  </a:rPr>
                  <a:t>in </a:t>
                </a:r>
                <a:r>
                  <a:rPr lang="it-IT" sz="1600" b="0" i="0">
                    <a:latin typeface="Cambria Math" panose="02040503050406030204" pitchFamily="18" charset="0"/>
                  </a:rPr>
                  <a:t>𝑄</a:t>
                </a:r>
                <a:r>
                  <a:rPr lang="it-IT" sz="1600" dirty="0">
                    <a:latin typeface="Century Gothic" panose="020B0502020202020204" pitchFamily="34" charset="0"/>
                  </a:rPr>
                  <a:t>;</a:t>
                </a:r>
                <a:endParaRPr lang="en-GB" dirty="0"/>
              </a:p>
            </p:txBody>
          </p:sp>
        </mc:Fallback>
      </mc:AlternateContent>
      <p:sp>
        <p:nvSpPr>
          <p:cNvPr id="4" name="Slide Number Placeholder 3"/>
          <p:cNvSpPr>
            <a:spLocks noGrp="1"/>
          </p:cNvSpPr>
          <p:nvPr>
            <p:ph type="sldNum" sz="quarter" idx="10"/>
          </p:nvPr>
        </p:nvSpPr>
        <p:spPr/>
        <p:txBody>
          <a:bodyPr/>
          <a:lstStyle/>
          <a:p>
            <a:fld id="{EE04E1B5-63BC-4334-9D81-D58D41015F1C}" type="slidenum">
              <a:rPr lang="en-GB" smtClean="0"/>
              <a:t>16</a:t>
            </a:fld>
            <a:endParaRPr lang="en-GB"/>
          </a:p>
        </p:txBody>
      </p:sp>
    </p:spTree>
    <p:extLst>
      <p:ext uri="{BB962C8B-B14F-4D97-AF65-F5344CB8AC3E}">
        <p14:creationId xmlns:p14="http://schemas.microsoft.com/office/powerpoint/2010/main" val="590113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b="1" dirty="0"/>
              <a:t>Riassumiamo i passaggi principali:</a:t>
            </a:r>
          </a:p>
          <a:p>
            <a:pPr>
              <a:buFont typeface="+mj-lt"/>
              <a:buAutoNum type="arabicPeriod"/>
            </a:pPr>
            <a:r>
              <a:rPr lang="it-IT" b="1" dirty="0"/>
              <a:t>Percorso Geometrico</a:t>
            </a:r>
            <a:r>
              <a:rPr lang="it-IT" dirty="0"/>
              <a:t>:</a:t>
            </a:r>
          </a:p>
          <a:p>
            <a:pPr marL="742950" lvl="1" indent="-285750">
              <a:buFont typeface="+mj-lt"/>
              <a:buAutoNum type="arabicPeriod"/>
            </a:pPr>
            <a:r>
              <a:rPr lang="it-IT" dirty="0"/>
              <a:t>Hai già i punti raccolti (</a:t>
            </a:r>
            <a:r>
              <a:rPr lang="it-IT" dirty="0" err="1"/>
              <a:t>collected_points</a:t>
            </a:r>
            <a:r>
              <a:rPr lang="it-IT" dirty="0"/>
              <a:t>), che rappresentano il percorso geometrico in termini di coordinate xxx e </a:t>
            </a:r>
            <a:r>
              <a:rPr lang="it-IT" dirty="0" err="1"/>
              <a:t>yyy</a:t>
            </a:r>
            <a:r>
              <a:rPr lang="it-IT" dirty="0"/>
              <a:t>.</a:t>
            </a:r>
          </a:p>
          <a:p>
            <a:pPr marL="742950" lvl="1" indent="-285750">
              <a:buFont typeface="+mj-lt"/>
              <a:buAutoNum type="arabicPeriod"/>
            </a:pPr>
            <a:r>
              <a:rPr lang="it-IT" dirty="0"/>
              <a:t>Interpoli questi punti utilizzando una </a:t>
            </a:r>
            <a:r>
              <a:rPr lang="it-IT" dirty="0" err="1"/>
              <a:t>spline</a:t>
            </a:r>
            <a:r>
              <a:rPr lang="it-IT" dirty="0"/>
              <a:t> per ottenere una rappresentazione continua e liscia del percorso in termini di xxx e </a:t>
            </a:r>
            <a:r>
              <a:rPr lang="it-IT" dirty="0" err="1"/>
              <a:t>yyy</a:t>
            </a:r>
            <a:r>
              <a:rPr lang="it-IT" dirty="0"/>
              <a:t>.</a:t>
            </a:r>
          </a:p>
          <a:p>
            <a:pPr>
              <a:buFont typeface="+mj-lt"/>
              <a:buAutoNum type="arabicPeriod"/>
            </a:pPr>
            <a:r>
              <a:rPr lang="it-IT" b="1" dirty="0"/>
              <a:t>Legge Temporale (Time </a:t>
            </a:r>
            <a:r>
              <a:rPr lang="it-IT" b="1" dirty="0" err="1"/>
              <a:t>Law</a:t>
            </a:r>
            <a:r>
              <a:rPr lang="it-IT" b="1" dirty="0"/>
              <a:t>)</a:t>
            </a:r>
            <a:r>
              <a:rPr lang="it-IT" dirty="0"/>
              <a:t>:</a:t>
            </a:r>
          </a:p>
          <a:p>
            <a:pPr marL="742950" lvl="1" indent="-285750">
              <a:buFont typeface="+mj-lt"/>
              <a:buAutoNum type="arabicPeriod"/>
            </a:pPr>
            <a:r>
              <a:rPr lang="it-IT" dirty="0"/>
              <a:t>Definisci la legge temporale come una funzione che mappa il tempo </a:t>
            </a:r>
            <a:r>
              <a:rPr lang="it-IT" dirty="0" err="1"/>
              <a:t>ttt</a:t>
            </a:r>
            <a:r>
              <a:rPr lang="it-IT" dirty="0"/>
              <a:t> alla lunghezza dell'arco sss. Questo ti dice quanto il robot si è spostato lungo il percorso in funzione del tempo.</a:t>
            </a:r>
          </a:p>
          <a:p>
            <a:pPr marL="742950" lvl="1" indent="-285750">
              <a:buFont typeface="+mj-lt"/>
              <a:buAutoNum type="arabicPeriod"/>
            </a:pPr>
            <a:r>
              <a:rPr lang="it-IT" dirty="0"/>
              <a:t>Adatti un polinomio di grado 7 per mappare il tempo alla lunghezza dell'arco: </a:t>
            </a:r>
            <a:r>
              <a:rPr lang="it-IT" b="1" dirty="0"/>
              <a:t>s(t)</a:t>
            </a:r>
            <a:r>
              <a:rPr lang="it-IT" dirty="0"/>
              <a:t>. Questo polinomio fornisce una relazione continua e liscia tra il tempo e la distanza percorsa lungo il percorso.</a:t>
            </a:r>
          </a:p>
          <a:p>
            <a:pPr>
              <a:buFont typeface="+mj-lt"/>
              <a:buAutoNum type="arabicPeriod"/>
            </a:pPr>
            <a:r>
              <a:rPr lang="it-IT" b="1" dirty="0"/>
              <a:t>Interpolazione basata su s(t)</a:t>
            </a:r>
            <a:r>
              <a:rPr lang="it-IT" dirty="0"/>
              <a:t>:</a:t>
            </a:r>
          </a:p>
          <a:p>
            <a:pPr marL="742950" lvl="1" indent="-285750">
              <a:buFont typeface="+mj-lt"/>
              <a:buAutoNum type="arabicPeriod"/>
            </a:pPr>
            <a:r>
              <a:rPr lang="it-IT" dirty="0"/>
              <a:t>Utilizzi la legge temporale interpolata </a:t>
            </a:r>
            <a:r>
              <a:rPr lang="it-IT" b="1" dirty="0" err="1"/>
              <a:t>s_t</a:t>
            </a:r>
            <a:r>
              <a:rPr lang="it-IT" dirty="0"/>
              <a:t> (che deriva dal polinomio di grado 7) per rimappare i valori del percorso geometrico xxx e </a:t>
            </a:r>
            <a:r>
              <a:rPr lang="it-IT" dirty="0" err="1"/>
              <a:t>yyy</a:t>
            </a:r>
            <a:r>
              <a:rPr lang="it-IT" dirty="0"/>
              <a:t>.</a:t>
            </a:r>
          </a:p>
          <a:p>
            <a:pPr marL="742950" lvl="1" indent="-285750">
              <a:buFont typeface="+mj-lt"/>
              <a:buAutoNum type="arabicPeriod"/>
            </a:pPr>
            <a:r>
              <a:rPr lang="it-IT" b="1" dirty="0" err="1"/>
              <a:t>x_t</a:t>
            </a:r>
            <a:r>
              <a:rPr lang="it-IT" b="1" dirty="0"/>
              <a:t> = interp1(</a:t>
            </a:r>
            <a:r>
              <a:rPr lang="it-IT" b="1" dirty="0" err="1"/>
              <a:t>s_sample</a:t>
            </a:r>
            <a:r>
              <a:rPr lang="it-IT" b="1" dirty="0"/>
              <a:t>, x, </a:t>
            </a:r>
            <a:r>
              <a:rPr lang="it-IT" b="1" dirty="0" err="1"/>
              <a:t>s_t</a:t>
            </a:r>
            <a:r>
              <a:rPr lang="it-IT" b="1" dirty="0"/>
              <a:t>, '</a:t>
            </a:r>
            <a:r>
              <a:rPr lang="it-IT" b="1" dirty="0" err="1"/>
              <a:t>spline</a:t>
            </a:r>
            <a:r>
              <a:rPr lang="it-IT" b="1" dirty="0"/>
              <a:t>')</a:t>
            </a:r>
            <a:r>
              <a:rPr lang="it-IT" dirty="0"/>
              <a:t> e </a:t>
            </a:r>
            <a:r>
              <a:rPr lang="it-IT" b="1" dirty="0" err="1"/>
              <a:t>y_t</a:t>
            </a:r>
            <a:r>
              <a:rPr lang="it-IT" b="1" dirty="0"/>
              <a:t> = interp1(</a:t>
            </a:r>
            <a:r>
              <a:rPr lang="it-IT" b="1" dirty="0" err="1"/>
              <a:t>s_sample</a:t>
            </a:r>
            <a:r>
              <a:rPr lang="it-IT" b="1" dirty="0"/>
              <a:t>, y, </a:t>
            </a:r>
            <a:r>
              <a:rPr lang="it-IT" b="1" dirty="0" err="1"/>
              <a:t>s_t</a:t>
            </a:r>
            <a:r>
              <a:rPr lang="it-IT" b="1" dirty="0"/>
              <a:t>, '</a:t>
            </a:r>
            <a:r>
              <a:rPr lang="it-IT" b="1" dirty="0" err="1"/>
              <a:t>spline</a:t>
            </a:r>
            <a:r>
              <a:rPr lang="it-IT" b="1" dirty="0"/>
              <a:t>')</a:t>
            </a:r>
            <a:r>
              <a:rPr lang="it-IT" dirty="0"/>
              <a:t>: Questi passaggi interpolano il percorso geometrico in base alla legge temporale </a:t>
            </a:r>
            <a:r>
              <a:rPr lang="it-IT" dirty="0" err="1"/>
              <a:t>s_t</a:t>
            </a:r>
            <a:r>
              <a:rPr lang="it-IT" dirty="0"/>
              <a:t>, cioè ora hai il percorso x(t)x(t)x(t) e y(t)y(t)y(t) che include sia la geometria del percorso sia la variazione temporale.</a:t>
            </a:r>
          </a:p>
          <a:p>
            <a:pPr>
              <a:buFont typeface="+mj-lt"/>
              <a:buAutoNum type="arabicPeriod"/>
            </a:pPr>
            <a:r>
              <a:rPr lang="it-IT" b="1" dirty="0"/>
              <a:t>Derivate e Cinematica</a:t>
            </a:r>
            <a:r>
              <a:rPr lang="it-IT" dirty="0"/>
              <a:t>:</a:t>
            </a:r>
          </a:p>
          <a:p>
            <a:pPr marL="742950" lvl="1" indent="-285750">
              <a:buFont typeface="+mj-lt"/>
              <a:buAutoNum type="arabicPeriod"/>
            </a:pPr>
            <a:r>
              <a:rPr lang="it-IT" dirty="0"/>
              <a:t>Una volta che hai x(t)x(t)x(t) e y(t)y(t)y(t) lungo il tempo, calcoli le derivate per ottenere velocità e accelerazioni:</a:t>
            </a:r>
          </a:p>
          <a:p>
            <a:pPr marL="1143000" lvl="2" indent="-228600">
              <a:buFont typeface="+mj-lt"/>
              <a:buAutoNum type="arabicPeriod"/>
            </a:pPr>
            <a:r>
              <a:rPr lang="it-IT" b="1" dirty="0" err="1"/>
              <a:t>x_dot</a:t>
            </a:r>
            <a:r>
              <a:rPr lang="it-IT" dirty="0"/>
              <a:t> e </a:t>
            </a:r>
            <a:r>
              <a:rPr lang="it-IT" b="1" dirty="0" err="1"/>
              <a:t>y_dot</a:t>
            </a:r>
            <a:r>
              <a:rPr lang="it-IT" dirty="0"/>
              <a:t>: Derivate rispetto al tempo, che rappresentano le velocità lungo gli assi xxx e </a:t>
            </a:r>
            <a:r>
              <a:rPr lang="it-IT" dirty="0" err="1"/>
              <a:t>yyy</a:t>
            </a:r>
            <a:r>
              <a:rPr lang="it-IT" dirty="0"/>
              <a:t>.</a:t>
            </a:r>
          </a:p>
          <a:p>
            <a:pPr marL="1143000" lvl="2" indent="-228600">
              <a:buFont typeface="+mj-lt"/>
              <a:buAutoNum type="arabicPeriod"/>
            </a:pPr>
            <a:r>
              <a:rPr lang="it-IT" b="1" dirty="0" err="1"/>
              <a:t>x_ddot</a:t>
            </a:r>
            <a:r>
              <a:rPr lang="it-IT" dirty="0"/>
              <a:t> e </a:t>
            </a:r>
            <a:r>
              <a:rPr lang="it-IT" b="1" dirty="0" err="1"/>
              <a:t>y_ddot</a:t>
            </a:r>
            <a:r>
              <a:rPr lang="it-IT" dirty="0"/>
              <a:t>: Derivate seconde rispetto al tempo, che rappresentano le accelerazioni lungo gli assi xxx e </a:t>
            </a:r>
            <a:r>
              <a:rPr lang="it-IT" dirty="0" err="1"/>
              <a:t>yyy</a:t>
            </a:r>
            <a:r>
              <a:rPr lang="it-IT" dirty="0"/>
              <a:t>.</a:t>
            </a:r>
          </a:p>
          <a:p>
            <a:pPr>
              <a:buFont typeface="+mj-lt"/>
              <a:buAutoNum type="arabicPeriod"/>
            </a:pPr>
            <a:r>
              <a:rPr lang="it-IT" b="1" dirty="0"/>
              <a:t>Calcolo delle variabili cinematiche</a:t>
            </a:r>
            <a:r>
              <a:rPr lang="it-IT" dirty="0"/>
              <a:t>:</a:t>
            </a:r>
          </a:p>
          <a:p>
            <a:pPr marL="742950" lvl="1" indent="-285750">
              <a:buFont typeface="+mj-lt"/>
              <a:buAutoNum type="arabicPeriod"/>
            </a:pPr>
            <a:r>
              <a:rPr lang="it-IT" dirty="0"/>
              <a:t>Usando le derivate, calcoli variabili importanti per la cinematica del robot:</a:t>
            </a:r>
          </a:p>
          <a:p>
            <a:pPr marL="1143000" lvl="2" indent="-228600">
              <a:buFont typeface="+mj-lt"/>
              <a:buAutoNum type="arabicPeriod"/>
            </a:pPr>
            <a:r>
              <a:rPr lang="it-IT" b="1" dirty="0"/>
              <a:t>theta = atan2(</a:t>
            </a:r>
            <a:r>
              <a:rPr lang="it-IT" b="1" dirty="0" err="1"/>
              <a:t>y_dot</a:t>
            </a:r>
            <a:r>
              <a:rPr lang="it-IT" b="1" dirty="0"/>
              <a:t>, </a:t>
            </a:r>
            <a:r>
              <a:rPr lang="it-IT" b="1" dirty="0" err="1"/>
              <a:t>x_dot</a:t>
            </a:r>
            <a:r>
              <a:rPr lang="it-IT" b="1" dirty="0"/>
              <a:t>)</a:t>
            </a:r>
            <a:r>
              <a:rPr lang="it-IT" dirty="0"/>
              <a:t>: L'angolo di orientamento del robot rispetto alla direzione di movimento.</a:t>
            </a:r>
          </a:p>
          <a:p>
            <a:pPr marL="1143000" lvl="2" indent="-228600">
              <a:buFont typeface="+mj-lt"/>
              <a:buAutoNum type="arabicPeriod"/>
            </a:pPr>
            <a:r>
              <a:rPr lang="it-IT" b="1" dirty="0"/>
              <a:t>v = </a:t>
            </a:r>
            <a:r>
              <a:rPr lang="it-IT" b="1" dirty="0" err="1"/>
              <a:t>sqrt</a:t>
            </a:r>
            <a:r>
              <a:rPr lang="it-IT" b="1" dirty="0"/>
              <a:t>(x_dot.^2 + y_dot.^2)</a:t>
            </a:r>
            <a:r>
              <a:rPr lang="it-IT" dirty="0"/>
              <a:t>: La velocità lineare del robot.</a:t>
            </a:r>
          </a:p>
          <a:p>
            <a:pPr marL="1143000" lvl="2" indent="-228600">
              <a:buFont typeface="+mj-lt"/>
              <a:buAutoNum type="arabicPeriod"/>
            </a:pPr>
            <a:r>
              <a:rPr lang="it-IT" b="1" dirty="0" err="1"/>
              <a:t>phi</a:t>
            </a:r>
            <a:r>
              <a:rPr lang="it-IT" dirty="0"/>
              <a:t> e </a:t>
            </a:r>
            <a:r>
              <a:rPr lang="it-IT" b="1" dirty="0"/>
              <a:t>omega</a:t>
            </a:r>
            <a:r>
              <a:rPr lang="it-IT" dirty="0"/>
              <a:t>: L'angolo di sterzata e la velocità angolare, calcolati usando la cinematica del robot in base a velocità e accelerazioni.</a:t>
            </a:r>
          </a:p>
          <a:p>
            <a:r>
              <a:rPr lang="it-IT" b="1" dirty="0"/>
              <a:t>Cosa succede dopo?</a:t>
            </a:r>
          </a:p>
          <a:p>
            <a:pPr>
              <a:buFont typeface="Arial" panose="020B0604020202020204" pitchFamily="34" charset="0"/>
              <a:buChar char="•"/>
            </a:pPr>
            <a:r>
              <a:rPr lang="it-IT" b="1" dirty="0"/>
              <a:t>Traiettoria Finale</a:t>
            </a:r>
            <a:r>
              <a:rPr lang="it-IT" dirty="0"/>
              <a:t>: Alla fine, ottieni una traiettoria completa che descrive non solo il </a:t>
            </a:r>
            <a:r>
              <a:rPr lang="it-IT" b="1" dirty="0"/>
              <a:t>percorso geometrico</a:t>
            </a:r>
            <a:r>
              <a:rPr lang="it-IT" dirty="0"/>
              <a:t> del robot (in termini di x(t)x(t)x(t) e y(t)y(t)y(t)), ma anche </a:t>
            </a:r>
            <a:r>
              <a:rPr lang="it-IT" b="1" dirty="0"/>
              <a:t>come</a:t>
            </a:r>
            <a:r>
              <a:rPr lang="it-IT" dirty="0"/>
              <a:t> il robot deve muoversi lungo questo percorso nel tempo. La legge temporale calcolata con il polinomio di grado 7 garantisce che il robot si muova in modo regolare e controllato lungo la traiettoria, senza brusche variazioni di velocità.</a:t>
            </a:r>
          </a:p>
          <a:p>
            <a:r>
              <a:rPr lang="it-IT" b="1" dirty="0"/>
              <a:t>Riassunto Concettuale</a:t>
            </a:r>
          </a:p>
          <a:p>
            <a:pPr>
              <a:buFont typeface="Arial" panose="020B0604020202020204" pitchFamily="34" charset="0"/>
              <a:buChar char="•"/>
            </a:pPr>
            <a:r>
              <a:rPr lang="it-IT" dirty="0"/>
              <a:t>Prima definisci il percorso geometrico.</a:t>
            </a:r>
          </a:p>
          <a:p>
            <a:pPr>
              <a:buFont typeface="Arial" panose="020B0604020202020204" pitchFamily="34" charset="0"/>
              <a:buChar char="•"/>
            </a:pPr>
            <a:r>
              <a:rPr lang="it-IT" dirty="0"/>
              <a:t>Poi calcoli una legge temporale s(t)s(t)s(t) utilizzando un polinomio di grado 7 per garantire una distribuzione temporale liscia lungo il percorso.</a:t>
            </a:r>
          </a:p>
          <a:p>
            <a:pPr>
              <a:buFont typeface="Arial" panose="020B0604020202020204" pitchFamily="34" charset="0"/>
              <a:buChar char="•"/>
            </a:pPr>
            <a:r>
              <a:rPr lang="it-IT" dirty="0"/>
              <a:t>Infine, combini queste informazioni per ottenere la traiettoria finale in termini di posizione, velocità, orientamento e altre variabili cinematiche.</a:t>
            </a:r>
          </a:p>
          <a:p>
            <a:r>
              <a:rPr lang="it-IT" dirty="0"/>
              <a:t>In pratica, stai costruendo un </a:t>
            </a:r>
            <a:r>
              <a:rPr lang="it-IT" b="1" dirty="0" err="1"/>
              <a:t>path</a:t>
            </a:r>
            <a:r>
              <a:rPr lang="it-IT" dirty="0"/>
              <a:t> (percorso geometrico) e una </a:t>
            </a:r>
            <a:r>
              <a:rPr lang="it-IT" b="1" dirty="0"/>
              <a:t>time </a:t>
            </a:r>
            <a:r>
              <a:rPr lang="it-IT" b="1" dirty="0" err="1"/>
              <a:t>law</a:t>
            </a:r>
            <a:r>
              <a:rPr lang="it-IT" dirty="0"/>
              <a:t> (legge temporale) separatamente, e poi li </a:t>
            </a:r>
            <a:r>
              <a:rPr lang="it-IT" b="1" dirty="0"/>
              <a:t>combini</a:t>
            </a:r>
            <a:r>
              <a:rPr lang="it-IT" dirty="0"/>
              <a:t> per ottenere una traiettoria temporizzata che il robot può seguire in modo fluido e controllato.</a:t>
            </a:r>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17</a:t>
            </a:fld>
            <a:endParaRPr lang="en-GB"/>
          </a:p>
        </p:txBody>
      </p:sp>
    </p:spTree>
    <p:extLst>
      <p:ext uri="{BB962C8B-B14F-4D97-AF65-F5344CB8AC3E}">
        <p14:creationId xmlns:p14="http://schemas.microsoft.com/office/powerpoint/2010/main" val="2424084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18</a:t>
            </a:fld>
            <a:endParaRPr lang="en-GB"/>
          </a:p>
        </p:txBody>
      </p:sp>
    </p:spTree>
    <p:extLst>
      <p:ext uri="{BB962C8B-B14F-4D97-AF65-F5344CB8AC3E}">
        <p14:creationId xmlns:p14="http://schemas.microsoft.com/office/powerpoint/2010/main" val="945166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System output is redefined as:</a:t>
            </a:r>
            <a:r>
              <a:rPr lang="en-GB" dirty="0">
                <a:latin typeface="Century Gothic" panose="020B0502020202020204" pitchFamily="34" charset="0"/>
              </a:rPr>
              <a:t> -&gt; è per </a:t>
            </a:r>
            <a:r>
              <a:rPr lang="en-GB" dirty="0" err="1">
                <a:latin typeface="Century Gothic" panose="020B0502020202020204" pitchFamily="34" charset="0"/>
              </a:rPr>
              <a:t>cambiare</a:t>
            </a:r>
            <a:r>
              <a:rPr lang="en-GB" dirty="0">
                <a:latin typeface="Century Gothic" panose="020B0502020202020204" pitchFamily="34" charset="0"/>
              </a:rPr>
              <a:t> output (prima era </a:t>
            </a:r>
            <a:r>
              <a:rPr lang="en-GB" dirty="0" err="1">
                <a:latin typeface="Century Gothic" panose="020B0502020202020204" pitchFamily="34" charset="0"/>
              </a:rPr>
              <a:t>x,y</a:t>
            </a:r>
            <a:r>
              <a:rPr lang="en-GB" dirty="0">
                <a:latin typeface="Century Gothic" panose="020B0502020202020204" pitchFamily="34" charset="0"/>
              </a:rPr>
              <a:t> -&gt; </a:t>
            </a:r>
            <a:r>
              <a:rPr lang="en-GB" dirty="0" err="1">
                <a:latin typeface="Century Gothic" panose="020B0502020202020204" pitchFamily="34" charset="0"/>
              </a:rPr>
              <a:t>ora</a:t>
            </a:r>
            <a:r>
              <a:rPr lang="en-GB" dirty="0">
                <a:latin typeface="Century Gothic" panose="020B0502020202020204" pitchFamily="34" charset="0"/>
              </a:rPr>
              <a:t> è y1, y2 </a:t>
            </a:r>
            <a:r>
              <a:rPr lang="en-GB" dirty="0" err="1">
                <a:latin typeface="Century Gothic" panose="020B0502020202020204" pitchFamily="34" charset="0"/>
              </a:rPr>
              <a:t>cioè</a:t>
            </a:r>
            <a:r>
              <a:rPr lang="en-GB" dirty="0">
                <a:latin typeface="Century Gothic" panose="020B0502020202020204" pitchFamily="34" charset="0"/>
              </a:rPr>
              <a:t> le coordinate del punto P)</a:t>
            </a:r>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EE04E1B5-63BC-4334-9D81-D58D41015F1C}" type="slidenum">
              <a:rPr lang="en-GB" smtClean="0"/>
              <a:t>19</a:t>
            </a:fld>
            <a:endParaRPr lang="en-GB"/>
          </a:p>
        </p:txBody>
      </p:sp>
    </p:spTree>
    <p:extLst>
      <p:ext uri="{BB962C8B-B14F-4D97-AF65-F5344CB8AC3E}">
        <p14:creationId xmlns:p14="http://schemas.microsoft.com/office/powerpoint/2010/main" val="16512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2</a:t>
            </a:fld>
            <a:endParaRPr lang="en-GB"/>
          </a:p>
        </p:txBody>
      </p:sp>
    </p:spTree>
    <p:extLst>
      <p:ext uri="{BB962C8B-B14F-4D97-AF65-F5344CB8AC3E}">
        <p14:creationId xmlns:p14="http://schemas.microsoft.com/office/powerpoint/2010/main" val="4095870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20</a:t>
            </a:fld>
            <a:endParaRPr lang="en-GB"/>
          </a:p>
        </p:txBody>
      </p:sp>
    </p:spTree>
    <p:extLst>
      <p:ext uri="{BB962C8B-B14F-4D97-AF65-F5344CB8AC3E}">
        <p14:creationId xmlns:p14="http://schemas.microsoft.com/office/powerpoint/2010/main" val="3389742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21</a:t>
            </a:fld>
            <a:endParaRPr lang="en-GB"/>
          </a:p>
        </p:txBody>
      </p:sp>
    </p:spTree>
    <p:extLst>
      <p:ext uri="{BB962C8B-B14F-4D97-AF65-F5344CB8AC3E}">
        <p14:creationId xmlns:p14="http://schemas.microsoft.com/office/powerpoint/2010/main" val="2829644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22</a:t>
            </a:fld>
            <a:endParaRPr lang="en-GB"/>
          </a:p>
        </p:txBody>
      </p:sp>
    </p:spTree>
    <p:extLst>
      <p:ext uri="{BB962C8B-B14F-4D97-AF65-F5344CB8AC3E}">
        <p14:creationId xmlns:p14="http://schemas.microsoft.com/office/powerpoint/2010/main" val="192711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23</a:t>
            </a:fld>
            <a:endParaRPr lang="en-GB"/>
          </a:p>
        </p:txBody>
      </p:sp>
    </p:spTree>
    <p:extLst>
      <p:ext uri="{BB962C8B-B14F-4D97-AF65-F5344CB8AC3E}">
        <p14:creationId xmlns:p14="http://schemas.microsoft.com/office/powerpoint/2010/main" val="3653211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24</a:t>
            </a:fld>
            <a:endParaRPr lang="en-GB"/>
          </a:p>
        </p:txBody>
      </p:sp>
    </p:spTree>
    <p:extLst>
      <p:ext uri="{BB962C8B-B14F-4D97-AF65-F5344CB8AC3E}">
        <p14:creationId xmlns:p14="http://schemas.microsoft.com/office/powerpoint/2010/main" val="2771700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25</a:t>
            </a:fld>
            <a:endParaRPr lang="en-GB"/>
          </a:p>
        </p:txBody>
      </p:sp>
    </p:spTree>
    <p:extLst>
      <p:ext uri="{BB962C8B-B14F-4D97-AF65-F5344CB8AC3E}">
        <p14:creationId xmlns:p14="http://schemas.microsoft.com/office/powerpoint/2010/main" val="205970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26</a:t>
            </a:fld>
            <a:endParaRPr lang="en-GB"/>
          </a:p>
        </p:txBody>
      </p:sp>
    </p:spTree>
    <p:extLst>
      <p:ext uri="{BB962C8B-B14F-4D97-AF65-F5344CB8AC3E}">
        <p14:creationId xmlns:p14="http://schemas.microsoft.com/office/powerpoint/2010/main" val="1803597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27</a:t>
            </a:fld>
            <a:endParaRPr lang="en-GB"/>
          </a:p>
        </p:txBody>
      </p:sp>
    </p:spTree>
    <p:extLst>
      <p:ext uri="{BB962C8B-B14F-4D97-AF65-F5344CB8AC3E}">
        <p14:creationId xmlns:p14="http://schemas.microsoft.com/office/powerpoint/2010/main" val="202097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28</a:t>
            </a:fld>
            <a:endParaRPr lang="en-GB"/>
          </a:p>
        </p:txBody>
      </p:sp>
    </p:spTree>
    <p:extLst>
      <p:ext uri="{BB962C8B-B14F-4D97-AF65-F5344CB8AC3E}">
        <p14:creationId xmlns:p14="http://schemas.microsoft.com/office/powerpoint/2010/main" val="310497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3</a:t>
            </a:fld>
            <a:endParaRPr lang="en-GB"/>
          </a:p>
        </p:txBody>
      </p:sp>
    </p:spTree>
    <p:extLst>
      <p:ext uri="{BB962C8B-B14F-4D97-AF65-F5344CB8AC3E}">
        <p14:creationId xmlns:p14="http://schemas.microsoft.com/office/powerpoint/2010/main" val="214909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4</a:t>
            </a:fld>
            <a:endParaRPr lang="en-GB"/>
          </a:p>
        </p:txBody>
      </p:sp>
    </p:spTree>
    <p:extLst>
      <p:ext uri="{BB962C8B-B14F-4D97-AF65-F5344CB8AC3E}">
        <p14:creationId xmlns:p14="http://schemas.microsoft.com/office/powerpoint/2010/main" val="369881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5</a:t>
            </a:fld>
            <a:endParaRPr lang="en-GB"/>
          </a:p>
        </p:txBody>
      </p:sp>
    </p:spTree>
    <p:extLst>
      <p:ext uri="{BB962C8B-B14F-4D97-AF65-F5344CB8AC3E}">
        <p14:creationId xmlns:p14="http://schemas.microsoft.com/office/powerpoint/2010/main" val="181778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6</a:t>
            </a:fld>
            <a:endParaRPr lang="en-GB"/>
          </a:p>
        </p:txBody>
      </p:sp>
    </p:spTree>
    <p:extLst>
      <p:ext uri="{BB962C8B-B14F-4D97-AF65-F5344CB8AC3E}">
        <p14:creationId xmlns:p14="http://schemas.microsoft.com/office/powerpoint/2010/main" val="86960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7</a:t>
            </a:fld>
            <a:endParaRPr lang="en-GB"/>
          </a:p>
        </p:txBody>
      </p:sp>
    </p:spTree>
    <p:extLst>
      <p:ext uri="{BB962C8B-B14F-4D97-AF65-F5344CB8AC3E}">
        <p14:creationId xmlns:p14="http://schemas.microsoft.com/office/powerpoint/2010/main" val="124341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8</a:t>
            </a:fld>
            <a:endParaRPr lang="en-GB"/>
          </a:p>
        </p:txBody>
      </p:sp>
    </p:spTree>
    <p:extLst>
      <p:ext uri="{BB962C8B-B14F-4D97-AF65-F5344CB8AC3E}">
        <p14:creationId xmlns:p14="http://schemas.microsoft.com/office/powerpoint/2010/main" val="335576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PRM (Probabilistic Roadmap Method) Implementation</a:t>
            </a:r>
          </a:p>
          <a:p>
            <a:r>
              <a:rPr lang="en-US" b="1" dirty="0"/>
              <a:t>1. Roadmap Construction</a:t>
            </a:r>
            <a:endParaRPr lang="en-US" dirty="0"/>
          </a:p>
          <a:p>
            <a:pPr>
              <a:buFont typeface="Arial" panose="020B0604020202020204" pitchFamily="34" charset="0"/>
              <a:buChar char="•"/>
            </a:pPr>
            <a:r>
              <a:rPr lang="en-US" b="1" dirty="0"/>
              <a:t>Sampling</a:t>
            </a:r>
            <a:r>
              <a:rPr lang="en-US" dirty="0"/>
              <a:t>: Randomly generate nodes in the free configuration space (</a:t>
            </a:r>
            <a:r>
              <a:rPr lang="en-US" dirty="0" err="1"/>
              <a:t>Cfree</a:t>
            </a:r>
            <a:r>
              <a:rPr lang="en-US" dirty="0"/>
              <a:t>) using a uniform probabilistic distribution.</a:t>
            </a:r>
          </a:p>
          <a:p>
            <a:pPr>
              <a:buFont typeface="Arial" panose="020B0604020202020204" pitchFamily="34" charset="0"/>
              <a:buChar char="•"/>
            </a:pPr>
            <a:r>
              <a:rPr lang="en-US" b="1" dirty="0"/>
              <a:t>Collision Checking</a:t>
            </a:r>
            <a:r>
              <a:rPr lang="en-US" dirty="0"/>
              <a:t>: Validate each node to ensure it is collision-free; only valid nodes are added to the roadmap.</a:t>
            </a:r>
          </a:p>
          <a:p>
            <a:pPr>
              <a:buFont typeface="Arial" panose="020B0604020202020204" pitchFamily="34" charset="0"/>
              <a:buChar char="•"/>
            </a:pPr>
            <a:r>
              <a:rPr lang="en-US" b="1" dirty="0"/>
              <a:t>Connecting Nodes</a:t>
            </a:r>
            <a:r>
              <a:rPr lang="en-US" dirty="0"/>
              <a:t>: Nearby nodes are connected via a local planner (e.g., straight-line paths), ensuring the connections are free of obstacles.</a:t>
            </a:r>
          </a:p>
          <a:p>
            <a:r>
              <a:rPr lang="en-US" b="1" dirty="0"/>
              <a:t>2. Adding Start and Goal</a:t>
            </a:r>
            <a:endParaRPr lang="en-US" dirty="0"/>
          </a:p>
          <a:p>
            <a:pPr>
              <a:buFont typeface="Arial" panose="020B0604020202020204" pitchFamily="34" charset="0"/>
              <a:buChar char="•"/>
            </a:pPr>
            <a:r>
              <a:rPr lang="en-US" b="1" dirty="0"/>
              <a:t>Connection</a:t>
            </a:r>
            <a:r>
              <a:rPr lang="en-US" dirty="0"/>
              <a:t>: The start and goal points are added to the roadmap and connected to their nearest nodes using the local planner.</a:t>
            </a:r>
          </a:p>
          <a:p>
            <a:r>
              <a:rPr lang="en-US" b="1" dirty="0"/>
              <a:t>3. Graph Creation</a:t>
            </a:r>
            <a:endParaRPr lang="en-US" dirty="0"/>
          </a:p>
          <a:p>
            <a:pPr>
              <a:buFont typeface="Arial" panose="020B0604020202020204" pitchFamily="34" charset="0"/>
              <a:buChar char="•"/>
            </a:pPr>
            <a:r>
              <a:rPr lang="en-US" b="1" dirty="0"/>
              <a:t>Adjacency Matrix</a:t>
            </a:r>
            <a:r>
              <a:rPr lang="en-US" dirty="0"/>
              <a:t>: An adjacency matrix is created based on the collision-free connections between nodes, used to find the optimal path.</a:t>
            </a:r>
          </a:p>
          <a:p>
            <a:r>
              <a:rPr lang="en-US" b="1" dirty="0"/>
              <a:t>4. Termination Criteria</a:t>
            </a:r>
            <a:endParaRPr lang="en-US" dirty="0"/>
          </a:p>
          <a:p>
            <a:pPr>
              <a:buFont typeface="Arial" panose="020B0604020202020204" pitchFamily="34" charset="0"/>
              <a:buChar char="•"/>
            </a:pPr>
            <a:r>
              <a:rPr lang="en-US" b="1" dirty="0"/>
              <a:t>Sampling Thresholds</a:t>
            </a:r>
            <a:r>
              <a:rPr lang="en-US" dirty="0"/>
              <a:t>: The process stops once a maximum number of iterations is reached, or a sufficient number of connected components represent </a:t>
            </a:r>
            <a:r>
              <a:rPr lang="en-US" dirty="0" err="1"/>
              <a:t>Cfree</a:t>
            </a:r>
            <a:r>
              <a:rPr lang="en-US" dirty="0"/>
              <a:t>.</a:t>
            </a:r>
          </a:p>
          <a:p>
            <a:r>
              <a:rPr lang="en-US" b="1" dirty="0"/>
              <a:t>5. Path Planning</a:t>
            </a:r>
            <a:endParaRPr lang="en-US" dirty="0"/>
          </a:p>
          <a:p>
            <a:pPr>
              <a:buFont typeface="Arial" panose="020B0604020202020204" pitchFamily="34" charset="0"/>
              <a:buChar char="•"/>
            </a:pPr>
            <a:r>
              <a:rPr lang="en-US" b="1" dirty="0"/>
              <a:t>Optimal Path Search</a:t>
            </a:r>
            <a:r>
              <a:rPr lang="en-US" dirty="0"/>
              <a:t>: Once the graph is complete, a search algorithm finds the most efficient path between the start and goal points.</a:t>
            </a:r>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9</a:t>
            </a:fld>
            <a:endParaRPr lang="en-GB"/>
          </a:p>
        </p:txBody>
      </p:sp>
    </p:spTree>
    <p:extLst>
      <p:ext uri="{BB962C8B-B14F-4D97-AF65-F5344CB8AC3E}">
        <p14:creationId xmlns:p14="http://schemas.microsoft.com/office/powerpoint/2010/main" val="85830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stile</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C790A91-0F3D-9944-94EF-F5C93CDE0643}" type="datetimeFigureOut">
              <a:rPr lang="it-IT" smtClean="0"/>
              <a:t>06/09/2024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216873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06/09/2024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4041285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06/09/2024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358095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06/09/2024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32126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2C790A91-0F3D-9944-94EF-F5C93CDE0643}" type="datetimeFigureOut">
              <a:rPr lang="it-IT" smtClean="0"/>
              <a:t>06/09/2024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2017470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2C790A91-0F3D-9944-94EF-F5C93CDE0643}" type="datetimeFigureOut">
              <a:rPr lang="it-IT" smtClean="0"/>
              <a:t>06/09/2024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610067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2C790A91-0F3D-9944-94EF-F5C93CDE0643}" type="datetimeFigureOut">
              <a:rPr lang="it-IT" smtClean="0"/>
              <a:t>06/09/2024</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2015360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2C790A91-0F3D-9944-94EF-F5C93CDE0643}" type="datetimeFigureOut">
              <a:rPr lang="it-IT" smtClean="0"/>
              <a:t>06/09/2024</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76951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C790A91-0F3D-9944-94EF-F5C93CDE0643}" type="datetimeFigureOut">
              <a:rPr lang="it-IT" smtClean="0"/>
              <a:t>06/09/2024</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23462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2C790A91-0F3D-9944-94EF-F5C93CDE0643}" type="datetimeFigureOut">
              <a:rPr lang="it-IT" smtClean="0"/>
              <a:t>06/09/2024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74824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2C790A91-0F3D-9944-94EF-F5C93CDE0643}" type="datetimeFigureOut">
              <a:rPr lang="it-IT" smtClean="0"/>
              <a:t>06/09/2024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659101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90A91-0F3D-9944-94EF-F5C93CDE0643}" type="datetimeFigureOut">
              <a:rPr lang="it-IT" smtClean="0"/>
              <a:t>06/09/2024</a:t>
            </a:fld>
            <a:endParaRPr lang="it-IT"/>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A2948-A980-434D-BAB3-FF8DF2F4692E}" type="slidenum">
              <a:rPr lang="it-IT" smtClean="0"/>
              <a:t>‹N›</a:t>
            </a:fld>
            <a:endParaRPr lang="it-IT"/>
          </a:p>
        </p:txBody>
      </p:sp>
    </p:spTree>
    <p:extLst>
      <p:ext uri="{BB962C8B-B14F-4D97-AF65-F5344CB8AC3E}">
        <p14:creationId xmlns:p14="http://schemas.microsoft.com/office/powerpoint/2010/main" val="172220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3.png"/><Relationship Id="rId12"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28.png"/><Relationship Id="rId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9.png"/><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1.png"/><Relationship Id="rId12"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380.png"/><Relationship Id="rId3" Type="http://schemas.openxmlformats.org/officeDocument/2006/relationships/image" Target="../media/image1.png"/><Relationship Id="rId7" Type="http://schemas.openxmlformats.org/officeDocument/2006/relationships/image" Target="../media/image42.png"/><Relationship Id="rId12" Type="http://schemas.openxmlformats.org/officeDocument/2006/relationships/image" Target="../media/image37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10.png"/><Relationship Id="rId11" Type="http://schemas.openxmlformats.org/officeDocument/2006/relationships/image" Target="../media/image360.png"/><Relationship Id="rId5" Type="http://schemas.openxmlformats.org/officeDocument/2006/relationships/image" Target="../media/image38.png"/><Relationship Id="rId10" Type="http://schemas.openxmlformats.org/officeDocument/2006/relationships/image" Target="../media/image350.png"/><Relationship Id="rId4" Type="http://schemas.openxmlformats.org/officeDocument/2006/relationships/image" Target="../media/image290.png"/><Relationship Id="rId9" Type="http://schemas.openxmlformats.org/officeDocument/2006/relationships/image" Target="../media/image34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1.png"/><Relationship Id="rId7" Type="http://schemas.openxmlformats.org/officeDocument/2006/relationships/image" Target="../media/image47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60.png"/><Relationship Id="rId5" Type="http://schemas.openxmlformats.org/officeDocument/2006/relationships/image" Target="../media/image450.png"/><Relationship Id="rId10" Type="http://schemas.openxmlformats.org/officeDocument/2006/relationships/image" Target="../media/image50.png"/><Relationship Id="rId4" Type="http://schemas.openxmlformats.org/officeDocument/2006/relationships/image" Target="../media/image39.png"/><Relationship Id="rId9"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png"/><Relationship Id="rId7" Type="http://schemas.openxmlformats.org/officeDocument/2006/relationships/image" Target="../media/image570.png"/><Relationship Id="rId12"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0.png"/><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7.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6.jpeg"/><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image" Target="../media/image1.png"/><Relationship Id="rId7" Type="http://schemas.openxmlformats.org/officeDocument/2006/relationships/image" Target="../media/image570.png"/><Relationship Id="rId12" Type="http://schemas.openxmlformats.org/officeDocument/2006/relationships/image" Target="../media/image7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9.jpeg"/><Relationship Id="rId11" Type="http://schemas.openxmlformats.org/officeDocument/2006/relationships/image" Target="../media/image61.png"/><Relationship Id="rId5" Type="http://schemas.openxmlformats.org/officeDocument/2006/relationships/image" Target="../media/image550.png"/><Relationship Id="rId10" Type="http://schemas.openxmlformats.org/officeDocument/2006/relationships/image" Target="../media/image71.jpeg"/><Relationship Id="rId4" Type="http://schemas.openxmlformats.org/officeDocument/2006/relationships/image" Target="../media/image68.jpeg"/><Relationship Id="rId9"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74.jpeg"/><Relationship Id="rId4" Type="http://schemas.openxmlformats.org/officeDocument/2006/relationships/image" Target="../media/image7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0.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11" name="Rettangolo 10"/>
          <p:cNvSpPr/>
          <p:nvPr/>
        </p:nvSpPr>
        <p:spPr>
          <a:xfrm>
            <a:off x="-1" y="5710181"/>
            <a:ext cx="12192000" cy="1147820"/>
          </a:xfrm>
          <a:prstGeom prst="rect">
            <a:avLst/>
          </a:prstGeom>
          <a:solidFill>
            <a:srgbClr val="FFDC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CasellaDiTesto 9">
            <a:extLst>
              <a:ext uri="{FF2B5EF4-FFF2-40B4-BE49-F238E27FC236}">
                <a16:creationId xmlns:a16="http://schemas.microsoft.com/office/drawing/2014/main" id="{25D6C0D8-3AB5-2879-A1AE-3041DE17451A}"/>
              </a:ext>
            </a:extLst>
          </p:cNvPr>
          <p:cNvSpPr txBox="1"/>
          <p:nvPr/>
        </p:nvSpPr>
        <p:spPr>
          <a:xfrm>
            <a:off x="217714" y="1147820"/>
            <a:ext cx="9110186" cy="923330"/>
          </a:xfrm>
          <a:prstGeom prst="rect">
            <a:avLst/>
          </a:prstGeom>
          <a:noFill/>
        </p:spPr>
        <p:txBody>
          <a:bodyPr wrap="none" rtlCol="0">
            <a:spAutoFit/>
          </a:bodyPr>
          <a:lstStyle/>
          <a:p>
            <a:r>
              <a:rPr lang="it-IT" sz="2800" dirty="0">
                <a:solidFill>
                  <a:srgbClr val="971720"/>
                </a:solidFill>
                <a:latin typeface="Century Gothic"/>
                <a:cs typeface="Century Gothic"/>
              </a:rPr>
              <a:t>D</a:t>
            </a:r>
            <a:r>
              <a:rPr lang="it-IT" dirty="0">
                <a:solidFill>
                  <a:srgbClr val="162230"/>
                </a:solidFill>
                <a:latin typeface="Century Gothic"/>
                <a:cs typeface="Century Gothic"/>
              </a:rPr>
              <a:t>IPARTIMENTO DI </a:t>
            </a:r>
            <a:r>
              <a:rPr lang="it-IT" sz="2800" dirty="0">
                <a:solidFill>
                  <a:srgbClr val="971720"/>
                </a:solidFill>
                <a:latin typeface="Century Gothic"/>
                <a:cs typeface="Century Gothic"/>
              </a:rPr>
              <a:t>I</a:t>
            </a:r>
            <a:r>
              <a:rPr lang="it-IT" dirty="0">
                <a:solidFill>
                  <a:srgbClr val="162230"/>
                </a:solidFill>
                <a:latin typeface="Century Gothic"/>
                <a:cs typeface="Century Gothic"/>
              </a:rPr>
              <a:t>NGEGNERIA</a:t>
            </a:r>
            <a:r>
              <a:rPr lang="it-IT" dirty="0">
                <a:latin typeface="Century Gothic"/>
                <a:cs typeface="Century Gothic"/>
              </a:rPr>
              <a:t> </a:t>
            </a:r>
            <a:r>
              <a:rPr lang="it-IT" sz="2800" dirty="0">
                <a:solidFill>
                  <a:srgbClr val="971720"/>
                </a:solidFill>
                <a:latin typeface="Century Gothic"/>
                <a:cs typeface="Century Gothic"/>
              </a:rPr>
              <a:t>E</a:t>
            </a:r>
            <a:r>
              <a:rPr lang="it-IT" dirty="0">
                <a:solidFill>
                  <a:srgbClr val="162230"/>
                </a:solidFill>
                <a:latin typeface="Century Gothic"/>
                <a:cs typeface="Century Gothic"/>
              </a:rPr>
              <a:t>LETTRICA E </a:t>
            </a:r>
            <a:r>
              <a:rPr lang="it-IT" sz="2800" dirty="0">
                <a:solidFill>
                  <a:srgbClr val="971720"/>
                </a:solidFill>
                <a:latin typeface="Century Gothic"/>
                <a:cs typeface="Century Gothic"/>
              </a:rPr>
              <a:t>T</a:t>
            </a:r>
            <a:r>
              <a:rPr lang="it-IT" dirty="0">
                <a:solidFill>
                  <a:srgbClr val="162230"/>
                </a:solidFill>
                <a:latin typeface="Century Gothic"/>
                <a:cs typeface="Century Gothic"/>
              </a:rPr>
              <a:t>ECNOLOGIE DEL</a:t>
            </a:r>
            <a:r>
              <a:rPr lang="it-IT" dirty="0">
                <a:latin typeface="Century Gothic"/>
                <a:cs typeface="Century Gothic"/>
              </a:rPr>
              <a:t>L’</a:t>
            </a:r>
            <a:r>
              <a:rPr lang="it-IT" sz="2800" dirty="0">
                <a:solidFill>
                  <a:srgbClr val="971720"/>
                </a:solidFill>
                <a:latin typeface="Century Gothic"/>
                <a:cs typeface="Century Gothic"/>
              </a:rPr>
              <a:t>I</a:t>
            </a:r>
            <a:r>
              <a:rPr lang="it-IT" dirty="0">
                <a:solidFill>
                  <a:srgbClr val="162230"/>
                </a:solidFill>
                <a:latin typeface="Century Gothic"/>
                <a:cs typeface="Century Gothic"/>
              </a:rPr>
              <a:t>NFORMAZIONE</a:t>
            </a:r>
          </a:p>
          <a:p>
            <a:endParaRPr lang="it-IT" sz="800" dirty="0">
              <a:solidFill>
                <a:srgbClr val="162230"/>
              </a:solidFill>
              <a:latin typeface="Century Gothic"/>
              <a:cs typeface="Century Gothic"/>
            </a:endParaRPr>
          </a:p>
          <a:p>
            <a:r>
              <a:rPr lang="it-IT" dirty="0">
                <a:solidFill>
                  <a:srgbClr val="162230"/>
                </a:solidFill>
                <a:latin typeface="Century Gothic"/>
                <a:cs typeface="Century Gothic"/>
              </a:rPr>
              <a:t>SCUOLA POLITECNICA E DELLE SCIENZE DI BASE</a:t>
            </a:r>
          </a:p>
        </p:txBody>
      </p:sp>
      <p:sp>
        <p:nvSpPr>
          <p:cNvPr id="32" name="CasellaDiTesto 12">
            <a:extLst>
              <a:ext uri="{FF2B5EF4-FFF2-40B4-BE49-F238E27FC236}">
                <a16:creationId xmlns:a16="http://schemas.microsoft.com/office/drawing/2014/main" id="{38EFD608-08ED-887B-303A-AEDE2A4AA94C}"/>
              </a:ext>
            </a:extLst>
          </p:cNvPr>
          <p:cNvSpPr txBox="1"/>
          <p:nvPr/>
        </p:nvSpPr>
        <p:spPr>
          <a:xfrm>
            <a:off x="213415" y="3048044"/>
            <a:ext cx="10639463" cy="1969770"/>
          </a:xfrm>
          <a:prstGeom prst="rect">
            <a:avLst/>
          </a:prstGeom>
          <a:noFill/>
        </p:spPr>
        <p:txBody>
          <a:bodyPr wrap="square" rtlCol="0">
            <a:spAutoFit/>
          </a:bodyPr>
          <a:lstStyle/>
          <a:p>
            <a:pPr>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latin typeface="Century Gothic"/>
                <a:cs typeface="Century Gothic"/>
              </a:rPr>
              <a:t>Field and Service </a:t>
            </a:r>
            <a:r>
              <a:rPr lang="it-IT" sz="3200" b="1" dirty="0" err="1">
                <a:latin typeface="Century Gothic"/>
                <a:cs typeface="Century Gothic"/>
              </a:rPr>
              <a:t>Robotics</a:t>
            </a:r>
            <a:r>
              <a:rPr lang="it-IT" sz="3200" b="1" dirty="0">
                <a:latin typeface="Century Gothic"/>
                <a:cs typeface="Century Gothic"/>
              </a:rPr>
              <a:t> project</a:t>
            </a:r>
            <a:endParaRPr lang="en-US" sz="3200" dirty="0">
              <a:solidFill>
                <a:srgbClr val="971720"/>
              </a:solidFill>
              <a:latin typeface="Century Gothic"/>
              <a:cs typeface="Century Gothic"/>
            </a:endParaRPr>
          </a:p>
          <a:p>
            <a:pPr>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971720"/>
                </a:solidFill>
                <a:latin typeface="Century Gothic"/>
                <a:cs typeface="Century Gothic"/>
              </a:rPr>
              <a:t>Motion planning and control of car-like robot</a:t>
            </a:r>
          </a:p>
          <a:p>
            <a:pP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dirty="0">
                <a:latin typeface="Century Gothic"/>
                <a:cs typeface="Century Gothic"/>
              </a:rPr>
              <a:t>Maisto Paolo, Vittozzi Angelo</a:t>
            </a:r>
          </a:p>
        </p:txBody>
      </p:sp>
      <p:sp>
        <p:nvSpPr>
          <p:cNvPr id="34" name="CasellaDiTesto 11">
            <a:extLst>
              <a:ext uri="{FF2B5EF4-FFF2-40B4-BE49-F238E27FC236}">
                <a16:creationId xmlns:a16="http://schemas.microsoft.com/office/drawing/2014/main" id="{544B29C9-AD94-C7B7-2FFE-708F9C0DC931}"/>
              </a:ext>
            </a:extLst>
          </p:cNvPr>
          <p:cNvSpPr txBox="1"/>
          <p:nvPr/>
        </p:nvSpPr>
        <p:spPr>
          <a:xfrm>
            <a:off x="249987" y="2375300"/>
            <a:ext cx="9075155" cy="369332"/>
          </a:xfrm>
          <a:prstGeom prst="rect">
            <a:avLst/>
          </a:prstGeom>
          <a:noFill/>
        </p:spPr>
        <p:txBody>
          <a:bodyPr wrap="square" rtlCol="0">
            <a:spAutoFit/>
          </a:bodyPr>
          <a:lstStyle/>
          <a:p>
            <a:r>
              <a:rPr lang="en-US" b="1" dirty="0">
                <a:solidFill>
                  <a:srgbClr val="162230"/>
                </a:solidFill>
                <a:latin typeface="Century Gothic"/>
                <a:cs typeface="Century Gothic"/>
              </a:rPr>
              <a:t>MASTER'S DEGREE IN AUTOMATION ENGINEERING AND ROBOTICS</a:t>
            </a:r>
            <a:endParaRPr lang="it-IT" b="1" dirty="0">
              <a:solidFill>
                <a:srgbClr val="162230"/>
              </a:solidFill>
              <a:latin typeface="Century Gothic"/>
              <a:cs typeface="Century Gothic"/>
            </a:endParaRPr>
          </a:p>
        </p:txBody>
      </p:sp>
      <p:pic>
        <p:nvPicPr>
          <p:cNvPr id="1026" name="Picture 2">
            <a:extLst>
              <a:ext uri="{FF2B5EF4-FFF2-40B4-BE49-F238E27FC236}">
                <a16:creationId xmlns:a16="http://schemas.microsoft.com/office/drawing/2014/main" id="{41CBED76-30F4-5A62-ABC6-95B2B10F356A}"/>
              </a:ext>
            </a:extLst>
          </p:cNvPr>
          <p:cNvPicPr>
            <a:picLocks noChangeAspect="1" noChangeArrowheads="1"/>
          </p:cNvPicPr>
          <p:nvPr/>
        </p:nvPicPr>
        <p:blipFill rotWithShape="1">
          <a:blip r:embed="rId4"/>
          <a:srcRect l="17434" t="11840" r="14475" b="6637"/>
          <a:stretch/>
        </p:blipFill>
        <p:spPr bwMode="auto">
          <a:xfrm>
            <a:off x="8164286" y="4610645"/>
            <a:ext cx="2688592" cy="2012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FE9BBA76-ED9A-7C37-331F-62104006DA28}"/>
              </a:ext>
            </a:extLst>
          </p:cNvPr>
          <p:cNvSpPr txBox="1"/>
          <p:nvPr/>
        </p:nvSpPr>
        <p:spPr>
          <a:xfrm>
            <a:off x="8164286" y="6383663"/>
            <a:ext cx="2827385" cy="276999"/>
          </a:xfrm>
          <a:prstGeom prst="rect">
            <a:avLst/>
          </a:prstGeom>
          <a:noFill/>
        </p:spPr>
        <p:txBody>
          <a:bodyPr wrap="square">
            <a:spAutoFit/>
          </a:bodyPr>
          <a:lstStyle/>
          <a:p>
            <a:r>
              <a:rPr lang="en-US" sz="1200" dirty="0">
                <a:solidFill>
                  <a:srgbClr val="162230"/>
                </a:solidFill>
                <a:latin typeface="Century Gothic" pitchFamily="34" charset="0"/>
              </a:rPr>
              <a:t>Weston Robot - Robot SCOUT MINI </a:t>
            </a:r>
            <a:endParaRPr lang="it-IT" sz="1200" dirty="0"/>
          </a:p>
        </p:txBody>
      </p:sp>
    </p:spTree>
    <p:extLst>
      <p:ext uri="{BB962C8B-B14F-4D97-AF65-F5344CB8AC3E}">
        <p14:creationId xmlns:p14="http://schemas.microsoft.com/office/powerpoint/2010/main" val="316546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Breadth</a:t>
            </a:r>
            <a:r>
              <a:rPr lang="it-IT" sz="3200" dirty="0">
                <a:solidFill>
                  <a:srgbClr val="971720"/>
                </a:solidFill>
                <a:latin typeface="Century Gothic"/>
                <a:cs typeface="Century Gothic"/>
              </a:rPr>
              <a:t>-First </a:t>
            </a:r>
            <a:r>
              <a:rPr lang="it-IT" sz="3200" dirty="0" err="1">
                <a:solidFill>
                  <a:srgbClr val="971720"/>
                </a:solidFill>
                <a:latin typeface="Century Gothic"/>
                <a:cs typeface="Century Gothic"/>
              </a:rPr>
              <a:t>Search</a:t>
            </a:r>
            <a:r>
              <a:rPr lang="it-IT" sz="3200" dirty="0">
                <a:solidFill>
                  <a:srgbClr val="971720"/>
                </a:solidFill>
                <a:latin typeface="Century Gothic"/>
                <a:cs typeface="Century Gothic"/>
              </a:rPr>
              <a:t> (BFS)</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7" name="Immagine 6">
            <a:extLst>
              <a:ext uri="{FF2B5EF4-FFF2-40B4-BE49-F238E27FC236}">
                <a16:creationId xmlns:a16="http://schemas.microsoft.com/office/drawing/2014/main" id="{A0F9695F-58F7-B455-023D-2FEBDCA82017}"/>
              </a:ext>
            </a:extLst>
          </p:cNvPr>
          <p:cNvPicPr>
            <a:picLocks noChangeAspect="1"/>
          </p:cNvPicPr>
          <p:nvPr/>
        </p:nvPicPr>
        <p:blipFill>
          <a:blip r:embed="rId4"/>
          <a:stretch>
            <a:fillRect/>
          </a:stretch>
        </p:blipFill>
        <p:spPr>
          <a:xfrm>
            <a:off x="5152851" y="2235614"/>
            <a:ext cx="6822646" cy="3635496"/>
          </a:xfrm>
          <a:prstGeom prst="rect">
            <a:avLst/>
          </a:prstGeom>
        </p:spPr>
      </p:pic>
      <p:sp>
        <p:nvSpPr>
          <p:cNvPr id="17" name="CasellaDiTesto 16">
            <a:extLst>
              <a:ext uri="{FF2B5EF4-FFF2-40B4-BE49-F238E27FC236}">
                <a16:creationId xmlns:a16="http://schemas.microsoft.com/office/drawing/2014/main" id="{F6E68AA4-E970-7D53-46B6-892838722FB0}"/>
              </a:ext>
            </a:extLst>
          </p:cNvPr>
          <p:cNvSpPr txBox="1"/>
          <p:nvPr/>
        </p:nvSpPr>
        <p:spPr>
          <a:xfrm>
            <a:off x="111616" y="2428000"/>
            <a:ext cx="5003654" cy="2585323"/>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From PRM </a:t>
            </a:r>
            <a:r>
              <a:rPr lang="en-US" sz="1800" dirty="0">
                <a:sym typeface="Wingdings" panose="05000000000000000000" pitchFamily="2" charset="2"/>
              </a:rPr>
              <a:t> </a:t>
            </a:r>
            <a:r>
              <a:rPr lang="en-US" sz="1800" dirty="0"/>
              <a:t>graph that connects the various nodes including the initial and final point</a:t>
            </a:r>
          </a:p>
          <a:p>
            <a:endParaRPr lang="en-US" sz="1800" dirty="0"/>
          </a:p>
          <a:p>
            <a:endParaRPr lang="en-US" sz="1800" dirty="0"/>
          </a:p>
          <a:p>
            <a:endParaRPr lang="en-US" sz="1800" dirty="0"/>
          </a:p>
          <a:p>
            <a:r>
              <a:rPr lang="en-US" sz="1800" dirty="0"/>
              <a:t>Now the goal is to find the path that allows to go from the start point to the goal point </a:t>
            </a:r>
            <a:r>
              <a:rPr lang="en-US" sz="1800" dirty="0">
                <a:sym typeface="Wingdings" panose="05000000000000000000" pitchFamily="2" charset="2"/>
              </a:rPr>
              <a:t> </a:t>
            </a:r>
            <a:r>
              <a:rPr lang="en-US" sz="1800" b="1" dirty="0"/>
              <a:t>Breadth-First Search (BFS)</a:t>
            </a:r>
            <a:endParaRPr lang="it-IT" sz="1800" b="1" dirty="0"/>
          </a:p>
        </p:txBody>
      </p:sp>
      <p:sp>
        <p:nvSpPr>
          <p:cNvPr id="12" name="Freccia a destra 11">
            <a:extLst>
              <a:ext uri="{FF2B5EF4-FFF2-40B4-BE49-F238E27FC236}">
                <a16:creationId xmlns:a16="http://schemas.microsoft.com/office/drawing/2014/main" id="{C430274F-EBC6-7FE4-3925-781DE1DF0E13}"/>
              </a:ext>
            </a:extLst>
          </p:cNvPr>
          <p:cNvSpPr/>
          <p:nvPr/>
        </p:nvSpPr>
        <p:spPr>
          <a:xfrm rot="5400000">
            <a:off x="2179159" y="3606925"/>
            <a:ext cx="635451"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D1C65B81-23B0-65EF-F13A-C0F0E7C4BE00}"/>
              </a:ext>
            </a:extLst>
          </p:cNvPr>
          <p:cNvSpPr txBox="1"/>
          <p:nvPr/>
        </p:nvSpPr>
        <p:spPr>
          <a:xfrm>
            <a:off x="216503" y="5727787"/>
            <a:ext cx="6410095" cy="369332"/>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Next step </a:t>
            </a:r>
            <a:r>
              <a:rPr lang="en-US" sz="1800" dirty="0">
                <a:sym typeface="Wingdings" panose="05000000000000000000" pitchFamily="2" charset="2"/>
              </a:rPr>
              <a:t> make the path smooth</a:t>
            </a:r>
            <a:endParaRPr lang="it-IT" sz="1800" b="1" dirty="0"/>
          </a:p>
        </p:txBody>
      </p:sp>
    </p:spTree>
    <p:extLst>
      <p:ext uri="{BB962C8B-B14F-4D97-AF65-F5344CB8AC3E}">
        <p14:creationId xmlns:p14="http://schemas.microsoft.com/office/powerpoint/2010/main" val="3845044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path</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smoothing</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24" name="Immagine 23">
            <a:extLst>
              <a:ext uri="{FF2B5EF4-FFF2-40B4-BE49-F238E27FC236}">
                <a16:creationId xmlns:a16="http://schemas.microsoft.com/office/drawing/2014/main" id="{574FE522-210F-495B-CE1A-F059DEFDE192}"/>
              </a:ext>
            </a:extLst>
          </p:cNvPr>
          <p:cNvPicPr>
            <a:picLocks noChangeAspect="1"/>
          </p:cNvPicPr>
          <p:nvPr/>
        </p:nvPicPr>
        <p:blipFill rotWithShape="1">
          <a:blip r:embed="rId4"/>
          <a:srcRect l="2202" r="-1"/>
          <a:stretch/>
        </p:blipFill>
        <p:spPr>
          <a:xfrm>
            <a:off x="10831290" y="4317865"/>
            <a:ext cx="1322072" cy="1444270"/>
          </a:xfrm>
          <a:prstGeom prst="rect">
            <a:avLst/>
          </a:prstGeom>
        </p:spPr>
      </p:pic>
      <p:pic>
        <p:nvPicPr>
          <p:cNvPr id="25" name="Immagine 24">
            <a:extLst>
              <a:ext uri="{FF2B5EF4-FFF2-40B4-BE49-F238E27FC236}">
                <a16:creationId xmlns:a16="http://schemas.microsoft.com/office/drawing/2014/main" id="{77E2BA28-6518-30D4-F89D-06DEC2DCEDD5}"/>
              </a:ext>
            </a:extLst>
          </p:cNvPr>
          <p:cNvPicPr>
            <a:picLocks noChangeAspect="1"/>
          </p:cNvPicPr>
          <p:nvPr/>
        </p:nvPicPr>
        <p:blipFill>
          <a:blip r:embed="rId5"/>
          <a:stretch>
            <a:fillRect/>
          </a:stretch>
        </p:blipFill>
        <p:spPr>
          <a:xfrm>
            <a:off x="10816515" y="2083488"/>
            <a:ext cx="1181865" cy="1462704"/>
          </a:xfrm>
          <a:prstGeom prst="rect">
            <a:avLst/>
          </a:prstGeom>
        </p:spPr>
      </p:pic>
      <p:pic>
        <p:nvPicPr>
          <p:cNvPr id="7" name="Immagine 6">
            <a:extLst>
              <a:ext uri="{FF2B5EF4-FFF2-40B4-BE49-F238E27FC236}">
                <a16:creationId xmlns:a16="http://schemas.microsoft.com/office/drawing/2014/main" id="{77EDC09C-3F5F-37A9-124A-27C53E98F008}"/>
              </a:ext>
            </a:extLst>
          </p:cNvPr>
          <p:cNvPicPr>
            <a:picLocks noChangeAspect="1"/>
          </p:cNvPicPr>
          <p:nvPr/>
        </p:nvPicPr>
        <p:blipFill rotWithShape="1">
          <a:blip r:embed="rId6"/>
          <a:srcRect l="25964" t="55304" r="35769" b="21639"/>
          <a:stretch/>
        </p:blipFill>
        <p:spPr>
          <a:xfrm>
            <a:off x="8090620" y="2403058"/>
            <a:ext cx="2493938" cy="906630"/>
          </a:xfrm>
          <a:prstGeom prst="rect">
            <a:avLst/>
          </a:prstGeom>
          <a:ln w="57150">
            <a:solidFill>
              <a:srgbClr val="FFDC00"/>
            </a:solid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A7E45997-4D5F-39A7-9A82-B83C0802F0C5}"/>
              </a:ext>
            </a:extLst>
          </p:cNvPr>
          <p:cNvPicPr>
            <a:picLocks noChangeAspect="1"/>
          </p:cNvPicPr>
          <p:nvPr/>
        </p:nvPicPr>
        <p:blipFill rotWithShape="1">
          <a:blip r:embed="rId7"/>
          <a:srcRect l="25740" t="54220" r="33311" b="19016"/>
          <a:stretch/>
        </p:blipFill>
        <p:spPr>
          <a:xfrm>
            <a:off x="8090620" y="4558019"/>
            <a:ext cx="2493938" cy="963962"/>
          </a:xfrm>
          <a:prstGeom prst="rect">
            <a:avLst/>
          </a:prstGeom>
          <a:ln w="57150">
            <a:solidFill>
              <a:srgbClr val="FFDC00"/>
            </a:solidFill>
          </a:ln>
          <a:effectLst>
            <a:outerShdw blurRad="292100" dist="139700" dir="2700000" algn="tl" rotWithShape="0">
              <a:srgbClr val="333333">
                <a:alpha val="65000"/>
              </a:srgbClr>
            </a:outerShdw>
          </a:effectLst>
        </p:spPr>
      </p:pic>
      <p:sp>
        <p:nvSpPr>
          <p:cNvPr id="34" name="CasellaDiTesto 33">
            <a:extLst>
              <a:ext uri="{FF2B5EF4-FFF2-40B4-BE49-F238E27FC236}">
                <a16:creationId xmlns:a16="http://schemas.microsoft.com/office/drawing/2014/main" id="{208AC705-E1B9-CEFE-AE17-8FC86DCD7DEF}"/>
              </a:ext>
            </a:extLst>
          </p:cNvPr>
          <p:cNvSpPr txBox="1"/>
          <p:nvPr/>
        </p:nvSpPr>
        <p:spPr>
          <a:xfrm>
            <a:off x="4354573" y="5861930"/>
            <a:ext cx="3385491" cy="369332"/>
          </a:xfrm>
          <a:prstGeom prst="rect">
            <a:avLst/>
          </a:prstGeom>
          <a:noFill/>
        </p:spPr>
        <p:txBody>
          <a:bodyPr wrap="square">
            <a:spAutoFit/>
          </a:bodyPr>
          <a:lstStyle/>
          <a:p>
            <a:r>
              <a:rPr lang="it-IT" dirty="0" err="1">
                <a:latin typeface="Century Gothic" panose="020B0502020202020204" pitchFamily="34" charset="0"/>
              </a:rPr>
              <a:t>Path</a:t>
            </a:r>
            <a:r>
              <a:rPr lang="it-IT" dirty="0">
                <a:latin typeface="Century Gothic" panose="020B0502020202020204" pitchFamily="34" charset="0"/>
              </a:rPr>
              <a:t> with </a:t>
            </a:r>
            <a:r>
              <a:rPr lang="it-IT" dirty="0" err="1">
                <a:latin typeface="Century Gothic" panose="020B0502020202020204" pitchFamily="34" charset="0"/>
              </a:rPr>
              <a:t>spline</a:t>
            </a:r>
            <a:r>
              <a:rPr lang="it-IT" dirty="0">
                <a:latin typeface="Century Gothic" panose="020B0502020202020204" pitchFamily="34" charset="0"/>
              </a:rPr>
              <a:t> </a:t>
            </a:r>
            <a:r>
              <a:rPr lang="it-IT" dirty="0" err="1">
                <a:latin typeface="Century Gothic" panose="020B0502020202020204" pitchFamily="34" charset="0"/>
              </a:rPr>
              <a:t>interpolation</a:t>
            </a:r>
            <a:endParaRPr lang="it-IT" dirty="0">
              <a:latin typeface="Century Gothic" panose="020B0502020202020204" pitchFamily="34" charset="0"/>
            </a:endParaRPr>
          </a:p>
        </p:txBody>
      </p:sp>
      <p:sp>
        <p:nvSpPr>
          <p:cNvPr id="35" name="CasellaDiTesto 34">
            <a:extLst>
              <a:ext uri="{FF2B5EF4-FFF2-40B4-BE49-F238E27FC236}">
                <a16:creationId xmlns:a16="http://schemas.microsoft.com/office/drawing/2014/main" id="{C4F8786E-2C9A-E825-97CA-5520B7DE9DE7}"/>
              </a:ext>
            </a:extLst>
          </p:cNvPr>
          <p:cNvSpPr txBox="1"/>
          <p:nvPr/>
        </p:nvSpPr>
        <p:spPr>
          <a:xfrm>
            <a:off x="4550300" y="3667680"/>
            <a:ext cx="3144794" cy="369332"/>
          </a:xfrm>
          <a:prstGeom prst="rect">
            <a:avLst/>
          </a:prstGeom>
          <a:noFill/>
        </p:spPr>
        <p:txBody>
          <a:bodyPr wrap="square">
            <a:spAutoFit/>
          </a:bodyPr>
          <a:lstStyle/>
          <a:p>
            <a:r>
              <a:rPr lang="it-IT" dirty="0" err="1">
                <a:latin typeface="Century Gothic" panose="020B0502020202020204" pitchFamily="34" charset="0"/>
              </a:rPr>
              <a:t>Path</a:t>
            </a:r>
            <a:r>
              <a:rPr lang="it-IT" dirty="0">
                <a:latin typeface="Century Gothic" panose="020B0502020202020204" pitchFamily="34" charset="0"/>
              </a:rPr>
              <a:t> </a:t>
            </a:r>
            <a:r>
              <a:rPr lang="en-US" dirty="0">
                <a:latin typeface="Century Gothic" panose="020B0502020202020204" pitchFamily="34" charset="0"/>
              </a:rPr>
              <a:t>found with PRM + BFS</a:t>
            </a:r>
            <a:endParaRPr lang="it-IT" dirty="0">
              <a:latin typeface="Century Gothic" panose="020B0502020202020204" pitchFamily="34" charset="0"/>
            </a:endParaRPr>
          </a:p>
        </p:txBody>
      </p:sp>
      <p:pic>
        <p:nvPicPr>
          <p:cNvPr id="8" name="Immagine 7">
            <a:extLst>
              <a:ext uri="{FF2B5EF4-FFF2-40B4-BE49-F238E27FC236}">
                <a16:creationId xmlns:a16="http://schemas.microsoft.com/office/drawing/2014/main" id="{497B70F2-DE0F-9A11-6D0C-F811DC8DA35B}"/>
              </a:ext>
            </a:extLst>
          </p:cNvPr>
          <p:cNvPicPr>
            <a:picLocks noChangeAspect="1"/>
          </p:cNvPicPr>
          <p:nvPr/>
        </p:nvPicPr>
        <p:blipFill>
          <a:blip r:embed="rId8"/>
          <a:stretch>
            <a:fillRect/>
          </a:stretch>
        </p:blipFill>
        <p:spPr>
          <a:xfrm>
            <a:off x="4749972" y="2052997"/>
            <a:ext cx="2600138" cy="1571618"/>
          </a:xfrm>
          <a:prstGeom prst="rect">
            <a:avLst/>
          </a:prstGeom>
        </p:spPr>
      </p:pic>
      <p:pic>
        <p:nvPicPr>
          <p:cNvPr id="15" name="Immagine 14">
            <a:extLst>
              <a:ext uri="{FF2B5EF4-FFF2-40B4-BE49-F238E27FC236}">
                <a16:creationId xmlns:a16="http://schemas.microsoft.com/office/drawing/2014/main" id="{0023E61B-A975-886A-E9B5-09066C13803B}"/>
              </a:ext>
            </a:extLst>
          </p:cNvPr>
          <p:cNvPicPr>
            <a:picLocks noChangeAspect="1"/>
          </p:cNvPicPr>
          <p:nvPr/>
        </p:nvPicPr>
        <p:blipFill>
          <a:blip r:embed="rId9"/>
          <a:stretch>
            <a:fillRect/>
          </a:stretch>
        </p:blipFill>
        <p:spPr>
          <a:xfrm>
            <a:off x="4744528" y="4284493"/>
            <a:ext cx="2605582" cy="1543159"/>
          </a:xfrm>
          <a:prstGeom prst="rect">
            <a:avLst/>
          </a:prstGeom>
        </p:spPr>
      </p:pic>
      <p:cxnSp>
        <p:nvCxnSpPr>
          <p:cNvPr id="19" name="Connettore curvo 18">
            <a:extLst>
              <a:ext uri="{FF2B5EF4-FFF2-40B4-BE49-F238E27FC236}">
                <a16:creationId xmlns:a16="http://schemas.microsoft.com/office/drawing/2014/main" id="{3230F149-6E08-069A-060B-1C9F9AC5CCDA}"/>
              </a:ext>
            </a:extLst>
          </p:cNvPr>
          <p:cNvCxnSpPr>
            <a:cxnSpLocks/>
          </p:cNvCxnSpPr>
          <p:nvPr/>
        </p:nvCxnSpPr>
        <p:spPr>
          <a:xfrm flipV="1">
            <a:off x="6580435" y="2882121"/>
            <a:ext cx="1308589" cy="348627"/>
          </a:xfrm>
          <a:prstGeom prst="curvedConnector3">
            <a:avLst>
              <a:gd name="adj1" fmla="val 50000"/>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6" name="Connettore curvo 15">
            <a:extLst>
              <a:ext uri="{FF2B5EF4-FFF2-40B4-BE49-F238E27FC236}">
                <a16:creationId xmlns:a16="http://schemas.microsoft.com/office/drawing/2014/main" id="{0C90F84B-55F1-A6CF-FE7A-68B103E6C607}"/>
              </a:ext>
            </a:extLst>
          </p:cNvPr>
          <p:cNvCxnSpPr>
            <a:cxnSpLocks/>
          </p:cNvCxnSpPr>
          <p:nvPr/>
        </p:nvCxnSpPr>
        <p:spPr>
          <a:xfrm flipV="1">
            <a:off x="6520309" y="4907768"/>
            <a:ext cx="1308589" cy="348627"/>
          </a:xfrm>
          <a:prstGeom prst="curvedConnector3">
            <a:avLst>
              <a:gd name="adj1" fmla="val 50000"/>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2" name="CasellaDiTesto 21">
            <a:extLst>
              <a:ext uri="{FF2B5EF4-FFF2-40B4-BE49-F238E27FC236}">
                <a16:creationId xmlns:a16="http://schemas.microsoft.com/office/drawing/2014/main" id="{27C2FD63-11B0-6187-39D6-F0196E58A129}"/>
              </a:ext>
            </a:extLst>
          </p:cNvPr>
          <p:cNvSpPr txBox="1"/>
          <p:nvPr/>
        </p:nvSpPr>
        <p:spPr>
          <a:xfrm>
            <a:off x="83608" y="2524869"/>
            <a:ext cx="4511662" cy="2862322"/>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Obtained path, which allows to go from the initial point to the final point, is constituted by broken lines </a:t>
            </a:r>
          </a:p>
          <a:p>
            <a:endParaRPr lang="en-US" sz="1800" dirty="0"/>
          </a:p>
          <a:p>
            <a:endParaRPr lang="en-US" sz="1800" dirty="0"/>
          </a:p>
          <a:p>
            <a:endParaRPr lang="en-US" sz="1800" dirty="0"/>
          </a:p>
          <a:p>
            <a:r>
              <a:rPr lang="en-US" sz="1800" dirty="0"/>
              <a:t>The aim is to make the path smooth in order to eliminate the cusps within the path (as the car-like robot is not able to rotate on itself) </a:t>
            </a:r>
            <a:r>
              <a:rPr lang="en-US" sz="1800" dirty="0">
                <a:sym typeface="Wingdings" panose="05000000000000000000" pitchFamily="2" charset="2"/>
              </a:rPr>
              <a:t> </a:t>
            </a:r>
            <a:r>
              <a:rPr lang="en-US" sz="1800" b="1" dirty="0"/>
              <a:t>Spline</a:t>
            </a:r>
            <a:endParaRPr lang="it-IT" sz="1800" b="1" dirty="0"/>
          </a:p>
        </p:txBody>
      </p:sp>
      <p:sp>
        <p:nvSpPr>
          <p:cNvPr id="23" name="Freccia a destra 22">
            <a:extLst>
              <a:ext uri="{FF2B5EF4-FFF2-40B4-BE49-F238E27FC236}">
                <a16:creationId xmlns:a16="http://schemas.microsoft.com/office/drawing/2014/main" id="{6456AF9A-6F47-840E-5E45-E0C119842164}"/>
              </a:ext>
            </a:extLst>
          </p:cNvPr>
          <p:cNvSpPr/>
          <p:nvPr/>
        </p:nvSpPr>
        <p:spPr>
          <a:xfrm rot="5400000">
            <a:off x="1911353" y="3703794"/>
            <a:ext cx="635451"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4188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path</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smoothing</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24" name="Immagine 23">
            <a:extLst>
              <a:ext uri="{FF2B5EF4-FFF2-40B4-BE49-F238E27FC236}">
                <a16:creationId xmlns:a16="http://schemas.microsoft.com/office/drawing/2014/main" id="{574FE522-210F-495B-CE1A-F059DEFDE192}"/>
              </a:ext>
            </a:extLst>
          </p:cNvPr>
          <p:cNvPicPr>
            <a:picLocks noChangeAspect="1"/>
          </p:cNvPicPr>
          <p:nvPr/>
        </p:nvPicPr>
        <p:blipFill>
          <a:blip r:embed="rId4"/>
          <a:stretch>
            <a:fillRect/>
          </a:stretch>
        </p:blipFill>
        <p:spPr>
          <a:xfrm>
            <a:off x="10534572" y="4454021"/>
            <a:ext cx="1351837" cy="1444270"/>
          </a:xfrm>
          <a:prstGeom prst="rect">
            <a:avLst/>
          </a:prstGeom>
        </p:spPr>
      </p:pic>
      <p:pic>
        <p:nvPicPr>
          <p:cNvPr id="25" name="Immagine 24">
            <a:extLst>
              <a:ext uri="{FF2B5EF4-FFF2-40B4-BE49-F238E27FC236}">
                <a16:creationId xmlns:a16="http://schemas.microsoft.com/office/drawing/2014/main" id="{77E2BA28-6518-30D4-F89D-06DEC2DCEDD5}"/>
              </a:ext>
            </a:extLst>
          </p:cNvPr>
          <p:cNvPicPr>
            <a:picLocks noChangeAspect="1"/>
          </p:cNvPicPr>
          <p:nvPr/>
        </p:nvPicPr>
        <p:blipFill>
          <a:blip r:embed="rId5"/>
          <a:stretch>
            <a:fillRect/>
          </a:stretch>
        </p:blipFill>
        <p:spPr>
          <a:xfrm>
            <a:off x="10534572" y="2083488"/>
            <a:ext cx="1181865" cy="1462704"/>
          </a:xfrm>
          <a:prstGeom prst="rect">
            <a:avLst/>
          </a:prstGeom>
        </p:spPr>
      </p:pic>
      <p:pic>
        <p:nvPicPr>
          <p:cNvPr id="5" name="Immagine 4">
            <a:extLst>
              <a:ext uri="{FF2B5EF4-FFF2-40B4-BE49-F238E27FC236}">
                <a16:creationId xmlns:a16="http://schemas.microsoft.com/office/drawing/2014/main" id="{DB8FA44F-BC0C-6A36-2352-D1D326DF2481}"/>
              </a:ext>
            </a:extLst>
          </p:cNvPr>
          <p:cNvPicPr>
            <a:picLocks noChangeAspect="1"/>
          </p:cNvPicPr>
          <p:nvPr/>
        </p:nvPicPr>
        <p:blipFill>
          <a:blip r:embed="rId6"/>
          <a:stretch>
            <a:fillRect/>
          </a:stretch>
        </p:blipFill>
        <p:spPr>
          <a:xfrm>
            <a:off x="1061857" y="1818950"/>
            <a:ext cx="3301293" cy="1991780"/>
          </a:xfrm>
          <a:prstGeom prst="rect">
            <a:avLst/>
          </a:prstGeom>
        </p:spPr>
      </p:pic>
      <p:pic>
        <p:nvPicPr>
          <p:cNvPr id="6" name="Immagine 5">
            <a:extLst>
              <a:ext uri="{FF2B5EF4-FFF2-40B4-BE49-F238E27FC236}">
                <a16:creationId xmlns:a16="http://schemas.microsoft.com/office/drawing/2014/main" id="{2CF97606-148F-A86E-2E93-451828833E3F}"/>
              </a:ext>
            </a:extLst>
          </p:cNvPr>
          <p:cNvPicPr>
            <a:picLocks noChangeAspect="1"/>
          </p:cNvPicPr>
          <p:nvPr/>
        </p:nvPicPr>
        <p:blipFill>
          <a:blip r:embed="rId7"/>
          <a:stretch>
            <a:fillRect/>
          </a:stretch>
        </p:blipFill>
        <p:spPr>
          <a:xfrm>
            <a:off x="1061856" y="4183848"/>
            <a:ext cx="3301293" cy="1952260"/>
          </a:xfrm>
          <a:prstGeom prst="rect">
            <a:avLst/>
          </a:prstGeom>
        </p:spPr>
      </p:pic>
      <p:pic>
        <p:nvPicPr>
          <p:cNvPr id="7" name="Immagine 6">
            <a:extLst>
              <a:ext uri="{FF2B5EF4-FFF2-40B4-BE49-F238E27FC236}">
                <a16:creationId xmlns:a16="http://schemas.microsoft.com/office/drawing/2014/main" id="{77EDC09C-3F5F-37A9-124A-27C53E98F008}"/>
              </a:ext>
            </a:extLst>
          </p:cNvPr>
          <p:cNvPicPr>
            <a:picLocks noChangeAspect="1"/>
          </p:cNvPicPr>
          <p:nvPr/>
        </p:nvPicPr>
        <p:blipFill rotWithShape="1">
          <a:blip r:embed="rId6"/>
          <a:srcRect l="25964" t="55304" r="35769" b="21639"/>
          <a:stretch/>
        </p:blipFill>
        <p:spPr>
          <a:xfrm>
            <a:off x="5810684" y="2014274"/>
            <a:ext cx="4323172" cy="1571618"/>
          </a:xfrm>
          <a:prstGeom prst="rect">
            <a:avLst/>
          </a:prstGeom>
          <a:ln w="57150">
            <a:solidFill>
              <a:srgbClr val="FFDC00"/>
            </a:solid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A7E45997-4D5F-39A7-9A82-B83C0802F0C5}"/>
              </a:ext>
            </a:extLst>
          </p:cNvPr>
          <p:cNvPicPr>
            <a:picLocks noChangeAspect="1"/>
          </p:cNvPicPr>
          <p:nvPr/>
        </p:nvPicPr>
        <p:blipFill rotWithShape="1">
          <a:blip r:embed="rId7"/>
          <a:srcRect l="25740" t="54220" r="33311" b="19016"/>
          <a:stretch/>
        </p:blipFill>
        <p:spPr>
          <a:xfrm>
            <a:off x="5867136" y="4293806"/>
            <a:ext cx="4323172" cy="1671002"/>
          </a:xfrm>
          <a:prstGeom prst="rect">
            <a:avLst/>
          </a:prstGeom>
          <a:ln w="57150">
            <a:solidFill>
              <a:srgbClr val="FFDC00"/>
            </a:solidFill>
          </a:ln>
          <a:effectLst>
            <a:outerShdw blurRad="292100" dist="139700" dir="2700000" algn="tl" rotWithShape="0">
              <a:srgbClr val="333333">
                <a:alpha val="65000"/>
              </a:srgbClr>
            </a:outerShdw>
          </a:effectLst>
        </p:spPr>
      </p:pic>
      <p:sp>
        <p:nvSpPr>
          <p:cNvPr id="12" name="Rettangolo 11">
            <a:extLst>
              <a:ext uri="{FF2B5EF4-FFF2-40B4-BE49-F238E27FC236}">
                <a16:creationId xmlns:a16="http://schemas.microsoft.com/office/drawing/2014/main" id="{EAC01697-1829-288F-9884-969A531F7AF1}"/>
              </a:ext>
            </a:extLst>
          </p:cNvPr>
          <p:cNvSpPr/>
          <p:nvPr/>
        </p:nvSpPr>
        <p:spPr>
          <a:xfrm>
            <a:off x="1914434" y="5176156"/>
            <a:ext cx="1220652" cy="551044"/>
          </a:xfrm>
          <a:prstGeom prst="rect">
            <a:avLst/>
          </a:prstGeom>
          <a:noFill/>
          <a:ln w="38100">
            <a:solidFill>
              <a:srgbClr val="FFDC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3" name="Rettangolo 12">
            <a:extLst>
              <a:ext uri="{FF2B5EF4-FFF2-40B4-BE49-F238E27FC236}">
                <a16:creationId xmlns:a16="http://schemas.microsoft.com/office/drawing/2014/main" id="{9C9F8BB5-E933-8B4A-DAD6-688E968428DE}"/>
              </a:ext>
            </a:extLst>
          </p:cNvPr>
          <p:cNvSpPr/>
          <p:nvPr/>
        </p:nvSpPr>
        <p:spPr>
          <a:xfrm>
            <a:off x="1914434" y="2907294"/>
            <a:ext cx="1220652" cy="551044"/>
          </a:xfrm>
          <a:prstGeom prst="rect">
            <a:avLst/>
          </a:prstGeom>
          <a:noFill/>
          <a:ln w="38100">
            <a:solidFill>
              <a:srgbClr val="FFDC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4" name="Connettore curvo 13">
            <a:extLst>
              <a:ext uri="{FF2B5EF4-FFF2-40B4-BE49-F238E27FC236}">
                <a16:creationId xmlns:a16="http://schemas.microsoft.com/office/drawing/2014/main" id="{0336D8B0-306A-B3DB-AD73-DCC28560A293}"/>
              </a:ext>
            </a:extLst>
          </p:cNvPr>
          <p:cNvCxnSpPr>
            <a:cxnSpLocks/>
          </p:cNvCxnSpPr>
          <p:nvPr/>
        </p:nvCxnSpPr>
        <p:spPr>
          <a:xfrm flipV="1">
            <a:off x="3240582" y="2656628"/>
            <a:ext cx="2456806" cy="709088"/>
          </a:xfrm>
          <a:prstGeom prst="curvedConnector3">
            <a:avLst>
              <a:gd name="adj1" fmla="val 50000"/>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6" name="Connettore curvo 15">
            <a:extLst>
              <a:ext uri="{FF2B5EF4-FFF2-40B4-BE49-F238E27FC236}">
                <a16:creationId xmlns:a16="http://schemas.microsoft.com/office/drawing/2014/main" id="{0C90F84B-55F1-A6CF-FE7A-68B103E6C607}"/>
              </a:ext>
            </a:extLst>
          </p:cNvPr>
          <p:cNvCxnSpPr>
            <a:cxnSpLocks/>
          </p:cNvCxnSpPr>
          <p:nvPr/>
        </p:nvCxnSpPr>
        <p:spPr>
          <a:xfrm flipV="1">
            <a:off x="3203450" y="5103051"/>
            <a:ext cx="2493938" cy="348627"/>
          </a:xfrm>
          <a:prstGeom prst="curvedConnector3">
            <a:avLst>
              <a:gd name="adj1" fmla="val 50000"/>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4" name="CasellaDiTesto 33">
            <a:extLst>
              <a:ext uri="{FF2B5EF4-FFF2-40B4-BE49-F238E27FC236}">
                <a16:creationId xmlns:a16="http://schemas.microsoft.com/office/drawing/2014/main" id="{208AC705-E1B9-CEFE-AE17-8FC86DCD7DEF}"/>
              </a:ext>
            </a:extLst>
          </p:cNvPr>
          <p:cNvSpPr txBox="1"/>
          <p:nvPr/>
        </p:nvSpPr>
        <p:spPr>
          <a:xfrm>
            <a:off x="1042144" y="6104001"/>
            <a:ext cx="3385491" cy="369332"/>
          </a:xfrm>
          <a:prstGeom prst="rect">
            <a:avLst/>
          </a:prstGeom>
          <a:noFill/>
        </p:spPr>
        <p:txBody>
          <a:bodyPr wrap="square">
            <a:spAutoFit/>
          </a:bodyPr>
          <a:lstStyle/>
          <a:p>
            <a:r>
              <a:rPr lang="it-IT" dirty="0" err="1">
                <a:latin typeface="Century Gothic" panose="020B0502020202020204" pitchFamily="34" charset="0"/>
              </a:rPr>
              <a:t>Path</a:t>
            </a:r>
            <a:r>
              <a:rPr lang="it-IT" dirty="0">
                <a:latin typeface="Century Gothic" panose="020B0502020202020204" pitchFamily="34" charset="0"/>
              </a:rPr>
              <a:t> with </a:t>
            </a:r>
            <a:r>
              <a:rPr lang="it-IT" dirty="0" err="1">
                <a:latin typeface="Century Gothic" panose="020B0502020202020204" pitchFamily="34" charset="0"/>
              </a:rPr>
              <a:t>spline</a:t>
            </a:r>
            <a:r>
              <a:rPr lang="it-IT" dirty="0">
                <a:latin typeface="Century Gothic" panose="020B0502020202020204" pitchFamily="34" charset="0"/>
              </a:rPr>
              <a:t> </a:t>
            </a:r>
            <a:r>
              <a:rPr lang="it-IT" dirty="0" err="1">
                <a:latin typeface="Century Gothic" panose="020B0502020202020204" pitchFamily="34" charset="0"/>
              </a:rPr>
              <a:t>interpolation</a:t>
            </a:r>
            <a:endParaRPr lang="it-IT" dirty="0">
              <a:latin typeface="Century Gothic" panose="020B0502020202020204" pitchFamily="34" charset="0"/>
            </a:endParaRPr>
          </a:p>
        </p:txBody>
      </p:sp>
      <p:sp>
        <p:nvSpPr>
          <p:cNvPr id="35" name="CasellaDiTesto 34">
            <a:extLst>
              <a:ext uri="{FF2B5EF4-FFF2-40B4-BE49-F238E27FC236}">
                <a16:creationId xmlns:a16="http://schemas.microsoft.com/office/drawing/2014/main" id="{C4F8786E-2C9A-E825-97CA-5520B7DE9DE7}"/>
              </a:ext>
            </a:extLst>
          </p:cNvPr>
          <p:cNvSpPr txBox="1"/>
          <p:nvPr/>
        </p:nvSpPr>
        <p:spPr>
          <a:xfrm>
            <a:off x="1271576" y="3804581"/>
            <a:ext cx="2908538" cy="369332"/>
          </a:xfrm>
          <a:prstGeom prst="rect">
            <a:avLst/>
          </a:prstGeom>
          <a:noFill/>
        </p:spPr>
        <p:txBody>
          <a:bodyPr wrap="square">
            <a:spAutoFit/>
          </a:bodyPr>
          <a:lstStyle/>
          <a:p>
            <a:r>
              <a:rPr lang="it-IT" dirty="0" err="1">
                <a:latin typeface="Century Gothic" panose="020B0502020202020204" pitchFamily="34" charset="0"/>
              </a:rPr>
              <a:t>Path</a:t>
            </a:r>
            <a:r>
              <a:rPr lang="it-IT" dirty="0">
                <a:latin typeface="Century Gothic" panose="020B0502020202020204" pitchFamily="34" charset="0"/>
              </a:rPr>
              <a:t> </a:t>
            </a:r>
            <a:r>
              <a:rPr lang="en-US" dirty="0">
                <a:latin typeface="Century Gothic" panose="020B0502020202020204" pitchFamily="34" charset="0"/>
              </a:rPr>
              <a:t>found with PRM BFS</a:t>
            </a:r>
            <a:endParaRPr lang="it-IT" dirty="0">
              <a:latin typeface="Century Gothic" panose="020B0502020202020204" pitchFamily="34" charset="0"/>
            </a:endParaRPr>
          </a:p>
        </p:txBody>
      </p:sp>
    </p:spTree>
    <p:extLst>
      <p:ext uri="{BB962C8B-B14F-4D97-AF65-F5344CB8AC3E}">
        <p14:creationId xmlns:p14="http://schemas.microsoft.com/office/powerpoint/2010/main" val="1830369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obstacle</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collision</a:t>
            </a:r>
            <a:r>
              <a:rPr lang="it-IT" sz="3200" dirty="0">
                <a:solidFill>
                  <a:srgbClr val="971720"/>
                </a:solidFill>
                <a:latin typeface="Century Gothic"/>
                <a:cs typeface="Century Gothic"/>
              </a:rPr>
              <a:t> check</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8" name="Immagine 7">
            <a:extLst>
              <a:ext uri="{FF2B5EF4-FFF2-40B4-BE49-F238E27FC236}">
                <a16:creationId xmlns:a16="http://schemas.microsoft.com/office/drawing/2014/main" id="{B41A8DD9-169E-9CA8-C710-8499E1893C35}"/>
              </a:ext>
            </a:extLst>
          </p:cNvPr>
          <p:cNvPicPr>
            <a:picLocks noChangeAspect="1"/>
          </p:cNvPicPr>
          <p:nvPr/>
        </p:nvPicPr>
        <p:blipFill>
          <a:blip r:embed="rId4"/>
          <a:stretch>
            <a:fillRect/>
          </a:stretch>
        </p:blipFill>
        <p:spPr>
          <a:xfrm>
            <a:off x="1108292" y="4149706"/>
            <a:ext cx="3301293" cy="1991780"/>
          </a:xfrm>
          <a:prstGeom prst="rect">
            <a:avLst/>
          </a:prstGeom>
        </p:spPr>
      </p:pic>
      <p:sp>
        <p:nvSpPr>
          <p:cNvPr id="10" name="CasellaDiTesto 9">
            <a:extLst>
              <a:ext uri="{FF2B5EF4-FFF2-40B4-BE49-F238E27FC236}">
                <a16:creationId xmlns:a16="http://schemas.microsoft.com/office/drawing/2014/main" id="{169D507E-7FED-CD34-B581-F2AE95621195}"/>
              </a:ext>
            </a:extLst>
          </p:cNvPr>
          <p:cNvSpPr txBox="1"/>
          <p:nvPr/>
        </p:nvSpPr>
        <p:spPr>
          <a:xfrm>
            <a:off x="945001" y="6129745"/>
            <a:ext cx="3692312" cy="369332"/>
          </a:xfrm>
          <a:prstGeom prst="rect">
            <a:avLst/>
          </a:prstGeom>
          <a:noFill/>
        </p:spPr>
        <p:txBody>
          <a:bodyPr wrap="square">
            <a:spAutoFit/>
          </a:bodyPr>
          <a:lstStyle/>
          <a:p>
            <a:r>
              <a:rPr lang="it-IT" dirty="0" err="1">
                <a:latin typeface="Century Gothic" panose="020B0502020202020204" pitchFamily="34" charset="0"/>
              </a:rPr>
              <a:t>Another</a:t>
            </a:r>
            <a:r>
              <a:rPr lang="it-IT" dirty="0">
                <a:latin typeface="Century Gothic" panose="020B0502020202020204" pitchFamily="34" charset="0"/>
              </a:rPr>
              <a:t> candidate </a:t>
            </a:r>
            <a:r>
              <a:rPr lang="it-IT" dirty="0" err="1">
                <a:latin typeface="Century Gothic" panose="020B0502020202020204" pitchFamily="34" charset="0"/>
              </a:rPr>
              <a:t>found</a:t>
            </a:r>
            <a:r>
              <a:rPr lang="it-IT" dirty="0">
                <a:latin typeface="Century Gothic" panose="020B0502020202020204" pitchFamily="34" charset="0"/>
              </a:rPr>
              <a:t> </a:t>
            </a:r>
            <a:r>
              <a:rPr lang="it-IT" dirty="0" err="1">
                <a:latin typeface="Century Gothic" panose="020B0502020202020204" pitchFamily="34" charset="0"/>
              </a:rPr>
              <a:t>path</a:t>
            </a:r>
            <a:endParaRPr lang="it-IT" dirty="0">
              <a:latin typeface="Century Gothic" panose="020B0502020202020204" pitchFamily="34" charset="0"/>
            </a:endParaRPr>
          </a:p>
        </p:txBody>
      </p:sp>
      <p:pic>
        <p:nvPicPr>
          <p:cNvPr id="22" name="Immagine 21">
            <a:extLst>
              <a:ext uri="{FF2B5EF4-FFF2-40B4-BE49-F238E27FC236}">
                <a16:creationId xmlns:a16="http://schemas.microsoft.com/office/drawing/2014/main" id="{F4E206DD-C640-6A96-57D1-825CD51D3A19}"/>
              </a:ext>
            </a:extLst>
          </p:cNvPr>
          <p:cNvPicPr>
            <a:picLocks noChangeAspect="1"/>
          </p:cNvPicPr>
          <p:nvPr/>
        </p:nvPicPr>
        <p:blipFill>
          <a:blip r:embed="rId5"/>
          <a:stretch>
            <a:fillRect/>
          </a:stretch>
        </p:blipFill>
        <p:spPr>
          <a:xfrm>
            <a:off x="6342600" y="4118710"/>
            <a:ext cx="3301293" cy="1952260"/>
          </a:xfrm>
          <a:prstGeom prst="rect">
            <a:avLst/>
          </a:prstGeom>
        </p:spPr>
      </p:pic>
      <p:sp>
        <p:nvSpPr>
          <p:cNvPr id="23" name="CasellaDiTesto 22">
            <a:extLst>
              <a:ext uri="{FF2B5EF4-FFF2-40B4-BE49-F238E27FC236}">
                <a16:creationId xmlns:a16="http://schemas.microsoft.com/office/drawing/2014/main" id="{3E93576F-C687-D340-A029-B4913DEDFF91}"/>
              </a:ext>
            </a:extLst>
          </p:cNvPr>
          <p:cNvSpPr txBox="1"/>
          <p:nvPr/>
        </p:nvSpPr>
        <p:spPr>
          <a:xfrm>
            <a:off x="6376093" y="6070970"/>
            <a:ext cx="3353083" cy="369332"/>
          </a:xfrm>
          <a:prstGeom prst="rect">
            <a:avLst/>
          </a:prstGeom>
          <a:noFill/>
        </p:spPr>
        <p:txBody>
          <a:bodyPr wrap="square">
            <a:spAutoFit/>
          </a:bodyPr>
          <a:lstStyle/>
          <a:p>
            <a:r>
              <a:rPr lang="it-IT" dirty="0" err="1">
                <a:latin typeface="Century Gothic" panose="020B0502020202020204" pitchFamily="34" charset="0"/>
              </a:rPr>
              <a:t>Obstacle</a:t>
            </a:r>
            <a:r>
              <a:rPr lang="it-IT" dirty="0">
                <a:latin typeface="Century Gothic" panose="020B0502020202020204" pitchFamily="34" charset="0"/>
              </a:rPr>
              <a:t>-free </a:t>
            </a:r>
            <a:r>
              <a:rPr lang="it-IT" dirty="0" err="1">
                <a:latin typeface="Century Gothic" panose="020B0502020202020204" pitchFamily="34" charset="0"/>
              </a:rPr>
              <a:t>smooth</a:t>
            </a:r>
            <a:r>
              <a:rPr lang="it-IT" dirty="0">
                <a:latin typeface="Century Gothic" panose="020B0502020202020204" pitchFamily="34" charset="0"/>
              </a:rPr>
              <a:t> </a:t>
            </a:r>
            <a:r>
              <a:rPr lang="it-IT" dirty="0" err="1">
                <a:latin typeface="Century Gothic" panose="020B0502020202020204" pitchFamily="34" charset="0"/>
              </a:rPr>
              <a:t>path</a:t>
            </a:r>
            <a:endParaRPr lang="it-IT" dirty="0">
              <a:latin typeface="Century Gothic" panose="020B0502020202020204" pitchFamily="34" charset="0"/>
            </a:endParaRPr>
          </a:p>
        </p:txBody>
      </p:sp>
      <p:pic>
        <p:nvPicPr>
          <p:cNvPr id="24" name="Immagine 23">
            <a:extLst>
              <a:ext uri="{FF2B5EF4-FFF2-40B4-BE49-F238E27FC236}">
                <a16:creationId xmlns:a16="http://schemas.microsoft.com/office/drawing/2014/main" id="{574FE522-210F-495B-CE1A-F059DEFDE192}"/>
              </a:ext>
            </a:extLst>
          </p:cNvPr>
          <p:cNvPicPr>
            <a:picLocks noChangeAspect="1"/>
          </p:cNvPicPr>
          <p:nvPr/>
        </p:nvPicPr>
        <p:blipFill>
          <a:blip r:embed="rId6"/>
          <a:stretch>
            <a:fillRect/>
          </a:stretch>
        </p:blipFill>
        <p:spPr>
          <a:xfrm>
            <a:off x="9863293" y="4240686"/>
            <a:ext cx="1351837" cy="1444270"/>
          </a:xfrm>
          <a:prstGeom prst="rect">
            <a:avLst/>
          </a:prstGeom>
        </p:spPr>
      </p:pic>
      <p:pic>
        <p:nvPicPr>
          <p:cNvPr id="25" name="Immagine 24">
            <a:extLst>
              <a:ext uri="{FF2B5EF4-FFF2-40B4-BE49-F238E27FC236}">
                <a16:creationId xmlns:a16="http://schemas.microsoft.com/office/drawing/2014/main" id="{77E2BA28-6518-30D4-F89D-06DEC2DCEDD5}"/>
              </a:ext>
            </a:extLst>
          </p:cNvPr>
          <p:cNvPicPr>
            <a:picLocks noChangeAspect="1"/>
          </p:cNvPicPr>
          <p:nvPr/>
        </p:nvPicPr>
        <p:blipFill>
          <a:blip r:embed="rId7"/>
          <a:stretch>
            <a:fillRect/>
          </a:stretch>
        </p:blipFill>
        <p:spPr>
          <a:xfrm>
            <a:off x="9948278" y="2113407"/>
            <a:ext cx="1181865" cy="1462704"/>
          </a:xfrm>
          <a:prstGeom prst="rect">
            <a:avLst/>
          </a:prstGeom>
        </p:spPr>
      </p:pic>
      <p:pic>
        <p:nvPicPr>
          <p:cNvPr id="26" name="Immagine 25">
            <a:extLst>
              <a:ext uri="{FF2B5EF4-FFF2-40B4-BE49-F238E27FC236}">
                <a16:creationId xmlns:a16="http://schemas.microsoft.com/office/drawing/2014/main" id="{0D79194A-022C-4F1D-1486-3F31327168C7}"/>
              </a:ext>
            </a:extLst>
          </p:cNvPr>
          <p:cNvPicPr>
            <a:picLocks noChangeAspect="1"/>
          </p:cNvPicPr>
          <p:nvPr/>
        </p:nvPicPr>
        <p:blipFill>
          <a:blip r:embed="rId8"/>
          <a:stretch>
            <a:fillRect/>
          </a:stretch>
        </p:blipFill>
        <p:spPr>
          <a:xfrm>
            <a:off x="1108291" y="1777812"/>
            <a:ext cx="3301293" cy="1954713"/>
          </a:xfrm>
          <a:prstGeom prst="rect">
            <a:avLst/>
          </a:prstGeom>
        </p:spPr>
      </p:pic>
      <p:sp>
        <p:nvSpPr>
          <p:cNvPr id="27" name="CasellaDiTesto 26">
            <a:extLst>
              <a:ext uri="{FF2B5EF4-FFF2-40B4-BE49-F238E27FC236}">
                <a16:creationId xmlns:a16="http://schemas.microsoft.com/office/drawing/2014/main" id="{F4144B45-BC56-0D89-1D1D-E559D572A05F}"/>
              </a:ext>
            </a:extLst>
          </p:cNvPr>
          <p:cNvSpPr txBox="1"/>
          <p:nvPr/>
        </p:nvSpPr>
        <p:spPr>
          <a:xfrm>
            <a:off x="1271583" y="3732317"/>
            <a:ext cx="2990178" cy="369332"/>
          </a:xfrm>
          <a:prstGeom prst="rect">
            <a:avLst/>
          </a:prstGeom>
          <a:noFill/>
        </p:spPr>
        <p:txBody>
          <a:bodyPr wrap="square">
            <a:spAutoFit/>
          </a:bodyPr>
          <a:lstStyle/>
          <a:p>
            <a:r>
              <a:rPr lang="it-IT" dirty="0">
                <a:latin typeface="Century Gothic" panose="020B0502020202020204" pitchFamily="34" charset="0"/>
              </a:rPr>
              <a:t>A candidate </a:t>
            </a:r>
            <a:r>
              <a:rPr lang="it-IT" dirty="0" err="1">
                <a:latin typeface="Century Gothic" panose="020B0502020202020204" pitchFamily="34" charset="0"/>
              </a:rPr>
              <a:t>found</a:t>
            </a:r>
            <a:r>
              <a:rPr lang="it-IT" dirty="0">
                <a:latin typeface="Century Gothic" panose="020B0502020202020204" pitchFamily="34" charset="0"/>
              </a:rPr>
              <a:t> </a:t>
            </a:r>
            <a:r>
              <a:rPr lang="it-IT" dirty="0" err="1">
                <a:latin typeface="Century Gothic" panose="020B0502020202020204" pitchFamily="34" charset="0"/>
              </a:rPr>
              <a:t>path</a:t>
            </a:r>
            <a:endParaRPr lang="it-IT" dirty="0">
              <a:latin typeface="Century Gothic" panose="020B0502020202020204" pitchFamily="34" charset="0"/>
            </a:endParaRPr>
          </a:p>
        </p:txBody>
      </p:sp>
      <p:pic>
        <p:nvPicPr>
          <p:cNvPr id="28" name="Immagine 27">
            <a:extLst>
              <a:ext uri="{FF2B5EF4-FFF2-40B4-BE49-F238E27FC236}">
                <a16:creationId xmlns:a16="http://schemas.microsoft.com/office/drawing/2014/main" id="{27F782ED-28D0-5734-1DBC-9C6C2A23E36C}"/>
              </a:ext>
            </a:extLst>
          </p:cNvPr>
          <p:cNvPicPr>
            <a:picLocks noChangeAspect="1"/>
          </p:cNvPicPr>
          <p:nvPr/>
        </p:nvPicPr>
        <p:blipFill>
          <a:blip r:embed="rId9"/>
          <a:stretch>
            <a:fillRect/>
          </a:stretch>
        </p:blipFill>
        <p:spPr>
          <a:xfrm>
            <a:off x="6303759" y="1765731"/>
            <a:ext cx="3301293" cy="1974195"/>
          </a:xfrm>
          <a:prstGeom prst="rect">
            <a:avLst/>
          </a:prstGeom>
        </p:spPr>
      </p:pic>
      <p:sp>
        <p:nvSpPr>
          <p:cNvPr id="29" name="CasellaDiTesto 28">
            <a:extLst>
              <a:ext uri="{FF2B5EF4-FFF2-40B4-BE49-F238E27FC236}">
                <a16:creationId xmlns:a16="http://schemas.microsoft.com/office/drawing/2014/main" id="{5B327401-CFB4-7DB5-B479-FE81E713BFE4}"/>
              </a:ext>
            </a:extLst>
          </p:cNvPr>
          <p:cNvSpPr txBox="1"/>
          <p:nvPr/>
        </p:nvSpPr>
        <p:spPr>
          <a:xfrm>
            <a:off x="5944797" y="3654403"/>
            <a:ext cx="4205657" cy="369332"/>
          </a:xfrm>
          <a:prstGeom prst="rect">
            <a:avLst/>
          </a:prstGeom>
          <a:noFill/>
        </p:spPr>
        <p:txBody>
          <a:bodyPr wrap="square">
            <a:spAutoFit/>
          </a:bodyPr>
          <a:lstStyle/>
          <a:p>
            <a:r>
              <a:rPr lang="it-IT" dirty="0" err="1">
                <a:latin typeface="Century Gothic" panose="020B0502020202020204" pitchFamily="34" charset="0"/>
              </a:rPr>
              <a:t>Smooth</a:t>
            </a:r>
            <a:r>
              <a:rPr lang="it-IT" dirty="0">
                <a:latin typeface="Century Gothic" panose="020B0502020202020204" pitchFamily="34" charset="0"/>
              </a:rPr>
              <a:t> </a:t>
            </a:r>
            <a:r>
              <a:rPr lang="it-IT" dirty="0" err="1">
                <a:latin typeface="Century Gothic" panose="020B0502020202020204" pitchFamily="34" charset="0"/>
              </a:rPr>
              <a:t>path</a:t>
            </a:r>
            <a:r>
              <a:rPr lang="it-IT" dirty="0">
                <a:latin typeface="Century Gothic" panose="020B0502020202020204" pitchFamily="34" charset="0"/>
              </a:rPr>
              <a:t> </a:t>
            </a:r>
            <a:r>
              <a:rPr lang="it-IT" dirty="0" err="1">
                <a:latin typeface="Century Gothic" panose="020B0502020202020204" pitchFamily="34" charset="0"/>
              </a:rPr>
              <a:t>intersecting</a:t>
            </a:r>
            <a:r>
              <a:rPr lang="it-IT" dirty="0">
                <a:latin typeface="Century Gothic" panose="020B0502020202020204" pitchFamily="34" charset="0"/>
              </a:rPr>
              <a:t> </a:t>
            </a:r>
            <a:r>
              <a:rPr lang="it-IT" dirty="0" err="1">
                <a:latin typeface="Century Gothic" panose="020B0502020202020204" pitchFamily="34" charset="0"/>
              </a:rPr>
              <a:t>obstacles</a:t>
            </a:r>
            <a:endParaRPr lang="it-IT" dirty="0">
              <a:latin typeface="Century Gothic" panose="020B0502020202020204" pitchFamily="34" charset="0"/>
            </a:endParaRPr>
          </a:p>
        </p:txBody>
      </p:sp>
      <p:sp>
        <p:nvSpPr>
          <p:cNvPr id="31" name="Freccia a destra 30">
            <a:extLst>
              <a:ext uri="{FF2B5EF4-FFF2-40B4-BE49-F238E27FC236}">
                <a16:creationId xmlns:a16="http://schemas.microsoft.com/office/drawing/2014/main" id="{99B56BB8-266B-F053-0B08-B56C17C96DB4}"/>
              </a:ext>
            </a:extLst>
          </p:cNvPr>
          <p:cNvSpPr/>
          <p:nvPr/>
        </p:nvSpPr>
        <p:spPr>
          <a:xfrm>
            <a:off x="4801797" y="2690262"/>
            <a:ext cx="1143000"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F9C324E6-7DE6-881A-2AF6-28B48DB47931}"/>
              </a:ext>
            </a:extLst>
          </p:cNvPr>
          <p:cNvSpPr/>
          <p:nvPr/>
        </p:nvSpPr>
        <p:spPr>
          <a:xfrm>
            <a:off x="4801797" y="5096001"/>
            <a:ext cx="1143000"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0144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2°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8" name="Immagine 7">
            <a:extLst>
              <a:ext uri="{FF2B5EF4-FFF2-40B4-BE49-F238E27FC236}">
                <a16:creationId xmlns:a16="http://schemas.microsoft.com/office/drawing/2014/main" id="{A8ED46FB-C51E-C012-3C27-7CAEECEF8A2E}"/>
              </a:ext>
            </a:extLst>
          </p:cNvPr>
          <p:cNvPicPr>
            <a:picLocks noChangeAspect="1"/>
          </p:cNvPicPr>
          <p:nvPr/>
        </p:nvPicPr>
        <p:blipFill>
          <a:blip r:embed="rId4"/>
          <a:stretch>
            <a:fillRect/>
          </a:stretch>
        </p:blipFill>
        <p:spPr>
          <a:xfrm>
            <a:off x="7741573" y="3804164"/>
            <a:ext cx="4155317" cy="2466978"/>
          </a:xfrm>
          <a:prstGeom prst="rect">
            <a:avLst/>
          </a:prstGeom>
        </p:spPr>
      </p:pic>
      <p:pic>
        <p:nvPicPr>
          <p:cNvPr id="13" name="Immagine 12">
            <a:extLst>
              <a:ext uri="{FF2B5EF4-FFF2-40B4-BE49-F238E27FC236}">
                <a16:creationId xmlns:a16="http://schemas.microsoft.com/office/drawing/2014/main" id="{72DA6523-BFE8-90CC-39A7-A60B6A39A235}"/>
              </a:ext>
            </a:extLst>
          </p:cNvPr>
          <p:cNvPicPr>
            <a:picLocks noChangeAspect="1"/>
          </p:cNvPicPr>
          <p:nvPr/>
        </p:nvPicPr>
        <p:blipFill>
          <a:blip r:embed="rId5"/>
          <a:stretch>
            <a:fillRect/>
          </a:stretch>
        </p:blipFill>
        <p:spPr>
          <a:xfrm>
            <a:off x="295109" y="1880520"/>
            <a:ext cx="4155317" cy="2477942"/>
          </a:xfrm>
          <a:prstGeom prst="rect">
            <a:avLst/>
          </a:prstGeom>
        </p:spPr>
      </p:pic>
      <p:sp>
        <p:nvSpPr>
          <p:cNvPr id="5" name="Rettangolo 4">
            <a:extLst>
              <a:ext uri="{FF2B5EF4-FFF2-40B4-BE49-F238E27FC236}">
                <a16:creationId xmlns:a16="http://schemas.microsoft.com/office/drawing/2014/main" id="{B3AA82C3-1A21-759B-D5B8-B33CA49FB897}"/>
              </a:ext>
            </a:extLst>
          </p:cNvPr>
          <p:cNvSpPr/>
          <p:nvPr/>
        </p:nvSpPr>
        <p:spPr>
          <a:xfrm>
            <a:off x="4844416" y="2696804"/>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Reeds</a:t>
            </a:r>
            <a:r>
              <a:rPr lang="it-IT" sz="2000" b="1" dirty="0">
                <a:latin typeface="Century Gothic" panose="020B0502020202020204" pitchFamily="34" charset="0"/>
              </a:rPr>
              <a:t>-Shepp </a:t>
            </a:r>
            <a:r>
              <a:rPr lang="it-IT" sz="2000" b="1" dirty="0" err="1">
                <a:latin typeface="Century Gothic" panose="020B0502020202020204" pitchFamily="34" charset="0"/>
              </a:rPr>
              <a:t>Curves</a:t>
            </a:r>
            <a:endParaRPr lang="it-IT" sz="2000" b="1" dirty="0">
              <a:latin typeface="Century Gothic" panose="020B0502020202020204" pitchFamily="34" charset="0"/>
            </a:endParaRPr>
          </a:p>
        </p:txBody>
      </p:sp>
      <p:sp>
        <p:nvSpPr>
          <p:cNvPr id="6" name="Rettangolo 5">
            <a:extLst>
              <a:ext uri="{FF2B5EF4-FFF2-40B4-BE49-F238E27FC236}">
                <a16:creationId xmlns:a16="http://schemas.microsoft.com/office/drawing/2014/main" id="{398A4F39-886F-B3C9-056D-718F56C7480A}"/>
              </a:ext>
            </a:extLst>
          </p:cNvPr>
          <p:cNvSpPr/>
          <p:nvPr/>
        </p:nvSpPr>
        <p:spPr>
          <a:xfrm>
            <a:off x="4847729" y="4400221"/>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Dijkstra's</a:t>
            </a:r>
            <a:r>
              <a:rPr lang="it-IT" sz="2000" b="1" dirty="0">
                <a:latin typeface="Century Gothic" panose="020B0502020202020204" pitchFamily="34" charset="0"/>
              </a:rPr>
              <a:t> </a:t>
            </a:r>
            <a:r>
              <a:rPr lang="it-IT" sz="2000" b="1" dirty="0" err="1">
                <a:latin typeface="Century Gothic" panose="020B0502020202020204" pitchFamily="34" charset="0"/>
              </a:rPr>
              <a:t>algorithm</a:t>
            </a:r>
            <a:endParaRPr lang="it-IT" sz="2000" b="1" dirty="0">
              <a:latin typeface="Century Gothic" panose="020B0502020202020204" pitchFamily="34" charset="0"/>
            </a:endParaRPr>
          </a:p>
        </p:txBody>
      </p:sp>
      <p:sp>
        <p:nvSpPr>
          <p:cNvPr id="7" name="Segno di addizione 6">
            <a:extLst>
              <a:ext uri="{FF2B5EF4-FFF2-40B4-BE49-F238E27FC236}">
                <a16:creationId xmlns:a16="http://schemas.microsoft.com/office/drawing/2014/main" id="{0B609506-9132-4DF7-1307-CF3C479CE91D}"/>
              </a:ext>
            </a:extLst>
          </p:cNvPr>
          <p:cNvSpPr/>
          <p:nvPr/>
        </p:nvSpPr>
        <p:spPr>
          <a:xfrm>
            <a:off x="5726749" y="3630821"/>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10" name="Ovale 9">
            <a:extLst>
              <a:ext uri="{FF2B5EF4-FFF2-40B4-BE49-F238E27FC236}">
                <a16:creationId xmlns:a16="http://schemas.microsoft.com/office/drawing/2014/main" id="{7F44D25E-CD1C-71FA-C14E-3D62DBAF50B6}"/>
              </a:ext>
            </a:extLst>
          </p:cNvPr>
          <p:cNvSpPr/>
          <p:nvPr/>
        </p:nvSpPr>
        <p:spPr>
          <a:xfrm>
            <a:off x="5837764" y="2106609"/>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2</a:t>
            </a:r>
            <a:endParaRPr lang="it-IT" sz="1800" dirty="0">
              <a:solidFill>
                <a:srgbClr val="971720"/>
              </a:solidFill>
              <a:latin typeface="Century Gothic"/>
              <a:cs typeface="Century Gothic"/>
            </a:endParaRPr>
          </a:p>
        </p:txBody>
      </p:sp>
    </p:spTree>
    <p:extLst>
      <p:ext uri="{BB962C8B-B14F-4D97-AF65-F5344CB8AC3E}">
        <p14:creationId xmlns:p14="http://schemas.microsoft.com/office/powerpoint/2010/main" val="225372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Reeds</a:t>
            </a:r>
            <a:r>
              <a:rPr lang="it-IT" sz="3200" dirty="0">
                <a:solidFill>
                  <a:srgbClr val="971720"/>
                </a:solidFill>
                <a:latin typeface="Century Gothic"/>
                <a:cs typeface="Century Gothic"/>
              </a:rPr>
              <a:t>-Shepp </a:t>
            </a:r>
            <a:r>
              <a:rPr lang="it-IT" sz="3200" dirty="0" err="1">
                <a:solidFill>
                  <a:srgbClr val="971720"/>
                </a:solidFill>
                <a:latin typeface="Century Gothic"/>
                <a:cs typeface="Century Gothic"/>
              </a:rPr>
              <a:t>Curves</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7" name="Immagine 6">
            <a:extLst>
              <a:ext uri="{FF2B5EF4-FFF2-40B4-BE49-F238E27FC236}">
                <a16:creationId xmlns:a16="http://schemas.microsoft.com/office/drawing/2014/main" id="{5B353EBB-FE30-D898-B159-31983FB2C9CD}"/>
              </a:ext>
            </a:extLst>
          </p:cNvPr>
          <p:cNvPicPr>
            <a:picLocks noChangeAspect="1"/>
          </p:cNvPicPr>
          <p:nvPr/>
        </p:nvPicPr>
        <p:blipFill>
          <a:blip r:embed="rId4"/>
          <a:stretch>
            <a:fillRect/>
          </a:stretch>
        </p:blipFill>
        <p:spPr>
          <a:xfrm>
            <a:off x="311241" y="1757056"/>
            <a:ext cx="3610367" cy="1542551"/>
          </a:xfrm>
          <a:prstGeom prst="rect">
            <a:avLst/>
          </a:prstGeom>
        </p:spPr>
      </p:pic>
      <p:sp>
        <p:nvSpPr>
          <p:cNvPr id="10" name="CasellaDiTesto 9">
            <a:extLst>
              <a:ext uri="{FF2B5EF4-FFF2-40B4-BE49-F238E27FC236}">
                <a16:creationId xmlns:a16="http://schemas.microsoft.com/office/drawing/2014/main" id="{C7484459-7298-198F-00D6-549CEED7EB9B}"/>
              </a:ext>
            </a:extLst>
          </p:cNvPr>
          <p:cNvSpPr txBox="1"/>
          <p:nvPr/>
        </p:nvSpPr>
        <p:spPr>
          <a:xfrm>
            <a:off x="63860" y="3494537"/>
            <a:ext cx="6520720" cy="369332"/>
          </a:xfrm>
          <a:prstGeom prst="rect">
            <a:avLst/>
          </a:prstGeom>
          <a:noFill/>
        </p:spPr>
        <p:txBody>
          <a:bodyPr wrap="square">
            <a:spAutoFit/>
          </a:bodyPr>
          <a:lstStyle/>
          <a:p>
            <a:r>
              <a:rPr lang="en-US" dirty="0">
                <a:latin typeface="Century Gothic" panose="020B0502020202020204" pitchFamily="34" charset="0"/>
              </a:rPr>
              <a:t>Circular arcs of varying lengths traversed with velocities:</a:t>
            </a:r>
            <a:endParaRPr lang="it-IT"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EA7EF337-80FA-5109-9B19-A0B276517F35}"/>
                  </a:ext>
                </a:extLst>
              </p:cNvPr>
              <p:cNvSpPr txBox="1"/>
              <p:nvPr/>
            </p:nvSpPr>
            <p:spPr>
              <a:xfrm>
                <a:off x="6213288" y="3362859"/>
                <a:ext cx="1887273" cy="6425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it-IT" i="1" smtClean="0">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m:rPr>
                                    <m:brk m:alnAt="7"/>
                                  </m:rPr>
                                  <a:rPr lang="it-IT" b="0" i="1" smtClean="0">
                                    <a:latin typeface="Cambria Math" panose="02040503050406030204" pitchFamily="18" charset="0"/>
                                  </a:rPr>
                                  <m:t>±</m:t>
                                </m:r>
                                <m:r>
                                  <a:rPr lang="it-IT" b="0" i="1" smtClean="0">
                                    <a:latin typeface="Cambria Math" panose="02040503050406030204" pitchFamily="18" charset="0"/>
                                  </a:rPr>
                                  <m:t>𝑣</m:t>
                                </m:r>
                              </m:e>
                              <m:sub>
                                <m:r>
                                  <m:rPr>
                                    <m:brk m:alnAt="7"/>
                                  </m:rPr>
                                  <a:rPr lang="it-IT" b="0" i="1" smtClean="0">
                                    <a:latin typeface="Cambria Math" panose="02040503050406030204" pitchFamily="18" charset="0"/>
                                  </a:rPr>
                                  <m:t>𝑚</m:t>
                                </m:r>
                                <m:r>
                                  <a:rPr lang="it-IT" b="0" i="1" smtClean="0">
                                    <a:latin typeface="Cambria Math" panose="02040503050406030204" pitchFamily="18" charset="0"/>
                                  </a:rPr>
                                  <m:t>𝑎𝑥</m:t>
                                </m:r>
                              </m:sub>
                            </m:sSub>
                          </m:e>
                        </m:mr>
                        <m:mr>
                          <m:e>
                            <m:sSub>
                              <m:sSubPr>
                                <m:ctrlPr>
                                  <a:rPr lang="it-IT" i="1">
                                    <a:latin typeface="Cambria Math" panose="02040503050406030204" pitchFamily="18" charset="0"/>
                                  </a:rPr>
                                </m:ctrlPr>
                              </m:sSubPr>
                              <m:e>
                                <m:r>
                                  <a:rPr lang="it-IT" b="0" i="1" smtClean="0">
                                    <a:latin typeface="Cambria Math" panose="02040503050406030204" pitchFamily="18" charset="0"/>
                                  </a:rPr>
                                  <m:t>𝜔</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i="1">
                                    <a:latin typeface="Cambria Math" panose="02040503050406030204" pitchFamily="18" charset="0"/>
                                  </a:rPr>
                                  <m:t>𝜔</m:t>
                                </m:r>
                              </m:e>
                              <m:sub>
                                <m:r>
                                  <a:rPr lang="it-IT" i="1">
                                    <a:latin typeface="Cambria Math" panose="02040503050406030204" pitchFamily="18" charset="0"/>
                                  </a:rPr>
                                  <m:t>𝑚𝑎𝑥</m:t>
                                </m:r>
                              </m:sub>
                            </m:sSub>
                          </m:e>
                        </m:mr>
                      </m:m>
                    </m:oMath>
                  </m:oMathPara>
                </a14:m>
                <a:endParaRPr lang="it-IT" dirty="0"/>
              </a:p>
            </p:txBody>
          </p:sp>
        </mc:Choice>
        <mc:Fallback xmlns="">
          <p:sp>
            <p:nvSpPr>
              <p:cNvPr id="8" name="CasellaDiTesto 7">
                <a:extLst>
                  <a:ext uri="{FF2B5EF4-FFF2-40B4-BE49-F238E27FC236}">
                    <a16:creationId xmlns:a16="http://schemas.microsoft.com/office/drawing/2014/main" id="{EA7EF337-80FA-5109-9B19-A0B276517F35}"/>
                  </a:ext>
                </a:extLst>
              </p:cNvPr>
              <p:cNvSpPr txBox="1">
                <a:spLocks noRot="1" noChangeAspect="1" noMove="1" noResize="1" noEditPoints="1" noAdjustHandles="1" noChangeArrowheads="1" noChangeShapeType="1" noTextEdit="1"/>
              </p:cNvSpPr>
              <p:nvPr/>
            </p:nvSpPr>
            <p:spPr>
              <a:xfrm>
                <a:off x="6213288" y="3362859"/>
                <a:ext cx="1887273" cy="642548"/>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79C7B826-3E12-D75B-3350-0CADC393106E}"/>
                  </a:ext>
                </a:extLst>
              </p:cNvPr>
              <p:cNvSpPr txBox="1"/>
              <p:nvPr/>
            </p:nvSpPr>
            <p:spPr>
              <a:xfrm>
                <a:off x="5408430" y="3888404"/>
                <a:ext cx="1887273" cy="6139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it-IT"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𝑚𝑎𝑥</m:t>
                              </m:r>
                            </m:sub>
                          </m:sSub>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𝑚𝑎𝑥</m:t>
                              </m:r>
                            </m:sub>
                          </m:sSub>
                        </m:den>
                      </m:f>
                      <m:r>
                        <a:rPr lang="it-IT" b="0" i="1" smtClean="0">
                          <a:latin typeface="Cambria Math" panose="02040503050406030204" pitchFamily="18" charset="0"/>
                        </a:rPr>
                        <m:t>=7 </m:t>
                      </m:r>
                      <m:r>
                        <a:rPr lang="it-IT" b="0" i="1" smtClean="0">
                          <a:latin typeface="Cambria Math" panose="02040503050406030204" pitchFamily="18" charset="0"/>
                        </a:rPr>
                        <m:t>𝑚</m:t>
                      </m:r>
                    </m:oMath>
                  </m:oMathPara>
                </a14:m>
                <a:endParaRPr lang="it-IT" dirty="0"/>
              </a:p>
            </p:txBody>
          </p:sp>
        </mc:Choice>
        <mc:Fallback xmlns="">
          <p:sp>
            <p:nvSpPr>
              <p:cNvPr id="11" name="CasellaDiTesto 10">
                <a:extLst>
                  <a:ext uri="{FF2B5EF4-FFF2-40B4-BE49-F238E27FC236}">
                    <a16:creationId xmlns:a16="http://schemas.microsoft.com/office/drawing/2014/main" id="{79C7B826-3E12-D75B-3350-0CADC393106E}"/>
                  </a:ext>
                </a:extLst>
              </p:cNvPr>
              <p:cNvSpPr txBox="1">
                <a:spLocks noRot="1" noChangeAspect="1" noMove="1" noResize="1" noEditPoints="1" noAdjustHandles="1" noChangeArrowheads="1" noChangeShapeType="1" noTextEdit="1"/>
              </p:cNvSpPr>
              <p:nvPr/>
            </p:nvSpPr>
            <p:spPr>
              <a:xfrm>
                <a:off x="5408430" y="3888404"/>
                <a:ext cx="1887273" cy="613951"/>
              </a:xfrm>
              <a:prstGeom prst="rect">
                <a:avLst/>
              </a:prstGeom>
              <a:blipFill>
                <a:blip r:embed="rId6"/>
                <a:stretch>
                  <a:fillRect/>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2DCC336F-A45F-BDB2-CA43-F89A4B12A16E}"/>
              </a:ext>
            </a:extLst>
          </p:cNvPr>
          <p:cNvSpPr txBox="1"/>
          <p:nvPr/>
        </p:nvSpPr>
        <p:spPr>
          <a:xfrm>
            <a:off x="105509" y="3988575"/>
            <a:ext cx="5606320" cy="369332"/>
          </a:xfrm>
          <a:prstGeom prst="rect">
            <a:avLst/>
          </a:prstGeom>
          <a:noFill/>
        </p:spPr>
        <p:txBody>
          <a:bodyPr wrap="square">
            <a:spAutoFit/>
          </a:bodyPr>
          <a:lstStyle/>
          <a:p>
            <a:r>
              <a:rPr lang="en-US" dirty="0">
                <a:latin typeface="Century Gothic" panose="020B0502020202020204" pitchFamily="34" charset="0"/>
              </a:rPr>
              <a:t>The radius of these circular arcs is determined by</a:t>
            </a:r>
            <a:endParaRPr lang="it-IT" dirty="0">
              <a:latin typeface="Century Gothic" panose="020B0502020202020204" pitchFamily="34" charset="0"/>
            </a:endParaRPr>
          </a:p>
        </p:txBody>
      </p:sp>
      <p:sp>
        <p:nvSpPr>
          <p:cNvPr id="15" name="CasellaDiTesto 14">
            <a:extLst>
              <a:ext uri="{FF2B5EF4-FFF2-40B4-BE49-F238E27FC236}">
                <a16:creationId xmlns:a16="http://schemas.microsoft.com/office/drawing/2014/main" id="{60B1710B-A96A-5210-D63C-8FF240113E7E}"/>
              </a:ext>
            </a:extLst>
          </p:cNvPr>
          <p:cNvSpPr txBox="1"/>
          <p:nvPr/>
        </p:nvSpPr>
        <p:spPr>
          <a:xfrm>
            <a:off x="89820" y="4535363"/>
            <a:ext cx="7245245" cy="369332"/>
          </a:xfrm>
          <a:prstGeom prst="rect">
            <a:avLst/>
          </a:prstGeom>
          <a:noFill/>
        </p:spPr>
        <p:txBody>
          <a:bodyPr wrap="square">
            <a:spAutoFit/>
          </a:bodyPr>
          <a:lstStyle/>
          <a:p>
            <a:r>
              <a:rPr lang="en-US" dirty="0">
                <a:latin typeface="Century Gothic" panose="020B0502020202020204" pitchFamily="34" charset="0"/>
              </a:rPr>
              <a:t>Linear segments of varying lengths traversed with velocities:</a:t>
            </a:r>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B6BF6A35-803A-B9EC-C122-9CA6497D1380}"/>
                  </a:ext>
                </a:extLst>
              </p:cNvPr>
              <p:cNvSpPr txBox="1"/>
              <p:nvPr/>
            </p:nvSpPr>
            <p:spPr>
              <a:xfrm>
                <a:off x="6682634" y="4399218"/>
                <a:ext cx="1887273" cy="6425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it-IT" i="1" smtClean="0">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m:rPr>
                                    <m:brk m:alnAt="7"/>
                                  </m:rPr>
                                  <a:rPr lang="it-IT" b="0" i="1" smtClean="0">
                                    <a:latin typeface="Cambria Math" panose="02040503050406030204" pitchFamily="18" charset="0"/>
                                  </a:rPr>
                                  <m:t>±</m:t>
                                </m:r>
                                <m:r>
                                  <a:rPr lang="it-IT" b="0" i="1" smtClean="0">
                                    <a:latin typeface="Cambria Math" panose="02040503050406030204" pitchFamily="18" charset="0"/>
                                  </a:rPr>
                                  <m:t>𝑣</m:t>
                                </m:r>
                              </m:e>
                              <m:sub>
                                <m:r>
                                  <m:rPr>
                                    <m:brk m:alnAt="7"/>
                                  </m:rPr>
                                  <a:rPr lang="it-IT" b="0" i="1" smtClean="0">
                                    <a:latin typeface="Cambria Math" panose="02040503050406030204" pitchFamily="18" charset="0"/>
                                  </a:rPr>
                                  <m:t>𝑚</m:t>
                                </m:r>
                                <m:r>
                                  <a:rPr lang="it-IT" b="0" i="1" smtClean="0">
                                    <a:latin typeface="Cambria Math" panose="02040503050406030204" pitchFamily="18" charset="0"/>
                                  </a:rPr>
                                  <m:t>𝑎𝑥</m:t>
                                </m:r>
                              </m:sub>
                            </m:sSub>
                          </m:e>
                        </m:mr>
                        <m:mr>
                          <m:e>
                            <m:sSub>
                              <m:sSubPr>
                                <m:ctrlPr>
                                  <a:rPr lang="it-IT" i="1">
                                    <a:latin typeface="Cambria Math" panose="02040503050406030204" pitchFamily="18" charset="0"/>
                                  </a:rPr>
                                </m:ctrlPr>
                              </m:sSubPr>
                              <m:e>
                                <m:r>
                                  <a:rPr lang="it-IT" b="0" i="1" smtClean="0">
                                    <a:latin typeface="Cambria Math" panose="02040503050406030204" pitchFamily="18" charset="0"/>
                                  </a:rPr>
                                  <m:t>𝜔</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=0</m:t>
                                </m:r>
                              </m:e>
                              <m:sub>
                                <m:r>
                                  <a:rPr lang="it-IT" b="0" i="1" smtClean="0">
                                    <a:latin typeface="Cambria Math" panose="02040503050406030204" pitchFamily="18" charset="0"/>
                                  </a:rPr>
                                  <m:t>               </m:t>
                                </m:r>
                              </m:sub>
                            </m:sSub>
                          </m:e>
                        </m:mr>
                      </m:m>
                    </m:oMath>
                  </m:oMathPara>
                </a14:m>
                <a:endParaRPr lang="it-IT" dirty="0"/>
              </a:p>
            </p:txBody>
          </p:sp>
        </mc:Choice>
        <mc:Fallback xmlns="">
          <p:sp>
            <p:nvSpPr>
              <p:cNvPr id="16" name="CasellaDiTesto 15">
                <a:extLst>
                  <a:ext uri="{FF2B5EF4-FFF2-40B4-BE49-F238E27FC236}">
                    <a16:creationId xmlns:a16="http://schemas.microsoft.com/office/drawing/2014/main" id="{B6BF6A35-803A-B9EC-C122-9CA6497D1380}"/>
                  </a:ext>
                </a:extLst>
              </p:cNvPr>
              <p:cNvSpPr txBox="1">
                <a:spLocks noRot="1" noChangeAspect="1" noMove="1" noResize="1" noEditPoints="1" noAdjustHandles="1" noChangeArrowheads="1" noChangeShapeType="1" noTextEdit="1"/>
              </p:cNvSpPr>
              <p:nvPr/>
            </p:nvSpPr>
            <p:spPr>
              <a:xfrm>
                <a:off x="6682634" y="4399218"/>
                <a:ext cx="1887273" cy="642548"/>
              </a:xfrm>
              <a:prstGeom prst="rect">
                <a:avLst/>
              </a:prstGeom>
              <a:blipFill>
                <a:blip r:embed="rId7"/>
                <a:stretch>
                  <a:fillRect/>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7A6B9974-3AA1-3934-EB08-9264A5CF4950}"/>
              </a:ext>
            </a:extLst>
          </p:cNvPr>
          <p:cNvSpPr txBox="1"/>
          <p:nvPr/>
        </p:nvSpPr>
        <p:spPr>
          <a:xfrm>
            <a:off x="5153010" y="2515059"/>
            <a:ext cx="2033472" cy="738664"/>
          </a:xfrm>
          <a:prstGeom prst="rect">
            <a:avLst/>
          </a:prstGeom>
          <a:noFill/>
        </p:spPr>
        <p:txBody>
          <a:bodyPr wrap="square">
            <a:spAutoFit/>
          </a:bodyPr>
          <a:lstStyle/>
          <a:p>
            <a:r>
              <a:rPr lang="en-US" sz="1400" b="1" dirty="0">
                <a:latin typeface="Century Gothic" panose="020B0502020202020204" pitchFamily="34" charset="0"/>
              </a:rPr>
              <a:t>No cusps </a:t>
            </a:r>
            <a:r>
              <a:rPr lang="en-US" sz="1400" dirty="0">
                <a:latin typeface="Century Gothic" panose="020B0502020202020204" pitchFamily="34" charset="0"/>
              </a:rPr>
              <a:t>because the movement is always forward.</a:t>
            </a:r>
            <a:endParaRPr lang="it-IT" sz="1400" dirty="0">
              <a:latin typeface="Century Gothic" panose="020B0502020202020204" pitchFamily="34" charset="0"/>
            </a:endParaRPr>
          </a:p>
        </p:txBody>
      </p:sp>
      <p:pic>
        <p:nvPicPr>
          <p:cNvPr id="1030" name="Picture 6" descr="Elemento segno incrociato. Icona X rossa: immagine vettoriale stock  (royalty free) 567030823 | Shutterstock">
            <a:extLst>
              <a:ext uri="{FF2B5EF4-FFF2-40B4-BE49-F238E27FC236}">
                <a16:creationId xmlns:a16="http://schemas.microsoft.com/office/drawing/2014/main" id="{5EB0949A-4308-6C66-261A-39C8EA9FAA8A}"/>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75110" y="2751101"/>
            <a:ext cx="596653" cy="6425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Elemento segno incrociato. Icona X rossa: immagine vettoriale stock  (royalty free) 567030823 | Shutterstock">
            <a:extLst>
              <a:ext uri="{FF2B5EF4-FFF2-40B4-BE49-F238E27FC236}">
                <a16:creationId xmlns:a16="http://schemas.microsoft.com/office/drawing/2014/main" id="{71A0E0AE-CB71-F112-4B0A-8D0EFD36217B}"/>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71014" y="2751101"/>
            <a:ext cx="596653" cy="6425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Elemento segno incrociato. Icona X rossa: immagine vettoriale stock  (royalty free) 567030823 | Shutterstock">
            <a:extLst>
              <a:ext uri="{FF2B5EF4-FFF2-40B4-BE49-F238E27FC236}">
                <a16:creationId xmlns:a16="http://schemas.microsoft.com/office/drawing/2014/main" id="{1161F606-AD71-17EE-6B35-FD640825FA1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179753" y="2725118"/>
            <a:ext cx="596653" cy="64254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ttore curvo 16">
            <a:extLst>
              <a:ext uri="{FF2B5EF4-FFF2-40B4-BE49-F238E27FC236}">
                <a16:creationId xmlns:a16="http://schemas.microsoft.com/office/drawing/2014/main" id="{D062791B-6AC8-3ED0-6265-B1F59EAD3881}"/>
              </a:ext>
            </a:extLst>
          </p:cNvPr>
          <p:cNvCxnSpPr>
            <a:cxnSpLocks/>
          </p:cNvCxnSpPr>
          <p:nvPr/>
        </p:nvCxnSpPr>
        <p:spPr>
          <a:xfrm flipV="1">
            <a:off x="3921608" y="2134585"/>
            <a:ext cx="1162788" cy="850557"/>
          </a:xfrm>
          <a:prstGeom prst="curvedConnector3">
            <a:avLst>
              <a:gd name="adj1" fmla="val 50000"/>
            </a:avLst>
          </a:prstGeom>
          <a:ln>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CasellaDiTesto 18">
            <a:extLst>
              <a:ext uri="{FF2B5EF4-FFF2-40B4-BE49-F238E27FC236}">
                <a16:creationId xmlns:a16="http://schemas.microsoft.com/office/drawing/2014/main" id="{DB7C2975-FD48-D862-132E-8CD438F95682}"/>
              </a:ext>
            </a:extLst>
          </p:cNvPr>
          <p:cNvSpPr txBox="1"/>
          <p:nvPr/>
        </p:nvSpPr>
        <p:spPr>
          <a:xfrm>
            <a:off x="5100451" y="1884511"/>
            <a:ext cx="2017417" cy="369332"/>
          </a:xfrm>
          <a:prstGeom prst="rect">
            <a:avLst/>
          </a:prstGeom>
          <a:noFill/>
        </p:spPr>
        <p:txBody>
          <a:bodyPr wrap="square">
            <a:spAutoFit/>
          </a:bodyPr>
          <a:lstStyle/>
          <a:p>
            <a:r>
              <a:rPr lang="en-US" b="1" dirty="0" err="1">
                <a:latin typeface="Century Gothic" panose="020B0502020202020204" pitchFamily="34" charset="0"/>
              </a:rPr>
              <a:t>Dubins</a:t>
            </a:r>
            <a:r>
              <a:rPr lang="en-US" b="1" dirty="0">
                <a:latin typeface="Century Gothic" panose="020B0502020202020204" pitchFamily="34" charset="0"/>
              </a:rPr>
              <a:t> Curves</a:t>
            </a:r>
            <a:endParaRPr lang="it-IT" b="1" dirty="0"/>
          </a:p>
        </p:txBody>
      </p:sp>
      <p:cxnSp>
        <p:nvCxnSpPr>
          <p:cNvPr id="21" name="Connettore a gomito 20">
            <a:extLst>
              <a:ext uri="{FF2B5EF4-FFF2-40B4-BE49-F238E27FC236}">
                <a16:creationId xmlns:a16="http://schemas.microsoft.com/office/drawing/2014/main" id="{7E04E178-FF6C-62FC-625E-C7F534096881}"/>
              </a:ext>
            </a:extLst>
          </p:cNvPr>
          <p:cNvCxnSpPr>
            <a:cxnSpLocks/>
          </p:cNvCxnSpPr>
          <p:nvPr/>
        </p:nvCxnSpPr>
        <p:spPr>
          <a:xfrm rot="16200000" flipH="1">
            <a:off x="5818789" y="2296208"/>
            <a:ext cx="319576" cy="234846"/>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30660346-A4DB-A9DB-74E2-7586AC9E20AF}"/>
              </a:ext>
            </a:extLst>
          </p:cNvPr>
          <p:cNvSpPr txBox="1"/>
          <p:nvPr/>
        </p:nvSpPr>
        <p:spPr>
          <a:xfrm>
            <a:off x="216503" y="5990248"/>
            <a:ext cx="7969554" cy="369332"/>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Next step </a:t>
            </a:r>
            <a:r>
              <a:rPr lang="en-US" sz="1800" dirty="0">
                <a:sym typeface="Wingdings" panose="05000000000000000000" pitchFamily="2" charset="2"/>
              </a:rPr>
              <a:t> find the optimal path with an optimization algorithm </a:t>
            </a:r>
            <a:endParaRPr lang="it-IT" sz="1800" b="1" dirty="0"/>
          </a:p>
        </p:txBody>
      </p:sp>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88414541-762C-5F1F-10D7-E9F609386E1F}"/>
                  </a:ext>
                </a:extLst>
              </p:cNvPr>
              <p:cNvSpPr txBox="1"/>
              <p:nvPr/>
            </p:nvSpPr>
            <p:spPr>
              <a:xfrm>
                <a:off x="111616" y="5100336"/>
                <a:ext cx="12181711" cy="671081"/>
              </a:xfrm>
              <a:prstGeom prst="rect">
                <a:avLst/>
              </a:prstGeom>
              <a:noFill/>
            </p:spPr>
            <p:txBody>
              <a:bodyPr wrap="square">
                <a:spAutoFit/>
              </a:bodyPr>
              <a:lstStyle/>
              <a:p>
                <a:r>
                  <a:rPr lang="en-US" dirty="0">
                    <a:latin typeface="Century Gothic" panose="020B0502020202020204" pitchFamily="34" charset="0"/>
                  </a:rPr>
                  <a:t>The curves are designed to satisfy the kinematic constraints of the robot, considering only certain motion primitives (</a:t>
                </a:r>
                <a14:m>
                  <m:oMath xmlns:m="http://schemas.openxmlformats.org/officeDocument/2006/math">
                    <m:sSubSup>
                      <m:sSubSupPr>
                        <m:ctrlPr>
                          <a:rPr lang="it-IT" b="0" i="1" dirty="0" smtClean="0">
                            <a:latin typeface="Cambria Math" panose="02040503050406030204" pitchFamily="18" charset="0"/>
                          </a:rPr>
                        </m:ctrlPr>
                      </m:sSubSupPr>
                      <m:e>
                        <m:r>
                          <a:rPr lang="it-IT" b="0" i="1" dirty="0" smtClean="0">
                            <a:latin typeface="Cambria Math" panose="02040503050406030204" pitchFamily="18" charset="0"/>
                          </a:rPr>
                          <m:t>𝐶</m:t>
                        </m:r>
                      </m:e>
                      <m:sub>
                        <m:r>
                          <a:rPr lang="it-IT" b="0" i="1" dirty="0" smtClean="0">
                            <a:latin typeface="Cambria Math" panose="02040503050406030204" pitchFamily="18" charset="0"/>
                          </a:rPr>
                          <m:t>𝑎</m:t>
                        </m:r>
                        <m:r>
                          <a:rPr lang="it-IT" b="0" i="1" dirty="0" smtClean="0">
                            <a:latin typeface="Cambria Math" panose="02040503050406030204" pitchFamily="18" charset="0"/>
                          </a:rPr>
                          <m:t>,</m:t>
                        </m:r>
                        <m:r>
                          <a:rPr lang="it-IT" b="0" i="1" dirty="0" smtClean="0">
                            <a:latin typeface="Cambria Math" panose="02040503050406030204" pitchFamily="18" charset="0"/>
                          </a:rPr>
                          <m:t>𝑙</m:t>
                        </m:r>
                      </m:sub>
                      <m:sup>
                        <m:r>
                          <a:rPr lang="it-IT" b="0" i="1" dirty="0" smtClean="0">
                            <a:latin typeface="Cambria Math" panose="02040503050406030204" pitchFamily="18" charset="0"/>
                          </a:rPr>
                          <m:t>+</m:t>
                        </m:r>
                      </m:sup>
                    </m:sSubSup>
                  </m:oMath>
                </a14:m>
                <a:r>
                  <a:rPr lang="en-US" dirty="0">
                    <a:latin typeface="Century Gothic" panose="020B0502020202020204" pitchFamily="34" charset="0"/>
                  </a:rPr>
                  <a:t> and </a:t>
                </a:r>
                <a14:m>
                  <m:oMath xmlns:m="http://schemas.openxmlformats.org/officeDocument/2006/math">
                    <m:sSubSup>
                      <m:sSubSupPr>
                        <m:ctrlPr>
                          <a:rPr lang="it-IT" i="1" dirty="0">
                            <a:latin typeface="Cambria Math" panose="02040503050406030204" pitchFamily="18" charset="0"/>
                          </a:rPr>
                        </m:ctrlPr>
                      </m:sSubSupPr>
                      <m:e>
                        <m:r>
                          <a:rPr lang="it-IT" i="1" dirty="0">
                            <a:latin typeface="Cambria Math" panose="02040503050406030204" pitchFamily="18" charset="0"/>
                          </a:rPr>
                          <m:t>𝐶</m:t>
                        </m:r>
                      </m:e>
                      <m:sub>
                        <m:r>
                          <a:rPr lang="it-IT" i="1" dirty="0">
                            <a:latin typeface="Cambria Math" panose="02040503050406030204" pitchFamily="18" charset="0"/>
                          </a:rPr>
                          <m:t>𝑎</m:t>
                        </m:r>
                        <m:r>
                          <a:rPr lang="it-IT" i="1" dirty="0">
                            <a:latin typeface="Cambria Math" panose="02040503050406030204" pitchFamily="18" charset="0"/>
                          </a:rPr>
                          <m:t>,</m:t>
                        </m:r>
                        <m:r>
                          <a:rPr lang="it-IT" b="0" i="1" dirty="0" smtClean="0">
                            <a:latin typeface="Cambria Math" panose="02040503050406030204" pitchFamily="18" charset="0"/>
                          </a:rPr>
                          <m:t>𝑟</m:t>
                        </m:r>
                      </m:sub>
                      <m:sup>
                        <m:r>
                          <a:rPr lang="it-IT" i="1" dirty="0">
                            <a:latin typeface="Cambria Math" panose="02040503050406030204" pitchFamily="18" charset="0"/>
                          </a:rPr>
                          <m:t>+</m:t>
                        </m:r>
                      </m:sup>
                    </m:sSubSup>
                  </m:oMath>
                </a14:m>
                <a:r>
                  <a:rPr lang="en-US" dirty="0">
                    <a:latin typeface="Century Gothic" panose="020B0502020202020204" pitchFamily="34" charset="0"/>
                  </a:rPr>
                  <a:t> for circular arcs and </a:t>
                </a:r>
                <a14:m>
                  <m:oMath xmlns:m="http://schemas.openxmlformats.org/officeDocument/2006/math">
                    <m:sSubSup>
                      <m:sSubSupPr>
                        <m:ctrlPr>
                          <a:rPr lang="it-IT" b="0" i="1" dirty="0" smtClean="0">
                            <a:latin typeface="Cambria Math" panose="02040503050406030204" pitchFamily="18" charset="0"/>
                          </a:rPr>
                        </m:ctrlPr>
                      </m:sSubSupPr>
                      <m:e>
                        <m:r>
                          <a:rPr lang="it-IT" b="0" i="1" dirty="0" smtClean="0">
                            <a:latin typeface="Cambria Math" panose="02040503050406030204" pitchFamily="18" charset="0"/>
                          </a:rPr>
                          <m:t>𝑆</m:t>
                        </m:r>
                      </m:e>
                      <m:sub>
                        <m:r>
                          <a:rPr lang="it-IT" b="0" i="1" dirty="0" smtClean="0">
                            <a:latin typeface="Cambria Math" panose="02040503050406030204" pitchFamily="18" charset="0"/>
                          </a:rPr>
                          <m:t>𝑑</m:t>
                        </m:r>
                      </m:sub>
                      <m:sup>
                        <m:r>
                          <a:rPr lang="it-IT" b="0" i="1" dirty="0" smtClean="0">
                            <a:latin typeface="Cambria Math" panose="02040503050406030204" pitchFamily="18" charset="0"/>
                          </a:rPr>
                          <m:t>+</m:t>
                        </m:r>
                      </m:sup>
                    </m:sSubSup>
                  </m:oMath>
                </a14:m>
                <a:r>
                  <a:rPr lang="en-US" dirty="0">
                    <a:latin typeface="Century Gothic" panose="020B0502020202020204" pitchFamily="34" charset="0"/>
                  </a:rPr>
                  <a:t> for linear segments).</a:t>
                </a:r>
              </a:p>
            </p:txBody>
          </p:sp>
        </mc:Choice>
        <mc:Fallback xmlns="">
          <p:sp>
            <p:nvSpPr>
              <p:cNvPr id="30" name="CasellaDiTesto 29">
                <a:extLst>
                  <a:ext uri="{FF2B5EF4-FFF2-40B4-BE49-F238E27FC236}">
                    <a16:creationId xmlns:a16="http://schemas.microsoft.com/office/drawing/2014/main" id="{88414541-762C-5F1F-10D7-E9F609386E1F}"/>
                  </a:ext>
                </a:extLst>
              </p:cNvPr>
              <p:cNvSpPr txBox="1">
                <a:spLocks noRot="1" noChangeAspect="1" noMove="1" noResize="1" noEditPoints="1" noAdjustHandles="1" noChangeArrowheads="1" noChangeShapeType="1" noTextEdit="1"/>
              </p:cNvSpPr>
              <p:nvPr/>
            </p:nvSpPr>
            <p:spPr>
              <a:xfrm>
                <a:off x="111616" y="5100336"/>
                <a:ext cx="12181711" cy="671081"/>
              </a:xfrm>
              <a:prstGeom prst="rect">
                <a:avLst/>
              </a:prstGeom>
              <a:blipFill>
                <a:blip r:embed="rId10"/>
                <a:stretch>
                  <a:fillRect l="-400" t="-5455" b="-9091"/>
                </a:stretch>
              </a:blipFill>
            </p:spPr>
            <p:txBody>
              <a:bodyPr/>
              <a:lstStyle/>
              <a:p>
                <a:r>
                  <a:rPr lang="it-IT">
                    <a:noFill/>
                  </a:rPr>
                  <a:t> </a:t>
                </a:r>
              </a:p>
            </p:txBody>
          </p:sp>
        </mc:Fallback>
      </mc:AlternateContent>
      <p:pic>
        <p:nvPicPr>
          <p:cNvPr id="36" name="Immagine 35">
            <a:extLst>
              <a:ext uri="{FF2B5EF4-FFF2-40B4-BE49-F238E27FC236}">
                <a16:creationId xmlns:a16="http://schemas.microsoft.com/office/drawing/2014/main" id="{CB0FB73E-1FA2-A3D7-5703-B99AEC484C5A}"/>
              </a:ext>
            </a:extLst>
          </p:cNvPr>
          <p:cNvPicPr>
            <a:picLocks noChangeAspect="1"/>
          </p:cNvPicPr>
          <p:nvPr/>
        </p:nvPicPr>
        <p:blipFill>
          <a:blip r:embed="rId11"/>
          <a:stretch>
            <a:fillRect/>
          </a:stretch>
        </p:blipFill>
        <p:spPr>
          <a:xfrm>
            <a:off x="8101790" y="1284461"/>
            <a:ext cx="3938491" cy="2348642"/>
          </a:xfrm>
          <a:prstGeom prst="rect">
            <a:avLst/>
          </a:prstGeom>
        </p:spPr>
      </p:pic>
      <p:sp>
        <p:nvSpPr>
          <p:cNvPr id="5" name="CasellaDiTesto 4">
            <a:extLst>
              <a:ext uri="{FF2B5EF4-FFF2-40B4-BE49-F238E27FC236}">
                <a16:creationId xmlns:a16="http://schemas.microsoft.com/office/drawing/2014/main" id="{1459A21A-DCA3-EE2B-BC73-8656F1690CC3}"/>
              </a:ext>
            </a:extLst>
          </p:cNvPr>
          <p:cNvSpPr txBox="1"/>
          <p:nvPr/>
        </p:nvSpPr>
        <p:spPr>
          <a:xfrm>
            <a:off x="9582684" y="5582018"/>
            <a:ext cx="4056664" cy="307777"/>
          </a:xfrm>
          <a:prstGeom prst="rect">
            <a:avLst/>
          </a:prstGeom>
          <a:noFill/>
        </p:spPr>
        <p:txBody>
          <a:bodyPr wrap="square">
            <a:spAutoFit/>
          </a:bodyPr>
          <a:lstStyle/>
          <a:p>
            <a:r>
              <a:rPr lang="en-US" sz="1400" dirty="0">
                <a:latin typeface="Century Gothic" panose="020B0502020202020204" pitchFamily="34" charset="0"/>
              </a:rPr>
              <a:t>Velocity limits:</a:t>
            </a:r>
            <a:endParaRPr lang="it-IT" sz="140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A18028BE-C2B4-F69F-F453-50866C2C0484}"/>
                  </a:ext>
                </a:extLst>
              </p:cNvPr>
              <p:cNvSpPr txBox="1"/>
              <p:nvPr/>
            </p:nvSpPr>
            <p:spPr>
              <a:xfrm>
                <a:off x="8842526" y="5860511"/>
                <a:ext cx="2749807" cy="5022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it-IT" sz="1400" i="1" smtClean="0">
                              <a:latin typeface="Cambria Math" panose="02040503050406030204" pitchFamily="18" charset="0"/>
                            </a:rPr>
                          </m:ctrlPr>
                        </m:mPr>
                        <m:mr>
                          <m:e>
                            <m:r>
                              <m:rPr>
                                <m:brk m:alnAt="7"/>
                              </m:rPr>
                              <a:rPr lang="it-IT" sz="1400" b="0" i="1" smtClean="0">
                                <a:latin typeface="Cambria Math" panose="02040503050406030204" pitchFamily="18" charset="0"/>
                              </a:rPr>
                              <m:t> </m:t>
                            </m:r>
                            <m:sSub>
                              <m:sSubPr>
                                <m:ctrlPr>
                                  <a:rPr lang="it-IT" sz="1400" b="0" i="1" smtClean="0">
                                    <a:latin typeface="Cambria Math" panose="02040503050406030204" pitchFamily="18" charset="0"/>
                                  </a:rPr>
                                </m:ctrlPr>
                              </m:sSubPr>
                              <m:e>
                                <m:r>
                                  <m:rPr>
                                    <m:brk m:alnAt="7"/>
                                  </m:rPr>
                                  <a:rPr lang="it-IT" sz="1400" b="0" i="1" smtClean="0">
                                    <a:latin typeface="Cambria Math" panose="02040503050406030204" pitchFamily="18" charset="0"/>
                                  </a:rPr>
                                  <m:t>𝑣</m:t>
                                </m:r>
                              </m:e>
                              <m:sub>
                                <m:r>
                                  <m:rPr>
                                    <m:brk m:alnAt="7"/>
                                  </m:rPr>
                                  <a:rPr lang="it-IT" sz="1400" b="0" i="1" smtClean="0">
                                    <a:latin typeface="Cambria Math" panose="02040503050406030204" pitchFamily="18" charset="0"/>
                                  </a:rPr>
                                  <m:t>𝑚</m:t>
                                </m:r>
                                <m:r>
                                  <a:rPr lang="it-IT" sz="1400" b="0" i="1" smtClean="0">
                                    <a:latin typeface="Cambria Math" panose="02040503050406030204" pitchFamily="18" charset="0"/>
                                  </a:rPr>
                                  <m:t>𝑎𝑥</m:t>
                                </m:r>
                              </m:sub>
                            </m:sSub>
                            <m:r>
                              <m:rPr>
                                <m:brk m:alnAt="7"/>
                              </m:rPr>
                              <a:rPr lang="it-IT" sz="1400" b="0" i="1" smtClean="0">
                                <a:latin typeface="Cambria Math" panose="02040503050406030204" pitchFamily="18" charset="0"/>
                              </a:rPr>
                              <m:t>=</m:t>
                            </m:r>
                            <m:r>
                              <a:rPr lang="it-IT" sz="1400" b="0" i="1" smtClean="0">
                                <a:latin typeface="Cambria Math" panose="02040503050406030204" pitchFamily="18" charset="0"/>
                              </a:rPr>
                              <m:t>3 </m:t>
                            </m:r>
                            <m:r>
                              <a:rPr lang="it-IT" sz="1400" b="0" i="1" smtClean="0">
                                <a:latin typeface="Cambria Math" panose="02040503050406030204" pitchFamily="18" charset="0"/>
                              </a:rPr>
                              <m:t>𝑚</m:t>
                            </m:r>
                            <m:r>
                              <a:rPr lang="it-IT" sz="1400" b="0" i="1" smtClean="0">
                                <a:latin typeface="Cambria Math" panose="02040503050406030204" pitchFamily="18" charset="0"/>
                              </a:rPr>
                              <m:t>/</m:t>
                            </m:r>
                            <m:r>
                              <a:rPr lang="it-IT" sz="1400" b="0" i="1" smtClean="0">
                                <a:latin typeface="Cambria Math" panose="02040503050406030204" pitchFamily="18" charset="0"/>
                              </a:rPr>
                              <m:t>𝑠</m:t>
                            </m:r>
                          </m:e>
                        </m:mr>
                        <m:mr>
                          <m:e>
                            <m:sSub>
                              <m:sSubPr>
                                <m:ctrlPr>
                                  <a:rPr lang="it-IT" sz="1400" i="1">
                                    <a:latin typeface="Cambria Math" panose="02040503050406030204" pitchFamily="18" charset="0"/>
                                  </a:rPr>
                                </m:ctrlPr>
                              </m:sSubPr>
                              <m:e>
                                <m:r>
                                  <a:rPr lang="it-IT" sz="1400" b="0" i="1" smtClean="0">
                                    <a:latin typeface="Cambria Math" panose="02040503050406030204" pitchFamily="18" charset="0"/>
                                  </a:rPr>
                                  <m:t>           </m:t>
                                </m:r>
                                <m:r>
                                  <a:rPr lang="it-IT" sz="1400" i="1">
                                    <a:latin typeface="Cambria Math" panose="02040503050406030204" pitchFamily="18" charset="0"/>
                                  </a:rPr>
                                  <m:t>𝜔</m:t>
                                </m:r>
                              </m:e>
                              <m:sub>
                                <m:r>
                                  <a:rPr lang="it-IT" sz="1400" i="1">
                                    <a:latin typeface="Cambria Math" panose="02040503050406030204" pitchFamily="18" charset="0"/>
                                  </a:rPr>
                                  <m:t>𝑚𝑎𝑥</m:t>
                                </m:r>
                              </m:sub>
                            </m:sSub>
                            <m:r>
                              <a:rPr lang="it-IT" sz="1400" i="1">
                                <a:latin typeface="Cambria Math" panose="02040503050406030204" pitchFamily="18" charset="0"/>
                              </a:rPr>
                              <m:t>=0.43 </m:t>
                            </m:r>
                            <m:r>
                              <a:rPr lang="it-IT" sz="1400" i="1">
                                <a:latin typeface="Cambria Math" panose="02040503050406030204" pitchFamily="18" charset="0"/>
                              </a:rPr>
                              <m:t>𝑟𝑎𝑑</m:t>
                            </m:r>
                            <m:r>
                              <a:rPr lang="it-IT" sz="1400" i="1">
                                <a:latin typeface="Cambria Math" panose="02040503050406030204" pitchFamily="18" charset="0"/>
                              </a:rPr>
                              <m:t>/</m:t>
                            </m:r>
                            <m:r>
                              <a:rPr lang="it-IT" sz="1400" i="1">
                                <a:latin typeface="Cambria Math" panose="02040503050406030204" pitchFamily="18" charset="0"/>
                              </a:rPr>
                              <m:t>𝑠</m:t>
                            </m:r>
                          </m:e>
                        </m:mr>
                      </m:m>
                    </m:oMath>
                  </m:oMathPara>
                </a14:m>
                <a:endParaRPr lang="it-IT" sz="1400" dirty="0"/>
              </a:p>
            </p:txBody>
          </p:sp>
        </mc:Choice>
        <mc:Fallback xmlns="">
          <p:sp>
            <p:nvSpPr>
              <p:cNvPr id="18" name="CasellaDiTesto 17">
                <a:extLst>
                  <a:ext uri="{FF2B5EF4-FFF2-40B4-BE49-F238E27FC236}">
                    <a16:creationId xmlns:a16="http://schemas.microsoft.com/office/drawing/2014/main" id="{A18028BE-C2B4-F69F-F453-50866C2C0484}"/>
                  </a:ext>
                </a:extLst>
              </p:cNvPr>
              <p:cNvSpPr txBox="1">
                <a:spLocks noRot="1" noChangeAspect="1" noMove="1" noResize="1" noEditPoints="1" noAdjustHandles="1" noChangeArrowheads="1" noChangeShapeType="1" noTextEdit="1"/>
              </p:cNvSpPr>
              <p:nvPr/>
            </p:nvSpPr>
            <p:spPr>
              <a:xfrm>
                <a:off x="8842526" y="5860511"/>
                <a:ext cx="2749807" cy="502253"/>
              </a:xfrm>
              <a:prstGeom prst="rect">
                <a:avLst/>
              </a:prstGeom>
              <a:blipFill>
                <a:blip r:embed="rId12"/>
                <a:stretch>
                  <a:fillRect b="-6024"/>
                </a:stretch>
              </a:blipFill>
            </p:spPr>
            <p:txBody>
              <a:bodyPr/>
              <a:lstStyle/>
              <a:p>
                <a:r>
                  <a:rPr lang="it-IT">
                    <a:noFill/>
                  </a:rPr>
                  <a:t> </a:t>
                </a:r>
              </a:p>
            </p:txBody>
          </p:sp>
        </mc:Fallback>
      </mc:AlternateContent>
    </p:spTree>
    <p:extLst>
      <p:ext uri="{BB962C8B-B14F-4D97-AF65-F5344CB8AC3E}">
        <p14:creationId xmlns:p14="http://schemas.microsoft.com/office/powerpoint/2010/main" val="3773320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Dijkstra's</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algorithm</a:t>
            </a:r>
            <a:r>
              <a:rPr lang="it-IT" sz="3200" dirty="0">
                <a:solidFill>
                  <a:srgbClr val="971720"/>
                </a:solidFill>
                <a:latin typeface="Century Gothic"/>
                <a:cs typeface="Century Gothic"/>
              </a:rPr>
              <a:t> </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20" name="Immagine 19">
            <a:extLst>
              <a:ext uri="{FF2B5EF4-FFF2-40B4-BE49-F238E27FC236}">
                <a16:creationId xmlns:a16="http://schemas.microsoft.com/office/drawing/2014/main" id="{74E03E00-A193-67CC-A7F7-F8417F34D5C2}"/>
              </a:ext>
            </a:extLst>
          </p:cNvPr>
          <p:cNvPicPr>
            <a:picLocks noChangeAspect="1"/>
          </p:cNvPicPr>
          <p:nvPr/>
        </p:nvPicPr>
        <p:blipFill>
          <a:blip r:embed="rId4"/>
          <a:srcRect/>
          <a:stretch/>
        </p:blipFill>
        <p:spPr>
          <a:xfrm>
            <a:off x="7784638" y="1666588"/>
            <a:ext cx="3725615" cy="2212425"/>
          </a:xfrm>
          <a:prstGeom prst="rect">
            <a:avLst/>
          </a:prstGeom>
        </p:spPr>
      </p:pic>
      <p:sp>
        <p:nvSpPr>
          <p:cNvPr id="5" name="Rettangolo 4">
            <a:extLst>
              <a:ext uri="{FF2B5EF4-FFF2-40B4-BE49-F238E27FC236}">
                <a16:creationId xmlns:a16="http://schemas.microsoft.com/office/drawing/2014/main" id="{482238B2-B00C-C931-0F75-9831427707F9}"/>
              </a:ext>
            </a:extLst>
          </p:cNvPr>
          <p:cNvSpPr/>
          <p:nvPr/>
        </p:nvSpPr>
        <p:spPr>
          <a:xfrm>
            <a:off x="1110673" y="1963619"/>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Find</a:t>
            </a:r>
            <a:r>
              <a:rPr lang="it-IT" sz="2000" b="1" dirty="0">
                <a:latin typeface="Century Gothic" panose="020B0502020202020204" pitchFamily="34" charset="0"/>
              </a:rPr>
              <a:t> </a:t>
            </a:r>
            <a:r>
              <a:rPr lang="it-IT" sz="2000" b="1" dirty="0" err="1">
                <a:latin typeface="Century Gothic" panose="020B0502020202020204" pitchFamily="34" charset="0"/>
              </a:rPr>
              <a:t>neighbors</a:t>
            </a:r>
            <a:endParaRPr lang="it-IT" sz="2000" b="1" dirty="0">
              <a:latin typeface="Century Gothic" panose="020B0502020202020204" pitchFamily="34" charset="0"/>
            </a:endParaRPr>
          </a:p>
        </p:txBody>
      </p:sp>
      <p:sp>
        <p:nvSpPr>
          <p:cNvPr id="6" name="Ovale 5">
            <a:extLst>
              <a:ext uri="{FF2B5EF4-FFF2-40B4-BE49-F238E27FC236}">
                <a16:creationId xmlns:a16="http://schemas.microsoft.com/office/drawing/2014/main" id="{8DE3D455-2746-3F9B-FFE8-7FFB1CC322A2}"/>
              </a:ext>
            </a:extLst>
          </p:cNvPr>
          <p:cNvSpPr/>
          <p:nvPr/>
        </p:nvSpPr>
        <p:spPr>
          <a:xfrm>
            <a:off x="559909" y="2133309"/>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1</a:t>
            </a:r>
            <a:endParaRPr lang="it-IT" dirty="0">
              <a:solidFill>
                <a:srgbClr val="971720"/>
              </a:solidFill>
              <a:latin typeface="Century Gothic"/>
              <a:cs typeface="Century Gothic"/>
            </a:endParaRPr>
          </a:p>
        </p:txBody>
      </p:sp>
      <p:sp>
        <p:nvSpPr>
          <p:cNvPr id="7" name="Rettangolo 6">
            <a:extLst>
              <a:ext uri="{FF2B5EF4-FFF2-40B4-BE49-F238E27FC236}">
                <a16:creationId xmlns:a16="http://schemas.microsoft.com/office/drawing/2014/main" id="{EE6DF777-BE15-321E-6F78-6A05B8655162}"/>
              </a:ext>
            </a:extLst>
          </p:cNvPr>
          <p:cNvSpPr/>
          <p:nvPr/>
        </p:nvSpPr>
        <p:spPr>
          <a:xfrm>
            <a:off x="6412675" y="4309055"/>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a:latin typeface="Century Gothic" panose="020B0502020202020204" pitchFamily="34" charset="0"/>
              </a:rPr>
              <a:t>Select </a:t>
            </a:r>
            <a:r>
              <a:rPr lang="it-IT" sz="2000" b="1" dirty="0" err="1">
                <a:latin typeface="Century Gothic" panose="020B0502020202020204" pitchFamily="34" charset="0"/>
              </a:rPr>
              <a:t>next</a:t>
            </a:r>
            <a:r>
              <a:rPr lang="it-IT" sz="2000" b="1" dirty="0">
                <a:latin typeface="Century Gothic" panose="020B0502020202020204" pitchFamily="34" charset="0"/>
              </a:rPr>
              <a:t> </a:t>
            </a:r>
            <a:r>
              <a:rPr lang="it-IT" sz="2000" b="1" dirty="0" err="1">
                <a:latin typeface="Century Gothic" panose="020B0502020202020204" pitchFamily="34" charset="0"/>
              </a:rPr>
              <a:t>node</a:t>
            </a:r>
            <a:r>
              <a:rPr lang="it-IT" sz="2000" b="1" dirty="0">
                <a:latin typeface="Century Gothic" panose="020B0502020202020204" pitchFamily="34" charset="0"/>
              </a:rPr>
              <a:t> &amp; </a:t>
            </a:r>
            <a:r>
              <a:rPr lang="it-IT" sz="2000" b="1" dirty="0" err="1">
                <a:latin typeface="Century Gothic" panose="020B0502020202020204" pitchFamily="34" charset="0"/>
              </a:rPr>
              <a:t>repeat</a:t>
            </a:r>
            <a:endParaRPr lang="it-IT" sz="2000" b="1" dirty="0">
              <a:latin typeface="Century Gothic" panose="020B0502020202020204" pitchFamily="34" charset="0"/>
            </a:endParaRPr>
          </a:p>
        </p:txBody>
      </p:sp>
      <p:sp>
        <p:nvSpPr>
          <p:cNvPr id="8" name="Ovale 7">
            <a:extLst>
              <a:ext uri="{FF2B5EF4-FFF2-40B4-BE49-F238E27FC236}">
                <a16:creationId xmlns:a16="http://schemas.microsoft.com/office/drawing/2014/main" id="{E46E2049-E1DD-9763-D71B-16986A6F9E45}"/>
              </a:ext>
            </a:extLst>
          </p:cNvPr>
          <p:cNvSpPr/>
          <p:nvPr/>
        </p:nvSpPr>
        <p:spPr>
          <a:xfrm>
            <a:off x="5861911" y="4478745"/>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3</a:t>
            </a:r>
            <a:endParaRPr lang="it-IT" dirty="0">
              <a:solidFill>
                <a:srgbClr val="971720"/>
              </a:solidFill>
              <a:latin typeface="Century Gothic"/>
              <a:cs typeface="Century Gothic"/>
            </a:endParaRPr>
          </a:p>
        </p:txBody>
      </p:sp>
      <p:sp>
        <p:nvSpPr>
          <p:cNvPr id="10" name="Rettangolo 9">
            <a:extLst>
              <a:ext uri="{FF2B5EF4-FFF2-40B4-BE49-F238E27FC236}">
                <a16:creationId xmlns:a16="http://schemas.microsoft.com/office/drawing/2014/main" id="{6A715E6B-624D-23FF-48E7-B7FEAFE662D8}"/>
              </a:ext>
            </a:extLst>
          </p:cNvPr>
          <p:cNvSpPr/>
          <p:nvPr/>
        </p:nvSpPr>
        <p:spPr>
          <a:xfrm>
            <a:off x="3711330" y="3121491"/>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a:latin typeface="Century Gothic" panose="020B0502020202020204" pitchFamily="34" charset="0"/>
              </a:rPr>
              <a:t>Update </a:t>
            </a:r>
            <a:r>
              <a:rPr lang="it-IT" sz="2000" b="1" dirty="0" err="1">
                <a:latin typeface="Century Gothic" panose="020B0502020202020204" pitchFamily="34" charset="0"/>
              </a:rPr>
              <a:t>distance</a:t>
            </a:r>
            <a:r>
              <a:rPr lang="it-IT" sz="2000" b="1" dirty="0">
                <a:latin typeface="Century Gothic" panose="020B0502020202020204" pitchFamily="34" charset="0"/>
              </a:rPr>
              <a:t> costs</a:t>
            </a:r>
          </a:p>
        </p:txBody>
      </p:sp>
      <p:sp>
        <p:nvSpPr>
          <p:cNvPr id="11" name="Ovale 10">
            <a:extLst>
              <a:ext uri="{FF2B5EF4-FFF2-40B4-BE49-F238E27FC236}">
                <a16:creationId xmlns:a16="http://schemas.microsoft.com/office/drawing/2014/main" id="{4934ABF8-125B-FEA9-68C8-38D1F29A6E75}"/>
              </a:ext>
            </a:extLst>
          </p:cNvPr>
          <p:cNvSpPr/>
          <p:nvPr/>
        </p:nvSpPr>
        <p:spPr>
          <a:xfrm>
            <a:off x="3160566" y="3291181"/>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2</a:t>
            </a:r>
            <a:endParaRPr lang="it-IT" dirty="0">
              <a:solidFill>
                <a:srgbClr val="971720"/>
              </a:solidFill>
              <a:latin typeface="Century Gothic"/>
              <a:cs typeface="Century Gothic"/>
            </a:endParaRPr>
          </a:p>
        </p:txBody>
      </p:sp>
      <p:sp>
        <p:nvSpPr>
          <p:cNvPr id="12" name="Rettangolo 11">
            <a:extLst>
              <a:ext uri="{FF2B5EF4-FFF2-40B4-BE49-F238E27FC236}">
                <a16:creationId xmlns:a16="http://schemas.microsoft.com/office/drawing/2014/main" id="{712B5DAD-FE18-0040-60AC-54297882A218}"/>
              </a:ext>
            </a:extLst>
          </p:cNvPr>
          <p:cNvSpPr/>
          <p:nvPr/>
        </p:nvSpPr>
        <p:spPr>
          <a:xfrm>
            <a:off x="9035409" y="5342833"/>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Termination</a:t>
            </a:r>
            <a:r>
              <a:rPr lang="it-IT" sz="2000" b="1" dirty="0">
                <a:latin typeface="Century Gothic" panose="020B0502020202020204" pitchFamily="34" charset="0"/>
              </a:rPr>
              <a:t> </a:t>
            </a:r>
            <a:r>
              <a:rPr lang="it-IT" sz="2000" b="1" dirty="0" err="1">
                <a:latin typeface="Century Gothic" panose="020B0502020202020204" pitchFamily="34" charset="0"/>
              </a:rPr>
              <a:t>criteria</a:t>
            </a:r>
            <a:endParaRPr lang="it-IT" sz="2000" b="1" dirty="0">
              <a:latin typeface="Century Gothic" panose="020B0502020202020204" pitchFamily="34" charset="0"/>
            </a:endParaRPr>
          </a:p>
        </p:txBody>
      </p:sp>
      <p:sp>
        <p:nvSpPr>
          <p:cNvPr id="13" name="Ovale 12">
            <a:extLst>
              <a:ext uri="{FF2B5EF4-FFF2-40B4-BE49-F238E27FC236}">
                <a16:creationId xmlns:a16="http://schemas.microsoft.com/office/drawing/2014/main" id="{693EE399-4C76-4FF4-C868-3FC5D2A7B6D3}"/>
              </a:ext>
            </a:extLst>
          </p:cNvPr>
          <p:cNvSpPr/>
          <p:nvPr/>
        </p:nvSpPr>
        <p:spPr>
          <a:xfrm>
            <a:off x="8484645" y="5512523"/>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4</a:t>
            </a:r>
            <a:endParaRPr lang="it-IT" dirty="0">
              <a:solidFill>
                <a:srgbClr val="971720"/>
              </a:solidFill>
              <a:latin typeface="Century Gothic"/>
              <a:cs typeface="Century Gothic"/>
            </a:endParaRPr>
          </a:p>
        </p:txBody>
      </p:sp>
    </p:spTree>
    <p:extLst>
      <p:ext uri="{BB962C8B-B14F-4D97-AF65-F5344CB8AC3E}">
        <p14:creationId xmlns:p14="http://schemas.microsoft.com/office/powerpoint/2010/main" val="3635911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trajectory</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A9349E3A-0F29-1E13-9868-7D69ED4C4F5E}"/>
                  </a:ext>
                </a:extLst>
              </p:cNvPr>
              <p:cNvSpPr txBox="1"/>
              <p:nvPr/>
            </p:nvSpPr>
            <p:spPr>
              <a:xfrm>
                <a:off x="5606794" y="4768645"/>
                <a:ext cx="5704704" cy="1767663"/>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m>
                        <m:mPr>
                          <m:mcs>
                            <m:mc>
                              <m:mcPr>
                                <m:count m:val="1"/>
                                <m:mcJc m:val="center"/>
                              </m:mcPr>
                            </m:mc>
                          </m:mcs>
                          <m:ctrlPr>
                            <a:rPr lang="it-IT" sz="1500" b="0" i="1" smtClean="0">
                              <a:latin typeface="Cambria Math" panose="02040503050406030204" pitchFamily="18" charset="0"/>
                            </a:rPr>
                          </m:ctrlPr>
                        </m:mPr>
                        <m:mr>
                          <m:e>
                            <m:m>
                              <m:mPr>
                                <m:mcs>
                                  <m:mc>
                                    <m:mcPr>
                                      <m:count m:val="1"/>
                                      <m:mcJc m:val="center"/>
                                    </m:mcPr>
                                  </m:mc>
                                </m:mcs>
                                <m:ctrlPr>
                                  <a:rPr lang="it-IT" sz="1500" b="0" i="1" smtClean="0">
                                    <a:latin typeface="Cambria Math" panose="02040503050406030204" pitchFamily="18" charset="0"/>
                                  </a:rPr>
                                </m:ctrlPr>
                              </m:mPr>
                              <m:mr>
                                <m:e>
                                  <m:sSub>
                                    <m:sSubPr>
                                      <m:ctrlPr>
                                        <a:rPr lang="it-IT" sz="1500" i="1">
                                          <a:latin typeface="Cambria Math" panose="02040503050406030204" pitchFamily="18" charset="0"/>
                                        </a:rPr>
                                      </m:ctrlPr>
                                    </m:sSubPr>
                                    <m:e>
                                      <m:r>
                                        <a:rPr lang="it-IT" sz="1500" i="1">
                                          <a:latin typeface="Cambria Math" panose="02040503050406030204" pitchFamily="18" charset="0"/>
                                        </a:rPr>
                                        <m:t>𝜃</m:t>
                                      </m:r>
                                    </m:e>
                                    <m:sub>
                                      <m:r>
                                        <a:rPr lang="it-IT" sz="1500" i="1">
                                          <a:latin typeface="Cambria Math" panose="02040503050406030204" pitchFamily="18" charset="0"/>
                                        </a:rPr>
                                        <m:t>𝑑</m:t>
                                      </m:r>
                                    </m:sub>
                                  </m:sSub>
                                  <m:d>
                                    <m:dPr>
                                      <m:ctrlPr>
                                        <a:rPr lang="it-IT" sz="1500" i="1">
                                          <a:latin typeface="Cambria Math" panose="02040503050406030204" pitchFamily="18" charset="0"/>
                                        </a:rPr>
                                      </m:ctrlPr>
                                    </m:dPr>
                                    <m:e>
                                      <m:r>
                                        <a:rPr lang="it-IT" sz="1500" i="1">
                                          <a:latin typeface="Cambria Math" panose="02040503050406030204" pitchFamily="18" charset="0"/>
                                        </a:rPr>
                                        <m:t>𝑡</m:t>
                                      </m:r>
                                    </m:e>
                                  </m:d>
                                  <m:r>
                                    <a:rPr lang="it-IT" sz="1500" i="1">
                                      <a:latin typeface="Cambria Math" panose="02040503050406030204" pitchFamily="18" charset="0"/>
                                    </a:rPr>
                                    <m:t>=</m:t>
                                  </m:r>
                                  <m:func>
                                    <m:funcPr>
                                      <m:ctrlPr>
                                        <a:rPr lang="it-IT" sz="1500" i="1">
                                          <a:latin typeface="Cambria Math" panose="02040503050406030204" pitchFamily="18" charset="0"/>
                                        </a:rPr>
                                      </m:ctrlPr>
                                    </m:funcPr>
                                    <m:fName>
                                      <m:r>
                                        <m:rPr>
                                          <m:sty m:val="p"/>
                                        </m:rPr>
                                        <a:rPr lang="it-IT" sz="1500" smtClean="0">
                                          <a:latin typeface="Cambria Math" panose="02040503050406030204" pitchFamily="18" charset="0"/>
                                        </a:rPr>
                                        <m:t>atan</m:t>
                                      </m:r>
                                      <m:r>
                                        <a:rPr lang="it-IT" sz="1500" smtClean="0">
                                          <a:latin typeface="Cambria Math" panose="02040503050406030204" pitchFamily="18" charset="0"/>
                                        </a:rPr>
                                        <m:t>2</m:t>
                                      </m:r>
                                    </m:fName>
                                    <m:e>
                                      <m:r>
                                        <a:rPr lang="it-IT" sz="1500" i="1">
                                          <a:latin typeface="Cambria Math" panose="02040503050406030204" pitchFamily="18" charset="0"/>
                                        </a:rPr>
                                        <m:t>(</m:t>
                                      </m:r>
                                      <m:acc>
                                        <m:accPr>
                                          <m:chr m:val="̇"/>
                                          <m:ctrlPr>
                                            <a:rPr lang="it-IT" sz="1500" i="1" smtClean="0">
                                              <a:latin typeface="Cambria Math" panose="02040503050406030204" pitchFamily="18" charset="0"/>
                                            </a:rPr>
                                          </m:ctrlPr>
                                        </m:accPr>
                                        <m:e>
                                          <m:r>
                                            <a:rPr lang="it-IT" sz="1500" b="0" i="1" smtClean="0">
                                              <a:latin typeface="Cambria Math" panose="02040503050406030204" pitchFamily="18" charset="0"/>
                                            </a:rPr>
                                            <m:t>𝑥</m:t>
                                          </m:r>
                                        </m:e>
                                      </m:acc>
                                      <m:d>
                                        <m:dPr>
                                          <m:ctrlPr>
                                            <a:rPr lang="it-IT" sz="1500" i="1">
                                              <a:latin typeface="Cambria Math" panose="02040503050406030204" pitchFamily="18" charset="0"/>
                                            </a:rPr>
                                          </m:ctrlPr>
                                        </m:dPr>
                                        <m:e>
                                          <m:r>
                                            <a:rPr lang="it-IT" sz="1500" i="1">
                                              <a:latin typeface="Cambria Math" panose="02040503050406030204" pitchFamily="18" charset="0"/>
                                            </a:rPr>
                                            <m:t>𝑡</m:t>
                                          </m:r>
                                        </m:e>
                                      </m:d>
                                      <m:r>
                                        <a:rPr lang="it-IT" sz="1500" i="1">
                                          <a:latin typeface="Cambria Math" panose="02040503050406030204" pitchFamily="18" charset="0"/>
                                        </a:rPr>
                                        <m:t>,</m:t>
                                      </m:r>
                                      <m:acc>
                                        <m:accPr>
                                          <m:chr m:val="̇"/>
                                          <m:ctrlPr>
                                            <a:rPr lang="it-IT" sz="1500" i="1">
                                              <a:latin typeface="Cambria Math" panose="02040503050406030204" pitchFamily="18" charset="0"/>
                                            </a:rPr>
                                          </m:ctrlPr>
                                        </m:accPr>
                                        <m:e>
                                          <m:r>
                                            <a:rPr lang="it-IT" sz="1500" b="0" i="1" smtClean="0">
                                              <a:latin typeface="Cambria Math" panose="02040503050406030204" pitchFamily="18" charset="0"/>
                                            </a:rPr>
                                            <m:t>𝑦</m:t>
                                          </m:r>
                                        </m:e>
                                      </m:acc>
                                      <m:r>
                                        <a:rPr lang="it-IT" sz="1500" i="1">
                                          <a:latin typeface="Cambria Math" panose="02040503050406030204" pitchFamily="18" charset="0"/>
                                        </a:rPr>
                                        <m:t>(</m:t>
                                      </m:r>
                                      <m:r>
                                        <a:rPr lang="it-IT" sz="1500" i="1">
                                          <a:latin typeface="Cambria Math" panose="02040503050406030204" pitchFamily="18" charset="0"/>
                                        </a:rPr>
                                        <m:t>𝑡</m:t>
                                      </m:r>
                                      <m:r>
                                        <a:rPr lang="it-IT" sz="1500" i="1">
                                          <a:latin typeface="Cambria Math" panose="02040503050406030204" pitchFamily="18" charset="0"/>
                                        </a:rPr>
                                        <m:t>)</m:t>
                                      </m:r>
                                    </m:e>
                                  </m:func>
                                  <m:r>
                                    <a:rPr lang="it-IT" sz="1500" i="1">
                                      <a:latin typeface="Cambria Math" panose="02040503050406030204" pitchFamily="18" charset="0"/>
                                    </a:rPr>
                                    <m:t>)</m:t>
                                  </m:r>
                                </m:e>
                              </m:mr>
                              <m:mr>
                                <m:e>
                                  <m:sSub>
                                    <m:sSubPr>
                                      <m:ctrlPr>
                                        <a:rPr lang="it-IT" sz="1600" i="1">
                                          <a:latin typeface="Cambria Math" panose="02040503050406030204" pitchFamily="18" charset="0"/>
                                        </a:rPr>
                                      </m:ctrlPr>
                                    </m:sSubPr>
                                    <m:e>
                                      <m:r>
                                        <a:rPr lang="it-IT" sz="1600" i="1">
                                          <a:latin typeface="Cambria Math" panose="02040503050406030204" pitchFamily="18" charset="0"/>
                                        </a:rPr>
                                        <m:t>𝜙</m:t>
                                      </m:r>
                                    </m:e>
                                    <m:sub>
                                      <m:r>
                                        <a:rPr lang="it-IT" sz="1600" i="1">
                                          <a:latin typeface="Cambria Math" panose="02040503050406030204" pitchFamily="18" charset="0"/>
                                        </a:rPr>
                                        <m:t>𝑑</m:t>
                                      </m:r>
                                    </m:sub>
                                  </m:sSub>
                                  <m:r>
                                    <a:rPr lang="it-IT" sz="1600" i="1">
                                      <a:latin typeface="Cambria Math" panose="02040503050406030204" pitchFamily="18" charset="0"/>
                                    </a:rPr>
                                    <m:t>(</m:t>
                                  </m:r>
                                  <m:r>
                                    <a:rPr lang="it-IT" sz="1600" i="1">
                                      <a:latin typeface="Cambria Math" panose="02040503050406030204" pitchFamily="18" charset="0"/>
                                    </a:rPr>
                                    <m:t>𝑡</m:t>
                                  </m:r>
                                  <m:r>
                                    <a:rPr lang="it-IT" sz="1600" i="1">
                                      <a:latin typeface="Cambria Math" panose="02040503050406030204" pitchFamily="18" charset="0"/>
                                    </a:rPr>
                                    <m:t>)=</m:t>
                                  </m:r>
                                  <m:r>
                                    <m:rPr>
                                      <m:sty m:val="p"/>
                                    </m:rPr>
                                    <a:rPr lang="it-IT" sz="1600">
                                      <a:latin typeface="Cambria Math" panose="02040503050406030204" pitchFamily="18" charset="0"/>
                                    </a:rPr>
                                    <m:t>atan</m:t>
                                  </m:r>
                                  <m:d>
                                    <m:dPr>
                                      <m:ctrlPr>
                                        <a:rPr lang="it-IT" sz="1600" i="1">
                                          <a:latin typeface="Cambria Math" panose="02040503050406030204" pitchFamily="18" charset="0"/>
                                        </a:rPr>
                                      </m:ctrlPr>
                                    </m:dPr>
                                    <m:e>
                                      <m:r>
                                        <a:rPr lang="it-IT" sz="1600" i="1">
                                          <a:latin typeface="Cambria Math" panose="02040503050406030204" pitchFamily="18" charset="0"/>
                                        </a:rPr>
                                        <m:t>𝑙</m:t>
                                      </m:r>
                                      <m:f>
                                        <m:fPr>
                                          <m:ctrlPr>
                                            <a:rPr lang="it-IT" sz="1600" i="1">
                                              <a:latin typeface="Cambria Math" panose="02040503050406030204" pitchFamily="18" charset="0"/>
                                            </a:rPr>
                                          </m:ctrlPr>
                                        </m:fPr>
                                        <m:num>
                                          <m:acc>
                                            <m:accPr>
                                              <m:chr m:val="̈"/>
                                              <m:ctrlPr>
                                                <a:rPr lang="it-IT" sz="1600" i="1">
                                                  <a:latin typeface="Cambria Math" panose="02040503050406030204" pitchFamily="18" charset="0"/>
                                                </a:rPr>
                                              </m:ctrlPr>
                                            </m:accPr>
                                            <m:e>
                                              <m:r>
                                                <a:rPr lang="it-IT" sz="1600" i="1">
                                                  <a:latin typeface="Cambria Math" panose="02040503050406030204" pitchFamily="18" charset="0"/>
                                                </a:rPr>
                                                <m:t>𝑦</m:t>
                                              </m:r>
                                            </m:e>
                                          </m:acc>
                                          <m:d>
                                            <m:dPr>
                                              <m:ctrlPr>
                                                <a:rPr lang="it-IT" sz="1600" i="1">
                                                  <a:latin typeface="Cambria Math" panose="02040503050406030204" pitchFamily="18" charset="0"/>
                                                </a:rPr>
                                              </m:ctrlPr>
                                            </m:dPr>
                                            <m:e>
                                              <m:r>
                                                <m:rPr>
                                                  <m:brk m:alnAt="7"/>
                                                </m:rPr>
                                                <a:rPr lang="it-IT" sz="1600" i="1">
                                                  <a:latin typeface="Cambria Math" panose="02040503050406030204" pitchFamily="18" charset="0"/>
                                                </a:rPr>
                                                <m:t>𝑡</m:t>
                                              </m:r>
                                            </m:e>
                                          </m:d>
                                          <m:acc>
                                            <m:accPr>
                                              <m:chr m:val="̇"/>
                                              <m:ctrlPr>
                                                <a:rPr lang="it-IT" sz="1600" i="1">
                                                  <a:latin typeface="Cambria Math" panose="02040503050406030204" pitchFamily="18" charset="0"/>
                                                </a:rPr>
                                              </m:ctrlPr>
                                            </m:accPr>
                                            <m:e>
                                              <m:r>
                                                <a:rPr lang="it-IT" sz="1600" i="1">
                                                  <a:latin typeface="Cambria Math" panose="02040503050406030204" pitchFamily="18" charset="0"/>
                                                </a:rPr>
                                                <m:t>𝑥</m:t>
                                              </m:r>
                                            </m:e>
                                          </m:acc>
                                          <m:d>
                                            <m:dPr>
                                              <m:ctrlPr>
                                                <a:rPr lang="it-IT" sz="1600" i="1">
                                                  <a:latin typeface="Cambria Math" panose="02040503050406030204" pitchFamily="18" charset="0"/>
                                                </a:rPr>
                                              </m:ctrlPr>
                                            </m:dPr>
                                            <m:e>
                                              <m:r>
                                                <a:rPr lang="it-IT" sz="1600" i="1">
                                                  <a:latin typeface="Cambria Math" panose="02040503050406030204" pitchFamily="18" charset="0"/>
                                                </a:rPr>
                                                <m:t>𝑡</m:t>
                                              </m:r>
                                            </m:e>
                                          </m:d>
                                          <m:r>
                                            <a:rPr lang="it-IT" sz="1600" i="1">
                                              <a:latin typeface="Cambria Math" panose="02040503050406030204" pitchFamily="18" charset="0"/>
                                            </a:rPr>
                                            <m:t>−</m:t>
                                          </m:r>
                                          <m:acc>
                                            <m:accPr>
                                              <m:chr m:val="̈"/>
                                              <m:ctrlPr>
                                                <a:rPr lang="it-IT" sz="1600" i="1">
                                                  <a:latin typeface="Cambria Math" panose="02040503050406030204" pitchFamily="18" charset="0"/>
                                                </a:rPr>
                                              </m:ctrlPr>
                                            </m:accPr>
                                            <m:e>
                                              <m:r>
                                                <a:rPr lang="it-IT" sz="1600" i="1">
                                                  <a:latin typeface="Cambria Math" panose="02040503050406030204" pitchFamily="18" charset="0"/>
                                                </a:rPr>
                                                <m:t>𝑥</m:t>
                                              </m:r>
                                            </m:e>
                                          </m:acc>
                                          <m:d>
                                            <m:dPr>
                                              <m:ctrlPr>
                                                <a:rPr lang="it-IT" sz="1600" i="1">
                                                  <a:latin typeface="Cambria Math" panose="02040503050406030204" pitchFamily="18" charset="0"/>
                                                </a:rPr>
                                              </m:ctrlPr>
                                            </m:dPr>
                                            <m:e>
                                              <m:r>
                                                <m:rPr>
                                                  <m:brk m:alnAt="7"/>
                                                </m:rPr>
                                                <a:rPr lang="it-IT" sz="1600" i="1">
                                                  <a:latin typeface="Cambria Math" panose="02040503050406030204" pitchFamily="18" charset="0"/>
                                                </a:rPr>
                                                <m:t>𝑡</m:t>
                                              </m:r>
                                            </m:e>
                                          </m:d>
                                          <m:acc>
                                            <m:accPr>
                                              <m:chr m:val="̇"/>
                                              <m:ctrlPr>
                                                <a:rPr lang="it-IT" sz="1600" i="1">
                                                  <a:latin typeface="Cambria Math" panose="02040503050406030204" pitchFamily="18" charset="0"/>
                                                </a:rPr>
                                              </m:ctrlPr>
                                            </m:accPr>
                                            <m:e>
                                              <m:r>
                                                <a:rPr lang="it-IT" sz="1600" i="1">
                                                  <a:latin typeface="Cambria Math" panose="02040503050406030204" pitchFamily="18" charset="0"/>
                                                </a:rPr>
                                                <m:t>𝑦</m:t>
                                              </m:r>
                                            </m:e>
                                          </m:acc>
                                          <m:d>
                                            <m:dPr>
                                              <m:ctrlPr>
                                                <a:rPr lang="it-IT" sz="1600" i="1">
                                                  <a:latin typeface="Cambria Math" panose="02040503050406030204" pitchFamily="18" charset="0"/>
                                                </a:rPr>
                                              </m:ctrlPr>
                                            </m:dPr>
                                            <m:e>
                                              <m:r>
                                                <a:rPr lang="it-IT" sz="1600" i="1">
                                                  <a:latin typeface="Cambria Math" panose="02040503050406030204" pitchFamily="18" charset="0"/>
                                                </a:rPr>
                                                <m:t>𝑡</m:t>
                                              </m:r>
                                            </m:e>
                                          </m:d>
                                        </m:num>
                                        <m:den>
                                          <m:sSup>
                                            <m:sSupPr>
                                              <m:ctrlPr>
                                                <a:rPr lang="it-IT" sz="1600" i="1">
                                                  <a:latin typeface="Cambria Math" panose="02040503050406030204" pitchFamily="18" charset="0"/>
                                                </a:rPr>
                                              </m:ctrlPr>
                                            </m:sSupPr>
                                            <m:e>
                                              <m:acc>
                                                <m:accPr>
                                                  <m:chr m:val="̇"/>
                                                  <m:ctrlPr>
                                                    <a:rPr lang="it-IT" sz="1600" i="1">
                                                      <a:latin typeface="Cambria Math" panose="02040503050406030204" pitchFamily="18" charset="0"/>
                                                    </a:rPr>
                                                  </m:ctrlPr>
                                                </m:accPr>
                                                <m:e>
                                                  <m:r>
                                                    <a:rPr lang="it-IT" sz="1600" i="1">
                                                      <a:latin typeface="Cambria Math" panose="02040503050406030204" pitchFamily="18" charset="0"/>
                                                    </a:rPr>
                                                    <m:t>𝑥</m:t>
                                                  </m:r>
                                                </m:e>
                                              </m:acc>
                                            </m:e>
                                            <m:sup>
                                              <m:r>
                                                <a:rPr lang="it-IT" sz="1600" i="1">
                                                  <a:latin typeface="Cambria Math" panose="02040503050406030204" pitchFamily="18" charset="0"/>
                                                </a:rPr>
                                                <m:t>2</m:t>
                                              </m:r>
                                            </m:sup>
                                          </m:sSup>
                                          <m:d>
                                            <m:dPr>
                                              <m:ctrlPr>
                                                <a:rPr lang="it-IT" sz="1600" i="1">
                                                  <a:latin typeface="Cambria Math" panose="02040503050406030204" pitchFamily="18" charset="0"/>
                                                </a:rPr>
                                              </m:ctrlPr>
                                            </m:dPr>
                                            <m:e>
                                              <m:r>
                                                <a:rPr lang="it-IT" sz="1600" i="1">
                                                  <a:latin typeface="Cambria Math" panose="02040503050406030204" pitchFamily="18" charset="0"/>
                                                </a:rPr>
                                                <m:t>𝑡</m:t>
                                              </m:r>
                                            </m:e>
                                          </m:d>
                                          <m:r>
                                            <a:rPr lang="it-IT" sz="1600" i="1">
                                              <a:latin typeface="Cambria Math" panose="02040503050406030204" pitchFamily="18" charset="0"/>
                                            </a:rPr>
                                            <m:t>+</m:t>
                                          </m:r>
                                          <m:sSup>
                                            <m:sSupPr>
                                              <m:ctrlPr>
                                                <a:rPr lang="it-IT" sz="1600" i="1">
                                                  <a:latin typeface="Cambria Math" panose="02040503050406030204" pitchFamily="18" charset="0"/>
                                                </a:rPr>
                                              </m:ctrlPr>
                                            </m:sSupPr>
                                            <m:e>
                                              <m:acc>
                                                <m:accPr>
                                                  <m:chr m:val="̇"/>
                                                  <m:ctrlPr>
                                                    <a:rPr lang="it-IT" sz="1600" i="1">
                                                      <a:latin typeface="Cambria Math" panose="02040503050406030204" pitchFamily="18" charset="0"/>
                                                    </a:rPr>
                                                  </m:ctrlPr>
                                                </m:accPr>
                                                <m:e>
                                                  <m:r>
                                                    <a:rPr lang="it-IT" sz="1600" i="1">
                                                      <a:latin typeface="Cambria Math" panose="02040503050406030204" pitchFamily="18" charset="0"/>
                                                    </a:rPr>
                                                    <m:t>𝑦</m:t>
                                                  </m:r>
                                                </m:e>
                                              </m:acc>
                                            </m:e>
                                            <m:sup>
                                              <m:r>
                                                <a:rPr lang="it-IT" sz="1600" i="1">
                                                  <a:latin typeface="Cambria Math" panose="02040503050406030204" pitchFamily="18" charset="0"/>
                                                </a:rPr>
                                                <m:t>2</m:t>
                                              </m:r>
                                            </m:sup>
                                          </m:sSup>
                                          <m:d>
                                            <m:dPr>
                                              <m:ctrlPr>
                                                <a:rPr lang="it-IT" sz="1600" i="1">
                                                  <a:latin typeface="Cambria Math" panose="02040503050406030204" pitchFamily="18" charset="0"/>
                                                </a:rPr>
                                              </m:ctrlPr>
                                            </m:dPr>
                                            <m:e>
                                              <m:r>
                                                <a:rPr lang="it-IT" sz="1600" i="1">
                                                  <a:latin typeface="Cambria Math" panose="02040503050406030204" pitchFamily="18" charset="0"/>
                                                </a:rPr>
                                                <m:t>𝑡</m:t>
                                              </m:r>
                                            </m:e>
                                          </m:d>
                                        </m:den>
                                      </m:f>
                                    </m:e>
                                  </m:d>
                                </m:e>
                              </m:mr>
                            </m:m>
                          </m:e>
                        </m:mr>
                        <m:mr>
                          <m:e>
                            <m:m>
                              <m:mPr>
                                <m:mcs>
                                  <m:mc>
                                    <m:mcPr>
                                      <m:count m:val="1"/>
                                      <m:mcJc m:val="center"/>
                                    </m:mcPr>
                                  </m:mc>
                                </m:mcs>
                                <m:ctrlPr>
                                  <a:rPr lang="it-IT" sz="1500" b="0" i="1" smtClean="0">
                                    <a:latin typeface="Cambria Math" panose="02040503050406030204" pitchFamily="18" charset="0"/>
                                  </a:rPr>
                                </m:ctrlPr>
                              </m:mPr>
                              <m:mr>
                                <m:e>
                                  <m:sSub>
                                    <m:sSubPr>
                                      <m:ctrlPr>
                                        <a:rPr lang="it-IT" sz="1500" i="1">
                                          <a:latin typeface="Cambria Math" panose="02040503050406030204" pitchFamily="18" charset="0"/>
                                        </a:rPr>
                                      </m:ctrlPr>
                                    </m:sSubPr>
                                    <m:e>
                                      <m:r>
                                        <a:rPr lang="it-IT" sz="1500" i="1">
                                          <a:latin typeface="Cambria Math" panose="02040503050406030204" pitchFamily="18" charset="0"/>
                                        </a:rPr>
                                        <m:t>𝑣</m:t>
                                      </m:r>
                                    </m:e>
                                    <m:sub>
                                      <m:r>
                                        <a:rPr lang="it-IT" sz="1500" i="1">
                                          <a:latin typeface="Cambria Math" panose="02040503050406030204" pitchFamily="18" charset="0"/>
                                        </a:rPr>
                                        <m:t>𝑑</m:t>
                                      </m:r>
                                    </m:sub>
                                  </m:sSub>
                                  <m:r>
                                    <a:rPr lang="it-IT" sz="1500" i="1">
                                      <a:latin typeface="Cambria Math" panose="02040503050406030204" pitchFamily="18" charset="0"/>
                                    </a:rPr>
                                    <m:t>(</m:t>
                                  </m:r>
                                  <m:r>
                                    <a:rPr lang="it-IT" sz="1500" i="1">
                                      <a:latin typeface="Cambria Math" panose="02040503050406030204" pitchFamily="18" charset="0"/>
                                    </a:rPr>
                                    <m:t>𝑡</m:t>
                                  </m:r>
                                  <m:r>
                                    <a:rPr lang="it-IT" sz="1500" i="1">
                                      <a:latin typeface="Cambria Math" panose="02040503050406030204" pitchFamily="18" charset="0"/>
                                    </a:rPr>
                                    <m:t>)=</m:t>
                                  </m:r>
                                  <m:r>
                                    <m:rPr>
                                      <m:brk m:alnAt="7"/>
                                    </m:rPr>
                                    <a:rPr lang="it-IT" sz="1500" i="1">
                                      <a:latin typeface="Cambria Math" panose="02040503050406030204" pitchFamily="18" charset="0"/>
                                    </a:rPr>
                                    <m:t>±</m:t>
                                  </m:r>
                                  <m:rad>
                                    <m:radPr>
                                      <m:degHide m:val="on"/>
                                      <m:ctrlPr>
                                        <a:rPr lang="it-IT" sz="1500" i="1">
                                          <a:latin typeface="Cambria Math" panose="02040503050406030204" pitchFamily="18" charset="0"/>
                                        </a:rPr>
                                      </m:ctrlPr>
                                    </m:radPr>
                                    <m:deg/>
                                    <m:e>
                                      <m:sSup>
                                        <m:sSupPr>
                                          <m:ctrlPr>
                                            <a:rPr lang="it-IT" sz="1500" i="1">
                                              <a:latin typeface="Cambria Math" panose="02040503050406030204" pitchFamily="18" charset="0"/>
                                            </a:rPr>
                                          </m:ctrlPr>
                                        </m:sSupPr>
                                        <m:e>
                                          <m:acc>
                                            <m:accPr>
                                              <m:chr m:val="̇"/>
                                              <m:ctrlPr>
                                                <a:rPr lang="it-IT" sz="1500" i="1">
                                                  <a:latin typeface="Cambria Math" panose="02040503050406030204" pitchFamily="18" charset="0"/>
                                                </a:rPr>
                                              </m:ctrlPr>
                                            </m:accPr>
                                            <m:e>
                                              <m:r>
                                                <a:rPr lang="it-IT" sz="1500" i="1">
                                                  <a:latin typeface="Cambria Math" panose="02040503050406030204" pitchFamily="18" charset="0"/>
                                                </a:rPr>
                                                <m:t>𝑥</m:t>
                                              </m:r>
                                            </m:e>
                                          </m:acc>
                                        </m:e>
                                        <m:sup>
                                          <m:r>
                                            <a:rPr lang="it-IT" sz="1500" i="1">
                                              <a:latin typeface="Cambria Math" panose="02040503050406030204" pitchFamily="18" charset="0"/>
                                            </a:rPr>
                                            <m:t>2</m:t>
                                          </m:r>
                                        </m:sup>
                                      </m:sSup>
                                      <m:d>
                                        <m:dPr>
                                          <m:ctrlPr>
                                            <a:rPr lang="it-IT" sz="1500" i="1">
                                              <a:latin typeface="Cambria Math" panose="02040503050406030204" pitchFamily="18" charset="0"/>
                                            </a:rPr>
                                          </m:ctrlPr>
                                        </m:dPr>
                                        <m:e>
                                          <m:r>
                                            <a:rPr lang="it-IT" sz="1500" i="1">
                                              <a:latin typeface="Cambria Math" panose="02040503050406030204" pitchFamily="18" charset="0"/>
                                            </a:rPr>
                                            <m:t>𝑡</m:t>
                                          </m:r>
                                        </m:e>
                                      </m:d>
                                      <m:r>
                                        <a:rPr lang="it-IT" sz="1500" i="1">
                                          <a:latin typeface="Cambria Math" panose="02040503050406030204" pitchFamily="18" charset="0"/>
                                        </a:rPr>
                                        <m:t>+</m:t>
                                      </m:r>
                                      <m:sSup>
                                        <m:sSupPr>
                                          <m:ctrlPr>
                                            <a:rPr lang="it-IT" sz="1500" i="1">
                                              <a:latin typeface="Cambria Math" panose="02040503050406030204" pitchFamily="18" charset="0"/>
                                            </a:rPr>
                                          </m:ctrlPr>
                                        </m:sSupPr>
                                        <m:e>
                                          <m:acc>
                                            <m:accPr>
                                              <m:chr m:val="̇"/>
                                              <m:ctrlPr>
                                                <a:rPr lang="it-IT" sz="1500" i="1">
                                                  <a:latin typeface="Cambria Math" panose="02040503050406030204" pitchFamily="18" charset="0"/>
                                                </a:rPr>
                                              </m:ctrlPr>
                                            </m:accPr>
                                            <m:e>
                                              <m:r>
                                                <a:rPr lang="it-IT" sz="1500" i="1">
                                                  <a:latin typeface="Cambria Math" panose="02040503050406030204" pitchFamily="18" charset="0"/>
                                                </a:rPr>
                                                <m:t>𝑦</m:t>
                                              </m:r>
                                            </m:e>
                                          </m:acc>
                                        </m:e>
                                        <m:sup>
                                          <m:r>
                                            <a:rPr lang="it-IT" sz="1500" i="1">
                                              <a:latin typeface="Cambria Math" panose="02040503050406030204" pitchFamily="18" charset="0"/>
                                            </a:rPr>
                                            <m:t>2</m:t>
                                          </m:r>
                                        </m:sup>
                                      </m:sSup>
                                      <m:d>
                                        <m:dPr>
                                          <m:ctrlPr>
                                            <a:rPr lang="it-IT" sz="1500" i="1">
                                              <a:latin typeface="Cambria Math" panose="02040503050406030204" pitchFamily="18" charset="0"/>
                                            </a:rPr>
                                          </m:ctrlPr>
                                        </m:dPr>
                                        <m:e>
                                          <m:r>
                                            <a:rPr lang="it-IT" sz="1500" i="1">
                                              <a:latin typeface="Cambria Math" panose="02040503050406030204" pitchFamily="18" charset="0"/>
                                            </a:rPr>
                                            <m:t>𝑡</m:t>
                                          </m:r>
                                        </m:e>
                                      </m:d>
                                    </m:e>
                                  </m:rad>
                                </m:e>
                              </m:mr>
                              <m:mr>
                                <m:e>
                                  <m:r>
                                    <a:rPr lang="it-IT" sz="1500" b="0" i="1" smtClean="0">
                                      <a:latin typeface="Cambria Math" panose="02040503050406030204" pitchFamily="18" charset="0"/>
                                    </a:rPr>
                                    <m:t>                        </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𝜔</m:t>
                                      </m:r>
                                    </m:e>
                                    <m:sub>
                                      <m:r>
                                        <a:rPr lang="it-IT" sz="1500" b="0" i="1" smtClean="0">
                                          <a:latin typeface="Cambria Math" panose="02040503050406030204" pitchFamily="18" charset="0"/>
                                        </a:rPr>
                                        <m:t>𝑑</m:t>
                                      </m:r>
                                      <m:d>
                                        <m:dPr>
                                          <m:ctrlPr>
                                            <a:rPr lang="it-IT" sz="1500" b="0" i="1" smtClean="0">
                                              <a:latin typeface="Cambria Math" panose="02040503050406030204" pitchFamily="18" charset="0"/>
                                            </a:rPr>
                                          </m:ctrlPr>
                                        </m:dPr>
                                        <m:e>
                                          <m:r>
                                            <a:rPr lang="it-IT" sz="1500" b="0" i="1" smtClean="0">
                                              <a:latin typeface="Cambria Math" panose="02040503050406030204" pitchFamily="18" charset="0"/>
                                            </a:rPr>
                                            <m:t>𝑡</m:t>
                                          </m:r>
                                        </m:e>
                                      </m:d>
                                    </m:sub>
                                  </m:sSub>
                                  <m:r>
                                    <a:rPr lang="it-IT" sz="1500" b="0" i="1" smtClean="0">
                                      <a:latin typeface="Cambria Math" panose="02040503050406030204" pitchFamily="18" charset="0"/>
                                    </a:rPr>
                                    <m:t>=</m:t>
                                  </m:r>
                                  <m:r>
                                    <a:rPr lang="it-IT" sz="1500" b="0" i="1" smtClean="0">
                                      <a:latin typeface="Cambria Math" panose="02040503050406030204" pitchFamily="18" charset="0"/>
                                    </a:rPr>
                                    <m:t>𝑙</m:t>
                                  </m:r>
                                  <m:r>
                                    <a:rPr lang="it-IT" sz="1500" b="0" i="1" smtClean="0">
                                      <a:latin typeface="Cambria Math" panose="02040503050406030204" pitchFamily="18" charset="0"/>
                                    </a:rPr>
                                    <m:t> </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𝑣</m:t>
                                      </m:r>
                                    </m:e>
                                    <m:sub>
                                      <m:r>
                                        <a:rPr lang="it-IT" sz="1500" b="0" i="1" smtClean="0">
                                          <a:latin typeface="Cambria Math" panose="02040503050406030204" pitchFamily="18" charset="0"/>
                                        </a:rPr>
                                        <m:t>𝑑</m:t>
                                      </m:r>
                                    </m:sub>
                                  </m:sSub>
                                  <m:r>
                                    <a:rPr lang="it-IT" sz="1500" b="0" i="1" smtClean="0">
                                      <a:latin typeface="Cambria Math" panose="02040503050406030204" pitchFamily="18" charset="0"/>
                                    </a:rPr>
                                    <m:t> </m:t>
                                  </m:r>
                                  <m:f>
                                    <m:fPr>
                                      <m:ctrlPr>
                                        <a:rPr lang="it-IT" sz="1500" b="0" i="1" smtClean="0">
                                          <a:latin typeface="Cambria Math" panose="02040503050406030204" pitchFamily="18" charset="0"/>
                                        </a:rPr>
                                      </m:ctrlPr>
                                    </m:fPr>
                                    <m:num>
                                      <m:d>
                                        <m:dPr>
                                          <m:ctrlPr>
                                            <a:rPr lang="it-IT" sz="1500" b="0" i="1" smtClean="0">
                                              <a:latin typeface="Cambria Math" panose="02040503050406030204" pitchFamily="18" charset="0"/>
                                            </a:rPr>
                                          </m:ctrlPr>
                                        </m:dPr>
                                        <m:e>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m:rPr>
                                                      <m:brk m:alnAt="7"/>
                                                    </m:rP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m:rPr>
                                                      <m:brk m:alnAt="7"/>
                                                    </m:rP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m:rPr>
                                                      <m:brk m:alnAt="7"/>
                                                    </m:rP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e>
                                      </m:d>
                                      <m:sSubSup>
                                        <m:sSubSupPr>
                                          <m:ctrlPr>
                                            <a:rPr lang="it-IT" sz="1500" b="0" i="1" smtClean="0">
                                              <a:latin typeface="Cambria Math" panose="02040503050406030204" pitchFamily="18" charset="0"/>
                                            </a:rPr>
                                          </m:ctrlPr>
                                        </m:sSubSupPr>
                                        <m:e>
                                          <m:r>
                                            <m:rPr>
                                              <m:brk m:alnAt="7"/>
                                            </m:rPr>
                                            <a:rPr lang="it-IT" sz="1500" b="0" i="1" smtClean="0">
                                              <a:latin typeface="Cambria Math" panose="02040503050406030204" pitchFamily="18" charset="0"/>
                                            </a:rPr>
                                            <m:t>𝑣</m:t>
                                          </m:r>
                                        </m:e>
                                        <m:sub>
                                          <m:r>
                                            <m:rPr>
                                              <m:brk m:alnAt="7"/>
                                            </m:rPr>
                                            <a:rPr lang="it-IT" sz="1500" b="0" i="1" smtClean="0">
                                              <a:latin typeface="Cambria Math" panose="02040503050406030204" pitchFamily="18" charset="0"/>
                                            </a:rPr>
                                            <m:t>𝑑</m:t>
                                          </m:r>
                                        </m:sub>
                                        <m:sup>
                                          <m:r>
                                            <m:rPr>
                                              <m:brk m:alnAt="7"/>
                                            </m:rPr>
                                            <a:rPr lang="it-IT" sz="1500" b="0" i="1" smtClean="0">
                                              <a:latin typeface="Cambria Math" panose="02040503050406030204" pitchFamily="18" charset="0"/>
                                            </a:rPr>
                                            <m:t>2</m:t>
                                          </m:r>
                                        </m:sup>
                                      </m:sSubSup>
                                      <m:r>
                                        <a:rPr lang="it-IT" sz="1500" b="0" i="1" smtClean="0">
                                          <a:latin typeface="Cambria Math" panose="02040503050406030204" pitchFamily="18" charset="0"/>
                                        </a:rPr>
                                        <m:t>−3(</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num>
                                    <m:den>
                                      <m:sSubSup>
                                        <m:sSubSupPr>
                                          <m:ctrlPr>
                                            <a:rPr lang="it-IT" sz="1500" b="0" i="1" smtClean="0">
                                              <a:latin typeface="Cambria Math" panose="02040503050406030204" pitchFamily="18" charset="0"/>
                                            </a:rPr>
                                          </m:ctrlPr>
                                        </m:sSubSupPr>
                                        <m:e>
                                          <m:r>
                                            <a:rPr lang="it-IT" sz="1500" b="0" i="1" smtClean="0">
                                              <a:latin typeface="Cambria Math" panose="02040503050406030204" pitchFamily="18" charset="0"/>
                                            </a:rPr>
                                            <m:t>𝑣</m:t>
                                          </m:r>
                                        </m:e>
                                        <m:sub>
                                          <m:r>
                                            <a:rPr lang="it-IT" sz="1500" b="0" i="1" smtClean="0">
                                              <a:latin typeface="Cambria Math" panose="02040503050406030204" pitchFamily="18" charset="0"/>
                                            </a:rPr>
                                            <m:t>𝑑</m:t>
                                          </m:r>
                                        </m:sub>
                                        <m:sup>
                                          <m:r>
                                            <a:rPr lang="it-IT" sz="1500" b="0" i="1" smtClean="0">
                                              <a:latin typeface="Cambria Math" panose="02040503050406030204" pitchFamily="18" charset="0"/>
                                            </a:rPr>
                                            <m:t>6</m:t>
                                          </m:r>
                                        </m:sup>
                                      </m:sSubSup>
                                      <m:r>
                                        <a:rPr lang="it-IT" sz="1500" b="0" i="1" smtClean="0">
                                          <a:latin typeface="Cambria Math" panose="02040503050406030204" pitchFamily="18" charset="0"/>
                                        </a:rPr>
                                        <m:t>+</m:t>
                                      </m:r>
                                      <m:sSup>
                                        <m:sSupPr>
                                          <m:ctrlPr>
                                            <a:rPr lang="it-IT" sz="1500" b="0" i="1" smtClean="0">
                                              <a:latin typeface="Cambria Math" panose="02040503050406030204" pitchFamily="18" charset="0"/>
                                            </a:rPr>
                                          </m:ctrlPr>
                                        </m:sSupPr>
                                        <m:e>
                                          <m:r>
                                            <a:rPr lang="it-IT" sz="1500" b="0" i="1" smtClean="0">
                                              <a:latin typeface="Cambria Math" panose="02040503050406030204" pitchFamily="18" charset="0"/>
                                            </a:rPr>
                                            <m:t>𝑙</m:t>
                                          </m:r>
                                        </m:e>
                                        <m:sup>
                                          <m:r>
                                            <a:rPr lang="it-IT" sz="1500" b="0" i="1" smtClean="0">
                                              <a:latin typeface="Cambria Math" panose="02040503050406030204" pitchFamily="18" charset="0"/>
                                            </a:rPr>
                                            <m:t>2</m:t>
                                          </m:r>
                                        </m:sup>
                                      </m:sSup>
                                      <m:sSup>
                                        <m:sSupPr>
                                          <m:ctrlPr>
                                            <a:rPr lang="it-IT" sz="1500" b="0" i="1" smtClean="0">
                                              <a:latin typeface="Cambria Math" panose="02040503050406030204" pitchFamily="18" charset="0"/>
                                            </a:rPr>
                                          </m:ctrlPr>
                                        </m:sSupPr>
                                        <m:e>
                                          <m:d>
                                            <m:dPr>
                                              <m:ctrlPr>
                                                <a:rPr lang="it-IT" sz="1500" b="0" i="1" smtClean="0">
                                                  <a:latin typeface="Cambria Math" panose="02040503050406030204" pitchFamily="18" charset="0"/>
                                                </a:rPr>
                                              </m:ctrlPr>
                                            </m:dPr>
                                            <m:e>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e>
                                          </m:d>
                                        </m:e>
                                        <m:sup>
                                          <m:r>
                                            <m:rPr>
                                              <m:brk m:alnAt="7"/>
                                            </m:rPr>
                                            <a:rPr lang="it-IT" sz="1500" b="0" i="1" smtClean="0">
                                              <a:latin typeface="Cambria Math" panose="02040503050406030204" pitchFamily="18" charset="0"/>
                                            </a:rPr>
                                            <m:t>2</m:t>
                                          </m:r>
                                        </m:sup>
                                      </m:sSup>
                                    </m:den>
                                  </m:f>
                                </m:e>
                              </m:mr>
                            </m:m>
                          </m:e>
                        </m:mr>
                      </m:m>
                    </m:oMath>
                  </m:oMathPara>
                </a14:m>
                <a:endParaRPr lang="it-IT" sz="1500" i="1" dirty="0"/>
              </a:p>
            </p:txBody>
          </p:sp>
        </mc:Choice>
        <mc:Fallback>
          <p:sp>
            <p:nvSpPr>
              <p:cNvPr id="15" name="CasellaDiTesto 14">
                <a:extLst>
                  <a:ext uri="{FF2B5EF4-FFF2-40B4-BE49-F238E27FC236}">
                    <a16:creationId xmlns:a16="http://schemas.microsoft.com/office/drawing/2014/main" id="{A9349E3A-0F29-1E13-9868-7D69ED4C4F5E}"/>
                  </a:ext>
                </a:extLst>
              </p:cNvPr>
              <p:cNvSpPr txBox="1">
                <a:spLocks noRot="1" noChangeAspect="1" noMove="1" noResize="1" noEditPoints="1" noAdjustHandles="1" noChangeArrowheads="1" noChangeShapeType="1" noTextEdit="1"/>
              </p:cNvSpPr>
              <p:nvPr/>
            </p:nvSpPr>
            <p:spPr>
              <a:xfrm>
                <a:off x="5606794" y="4768645"/>
                <a:ext cx="5704704" cy="1767663"/>
              </a:xfrm>
              <a:prstGeom prst="rect">
                <a:avLst/>
              </a:prstGeom>
              <a:blipFill>
                <a:blip r:embed="rId4"/>
                <a:stretch>
                  <a:fillRect r="-940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34AD0C4B-6AD3-00D4-5056-2BBA842AA07D}"/>
                  </a:ext>
                </a:extLst>
              </p:cNvPr>
              <p:cNvSpPr txBox="1"/>
              <p:nvPr/>
            </p:nvSpPr>
            <p:spPr>
              <a:xfrm>
                <a:off x="681925" y="4399606"/>
                <a:ext cx="6295036" cy="646331"/>
              </a:xfrm>
              <a:prstGeom prst="rect">
                <a:avLst/>
              </a:prstGeom>
              <a:noFill/>
            </p:spPr>
            <p:txBody>
              <a:bodyPr wrap="square">
                <a:spAutoFit/>
              </a:bodyPr>
              <a:lstStyle/>
              <a:p>
                <a:r>
                  <a:rPr lang="it-IT" dirty="0">
                    <a:latin typeface="Century Gothic" panose="020B0502020202020204" pitchFamily="34" charset="0"/>
                  </a:rPr>
                  <a:t>Create </a:t>
                </a:r>
                <a:r>
                  <a:rPr lang="it-IT" b="1" dirty="0" err="1">
                    <a:latin typeface="Century Gothic" panose="020B0502020202020204" pitchFamily="34" charset="0"/>
                  </a:rPr>
                  <a:t>desired</a:t>
                </a:r>
                <a:r>
                  <a:rPr lang="it-IT" b="1" dirty="0">
                    <a:latin typeface="Century Gothic" panose="020B0502020202020204" pitchFamily="34" charset="0"/>
                  </a:rPr>
                  <a:t> </a:t>
                </a:r>
                <a:r>
                  <a:rPr lang="it-IT" b="1" dirty="0" err="1">
                    <a:latin typeface="Century Gothic" panose="020B0502020202020204" pitchFamily="34" charset="0"/>
                  </a:rPr>
                  <a:t>trajectory</a:t>
                </a:r>
                <a:r>
                  <a:rPr lang="it-IT" b="1" dirty="0">
                    <a:latin typeface="Century Gothic" panose="020B0502020202020204" pitchFamily="34" charset="0"/>
                  </a:rPr>
                  <a:t> </a:t>
                </a:r>
                <a:r>
                  <a:rPr lang="it-IT" dirty="0">
                    <a:latin typeface="Century Gothic" panose="020B0502020202020204" pitchFamily="34" charset="0"/>
                  </a:rPr>
                  <a:t>in </a:t>
                </a:r>
                <a:r>
                  <a:rPr lang="it-IT" dirty="0" err="1">
                    <a:latin typeface="Century Gothic" panose="020B0502020202020204" pitchFamily="34" charset="0"/>
                  </a:rPr>
                  <a:t>terms</a:t>
                </a:r>
                <a:r>
                  <a:rPr lang="it-IT" dirty="0">
                    <a:latin typeface="Century Gothic" panose="020B0502020202020204" pitchFamily="34" charset="0"/>
                  </a:rPr>
                  <a:t> of </a:t>
                </a:r>
                <a14:m>
                  <m:oMath xmlns:m="http://schemas.openxmlformats.org/officeDocument/2006/math">
                    <m:sSup>
                      <m:sSupPr>
                        <m:ctrlPr>
                          <a:rPr lang="it-IT" b="0" i="1" smtClean="0">
                            <a:latin typeface="Cambria Math" panose="02040503050406030204" pitchFamily="18" charset="0"/>
                          </a:rPr>
                        </m:ctrlPr>
                      </m:sSupPr>
                      <m:e>
                        <m:d>
                          <m:dPr>
                            <m:begChr m:val="["/>
                            <m:endChr m:val="]"/>
                            <m:ctrlPr>
                              <a:rPr lang="it-IT" i="1" smtClean="0">
                                <a:latin typeface="Cambria Math" panose="02040503050406030204" pitchFamily="18" charset="0"/>
                              </a:rPr>
                            </m:ctrlPr>
                          </m:dPr>
                          <m:e>
                            <m:m>
                              <m:mPr>
                                <m:mcs>
                                  <m:mc>
                                    <m:mcPr>
                                      <m:count m:val="2"/>
                                      <m:mcJc m:val="center"/>
                                    </m:mcPr>
                                  </m:mc>
                                </m:mcs>
                                <m:ctrlPr>
                                  <a:rPr lang="it-IT" i="1" smtClean="0">
                                    <a:latin typeface="Cambria Math" panose="02040503050406030204" pitchFamily="18" charset="0"/>
                                  </a:rPr>
                                </m:ctrlPr>
                              </m:mPr>
                              <m:mr>
                                <m:e>
                                  <m:m>
                                    <m:mPr>
                                      <m:mcs>
                                        <m:mc>
                                          <m:mcPr>
                                            <m:count m:val="2"/>
                                            <m:mcJc m:val="center"/>
                                          </m:mcPr>
                                        </m:mc>
                                      </m:mcs>
                                      <m:ctrlPr>
                                        <a:rPr lang="it-IT" i="1" smtClean="0">
                                          <a:latin typeface="Cambria Math" panose="02040503050406030204" pitchFamily="18" charset="0"/>
                                        </a:rPr>
                                      </m:ctrlPr>
                                    </m:mPr>
                                    <m:mr>
                                      <m:e>
                                        <m:sSub>
                                          <m:sSubPr>
                                            <m:ctrlPr>
                                              <a:rPr lang="it-IT" i="1">
                                                <a:latin typeface="Cambria Math" panose="02040503050406030204" pitchFamily="18" charset="0"/>
                                              </a:rPr>
                                            </m:ctrlPr>
                                          </m:sSubPr>
                                          <m:e>
                                            <m:r>
                                              <m:rPr>
                                                <m:brk m:alnAt="7"/>
                                              </m:rPr>
                                              <a:rPr lang="it-IT" i="1">
                                                <a:latin typeface="Cambria Math" panose="02040503050406030204" pitchFamily="18" charset="0"/>
                                              </a:rPr>
                                              <m:t>𝑥</m:t>
                                            </m:r>
                                          </m:e>
                                          <m:sub>
                                            <m:r>
                                              <m:rPr>
                                                <m:brk m:alnAt="7"/>
                                              </m:rPr>
                                              <a:rPr lang="it-IT" i="1">
                                                <a:latin typeface="Cambria Math" panose="02040503050406030204" pitchFamily="18" charset="0"/>
                                              </a:rPr>
                                              <m:t>𝑑</m:t>
                                            </m:r>
                                          </m:sub>
                                        </m:sSub>
                                      </m:e>
                                      <m:e>
                                        <m:sSub>
                                          <m:sSubPr>
                                            <m:ctrlPr>
                                              <a:rPr lang="it-IT" i="1">
                                                <a:latin typeface="Cambria Math" panose="02040503050406030204" pitchFamily="18" charset="0"/>
                                              </a:rPr>
                                            </m:ctrlPr>
                                          </m:sSubPr>
                                          <m:e>
                                            <m:r>
                                              <a:rPr lang="it-IT" i="1">
                                                <a:latin typeface="Cambria Math" panose="02040503050406030204" pitchFamily="18" charset="0"/>
                                              </a:rPr>
                                              <m:t>𝑦</m:t>
                                            </m:r>
                                          </m:e>
                                          <m:sub>
                                            <m:r>
                                              <a:rPr lang="it-IT" i="1">
                                                <a:latin typeface="Cambria Math" panose="02040503050406030204" pitchFamily="18" charset="0"/>
                                              </a:rPr>
                                              <m:t>𝑑</m:t>
                                            </m:r>
                                          </m:sub>
                                        </m:sSub>
                                      </m:e>
                                    </m:mr>
                                  </m:m>
                                </m:e>
                                <m:e>
                                  <m:m>
                                    <m:mPr>
                                      <m:mcs>
                                        <m:mc>
                                          <m:mcPr>
                                            <m:count m:val="2"/>
                                            <m:mcJc m:val="center"/>
                                          </m:mcPr>
                                        </m:mc>
                                      </m:mcs>
                                      <m:ctrlPr>
                                        <a:rPr lang="it-IT" i="1" smtClean="0">
                                          <a:latin typeface="Cambria Math" panose="02040503050406030204" pitchFamily="18" charset="0"/>
                                        </a:rPr>
                                      </m:ctrlPr>
                                    </m:mPr>
                                    <m:mr>
                                      <m:e>
                                        <m:sSub>
                                          <m:sSubPr>
                                            <m:ctrlPr>
                                              <a:rPr lang="it-IT" i="1">
                                                <a:latin typeface="Cambria Math" panose="02040503050406030204" pitchFamily="18" charset="0"/>
                                              </a:rPr>
                                            </m:ctrlPr>
                                          </m:sSubPr>
                                          <m:e>
                                            <m:r>
                                              <a:rPr lang="it-IT" i="1">
                                                <a:latin typeface="Cambria Math" panose="02040503050406030204" pitchFamily="18" charset="0"/>
                                              </a:rPr>
                                              <m:t>𝜃</m:t>
                                            </m:r>
                                          </m:e>
                                          <m:sub>
                                            <m:r>
                                              <a:rPr lang="it-IT" i="1">
                                                <a:latin typeface="Cambria Math" panose="02040503050406030204" pitchFamily="18" charset="0"/>
                                              </a:rPr>
                                              <m:t>𝑑</m:t>
                                            </m:r>
                                          </m:sub>
                                        </m:sSub>
                                      </m:e>
                                      <m:e>
                                        <m:sSub>
                                          <m:sSubPr>
                                            <m:ctrlPr>
                                              <a:rPr lang="it-IT" i="1">
                                                <a:latin typeface="Cambria Math" panose="02040503050406030204" pitchFamily="18" charset="0"/>
                                              </a:rPr>
                                            </m:ctrlPr>
                                          </m:sSubPr>
                                          <m:e>
                                            <m:r>
                                              <a:rPr lang="it-IT" i="1">
                                                <a:latin typeface="Cambria Math" panose="02040503050406030204" pitchFamily="18" charset="0"/>
                                              </a:rPr>
                                              <m:t>𝜙</m:t>
                                            </m:r>
                                          </m:e>
                                          <m:sub>
                                            <m:r>
                                              <a:rPr lang="it-IT" i="1">
                                                <a:latin typeface="Cambria Math" panose="02040503050406030204" pitchFamily="18" charset="0"/>
                                              </a:rPr>
                                              <m:t>𝑑</m:t>
                                            </m:r>
                                          </m:sub>
                                        </m:sSub>
                                      </m:e>
                                    </m:mr>
                                  </m:m>
                                </m:e>
                              </m:mr>
                            </m:m>
                          </m:e>
                        </m:d>
                      </m:e>
                      <m:sup>
                        <m:r>
                          <a:rPr lang="it-IT" b="0" i="1" smtClean="0">
                            <a:latin typeface="Cambria Math" panose="02040503050406030204" pitchFamily="18" charset="0"/>
                          </a:rPr>
                          <m:t>𝑇</m:t>
                        </m:r>
                      </m:sup>
                    </m:sSup>
                  </m:oMath>
                </a14:m>
                <a:r>
                  <a:rPr lang="it-IT" dirty="0">
                    <a:latin typeface="Century Gothic" panose="020B0502020202020204" pitchFamily="34" charset="0"/>
                  </a:rPr>
                  <a:t> </a:t>
                </a:r>
                <a:r>
                  <a:rPr lang="en-US" dirty="0">
                    <a:latin typeface="Century Gothic" panose="020B0502020202020204" pitchFamily="34" charset="0"/>
                  </a:rPr>
                  <a:t>to be given input to the controller</a:t>
                </a:r>
                <a:endParaRPr lang="it-IT" dirty="0">
                  <a:latin typeface="Century Gothic" panose="020B0502020202020204" pitchFamily="34" charset="0"/>
                </a:endParaRPr>
              </a:p>
            </p:txBody>
          </p:sp>
        </mc:Choice>
        <mc:Fallback xmlns="">
          <p:sp>
            <p:nvSpPr>
              <p:cNvPr id="6" name="CasellaDiTesto 5">
                <a:extLst>
                  <a:ext uri="{FF2B5EF4-FFF2-40B4-BE49-F238E27FC236}">
                    <a16:creationId xmlns:a16="http://schemas.microsoft.com/office/drawing/2014/main" id="{34AD0C4B-6AD3-00D4-5056-2BBA842AA07D}"/>
                  </a:ext>
                </a:extLst>
              </p:cNvPr>
              <p:cNvSpPr txBox="1">
                <a:spLocks noRot="1" noChangeAspect="1" noMove="1" noResize="1" noEditPoints="1" noAdjustHandles="1" noChangeArrowheads="1" noChangeShapeType="1" noTextEdit="1"/>
              </p:cNvSpPr>
              <p:nvPr/>
            </p:nvSpPr>
            <p:spPr>
              <a:xfrm>
                <a:off x="681925" y="4399606"/>
                <a:ext cx="6295036" cy="646331"/>
              </a:xfrm>
              <a:prstGeom prst="rect">
                <a:avLst/>
              </a:prstGeom>
              <a:blipFill>
                <a:blip r:embed="rId5"/>
                <a:stretch>
                  <a:fillRect l="-871" t="-5660" b="-141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6A57168A-3CF6-C867-F601-79BEAF22016B}"/>
                  </a:ext>
                </a:extLst>
              </p:cNvPr>
              <p:cNvSpPr txBox="1"/>
              <p:nvPr/>
            </p:nvSpPr>
            <p:spPr>
              <a:xfrm>
                <a:off x="6869742" y="1474052"/>
                <a:ext cx="3625826" cy="369332"/>
              </a:xfrm>
              <a:prstGeom prst="rect">
                <a:avLst/>
              </a:prstGeom>
              <a:noFill/>
            </p:spPr>
            <p:txBody>
              <a:bodyPr wrap="square">
                <a:spAutoFit/>
              </a:bodyPr>
              <a:lstStyle/>
              <a:p>
                <a:r>
                  <a:rPr lang="it-IT" dirty="0">
                    <a:latin typeface="Century Gothic" panose="020B0502020202020204" pitchFamily="34" charset="0"/>
                  </a:rPr>
                  <a:t>From </a:t>
                </a:r>
                <a:r>
                  <a:rPr lang="it-IT" dirty="0" err="1">
                    <a:latin typeface="Century Gothic" panose="020B0502020202020204" pitchFamily="34" charset="0"/>
                  </a:rPr>
                  <a:t>geometric</a:t>
                </a:r>
                <a:r>
                  <a:rPr lang="it-IT" dirty="0">
                    <a:latin typeface="Century Gothic" panose="020B0502020202020204" pitchFamily="34" charset="0"/>
                  </a:rPr>
                  <a:t> </a:t>
                </a:r>
                <a:r>
                  <a:rPr lang="it-IT" dirty="0" err="1">
                    <a:latin typeface="Century Gothic" panose="020B0502020202020204" pitchFamily="34" charset="0"/>
                  </a:rPr>
                  <a:t>path</a:t>
                </a:r>
                <a:r>
                  <a:rPr lang="it-IT" dirty="0">
                    <a:latin typeface="Century Gothic" panose="020B0502020202020204" pitchFamily="34" charset="0"/>
                  </a:rPr>
                  <a:t> </a:t>
                </a:r>
                <a14:m>
                  <m:oMath xmlns:m="http://schemas.openxmlformats.org/officeDocument/2006/math">
                    <m:r>
                      <a:rPr lang="it-IT" b="0" i="1" smtClean="0">
                        <a:latin typeface="Cambria Math" panose="02040503050406030204" pitchFamily="18" charset="0"/>
                      </a:rPr>
                      <m:t>𝑞</m:t>
                    </m:r>
                    <m:r>
                      <a:rPr lang="it-IT" b="0" i="1" smtClean="0">
                        <a:latin typeface="Cambria Math" panose="02040503050406030204" pitchFamily="18" charset="0"/>
                      </a:rPr>
                      <m:t>(</m:t>
                    </m:r>
                    <m:r>
                      <a:rPr lang="it-IT" b="0" i="1" smtClean="0">
                        <a:latin typeface="Cambria Math" panose="02040503050406030204" pitchFamily="18" charset="0"/>
                      </a:rPr>
                      <m:t>𝑠</m:t>
                    </m:r>
                    <m:r>
                      <a:rPr lang="it-IT" b="0" i="1" smtClean="0">
                        <a:latin typeface="Cambria Math" panose="02040503050406030204" pitchFamily="18" charset="0"/>
                      </a:rPr>
                      <m:t>)</m:t>
                    </m:r>
                  </m:oMath>
                </a14:m>
                <a:endParaRPr lang="it-IT" dirty="0">
                  <a:latin typeface="Century Gothic" panose="020B0502020202020204" pitchFamily="34" charset="0"/>
                </a:endParaRPr>
              </a:p>
            </p:txBody>
          </p:sp>
        </mc:Choice>
        <mc:Fallback xmlns="">
          <p:sp>
            <p:nvSpPr>
              <p:cNvPr id="12" name="CasellaDiTesto 11">
                <a:extLst>
                  <a:ext uri="{FF2B5EF4-FFF2-40B4-BE49-F238E27FC236}">
                    <a16:creationId xmlns:a16="http://schemas.microsoft.com/office/drawing/2014/main" id="{6A57168A-3CF6-C867-F601-79BEAF22016B}"/>
                  </a:ext>
                </a:extLst>
              </p:cNvPr>
              <p:cNvSpPr txBox="1">
                <a:spLocks noRot="1" noChangeAspect="1" noMove="1" noResize="1" noEditPoints="1" noAdjustHandles="1" noChangeArrowheads="1" noChangeShapeType="1" noTextEdit="1"/>
              </p:cNvSpPr>
              <p:nvPr/>
            </p:nvSpPr>
            <p:spPr>
              <a:xfrm>
                <a:off x="6869742" y="1474052"/>
                <a:ext cx="3625826" cy="369332"/>
              </a:xfrm>
              <a:prstGeom prst="rect">
                <a:avLst/>
              </a:prstGeom>
              <a:blipFill>
                <a:blip r:embed="rId6"/>
                <a:stretch>
                  <a:fillRect l="-1513" t="-10000" b="-26667"/>
                </a:stretch>
              </a:blipFill>
            </p:spPr>
            <p:txBody>
              <a:bodyPr/>
              <a:lstStyle/>
              <a:p>
                <a:r>
                  <a:rPr lang="it-IT">
                    <a:noFill/>
                  </a:rPr>
                  <a:t> </a:t>
                </a:r>
              </a:p>
            </p:txBody>
          </p:sp>
        </mc:Fallback>
      </mc:AlternateContent>
      <p:cxnSp>
        <p:nvCxnSpPr>
          <p:cNvPr id="33" name="Connettore a gomito 32">
            <a:extLst>
              <a:ext uri="{FF2B5EF4-FFF2-40B4-BE49-F238E27FC236}">
                <a16:creationId xmlns:a16="http://schemas.microsoft.com/office/drawing/2014/main" id="{2FB6C484-F81D-0261-78E9-48AB2FFB0CB2}"/>
              </a:ext>
            </a:extLst>
          </p:cNvPr>
          <p:cNvCxnSpPr>
            <a:cxnSpLocks/>
          </p:cNvCxnSpPr>
          <p:nvPr/>
        </p:nvCxnSpPr>
        <p:spPr>
          <a:xfrm rot="5400000">
            <a:off x="4961700" y="2638743"/>
            <a:ext cx="2282091" cy="991904"/>
          </a:xfrm>
          <a:prstGeom prst="bentConnector3">
            <a:avLst>
              <a:gd name="adj1" fmla="val 15019"/>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831343CE-7372-BDCF-81A7-8BE8EDEE937A}"/>
                  </a:ext>
                </a:extLst>
              </p:cNvPr>
              <p:cNvSpPr txBox="1"/>
              <p:nvPr/>
            </p:nvSpPr>
            <p:spPr>
              <a:xfrm>
                <a:off x="2513302" y="2273574"/>
                <a:ext cx="2501808" cy="369332"/>
              </a:xfrm>
              <a:prstGeom prst="rect">
                <a:avLst/>
              </a:prstGeom>
              <a:noFill/>
            </p:spPr>
            <p:txBody>
              <a:bodyPr wrap="square">
                <a:spAutoFit/>
              </a:bodyPr>
              <a:lstStyle/>
              <a:p>
                <a:r>
                  <a:rPr lang="it-IT" dirty="0" err="1">
                    <a:latin typeface="Century Gothic" panose="020B0502020202020204" pitchFamily="34" charset="0"/>
                  </a:rPr>
                  <a:t>Adding</a:t>
                </a:r>
                <a:r>
                  <a:rPr lang="it-IT" dirty="0">
                    <a:latin typeface="Century Gothic" panose="020B0502020202020204" pitchFamily="34" charset="0"/>
                  </a:rPr>
                  <a:t> time </a:t>
                </a:r>
                <a:r>
                  <a:rPr lang="it-IT" dirty="0" err="1">
                    <a:latin typeface="Century Gothic" panose="020B0502020202020204" pitchFamily="34" charset="0"/>
                  </a:rPr>
                  <a:t>law</a:t>
                </a:r>
                <a:r>
                  <a:rPr lang="it-IT" dirty="0">
                    <a:latin typeface="Century Gothic" panose="020B0502020202020204" pitchFamily="34" charset="0"/>
                  </a:rPr>
                  <a:t> </a:t>
                </a:r>
                <a14:m>
                  <m:oMath xmlns:m="http://schemas.openxmlformats.org/officeDocument/2006/math">
                    <m:r>
                      <a:rPr lang="it-IT" b="0" i="1" smtClean="0">
                        <a:latin typeface="Cambria Math" panose="02040503050406030204" pitchFamily="18" charset="0"/>
                      </a:rPr>
                      <m:t>𝑠</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oMath>
                </a14:m>
                <a:r>
                  <a:rPr lang="it-IT" dirty="0">
                    <a:latin typeface="Century Gothic" panose="020B0502020202020204" pitchFamily="34" charset="0"/>
                  </a:rPr>
                  <a:t> </a:t>
                </a:r>
              </a:p>
            </p:txBody>
          </p:sp>
        </mc:Choice>
        <mc:Fallback xmlns="">
          <p:sp>
            <p:nvSpPr>
              <p:cNvPr id="49" name="CasellaDiTesto 48">
                <a:extLst>
                  <a:ext uri="{FF2B5EF4-FFF2-40B4-BE49-F238E27FC236}">
                    <a16:creationId xmlns:a16="http://schemas.microsoft.com/office/drawing/2014/main" id="{831343CE-7372-BDCF-81A7-8BE8EDEE937A}"/>
                  </a:ext>
                </a:extLst>
              </p:cNvPr>
              <p:cNvSpPr txBox="1">
                <a:spLocks noRot="1" noChangeAspect="1" noMove="1" noResize="1" noEditPoints="1" noAdjustHandles="1" noChangeArrowheads="1" noChangeShapeType="1" noTextEdit="1"/>
              </p:cNvSpPr>
              <p:nvPr/>
            </p:nvSpPr>
            <p:spPr>
              <a:xfrm>
                <a:off x="2513302" y="2273574"/>
                <a:ext cx="2501808" cy="369332"/>
              </a:xfrm>
              <a:prstGeom prst="rect">
                <a:avLst/>
              </a:prstGeom>
              <a:blipFill>
                <a:blip r:embed="rId7"/>
                <a:stretch>
                  <a:fillRect l="-1946" t="-9836"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3F679CF-AEA1-F80B-E79C-8F666F2186B1}"/>
                  </a:ext>
                </a:extLst>
              </p:cNvPr>
              <p:cNvSpPr txBox="1"/>
              <p:nvPr/>
            </p:nvSpPr>
            <p:spPr>
              <a:xfrm>
                <a:off x="6869741" y="1838064"/>
                <a:ext cx="3401433" cy="738664"/>
              </a:xfrm>
              <a:prstGeom prst="rect">
                <a:avLst/>
              </a:prstGeom>
              <a:noFill/>
            </p:spPr>
            <p:txBody>
              <a:bodyPr wrap="square">
                <a:spAutoFit/>
              </a:bodyPr>
              <a:lstStyle/>
              <a:p>
                <a:pPr lvl="0" defTabSz="914400" eaLnBrk="0" fontAlgn="base" hangingPunct="0">
                  <a:spcBef>
                    <a:spcPct val="0"/>
                  </a:spcBef>
                  <a:spcAft>
                    <a:spcPct val="0"/>
                  </a:spcAft>
                </a:pPr>
                <a:r>
                  <a:rPr lang="en-US" altLang="it-IT" sz="1400" dirty="0">
                    <a:latin typeface="Century Gothic" panose="020B0502020202020204" pitchFamily="34" charset="0"/>
                  </a:rPr>
                  <a:t>Points </a:t>
                </a:r>
                <a:r>
                  <a:rPr kumimoji="0" lang="en-US" altLang="it-IT" sz="1400" b="0" i="0" u="none" strike="noStrike" cap="none" normalizeH="0" baseline="0" dirty="0">
                    <a:ln>
                      <a:noFill/>
                    </a:ln>
                    <a:solidFill>
                      <a:schemeClr val="tx1"/>
                    </a:solidFill>
                    <a:effectLst/>
                    <a:latin typeface="Century Gothic" panose="020B0502020202020204" pitchFamily="34" charset="0"/>
                  </a:rPr>
                  <a:t>representing the geometric path in terms of </a:t>
                </a: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rPr>
                      <m:t>𝑥</m:t>
                    </m:r>
                  </m:oMath>
                </a14:m>
                <a:r>
                  <a:rPr kumimoji="0" lang="en-US" altLang="it-IT" sz="1400" b="0" i="0" u="none" strike="noStrike" cap="none" normalizeH="0" baseline="0" dirty="0">
                    <a:ln>
                      <a:noFill/>
                    </a:ln>
                    <a:solidFill>
                      <a:schemeClr val="tx1"/>
                    </a:solidFill>
                    <a:effectLst/>
                    <a:latin typeface="Century Gothic" panose="020B0502020202020204" pitchFamily="34" charset="0"/>
                  </a:rPr>
                  <a:t> and </a:t>
                </a: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rPr>
                      <m:t>𝑦</m:t>
                    </m:r>
                  </m:oMath>
                </a14:m>
                <a:r>
                  <a:rPr kumimoji="0" lang="en-US" altLang="it-IT" sz="1400" b="0" i="0" u="none" strike="noStrike" cap="none" normalizeH="0" baseline="0" dirty="0">
                    <a:ln>
                      <a:noFill/>
                    </a:ln>
                    <a:solidFill>
                      <a:schemeClr val="tx1"/>
                    </a:solidFill>
                    <a:effectLst/>
                    <a:latin typeface="Century Gothic" panose="020B0502020202020204" pitchFamily="34" charset="0"/>
                  </a:rPr>
                  <a:t> coordinates was provides from path planning;</a:t>
                </a:r>
              </a:p>
            </p:txBody>
          </p:sp>
        </mc:Choice>
        <mc:Fallback xmlns="">
          <p:sp>
            <p:nvSpPr>
              <p:cNvPr id="10" name="CasellaDiTesto 9">
                <a:extLst>
                  <a:ext uri="{FF2B5EF4-FFF2-40B4-BE49-F238E27FC236}">
                    <a16:creationId xmlns:a16="http://schemas.microsoft.com/office/drawing/2014/main" id="{63F679CF-AEA1-F80B-E79C-8F666F2186B1}"/>
                  </a:ext>
                </a:extLst>
              </p:cNvPr>
              <p:cNvSpPr txBox="1">
                <a:spLocks noRot="1" noChangeAspect="1" noMove="1" noResize="1" noEditPoints="1" noAdjustHandles="1" noChangeArrowheads="1" noChangeShapeType="1" noTextEdit="1"/>
              </p:cNvSpPr>
              <p:nvPr/>
            </p:nvSpPr>
            <p:spPr>
              <a:xfrm>
                <a:off x="6869741" y="1838064"/>
                <a:ext cx="3401433" cy="738664"/>
              </a:xfrm>
              <a:prstGeom prst="rect">
                <a:avLst/>
              </a:prstGeom>
              <a:blipFill>
                <a:blip r:embed="rId9"/>
                <a:stretch>
                  <a:fillRect l="-538" t="-1653" b="-7438"/>
                </a:stretch>
              </a:blipFill>
            </p:spPr>
            <p:txBody>
              <a:bodyPr/>
              <a:lstStyle/>
              <a:p>
                <a:r>
                  <a:rPr lang="it-IT">
                    <a:noFill/>
                  </a:rPr>
                  <a:t> </a:t>
                </a:r>
              </a:p>
            </p:txBody>
          </p:sp>
        </mc:Fallback>
      </mc:AlternateContent>
      <p:sp>
        <p:nvSpPr>
          <p:cNvPr id="13" name="Ovale 12">
            <a:extLst>
              <a:ext uri="{FF2B5EF4-FFF2-40B4-BE49-F238E27FC236}">
                <a16:creationId xmlns:a16="http://schemas.microsoft.com/office/drawing/2014/main" id="{712D6F6C-82E8-DA98-A931-128400CC733A}"/>
              </a:ext>
            </a:extLst>
          </p:cNvPr>
          <p:cNvSpPr/>
          <p:nvPr/>
        </p:nvSpPr>
        <p:spPr>
          <a:xfrm>
            <a:off x="6512638" y="1518725"/>
            <a:ext cx="328076" cy="302080"/>
          </a:xfrm>
          <a:prstGeom prst="ellipse">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ln>
                  <a:solidFill>
                    <a:sysClr val="windowText" lastClr="000000"/>
                  </a:solidFill>
                </a:ln>
                <a:solidFill>
                  <a:srgbClr val="971720"/>
                </a:solidFill>
                <a:latin typeface="Century Gothic"/>
                <a:cs typeface="Century Gothic"/>
              </a:rPr>
              <a:t>1</a:t>
            </a:r>
            <a:endParaRPr lang="it-IT" sz="1200" dirty="0">
              <a:ln>
                <a:solidFill>
                  <a:sysClr val="windowText" lastClr="000000"/>
                </a:solidFill>
              </a:ln>
              <a:solidFill>
                <a:srgbClr val="971720"/>
              </a:solidFill>
              <a:latin typeface="Century Gothic"/>
              <a:cs typeface="Century Gothic"/>
            </a:endParaRPr>
          </a:p>
        </p:txBody>
      </p:sp>
      <p:sp>
        <p:nvSpPr>
          <p:cNvPr id="14" name="Ovale 13">
            <a:extLst>
              <a:ext uri="{FF2B5EF4-FFF2-40B4-BE49-F238E27FC236}">
                <a16:creationId xmlns:a16="http://schemas.microsoft.com/office/drawing/2014/main" id="{3BC9DE84-CEA3-7E10-BDAB-8A505C0EEFBE}"/>
              </a:ext>
            </a:extLst>
          </p:cNvPr>
          <p:cNvSpPr/>
          <p:nvPr/>
        </p:nvSpPr>
        <p:spPr>
          <a:xfrm>
            <a:off x="4999844" y="2297485"/>
            <a:ext cx="328076" cy="302080"/>
          </a:xfrm>
          <a:prstGeom prst="ellipse">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ln>
                  <a:solidFill>
                    <a:sysClr val="windowText" lastClr="000000"/>
                  </a:solidFill>
                </a:ln>
                <a:solidFill>
                  <a:srgbClr val="971720"/>
                </a:solidFill>
                <a:latin typeface="Century Gothic"/>
                <a:cs typeface="Century Gothic"/>
              </a:rPr>
              <a:t>2</a:t>
            </a:r>
            <a:endParaRPr lang="it-IT" sz="1200" dirty="0">
              <a:ln>
                <a:solidFill>
                  <a:sysClr val="windowText" lastClr="000000"/>
                </a:solidFill>
              </a:ln>
              <a:solidFill>
                <a:srgbClr val="971720"/>
              </a:solidFill>
              <a:latin typeface="Century Gothic"/>
              <a:cs typeface="Century Gothic"/>
            </a:endParaRPr>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3B971298-8E67-0CC5-FD8C-AF79D7A1C506}"/>
                  </a:ext>
                </a:extLst>
              </p:cNvPr>
              <p:cNvSpPr txBox="1"/>
              <p:nvPr/>
            </p:nvSpPr>
            <p:spPr>
              <a:xfrm>
                <a:off x="1364344" y="2595111"/>
                <a:ext cx="4242450" cy="1169551"/>
              </a:xfrm>
              <a:prstGeom prst="rect">
                <a:avLst/>
              </a:prstGeom>
              <a:noFill/>
            </p:spPr>
            <p:txBody>
              <a:bodyPr wrap="square">
                <a:spAutoFit/>
              </a:bodyPr>
              <a:lstStyle/>
              <a:p>
                <a:r>
                  <a:rPr lang="en-US" altLang="it-IT" sz="1400" dirty="0">
                    <a:latin typeface="Century Gothic" panose="020B0502020202020204" pitchFamily="34" charset="0"/>
                  </a:rPr>
                  <a:t>T</a:t>
                </a:r>
                <a:r>
                  <a:rPr kumimoji="0" lang="en-US" altLang="it-IT" sz="1400" b="0" i="0" u="none" strike="noStrike" cap="none" normalizeH="0" baseline="0" dirty="0">
                    <a:ln>
                      <a:noFill/>
                    </a:ln>
                    <a:solidFill>
                      <a:schemeClr val="tx1"/>
                    </a:solidFill>
                    <a:effectLst/>
                    <a:latin typeface="Century Gothic" panose="020B0502020202020204" pitchFamily="34" charset="0"/>
                  </a:rPr>
                  <a:t>ime law was defined as a function that maps time </a:t>
                </a: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rPr>
                      <m:t>𝑡</m:t>
                    </m:r>
                  </m:oMath>
                </a14:m>
                <a:r>
                  <a:rPr kumimoji="0" lang="en-US" altLang="it-IT" sz="1400" b="0" i="0" u="none" strike="noStrike" cap="none" normalizeH="0" baseline="0" dirty="0">
                    <a:ln>
                      <a:noFill/>
                    </a:ln>
                    <a:solidFill>
                      <a:schemeClr val="tx1"/>
                    </a:solidFill>
                    <a:effectLst/>
                    <a:latin typeface="Century Gothic" panose="020B0502020202020204" pitchFamily="34" charset="0"/>
                  </a:rPr>
                  <a:t> to </a:t>
                </a:r>
                <a:r>
                  <a:rPr lang="en-US" altLang="it-IT" sz="1400" dirty="0">
                    <a:latin typeface="Century Gothic" panose="020B0502020202020204" pitchFamily="34" charset="0"/>
                  </a:rPr>
                  <a:t>the arclength </a:t>
                </a: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rPr>
                      <m:t>𝑠</m:t>
                    </m:r>
                  </m:oMath>
                </a14:m>
                <a:r>
                  <a:rPr kumimoji="0" lang="en-US" altLang="it-IT" sz="1400" b="0" i="0" u="none" strike="noStrike" cap="none" normalizeH="0" baseline="0" dirty="0">
                    <a:ln>
                      <a:noFill/>
                    </a:ln>
                    <a:solidFill>
                      <a:schemeClr val="tx1"/>
                    </a:solidFill>
                    <a:effectLst/>
                    <a:latin typeface="Century Gothic" panose="020B0502020202020204" pitchFamily="34" charset="0"/>
                  </a:rPr>
                  <a:t>. Fit a polynomial of degree 7 to map time to the </a:t>
                </a:r>
                <a:r>
                  <a:rPr lang="en-US" altLang="it-IT" sz="1400" dirty="0">
                    <a:latin typeface="Century Gothic" panose="020B0502020202020204" pitchFamily="34" charset="0"/>
                  </a:rPr>
                  <a:t>arc</a:t>
                </a:r>
                <a:r>
                  <a:rPr kumimoji="0" lang="en-US" altLang="it-IT" sz="1400" b="0" i="0" u="none" strike="noStrike" cap="none" normalizeH="0" baseline="0" dirty="0">
                    <a:ln>
                      <a:noFill/>
                    </a:ln>
                    <a:solidFill>
                      <a:schemeClr val="tx1"/>
                    </a:solidFill>
                    <a:effectLst/>
                    <a:latin typeface="Century Gothic" panose="020B0502020202020204" pitchFamily="34" charset="0"/>
                  </a:rPr>
                  <a:t>length. </a:t>
                </a:r>
                <a:r>
                  <a:rPr kumimoji="0" lang="en-US" altLang="it-IT" sz="1400" b="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polyfit</a:t>
                </a:r>
                <a:r>
                  <a:rPr kumimoji="0" lang="en-US" altLang="it-IT" sz="1400" b="0" i="1" u="none" strike="noStrike" cap="none" normalizeH="0" baseline="0" dirty="0">
                    <a:ln>
                      <a:noFill/>
                    </a:ln>
                    <a:solidFill>
                      <a:schemeClr val="tx1"/>
                    </a:solidFill>
                    <a:effectLst/>
                    <a:latin typeface="Century Gothic" panose="020B0502020202020204" pitchFamily="34" charset="0"/>
                  </a:rPr>
                  <a:t> </a:t>
                </a:r>
                <a:r>
                  <a:rPr lang="en-US" altLang="it-IT" sz="1400" dirty="0">
                    <a:latin typeface="Century Gothic" panose="020B0502020202020204" pitchFamily="34" charset="0"/>
                  </a:rPr>
                  <a:t>and </a:t>
                </a:r>
                <a:r>
                  <a:rPr lang="en-US" altLang="it-IT" sz="1400" dirty="0" err="1">
                    <a:latin typeface="Courier New" panose="02070309020205020404" pitchFamily="49" charset="0"/>
                    <a:cs typeface="Courier New" panose="02070309020205020404" pitchFamily="49" charset="0"/>
                  </a:rPr>
                  <a:t>polyval</a:t>
                </a:r>
                <a:r>
                  <a:rPr lang="en-US" altLang="it-IT" sz="1400" i="1" dirty="0">
                    <a:latin typeface="Century Gothic" panose="020B0502020202020204" pitchFamily="34" charset="0"/>
                  </a:rPr>
                  <a:t> </a:t>
                </a:r>
                <a:r>
                  <a:rPr lang="en-US" altLang="it-IT" sz="1400" dirty="0">
                    <a:latin typeface="Century Gothic" panose="020B0502020202020204" pitchFamily="34" charset="0"/>
                  </a:rPr>
                  <a:t>f</a:t>
                </a:r>
                <a:r>
                  <a:rPr kumimoji="0" lang="en-US" altLang="it-IT" sz="1400" b="0" u="none" strike="noStrike" cap="none" normalizeH="0" baseline="0" dirty="0">
                    <a:ln>
                      <a:noFill/>
                    </a:ln>
                    <a:solidFill>
                      <a:schemeClr val="tx1"/>
                    </a:solidFill>
                    <a:effectLst/>
                    <a:latin typeface="Century Gothic" panose="020B0502020202020204" pitchFamily="34" charset="0"/>
                  </a:rPr>
                  <a:t>unctions in MATLAB </a:t>
                </a:r>
                <a:r>
                  <a:rPr lang="en-US" altLang="it-IT" sz="1400" dirty="0">
                    <a:latin typeface="Century Gothic" panose="020B0502020202020204" pitchFamily="34" charset="0"/>
                  </a:rPr>
                  <a:t>was used.</a:t>
                </a:r>
                <a:endParaRPr lang="it-IT" sz="1400" dirty="0"/>
              </a:p>
            </p:txBody>
          </p:sp>
        </mc:Choice>
        <mc:Fallback xmlns="">
          <p:sp>
            <p:nvSpPr>
              <p:cNvPr id="20" name="CasellaDiTesto 19">
                <a:extLst>
                  <a:ext uri="{FF2B5EF4-FFF2-40B4-BE49-F238E27FC236}">
                    <a16:creationId xmlns:a16="http://schemas.microsoft.com/office/drawing/2014/main" id="{3B971298-8E67-0CC5-FD8C-AF79D7A1C506}"/>
                  </a:ext>
                </a:extLst>
              </p:cNvPr>
              <p:cNvSpPr txBox="1">
                <a:spLocks noRot="1" noChangeAspect="1" noMove="1" noResize="1" noEditPoints="1" noAdjustHandles="1" noChangeArrowheads="1" noChangeShapeType="1" noTextEdit="1"/>
              </p:cNvSpPr>
              <p:nvPr/>
            </p:nvSpPr>
            <p:spPr>
              <a:xfrm>
                <a:off x="1364344" y="2595111"/>
                <a:ext cx="4242450" cy="1169551"/>
              </a:xfrm>
              <a:prstGeom prst="rect">
                <a:avLst/>
              </a:prstGeom>
              <a:blipFill>
                <a:blip r:embed="rId10"/>
                <a:stretch>
                  <a:fillRect l="-431" t="-1042" b="-3646"/>
                </a:stretch>
              </a:blipFill>
            </p:spPr>
            <p:txBody>
              <a:bodyPr/>
              <a:lstStyle/>
              <a:p>
                <a:r>
                  <a:rPr lang="it-IT">
                    <a:noFill/>
                  </a:rPr>
                  <a:t> </a:t>
                </a:r>
              </a:p>
            </p:txBody>
          </p:sp>
        </mc:Fallback>
      </mc:AlternateContent>
      <p:sp>
        <p:nvSpPr>
          <p:cNvPr id="21" name="Ovale 20">
            <a:extLst>
              <a:ext uri="{FF2B5EF4-FFF2-40B4-BE49-F238E27FC236}">
                <a16:creationId xmlns:a16="http://schemas.microsoft.com/office/drawing/2014/main" id="{A5563EAC-7651-1A68-3289-A20A8EB07B5A}"/>
              </a:ext>
            </a:extLst>
          </p:cNvPr>
          <p:cNvSpPr/>
          <p:nvPr/>
        </p:nvSpPr>
        <p:spPr>
          <a:xfrm>
            <a:off x="353849" y="4420691"/>
            <a:ext cx="328076" cy="302080"/>
          </a:xfrm>
          <a:prstGeom prst="ellipse">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ln>
                  <a:solidFill>
                    <a:sysClr val="windowText" lastClr="000000"/>
                  </a:solidFill>
                </a:ln>
                <a:solidFill>
                  <a:srgbClr val="971720"/>
                </a:solidFill>
                <a:latin typeface="Century Gothic"/>
                <a:cs typeface="Century Gothic"/>
              </a:rPr>
              <a:t>4</a:t>
            </a:r>
            <a:endParaRPr lang="it-IT" sz="1200" dirty="0">
              <a:ln>
                <a:solidFill>
                  <a:sysClr val="windowText" lastClr="000000"/>
                </a:solidFill>
              </a:ln>
              <a:solidFill>
                <a:srgbClr val="971720"/>
              </a:solidFill>
              <a:latin typeface="Century Gothic"/>
              <a:cs typeface="Century Gothic"/>
            </a:endParaRPr>
          </a:p>
        </p:txBody>
      </p:sp>
      <p:sp>
        <p:nvSpPr>
          <p:cNvPr id="23" name="Ovale 22">
            <a:extLst>
              <a:ext uri="{FF2B5EF4-FFF2-40B4-BE49-F238E27FC236}">
                <a16:creationId xmlns:a16="http://schemas.microsoft.com/office/drawing/2014/main" id="{E8D399F1-0F7A-9E09-3E1D-58E240713331}"/>
              </a:ext>
            </a:extLst>
          </p:cNvPr>
          <p:cNvSpPr/>
          <p:nvPr/>
        </p:nvSpPr>
        <p:spPr>
          <a:xfrm>
            <a:off x="5873085" y="3150577"/>
            <a:ext cx="328076" cy="302080"/>
          </a:xfrm>
          <a:prstGeom prst="ellipse">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ln>
                  <a:solidFill>
                    <a:sysClr val="windowText" lastClr="000000"/>
                  </a:solidFill>
                </a:ln>
                <a:solidFill>
                  <a:srgbClr val="971720"/>
                </a:solidFill>
                <a:latin typeface="Century Gothic"/>
                <a:cs typeface="Century Gothic"/>
              </a:rPr>
              <a:t>3</a:t>
            </a:r>
            <a:endParaRPr lang="it-IT" sz="1200" dirty="0">
              <a:ln>
                <a:solidFill>
                  <a:sysClr val="windowText" lastClr="000000"/>
                </a:solidFill>
              </a:ln>
              <a:solidFill>
                <a:srgbClr val="971720"/>
              </a:solidFill>
              <a:latin typeface="Century Gothic"/>
              <a:cs typeface="Century Gothic"/>
            </a:endParaRPr>
          </a:p>
        </p:txBody>
      </p:sp>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96DB547E-459E-9E4B-ECD9-07B37134CF84}"/>
                  </a:ext>
                </a:extLst>
              </p:cNvPr>
              <p:cNvSpPr txBox="1"/>
              <p:nvPr/>
            </p:nvSpPr>
            <p:spPr>
              <a:xfrm>
                <a:off x="6198477" y="3134849"/>
                <a:ext cx="3951219" cy="369332"/>
              </a:xfrm>
              <a:prstGeom prst="rect">
                <a:avLst/>
              </a:prstGeom>
              <a:noFill/>
            </p:spPr>
            <p:txBody>
              <a:bodyPr wrap="square">
                <a:spAutoFit/>
              </a:bodyPr>
              <a:lstStyle/>
              <a:p>
                <a:r>
                  <a:rPr lang="it-IT" altLang="it-IT" dirty="0">
                    <a:latin typeface="Century Gothic" panose="020B0502020202020204" pitchFamily="34" charset="0"/>
                  </a:rPr>
                  <a:t>Trajectory: </a:t>
                </a:r>
                <a14:m>
                  <m:oMath xmlns:m="http://schemas.openxmlformats.org/officeDocument/2006/math">
                    <m:r>
                      <a:rPr lang="it-IT" altLang="it-IT" b="0" i="1" smtClean="0">
                        <a:latin typeface="Cambria Math" panose="02040503050406030204" pitchFamily="18" charset="0"/>
                      </a:rPr>
                      <m:t>𝑥</m:t>
                    </m:r>
                    <m:r>
                      <a:rPr lang="it-IT" altLang="it-IT" b="0" i="1" smtClean="0">
                        <a:latin typeface="Cambria Math" panose="02040503050406030204" pitchFamily="18" charset="0"/>
                      </a:rPr>
                      <m:t>(</m:t>
                    </m:r>
                    <m:r>
                      <a:rPr lang="it-IT" altLang="it-IT" b="0" i="1" smtClean="0">
                        <a:latin typeface="Cambria Math" panose="02040503050406030204" pitchFamily="18" charset="0"/>
                      </a:rPr>
                      <m:t>𝑡</m:t>
                    </m:r>
                    <m:r>
                      <a:rPr lang="it-IT" altLang="it-IT" b="0" i="1" smtClean="0">
                        <a:latin typeface="Cambria Math" panose="02040503050406030204" pitchFamily="18" charset="0"/>
                      </a:rPr>
                      <m:t>)</m:t>
                    </m:r>
                  </m:oMath>
                </a14:m>
                <a:r>
                  <a:rPr lang="it-IT" dirty="0">
                    <a:latin typeface="Century Gothic" panose="020B0502020202020204" pitchFamily="34" charset="0"/>
                  </a:rPr>
                  <a:t> and </a:t>
                </a:r>
                <a14:m>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oMath>
                </a14:m>
                <a:endParaRPr lang="it-IT" dirty="0">
                  <a:latin typeface="Century Gothic" panose="020B0502020202020204" pitchFamily="34" charset="0"/>
                </a:endParaRPr>
              </a:p>
            </p:txBody>
          </p:sp>
        </mc:Choice>
        <mc:Fallback xmlns="">
          <p:sp>
            <p:nvSpPr>
              <p:cNvPr id="37" name="CasellaDiTesto 36">
                <a:extLst>
                  <a:ext uri="{FF2B5EF4-FFF2-40B4-BE49-F238E27FC236}">
                    <a16:creationId xmlns:a16="http://schemas.microsoft.com/office/drawing/2014/main" id="{96DB547E-459E-9E4B-ECD9-07B37134CF84}"/>
                  </a:ext>
                </a:extLst>
              </p:cNvPr>
              <p:cNvSpPr txBox="1">
                <a:spLocks noRot="1" noChangeAspect="1" noMove="1" noResize="1" noEditPoints="1" noAdjustHandles="1" noChangeArrowheads="1" noChangeShapeType="1" noTextEdit="1"/>
              </p:cNvSpPr>
              <p:nvPr/>
            </p:nvSpPr>
            <p:spPr>
              <a:xfrm>
                <a:off x="6198477" y="3134849"/>
                <a:ext cx="3951219" cy="369332"/>
              </a:xfrm>
              <a:prstGeom prst="rect">
                <a:avLst/>
              </a:prstGeom>
              <a:blipFill>
                <a:blip r:embed="rId11"/>
                <a:stretch>
                  <a:fillRect l="-1389" t="-8197"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2911841A-2B10-FA22-EF39-2D169A173764}"/>
                  </a:ext>
                </a:extLst>
              </p:cNvPr>
              <p:cNvSpPr txBox="1"/>
              <p:nvPr/>
            </p:nvSpPr>
            <p:spPr>
              <a:xfrm>
                <a:off x="6183964" y="3456742"/>
                <a:ext cx="3654854" cy="954107"/>
              </a:xfrm>
              <a:prstGeom prst="rect">
                <a:avLst/>
              </a:prstGeom>
              <a:noFill/>
            </p:spPr>
            <p:txBody>
              <a:bodyPr wrap="square">
                <a:spAutoFit/>
              </a:bodyPr>
              <a:lstStyle/>
              <a:p>
                <a:pPr lvl="0" defTabSz="914400" eaLnBrk="0" fontAlgn="base" hangingPunct="0">
                  <a:spcBef>
                    <a:spcPct val="0"/>
                  </a:spcBef>
                  <a:spcAft>
                    <a:spcPct val="0"/>
                  </a:spcAft>
                </a:pPr>
                <a:r>
                  <a:rPr lang="en-US" altLang="it-IT" sz="1400" dirty="0">
                    <a:latin typeface="Century Gothic" panose="020B0502020202020204" pitchFamily="34" charset="0"/>
                  </a:rPr>
                  <a:t>Time law </a:t>
                </a:r>
                <a14:m>
                  <m:oMath xmlns:m="http://schemas.openxmlformats.org/officeDocument/2006/math">
                    <m:r>
                      <a:rPr lang="it-IT" altLang="it-IT" sz="1400" i="1">
                        <a:latin typeface="Cambria Math" panose="02040503050406030204" pitchFamily="18" charset="0"/>
                      </a:rPr>
                      <m:t>𝑠</m:t>
                    </m:r>
                    <m:r>
                      <a:rPr lang="it-IT" altLang="it-IT" sz="1400" i="1">
                        <a:latin typeface="Cambria Math" panose="02040503050406030204" pitchFamily="18" charset="0"/>
                      </a:rPr>
                      <m:t>(</m:t>
                    </m:r>
                    <m:r>
                      <a:rPr lang="it-IT" altLang="it-IT" sz="1400" i="1">
                        <a:latin typeface="Cambria Math" panose="02040503050406030204" pitchFamily="18" charset="0"/>
                      </a:rPr>
                      <m:t>𝑡</m:t>
                    </m:r>
                    <m:r>
                      <a:rPr lang="it-IT" altLang="it-IT" sz="1400" i="1">
                        <a:latin typeface="Cambria Math" panose="02040503050406030204" pitchFamily="18" charset="0"/>
                      </a:rPr>
                      <m:t>)</m:t>
                    </m:r>
                  </m:oMath>
                </a14:m>
                <a:r>
                  <a:rPr lang="en-US" altLang="it-IT" sz="1400" dirty="0">
                    <a:latin typeface="Century Gothic" panose="020B0502020202020204" pitchFamily="34" charset="0"/>
                  </a:rPr>
                  <a:t> is used to remap the values of the geometric path </a:t>
                </a:r>
                <a14:m>
                  <m:oMath xmlns:m="http://schemas.openxmlformats.org/officeDocument/2006/math">
                    <m:r>
                      <a:rPr lang="it-IT" altLang="it-IT" sz="1400" i="1">
                        <a:latin typeface="Cambria Math" panose="02040503050406030204" pitchFamily="18" charset="0"/>
                      </a:rPr>
                      <m:t>𝑥</m:t>
                    </m:r>
                    <m:r>
                      <a:rPr lang="it-IT" altLang="it-IT" sz="1400" i="1">
                        <a:latin typeface="Cambria Math" panose="02040503050406030204" pitchFamily="18" charset="0"/>
                      </a:rPr>
                      <m:t> </m:t>
                    </m:r>
                  </m:oMath>
                </a14:m>
                <a:r>
                  <a:rPr lang="en-US" altLang="it-IT" sz="1400" dirty="0">
                    <a:latin typeface="Century Gothic" panose="020B0502020202020204" pitchFamily="34" charset="0"/>
                  </a:rPr>
                  <a:t>and </a:t>
                </a:r>
                <a14:m>
                  <m:oMath xmlns:m="http://schemas.openxmlformats.org/officeDocument/2006/math">
                    <m:r>
                      <a:rPr lang="it-IT" altLang="it-IT" sz="1400" i="1">
                        <a:latin typeface="Cambria Math" panose="02040503050406030204" pitchFamily="18" charset="0"/>
                      </a:rPr>
                      <m:t>𝑦</m:t>
                    </m:r>
                  </m:oMath>
                </a14:m>
                <a:r>
                  <a:rPr lang="it-IT" altLang="it-IT" sz="1400" dirty="0">
                    <a:latin typeface="Century Gothic" panose="020B0502020202020204" pitchFamily="34" charset="0"/>
                  </a:rPr>
                  <a:t>. </a:t>
                </a:r>
                <a:r>
                  <a:rPr lang="en-US" altLang="it-IT" sz="1400" dirty="0">
                    <a:latin typeface="Courier New" panose="02070309020205020404" pitchFamily="49" charset="0"/>
                    <a:cs typeface="Courier New" panose="02070309020205020404" pitchFamily="49" charset="0"/>
                  </a:rPr>
                  <a:t>interp1</a:t>
                </a:r>
                <a:r>
                  <a:rPr lang="en-US" altLang="it-IT" sz="1400" i="1" dirty="0">
                    <a:latin typeface="Century Gothic" panose="020B0502020202020204" pitchFamily="34" charset="0"/>
                  </a:rPr>
                  <a:t> </a:t>
                </a:r>
                <a:r>
                  <a:rPr lang="en-US" altLang="it-IT" sz="1400" dirty="0">
                    <a:latin typeface="Century Gothic" panose="020B0502020202020204" pitchFamily="34" charset="0"/>
                  </a:rPr>
                  <a:t>function with the </a:t>
                </a:r>
                <a:r>
                  <a:rPr lang="en-US" altLang="it-IT" sz="1400" dirty="0">
                    <a:latin typeface="Courier New" panose="02070309020205020404" pitchFamily="49" charset="0"/>
                    <a:cs typeface="Courier New" panose="02070309020205020404" pitchFamily="49" charset="0"/>
                  </a:rPr>
                  <a:t>spline</a:t>
                </a:r>
                <a:r>
                  <a:rPr lang="en-US" altLang="it-IT" sz="1400" dirty="0">
                    <a:latin typeface="Century Gothic" panose="020B0502020202020204" pitchFamily="34" charset="0"/>
                  </a:rPr>
                  <a:t> option in MATLAB was used.</a:t>
                </a:r>
                <a:endParaRPr kumimoji="0" lang="en-US" altLang="it-IT" sz="1400" b="0" i="0" u="none" strike="noStrike" cap="none" normalizeH="0" baseline="0" dirty="0">
                  <a:ln>
                    <a:noFill/>
                  </a:ln>
                  <a:solidFill>
                    <a:schemeClr val="tx1"/>
                  </a:solidFill>
                  <a:effectLst/>
                  <a:latin typeface="Century Gothic" panose="020B0502020202020204" pitchFamily="34" charset="0"/>
                </a:endParaRPr>
              </a:p>
            </p:txBody>
          </p:sp>
        </mc:Choice>
        <mc:Fallback xmlns="">
          <p:sp>
            <p:nvSpPr>
              <p:cNvPr id="38" name="CasellaDiTesto 37">
                <a:extLst>
                  <a:ext uri="{FF2B5EF4-FFF2-40B4-BE49-F238E27FC236}">
                    <a16:creationId xmlns:a16="http://schemas.microsoft.com/office/drawing/2014/main" id="{2911841A-2B10-FA22-EF39-2D169A173764}"/>
                  </a:ext>
                </a:extLst>
              </p:cNvPr>
              <p:cNvSpPr txBox="1">
                <a:spLocks noRot="1" noChangeAspect="1" noMove="1" noResize="1" noEditPoints="1" noAdjustHandles="1" noChangeArrowheads="1" noChangeShapeType="1" noTextEdit="1"/>
              </p:cNvSpPr>
              <p:nvPr/>
            </p:nvSpPr>
            <p:spPr>
              <a:xfrm>
                <a:off x="6183964" y="3456742"/>
                <a:ext cx="3654854" cy="954107"/>
              </a:xfrm>
              <a:prstGeom prst="rect">
                <a:avLst/>
              </a:prstGeom>
              <a:blipFill>
                <a:blip r:embed="rId12"/>
                <a:stretch>
                  <a:fillRect l="-500" t="-1274" b="-5732"/>
                </a:stretch>
              </a:blipFill>
            </p:spPr>
            <p:txBody>
              <a:bodyPr/>
              <a:lstStyle/>
              <a:p>
                <a:r>
                  <a:rPr lang="it-IT">
                    <a:noFill/>
                  </a:rPr>
                  <a:t> </a:t>
                </a:r>
              </a:p>
            </p:txBody>
          </p:sp>
        </mc:Fallback>
      </mc:AlternateContent>
      <p:cxnSp>
        <p:nvCxnSpPr>
          <p:cNvPr id="47" name="Connettore a gomito 46">
            <a:extLst>
              <a:ext uri="{FF2B5EF4-FFF2-40B4-BE49-F238E27FC236}">
                <a16:creationId xmlns:a16="http://schemas.microsoft.com/office/drawing/2014/main" id="{1B2AF06B-5574-B61C-DBF1-6CCDD556F5FD}"/>
              </a:ext>
            </a:extLst>
          </p:cNvPr>
          <p:cNvCxnSpPr>
            <a:cxnSpLocks/>
          </p:cNvCxnSpPr>
          <p:nvPr/>
        </p:nvCxnSpPr>
        <p:spPr>
          <a:xfrm>
            <a:off x="5719641" y="4863234"/>
            <a:ext cx="792997" cy="773897"/>
          </a:xfrm>
          <a:prstGeom prst="bentConnector3">
            <a:avLst>
              <a:gd name="adj1" fmla="val -1249"/>
            </a:avLst>
          </a:prstGeom>
          <a:ln w="28575">
            <a:tailEnd type="triangle"/>
          </a:ln>
        </p:spPr>
        <p:style>
          <a:lnRef idx="1">
            <a:schemeClr val="dk1"/>
          </a:lnRef>
          <a:fillRef idx="0">
            <a:schemeClr val="dk1"/>
          </a:fillRef>
          <a:effectRef idx="0">
            <a:schemeClr val="dk1"/>
          </a:effectRef>
          <a:fontRef idx="minor">
            <a:schemeClr val="tx1"/>
          </a:fontRef>
        </p:style>
      </p:cxnSp>
      <p:sp>
        <p:nvSpPr>
          <p:cNvPr id="55" name="CasellaDiTesto 54">
            <a:extLst>
              <a:ext uri="{FF2B5EF4-FFF2-40B4-BE49-F238E27FC236}">
                <a16:creationId xmlns:a16="http://schemas.microsoft.com/office/drawing/2014/main" id="{D3C13A7B-A2FE-8DB4-0465-283F008D1F4E}"/>
              </a:ext>
            </a:extLst>
          </p:cNvPr>
          <p:cNvSpPr txBox="1"/>
          <p:nvPr/>
        </p:nvSpPr>
        <p:spPr>
          <a:xfrm>
            <a:off x="6317343" y="1105851"/>
            <a:ext cx="6132284" cy="369332"/>
          </a:xfrm>
          <a:prstGeom prst="rect">
            <a:avLst/>
          </a:prstGeom>
          <a:noFill/>
        </p:spPr>
        <p:txBody>
          <a:bodyPr wrap="square">
            <a:spAutoFit/>
          </a:bodyPr>
          <a:lstStyle/>
          <a:p>
            <a:pPr defTabSz="914400" eaLnBrk="0" fontAlgn="base" hangingPunct="0">
              <a:spcBef>
                <a:spcPct val="0"/>
              </a:spcBef>
              <a:spcAft>
                <a:spcPct val="0"/>
              </a:spcAft>
            </a:pPr>
            <a:r>
              <a:rPr lang="it-IT" sz="1800" b="1" dirty="0">
                <a:latin typeface="Century Gothic" panose="020B0502020202020204" pitchFamily="34" charset="0"/>
              </a:rPr>
              <a:t>TRAJECTORY = PATH + TIME LAW</a:t>
            </a:r>
            <a:endParaRPr lang="en-US" altLang="it-IT" sz="1800" b="1" dirty="0">
              <a:latin typeface="Century Gothic" panose="020B0502020202020204" pitchFamily="34" charset="0"/>
            </a:endParaRPr>
          </a:p>
        </p:txBody>
      </p:sp>
    </p:spTree>
    <p:extLst>
      <p:ext uri="{BB962C8B-B14F-4D97-AF65-F5344CB8AC3E}">
        <p14:creationId xmlns:p14="http://schemas.microsoft.com/office/powerpoint/2010/main" val="4248951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sellaDiTesto 16">
            <a:extLst>
              <a:ext uri="{FF2B5EF4-FFF2-40B4-BE49-F238E27FC236}">
                <a16:creationId xmlns:a16="http://schemas.microsoft.com/office/drawing/2014/main" id="{728B8333-A58F-B090-6619-FB58F5E793A2}"/>
              </a:ext>
            </a:extLst>
          </p:cNvPr>
          <p:cNvSpPr txBox="1"/>
          <p:nvPr/>
        </p:nvSpPr>
        <p:spPr>
          <a:xfrm>
            <a:off x="3151921" y="4137002"/>
            <a:ext cx="7179013" cy="400110"/>
          </a:xfrm>
          <a:prstGeom prst="rect">
            <a:avLst/>
          </a:prstGeom>
          <a:noFill/>
        </p:spPr>
        <p:txBody>
          <a:bodyPr wrap="square" rtlCol="0">
            <a:spAutoFit/>
          </a:bodyPr>
          <a:lstStyle/>
          <a:p>
            <a:pPr algn="ctr"/>
            <a:r>
              <a:rPr lang="it-IT" sz="2000" b="1" dirty="0">
                <a:solidFill>
                  <a:srgbClr val="1A2637"/>
                </a:solidFill>
                <a:latin typeface="Century Gothic" panose="020B0502020202020204" pitchFamily="34" charset="0"/>
              </a:rPr>
              <a:t>INPUT-OUTPUT LINEARIZATION CONTROL</a:t>
            </a:r>
          </a:p>
        </p:txBody>
      </p:sp>
      <p:cxnSp>
        <p:nvCxnSpPr>
          <p:cNvPr id="18" name="Connettore diritto 17">
            <a:extLst>
              <a:ext uri="{FF2B5EF4-FFF2-40B4-BE49-F238E27FC236}">
                <a16:creationId xmlns:a16="http://schemas.microsoft.com/office/drawing/2014/main" id="{D80F2F3F-230D-5821-F789-7AE310C062C1}"/>
              </a:ext>
            </a:extLst>
          </p:cNvPr>
          <p:cNvCxnSpPr>
            <a:cxnSpLocks/>
          </p:cNvCxnSpPr>
          <p:nvPr/>
        </p:nvCxnSpPr>
        <p:spPr>
          <a:xfrm flipV="1">
            <a:off x="2470826" y="4581593"/>
            <a:ext cx="8706255" cy="34149"/>
          </a:xfrm>
          <a:prstGeom prst="line">
            <a:avLst/>
          </a:prstGeom>
          <a:ln>
            <a:solidFill>
              <a:srgbClr val="FFDC00"/>
            </a:solidFill>
          </a:ln>
        </p:spPr>
        <p:style>
          <a:lnRef idx="3">
            <a:schemeClr val="dk1"/>
          </a:lnRef>
          <a:fillRef idx="0">
            <a:schemeClr val="dk1"/>
          </a:fillRef>
          <a:effectRef idx="2">
            <a:schemeClr val="dk1"/>
          </a:effectRef>
          <a:fontRef idx="minor">
            <a:schemeClr val="tx1"/>
          </a:fontRef>
        </p:style>
      </p:cxnSp>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70925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Goals</a:t>
            </a: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6" name="Rettangolo con angoli arrotondati 5">
            <a:extLst>
              <a:ext uri="{FF2B5EF4-FFF2-40B4-BE49-F238E27FC236}">
                <a16:creationId xmlns:a16="http://schemas.microsoft.com/office/drawing/2014/main" id="{94D8397C-85D6-9500-4F6C-33988866781C}"/>
              </a:ext>
            </a:extLst>
          </p:cNvPr>
          <p:cNvSpPr/>
          <p:nvPr/>
        </p:nvSpPr>
        <p:spPr>
          <a:xfrm>
            <a:off x="415595" y="2518231"/>
            <a:ext cx="1177047" cy="2203959"/>
          </a:xfrm>
          <a:prstGeom prst="roundRect">
            <a:avLst>
              <a:gd name="adj" fmla="val 50000"/>
            </a:avLst>
          </a:prstGeom>
          <a:solidFill>
            <a:srgbClr val="19243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ln>
                <a:solidFill>
                  <a:srgbClr val="192434"/>
                </a:solidFill>
              </a:ln>
              <a:solidFill>
                <a:srgbClr val="182434"/>
              </a:solidFill>
            </a:endParaRPr>
          </a:p>
        </p:txBody>
      </p:sp>
      <p:sp>
        <p:nvSpPr>
          <p:cNvPr id="8" name="Connettore 7">
            <a:extLst>
              <a:ext uri="{FF2B5EF4-FFF2-40B4-BE49-F238E27FC236}">
                <a16:creationId xmlns:a16="http://schemas.microsoft.com/office/drawing/2014/main" id="{E185D451-ACAE-0D37-877B-D7942DB42DBC}"/>
              </a:ext>
            </a:extLst>
          </p:cNvPr>
          <p:cNvSpPr/>
          <p:nvPr/>
        </p:nvSpPr>
        <p:spPr>
          <a:xfrm>
            <a:off x="668513" y="2820618"/>
            <a:ext cx="680937" cy="663913"/>
          </a:xfrm>
          <a:prstGeom prst="flowChartConnector">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Connettore 9">
            <a:extLst>
              <a:ext uri="{FF2B5EF4-FFF2-40B4-BE49-F238E27FC236}">
                <a16:creationId xmlns:a16="http://schemas.microsoft.com/office/drawing/2014/main" id="{E0672A86-420B-C262-0397-A74F4F59DEEC}"/>
              </a:ext>
            </a:extLst>
          </p:cNvPr>
          <p:cNvSpPr/>
          <p:nvPr/>
        </p:nvSpPr>
        <p:spPr>
          <a:xfrm>
            <a:off x="668513" y="3742100"/>
            <a:ext cx="680937" cy="663913"/>
          </a:xfrm>
          <a:prstGeom prst="flowChartConnector">
            <a:avLst/>
          </a:prstGeom>
          <a:solidFill>
            <a:srgbClr val="FFDC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2920381B-167A-75E3-6CC1-CC63934B8403}"/>
              </a:ext>
            </a:extLst>
          </p:cNvPr>
          <p:cNvSpPr txBox="1"/>
          <p:nvPr/>
        </p:nvSpPr>
        <p:spPr>
          <a:xfrm>
            <a:off x="3151921" y="1915968"/>
            <a:ext cx="7179013" cy="400110"/>
          </a:xfrm>
          <a:prstGeom prst="rect">
            <a:avLst/>
          </a:prstGeom>
          <a:noFill/>
        </p:spPr>
        <p:txBody>
          <a:bodyPr wrap="square" rtlCol="0">
            <a:spAutoFit/>
          </a:bodyPr>
          <a:lstStyle/>
          <a:p>
            <a:pPr algn="ctr"/>
            <a:r>
              <a:rPr lang="it-IT" sz="2000" b="1" dirty="0">
                <a:solidFill>
                  <a:srgbClr val="D9D9D9"/>
                </a:solidFill>
                <a:latin typeface="Century Gothic" panose="020B0502020202020204" pitchFamily="34" charset="0"/>
              </a:rPr>
              <a:t>MOTION PLANNING</a:t>
            </a:r>
          </a:p>
        </p:txBody>
      </p:sp>
      <p:cxnSp>
        <p:nvCxnSpPr>
          <p:cNvPr id="14" name="Connettore diritto 13">
            <a:extLst>
              <a:ext uri="{FF2B5EF4-FFF2-40B4-BE49-F238E27FC236}">
                <a16:creationId xmlns:a16="http://schemas.microsoft.com/office/drawing/2014/main" id="{65D342A9-53FF-ACF5-C87E-21B74EDBA99B}"/>
              </a:ext>
            </a:extLst>
          </p:cNvPr>
          <p:cNvCxnSpPr>
            <a:cxnSpLocks/>
          </p:cNvCxnSpPr>
          <p:nvPr/>
        </p:nvCxnSpPr>
        <p:spPr>
          <a:xfrm flipV="1">
            <a:off x="2470826" y="2360559"/>
            <a:ext cx="8706255" cy="34149"/>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16" name="CasellaDiTesto 15">
            <a:extLst>
              <a:ext uri="{FF2B5EF4-FFF2-40B4-BE49-F238E27FC236}">
                <a16:creationId xmlns:a16="http://schemas.microsoft.com/office/drawing/2014/main" id="{8E5A58C3-4BF9-2729-8F56-CD15BF6E9AEA}"/>
              </a:ext>
            </a:extLst>
          </p:cNvPr>
          <p:cNvSpPr txBox="1"/>
          <p:nvPr/>
        </p:nvSpPr>
        <p:spPr>
          <a:xfrm>
            <a:off x="2459797" y="2485353"/>
            <a:ext cx="8774349" cy="1323439"/>
          </a:xfrm>
          <a:prstGeom prst="rect">
            <a:avLst/>
          </a:prstGeom>
          <a:noFill/>
        </p:spPr>
        <p:txBody>
          <a:bodyPr wrap="square" rtlCol="0">
            <a:spAutoFit/>
          </a:bodyPr>
          <a:lstStyle/>
          <a:p>
            <a:r>
              <a:rPr lang="it-IT" sz="2000" dirty="0">
                <a:solidFill>
                  <a:srgbClr val="D9D9D9"/>
                </a:solidFill>
                <a:latin typeface="Century Gothic" panose="020B0502020202020204" pitchFamily="34" charset="0"/>
              </a:rPr>
              <a:t>A </a:t>
            </a:r>
            <a:r>
              <a:rPr lang="it-IT" sz="2000" dirty="0" err="1">
                <a:solidFill>
                  <a:srgbClr val="D9D9D9"/>
                </a:solidFill>
                <a:latin typeface="Century Gothic" panose="020B0502020202020204" pitchFamily="34" charset="0"/>
              </a:rPr>
              <a:t>smooth</a:t>
            </a:r>
            <a:r>
              <a:rPr lang="it-IT" sz="2000" dirty="0">
                <a:solidFill>
                  <a:srgbClr val="D9D9D9"/>
                </a:solidFill>
                <a:latin typeface="Century Gothic" panose="020B0502020202020204" pitchFamily="34" charset="0"/>
              </a:rPr>
              <a:t> </a:t>
            </a:r>
            <a:r>
              <a:rPr lang="it-IT" sz="2000" dirty="0" err="1">
                <a:solidFill>
                  <a:srgbClr val="D9D9D9"/>
                </a:solidFill>
                <a:latin typeface="Century Gothic" panose="020B0502020202020204" pitchFamily="34" charset="0"/>
              </a:rPr>
              <a:t>path</a:t>
            </a:r>
            <a:r>
              <a:rPr lang="it-IT" sz="2000" dirty="0">
                <a:solidFill>
                  <a:srgbClr val="D9D9D9"/>
                </a:solidFill>
                <a:latin typeface="Century Gothic" panose="020B0502020202020204" pitchFamily="34" charset="0"/>
              </a:rPr>
              <a:t> planning </a:t>
            </a:r>
            <a:r>
              <a:rPr lang="it-IT" sz="2000" dirty="0" err="1">
                <a:solidFill>
                  <a:srgbClr val="D9D9D9"/>
                </a:solidFill>
                <a:latin typeface="Century Gothic" panose="020B0502020202020204" pitchFamily="34" charset="0"/>
              </a:rPr>
              <a:t>algorithm</a:t>
            </a:r>
            <a:r>
              <a:rPr lang="it-IT" sz="2000" dirty="0">
                <a:solidFill>
                  <a:srgbClr val="D9D9D9"/>
                </a:solidFill>
                <a:latin typeface="Century Gothic" panose="020B0502020202020204" pitchFamily="34" charset="0"/>
              </a:rPr>
              <a:t> </a:t>
            </a:r>
            <a:r>
              <a:rPr lang="it-IT" sz="2000" dirty="0" err="1">
                <a:solidFill>
                  <a:srgbClr val="D9D9D9"/>
                </a:solidFill>
                <a:latin typeface="Century Gothic" panose="020B0502020202020204" pitchFamily="34" charset="0"/>
              </a:rPr>
              <a:t>is</a:t>
            </a:r>
            <a:r>
              <a:rPr lang="it-IT" sz="2000" dirty="0">
                <a:solidFill>
                  <a:srgbClr val="D9D9D9"/>
                </a:solidFill>
                <a:latin typeface="Century Gothic" panose="020B0502020202020204" pitchFamily="34" charset="0"/>
              </a:rPr>
              <a:t> </a:t>
            </a:r>
            <a:r>
              <a:rPr lang="it-IT" sz="2000" dirty="0" err="1">
                <a:solidFill>
                  <a:srgbClr val="D9D9D9"/>
                </a:solidFill>
                <a:latin typeface="Century Gothic" panose="020B0502020202020204" pitchFamily="34" charset="0"/>
              </a:rPr>
              <a:t>implemented</a:t>
            </a:r>
            <a:r>
              <a:rPr lang="it-IT" sz="2000" dirty="0">
                <a:solidFill>
                  <a:srgbClr val="D9D9D9"/>
                </a:solidFill>
                <a:latin typeface="Century Gothic" panose="020B0502020202020204" pitchFamily="34" charset="0"/>
              </a:rPr>
              <a:t> for car-like robot and </a:t>
            </a:r>
            <a:r>
              <a:rPr lang="en-US" sz="2000" dirty="0">
                <a:solidFill>
                  <a:srgbClr val="D9D9D9"/>
                </a:solidFill>
                <a:latin typeface="Century Gothic" panose="020B0502020202020204" pitchFamily="34" charset="0"/>
              </a:rPr>
              <a:t>determine trajectory. Two algorithms are implemented:</a:t>
            </a:r>
          </a:p>
          <a:p>
            <a:pPr indent="-285750">
              <a:buFont typeface="Wingdings" panose="05000000000000000000" pitchFamily="2" charset="2"/>
              <a:buChar char="v"/>
            </a:pPr>
            <a:r>
              <a:rPr lang="en-US" sz="2000" dirty="0">
                <a:solidFill>
                  <a:srgbClr val="D9D9D9"/>
                </a:solidFill>
                <a:latin typeface="Century Gothic" panose="020B0502020202020204" pitchFamily="34" charset="0"/>
              </a:rPr>
              <a:t>PRM, BFS and path smoothing method</a:t>
            </a:r>
          </a:p>
          <a:p>
            <a:pPr marL="285750" indent="-285750" algn="l">
              <a:buFont typeface="Wingdings" panose="05000000000000000000" pitchFamily="2" charset="2"/>
              <a:buChar char="v"/>
            </a:pPr>
            <a:r>
              <a:rPr lang="en-US" sz="2000" dirty="0">
                <a:solidFill>
                  <a:srgbClr val="D9D9D9"/>
                </a:solidFill>
                <a:latin typeface="Century Gothic" panose="020B0502020202020204" pitchFamily="34" charset="0"/>
              </a:rPr>
              <a:t>Reeds-</a:t>
            </a:r>
            <a:r>
              <a:rPr lang="en-US" sz="2000" dirty="0" err="1">
                <a:solidFill>
                  <a:srgbClr val="D9D9D9"/>
                </a:solidFill>
                <a:latin typeface="Century Gothic" panose="020B0502020202020204" pitchFamily="34" charset="0"/>
              </a:rPr>
              <a:t>Shepp</a:t>
            </a:r>
            <a:r>
              <a:rPr lang="en-US" sz="2000" dirty="0">
                <a:solidFill>
                  <a:srgbClr val="D9D9D9"/>
                </a:solidFill>
                <a:latin typeface="Century Gothic" panose="020B0502020202020204" pitchFamily="34" charset="0"/>
              </a:rPr>
              <a:t> Curves with Dijkstra’s algorithm</a:t>
            </a:r>
          </a:p>
        </p:txBody>
      </p:sp>
      <p:sp>
        <p:nvSpPr>
          <p:cNvPr id="21" name="CasellaDiTesto 20">
            <a:extLst>
              <a:ext uri="{FF2B5EF4-FFF2-40B4-BE49-F238E27FC236}">
                <a16:creationId xmlns:a16="http://schemas.microsoft.com/office/drawing/2014/main" id="{5C4B1A48-727E-866C-A578-F275BDDA692F}"/>
              </a:ext>
            </a:extLst>
          </p:cNvPr>
          <p:cNvSpPr txBox="1"/>
          <p:nvPr/>
        </p:nvSpPr>
        <p:spPr>
          <a:xfrm>
            <a:off x="2534213" y="4675059"/>
            <a:ext cx="8570069" cy="1015663"/>
          </a:xfrm>
          <a:prstGeom prst="rect">
            <a:avLst/>
          </a:prstGeom>
          <a:noFill/>
        </p:spPr>
        <p:txBody>
          <a:bodyPr wrap="square" rtlCol="0">
            <a:spAutoFit/>
          </a:bodyPr>
          <a:lstStyle/>
          <a:p>
            <a:r>
              <a:rPr lang="en-US" sz="2000" dirty="0">
                <a:solidFill>
                  <a:srgbClr val="000000"/>
                </a:solidFill>
                <a:latin typeface="Century Gothic" panose="020B0502020202020204" pitchFamily="34" charset="0"/>
              </a:rPr>
              <a:t>Given the trajectory in the previous point, an Input/Output Linearization control approach is implemented to control the position of car-like robot.</a:t>
            </a:r>
            <a:endParaRPr lang="it-IT" sz="20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92088281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Input-Output </a:t>
            </a:r>
            <a:r>
              <a:rPr lang="it-IT" sz="3200" dirty="0" err="1">
                <a:solidFill>
                  <a:srgbClr val="971720"/>
                </a:solidFill>
                <a:latin typeface="Century Gothic"/>
                <a:cs typeface="Century Gothic"/>
              </a:rPr>
              <a:t>Linearization</a:t>
            </a:r>
            <a:r>
              <a:rPr lang="it-IT" sz="3200" dirty="0">
                <a:solidFill>
                  <a:srgbClr val="971720"/>
                </a:solidFill>
                <a:latin typeface="Century Gothic"/>
                <a:cs typeface="Century Gothic"/>
              </a:rPr>
              <a:t> control</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A947F459-7028-78C7-78A0-037C56F30CC5}"/>
                  </a:ext>
                </a:extLst>
              </p:cNvPr>
              <p:cNvSpPr txBox="1"/>
              <p:nvPr/>
            </p:nvSpPr>
            <p:spPr>
              <a:xfrm>
                <a:off x="231793" y="3674162"/>
                <a:ext cx="8115100" cy="90441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i="1" smtClean="0">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1</m:t>
                                    </m:r>
                                  </m:sub>
                                </m:sSub>
                              </m:e>
                            </m:mr>
                            <m:m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2</m:t>
                                    </m:r>
                                  </m:sub>
                                </m:sSub>
                              </m:e>
                            </m:mr>
                          </m:m>
                        </m:e>
                      </m:d>
                      <m:r>
                        <a:rPr lang="it-IT" i="1">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2"/>
                                    <m:mcJc m:val="center"/>
                                  </m:mcPr>
                                </m:mc>
                              </m:mcs>
                              <m:ctrlPr>
                                <a:rPr lang="it-IT" i="1">
                                  <a:latin typeface="Cambria Math" panose="02040503050406030204" pitchFamily="18" charset="0"/>
                                </a:rPr>
                              </m:ctrlPr>
                            </m:mPr>
                            <m:mr>
                              <m:e>
                                <m:func>
                                  <m:funcPr>
                                    <m:ctrlPr>
                                      <a:rPr lang="it-IT" i="1">
                                        <a:latin typeface="Cambria Math" panose="02040503050406030204" pitchFamily="18" charset="0"/>
                                      </a:rPr>
                                    </m:ctrlPr>
                                  </m:funcPr>
                                  <m:fName>
                                    <m:r>
                                      <m:rPr>
                                        <m:sty m:val="p"/>
                                        <m:brk m:alnAt="7"/>
                                      </m:rPr>
                                      <a:rPr lang="it-IT">
                                        <a:latin typeface="Cambria Math" panose="02040503050406030204" pitchFamily="18" charset="0"/>
                                      </a:rPr>
                                      <m:t>c</m:t>
                                    </m:r>
                                    <m:r>
                                      <m:rPr>
                                        <m:sty m:val="p"/>
                                      </m:rPr>
                                      <a:rPr lang="it-IT">
                                        <a:latin typeface="Cambria Math" panose="02040503050406030204" pitchFamily="18" charset="0"/>
                                      </a:rPr>
                                      <m:t>os</m:t>
                                    </m:r>
                                  </m:fName>
                                  <m:e>
                                    <m:r>
                                      <m:rPr>
                                        <m:brk m:alnAt="7"/>
                                      </m:rPr>
                                      <a:rPr lang="it-IT" i="1">
                                        <a:latin typeface="Cambria Math" panose="02040503050406030204" pitchFamily="18" charset="0"/>
                                      </a:rPr>
                                      <m:t>𝜃</m:t>
                                    </m:r>
                                  </m:e>
                                </m:func>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tan</m:t>
                                    </m:r>
                                  </m:fName>
                                  <m:e>
                                    <m:r>
                                      <a:rPr lang="it-IT" b="0" i="1" smtClean="0">
                                        <a:latin typeface="Cambria Math" panose="02040503050406030204" pitchFamily="18" charset="0"/>
                                      </a:rPr>
                                      <m:t>𝜙</m:t>
                                    </m:r>
                                    <m:r>
                                      <a:rPr lang="it-IT" b="0" i="1" smtClean="0">
                                        <a:latin typeface="Cambria Math" panose="02040503050406030204" pitchFamily="18" charset="0"/>
                                      </a:rPr>
                                      <m:t> (</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𝜃</m:t>
                                        </m:r>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m:t>
                                            </m:r>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e>
                                        </m:func>
                                      </m:e>
                                    </m:func>
                                  </m:e>
                                </m:func>
                              </m:e>
                              <m:e>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i="1">
                                        <a:latin typeface="Cambria Math" panose="02040503050406030204" pitchFamily="18" charset="0"/>
                                      </a:rPr>
                                      <m:t>(</m:t>
                                    </m:r>
                                    <m:r>
                                      <a:rPr lang="it-IT" i="1">
                                        <a:latin typeface="Cambria Math" panose="02040503050406030204" pitchFamily="18" charset="0"/>
                                      </a:rPr>
                                      <m:t>𝜃</m:t>
                                    </m:r>
                                    <m:r>
                                      <a:rPr lang="it-IT" i="1">
                                        <a:latin typeface="Cambria Math" panose="02040503050406030204" pitchFamily="18" charset="0"/>
                                      </a:rPr>
                                      <m:t>+</m:t>
                                    </m:r>
                                    <m:r>
                                      <a:rPr lang="it-IT" i="1">
                                        <a:latin typeface="Cambria Math" panose="02040503050406030204" pitchFamily="18" charset="0"/>
                                      </a:rPr>
                                      <m:t>𝜙</m:t>
                                    </m:r>
                                    <m:r>
                                      <a:rPr lang="it-IT" b="0" i="1" smtClean="0">
                                        <a:latin typeface="Cambria Math" panose="02040503050406030204" pitchFamily="18" charset="0"/>
                                      </a:rPr>
                                      <m:t>)</m:t>
                                    </m:r>
                                  </m:e>
                                </m:func>
                              </m:e>
                            </m:mr>
                            <m:mr>
                              <m:e>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r>
                                      <a:rPr lang="it-IT" i="1">
                                        <a:latin typeface="Cambria Math" panose="02040503050406030204" pitchFamily="18" charset="0"/>
                                      </a:rPr>
                                      <m:t>𝜃</m:t>
                                    </m:r>
                                    <m:r>
                                      <a:rPr lang="it-IT" b="0" i="1" smtClean="0">
                                        <a:latin typeface="Cambria Math" panose="02040503050406030204" pitchFamily="18" charset="0"/>
                                      </a:rPr>
                                      <m:t>+</m:t>
                                    </m:r>
                                  </m:e>
                                </m:func>
                                <m:func>
                                  <m:funcPr>
                                    <m:ctrlPr>
                                      <a:rPr lang="it-IT" i="1" smtClean="0">
                                        <a:latin typeface="Cambria Math" panose="02040503050406030204" pitchFamily="18" charset="0"/>
                                      </a:rPr>
                                    </m:ctrlPr>
                                  </m:funcPr>
                                  <m:fName>
                                    <m:r>
                                      <m:rPr>
                                        <m:sty m:val="p"/>
                                      </m:rPr>
                                      <a:rPr lang="it-IT" i="0" smtClean="0">
                                        <a:latin typeface="Cambria Math" panose="02040503050406030204" pitchFamily="18" charset="0"/>
                                      </a:rPr>
                                      <m:t>tan</m:t>
                                    </m:r>
                                  </m:fName>
                                  <m:e>
                                    <m:r>
                                      <a:rPr lang="it-IT" b="0" i="1" smtClean="0">
                                        <a:latin typeface="Cambria Math" panose="02040503050406030204" pitchFamily="18" charset="0"/>
                                      </a:rPr>
                                      <m:t>𝜙</m:t>
                                    </m:r>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𝜃</m:t>
                                        </m:r>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m:t>
                                            </m:r>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e>
                                        </m:func>
                                      </m:e>
                                    </m:func>
                                  </m:e>
                                </m:func>
                              </m:e>
                              <m:e>
                                <m:r>
                                  <m:rPr>
                                    <m:sty m:val="p"/>
                                  </m:rPr>
                                  <a:rPr lang="it-IT" b="0" i="0" smtClean="0">
                                    <a:latin typeface="Cambria Math" panose="02040503050406030204" pitchFamily="18" charset="0"/>
                                  </a:rPr>
                                  <m:t>Δ</m:t>
                                </m:r>
                                <m:func>
                                  <m:funcPr>
                                    <m:ctrlPr>
                                      <a:rPr lang="it-IT" i="1" smtClean="0">
                                        <a:latin typeface="Cambria Math" panose="02040503050406030204" pitchFamily="18" charset="0"/>
                                      </a:rPr>
                                    </m:ctrlPr>
                                  </m:funcPr>
                                  <m:fName>
                                    <m:r>
                                      <m:rPr>
                                        <m:sty m:val="p"/>
                                      </m:rPr>
                                      <a:rPr lang="it-IT">
                                        <a:latin typeface="Cambria Math" panose="02040503050406030204" pitchFamily="18" charset="0"/>
                                      </a:rPr>
                                      <m:t>cos</m:t>
                                    </m:r>
                                  </m:fName>
                                  <m:e>
                                    <m:r>
                                      <a:rPr lang="it-IT" i="1">
                                        <a:latin typeface="Cambria Math" panose="02040503050406030204" pitchFamily="18" charset="0"/>
                                      </a:rPr>
                                      <m:t>(</m:t>
                                    </m:r>
                                    <m:r>
                                      <a:rPr lang="it-IT" i="1">
                                        <a:latin typeface="Cambria Math" panose="02040503050406030204" pitchFamily="18" charset="0"/>
                                      </a:rPr>
                                      <m:t>𝜃</m:t>
                                    </m:r>
                                    <m:r>
                                      <a:rPr lang="it-IT" i="1">
                                        <a:latin typeface="Cambria Math" panose="02040503050406030204" pitchFamily="18" charset="0"/>
                                      </a:rPr>
                                      <m:t>+</m:t>
                                    </m:r>
                                    <m:r>
                                      <a:rPr lang="it-IT" i="1">
                                        <a:latin typeface="Cambria Math" panose="02040503050406030204" pitchFamily="18" charset="0"/>
                                      </a:rPr>
                                      <m:t>𝜙</m:t>
                                    </m:r>
                                    <m:r>
                                      <a:rPr lang="it-IT" i="1">
                                        <a:latin typeface="Cambria Math" panose="02040503050406030204" pitchFamily="18" charset="0"/>
                                      </a:rPr>
                                      <m:t>)</m:t>
                                    </m:r>
                                  </m:e>
                                </m:func>
                              </m:e>
                            </m:mr>
                          </m:m>
                        </m:e>
                      </m:d>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𝑣</m:t>
                                </m:r>
                              </m:e>
                            </m:mr>
                            <m:mr>
                              <m:e>
                                <m:r>
                                  <a:rPr lang="it-IT" i="1">
                                    <a:latin typeface="Cambria Math" panose="02040503050406030204" pitchFamily="18" charset="0"/>
                                  </a:rPr>
                                  <m:t>𝜔</m:t>
                                </m:r>
                              </m:e>
                            </m:mr>
                          </m:m>
                        </m:e>
                      </m:d>
                      <m:r>
                        <a:rPr lang="it-IT" i="1">
                          <a:latin typeface="Cambria Math" panose="02040503050406030204" pitchFamily="18" charset="0"/>
                        </a:rPr>
                        <m:t>=</m:t>
                      </m:r>
                      <m:r>
                        <a:rPr lang="it-IT" i="1">
                          <a:latin typeface="Cambria Math" panose="02040503050406030204" pitchFamily="18" charset="0"/>
                        </a:rPr>
                        <m:t>𝑇</m:t>
                      </m:r>
                      <m:d>
                        <m:dPr>
                          <m:ctrlPr>
                            <a:rPr lang="it-IT" i="1">
                              <a:latin typeface="Cambria Math" panose="02040503050406030204" pitchFamily="18" charset="0"/>
                            </a:rPr>
                          </m:ctrlPr>
                        </m:dPr>
                        <m:e>
                          <m:r>
                            <a:rPr lang="it-IT" i="1">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e>
                      </m:d>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𝑣</m:t>
                                </m:r>
                              </m:e>
                            </m:mr>
                            <m:mr>
                              <m:e>
                                <m:r>
                                  <a:rPr lang="it-IT" i="1">
                                    <a:latin typeface="Cambria Math" panose="02040503050406030204" pitchFamily="18" charset="0"/>
                                  </a:rPr>
                                  <m:t>𝜔</m:t>
                                </m:r>
                              </m:e>
                            </m:mr>
                          </m:m>
                        </m:e>
                      </m:d>
                    </m:oMath>
                  </m:oMathPara>
                </a14:m>
                <a:endParaRPr lang="it-IT" dirty="0"/>
              </a:p>
              <a:p>
                <a:endParaRPr lang="it-IT" dirty="0"/>
              </a:p>
            </p:txBody>
          </p:sp>
        </mc:Choice>
        <mc:Fallback xmlns="">
          <p:sp>
            <p:nvSpPr>
              <p:cNvPr id="39" name="CasellaDiTesto 38">
                <a:extLst>
                  <a:ext uri="{FF2B5EF4-FFF2-40B4-BE49-F238E27FC236}">
                    <a16:creationId xmlns:a16="http://schemas.microsoft.com/office/drawing/2014/main" id="{A947F459-7028-78C7-78A0-037C56F30CC5}"/>
                  </a:ext>
                </a:extLst>
              </p:cNvPr>
              <p:cNvSpPr txBox="1">
                <a:spLocks noRot="1" noChangeAspect="1" noMove="1" noResize="1" noEditPoints="1" noAdjustHandles="1" noChangeArrowheads="1" noChangeShapeType="1" noTextEdit="1"/>
              </p:cNvSpPr>
              <p:nvPr/>
            </p:nvSpPr>
            <p:spPr>
              <a:xfrm>
                <a:off x="231793" y="3674162"/>
                <a:ext cx="8115100" cy="904415"/>
              </a:xfrm>
              <a:prstGeom prst="rect">
                <a:avLst/>
              </a:prstGeom>
              <a:blipFill>
                <a:blip r:embed="rId4"/>
                <a:stretch>
                  <a:fillRect/>
                </a:stretch>
              </a:blipFill>
            </p:spPr>
            <p:txBody>
              <a:bodyPr/>
              <a:lstStyle/>
              <a:p>
                <a:r>
                  <a:rPr lang="it-IT">
                    <a:noFill/>
                  </a:rPr>
                  <a:t> </a:t>
                </a:r>
              </a:p>
            </p:txBody>
          </p:sp>
        </mc:Fallback>
      </mc:AlternateContent>
      <p:sp>
        <p:nvSpPr>
          <p:cNvPr id="41" name="CasellaDiTesto 40">
            <a:extLst>
              <a:ext uri="{FF2B5EF4-FFF2-40B4-BE49-F238E27FC236}">
                <a16:creationId xmlns:a16="http://schemas.microsoft.com/office/drawing/2014/main" id="{7AB7CAFF-AE00-2752-DB95-50ECB3525073}"/>
              </a:ext>
            </a:extLst>
          </p:cNvPr>
          <p:cNvSpPr txBox="1"/>
          <p:nvPr/>
        </p:nvSpPr>
        <p:spPr>
          <a:xfrm>
            <a:off x="218872" y="1720703"/>
            <a:ext cx="6537528" cy="369332"/>
          </a:xfrm>
          <a:prstGeom prst="rect">
            <a:avLst/>
          </a:prstGeom>
          <a:noFill/>
        </p:spPr>
        <p:txBody>
          <a:bodyPr wrap="square">
            <a:spAutoFit/>
          </a:bodyPr>
          <a:lstStyle/>
          <a:p>
            <a:r>
              <a:rPr lang="en-US" dirty="0">
                <a:latin typeface="Century Gothic" panose="020B0502020202020204" pitchFamily="34" charset="0"/>
              </a:rPr>
              <a:t>The output choice for the trajectory tracking task is:</a:t>
            </a:r>
            <a:endParaRPr lang="it-IT" dirty="0">
              <a:latin typeface="Century Gothic" panose="020B0502020202020204" pitchFamily="34" charset="0"/>
            </a:endParaRPr>
          </a:p>
        </p:txBody>
      </p:sp>
      <p:sp>
        <p:nvSpPr>
          <p:cNvPr id="44" name="CasellaDiTesto 43">
            <a:extLst>
              <a:ext uri="{FF2B5EF4-FFF2-40B4-BE49-F238E27FC236}">
                <a16:creationId xmlns:a16="http://schemas.microsoft.com/office/drawing/2014/main" id="{B8640059-02DC-3E23-660E-4CE8339C62EC}"/>
              </a:ext>
            </a:extLst>
          </p:cNvPr>
          <p:cNvSpPr txBox="1"/>
          <p:nvPr/>
        </p:nvSpPr>
        <p:spPr>
          <a:xfrm>
            <a:off x="236325" y="2136705"/>
            <a:ext cx="4194910" cy="369332"/>
          </a:xfrm>
          <a:prstGeom prst="rect">
            <a:avLst/>
          </a:prstGeom>
          <a:noFill/>
        </p:spPr>
        <p:txBody>
          <a:bodyPr wrap="square">
            <a:spAutoFit/>
          </a:bodyPr>
          <a:lstStyle/>
          <a:p>
            <a:r>
              <a:rPr lang="en-US" dirty="0">
                <a:latin typeface="Century Gothic" panose="020B0502020202020204" pitchFamily="34" charset="0"/>
              </a:rPr>
              <a:t>System output is redefined as:</a:t>
            </a:r>
          </a:p>
        </p:txBody>
      </p:sp>
      <p:sp>
        <p:nvSpPr>
          <p:cNvPr id="45" name="CasellaDiTesto 44">
            <a:extLst>
              <a:ext uri="{FF2B5EF4-FFF2-40B4-BE49-F238E27FC236}">
                <a16:creationId xmlns:a16="http://schemas.microsoft.com/office/drawing/2014/main" id="{E73F7AF4-55FC-598D-4D65-F79829B73034}"/>
              </a:ext>
            </a:extLst>
          </p:cNvPr>
          <p:cNvSpPr txBox="1"/>
          <p:nvPr/>
        </p:nvSpPr>
        <p:spPr>
          <a:xfrm>
            <a:off x="278286" y="4903208"/>
            <a:ext cx="5156471" cy="369332"/>
          </a:xfrm>
          <a:prstGeom prst="rect">
            <a:avLst/>
          </a:prstGeom>
          <a:noFill/>
        </p:spPr>
        <p:txBody>
          <a:bodyPr wrap="square">
            <a:spAutoFit/>
          </a:bodyPr>
          <a:lstStyle/>
          <a:p>
            <a:r>
              <a:rPr lang="en-US" dirty="0">
                <a:latin typeface="Century Gothic" panose="020B0502020202020204" pitchFamily="34" charset="0"/>
              </a:rPr>
              <a:t>Heading velocity and angular velocity:</a:t>
            </a:r>
            <a:endParaRPr lang="it-IT" dirty="0">
              <a:latin typeface="Century Gothic" panose="020B0502020202020204" pitchFamily="34" charset="0"/>
            </a:endParaRPr>
          </a:p>
        </p:txBody>
      </p:sp>
      <p:sp>
        <p:nvSpPr>
          <p:cNvPr id="46" name="CasellaDiTesto 45">
            <a:extLst>
              <a:ext uri="{FF2B5EF4-FFF2-40B4-BE49-F238E27FC236}">
                <a16:creationId xmlns:a16="http://schemas.microsoft.com/office/drawing/2014/main" id="{D6918C59-0B41-79B7-7FD9-93F781372028}"/>
              </a:ext>
            </a:extLst>
          </p:cNvPr>
          <p:cNvSpPr txBox="1"/>
          <p:nvPr/>
        </p:nvSpPr>
        <p:spPr>
          <a:xfrm>
            <a:off x="6060626" y="5210486"/>
            <a:ext cx="1561395" cy="400110"/>
          </a:xfrm>
          <a:prstGeom prst="rect">
            <a:avLst/>
          </a:prstGeom>
          <a:noFill/>
        </p:spPr>
        <p:txBody>
          <a:bodyPr wrap="square">
            <a:spAutoFit/>
          </a:bodyPr>
          <a:lstStyle/>
          <a:p>
            <a:r>
              <a:rPr lang="en-US" sz="2000" b="1" dirty="0">
                <a:latin typeface="Century Gothic" panose="020B0502020202020204" pitchFamily="34" charset="0"/>
              </a:rPr>
              <a:t>Controller </a:t>
            </a:r>
            <a:r>
              <a:rPr lang="en-US" sz="2000" dirty="0">
                <a:latin typeface="Century Gothic" panose="020B0502020202020204" pitchFamily="34" charset="0"/>
              </a:rPr>
              <a:t> </a:t>
            </a:r>
            <a:endParaRPr lang="it-IT" sz="2000" dirty="0">
              <a:latin typeface="Century Gothic" panose="020B0502020202020204" pitchFamily="34" charset="0"/>
            </a:endParaRPr>
          </a:p>
        </p:txBody>
      </p:sp>
      <p:sp>
        <p:nvSpPr>
          <p:cNvPr id="48" name="CasellaDiTesto 47">
            <a:extLst>
              <a:ext uri="{FF2B5EF4-FFF2-40B4-BE49-F238E27FC236}">
                <a16:creationId xmlns:a16="http://schemas.microsoft.com/office/drawing/2014/main" id="{9E9D68BE-1730-AD1F-9DCF-03583E51D108}"/>
              </a:ext>
            </a:extLst>
          </p:cNvPr>
          <p:cNvSpPr txBox="1"/>
          <p:nvPr/>
        </p:nvSpPr>
        <p:spPr>
          <a:xfrm>
            <a:off x="236887" y="3267068"/>
            <a:ext cx="4957040" cy="369332"/>
          </a:xfrm>
          <a:prstGeom prst="rect">
            <a:avLst/>
          </a:prstGeom>
          <a:noFill/>
        </p:spPr>
        <p:txBody>
          <a:bodyPr wrap="square">
            <a:spAutoFit/>
          </a:bodyPr>
          <a:lstStyle/>
          <a:p>
            <a:r>
              <a:rPr lang="en-US" dirty="0">
                <a:latin typeface="Century Gothic" panose="020B0502020202020204" pitchFamily="34" charset="0"/>
              </a:rPr>
              <a:t>The time derivatives of these outputs:</a:t>
            </a:r>
            <a:endParaRPr lang="it-IT" dirty="0">
              <a:latin typeface="Century Gothic" panose="020B0502020202020204" pitchFamily="34" charset="0"/>
            </a:endParaRPr>
          </a:p>
        </p:txBody>
      </p:sp>
      <p:pic>
        <p:nvPicPr>
          <p:cNvPr id="6" name="Immagine 5">
            <a:extLst>
              <a:ext uri="{FF2B5EF4-FFF2-40B4-BE49-F238E27FC236}">
                <a16:creationId xmlns:a16="http://schemas.microsoft.com/office/drawing/2014/main" id="{DD278864-FCBE-DD25-9B47-F0148A93FAF6}"/>
              </a:ext>
            </a:extLst>
          </p:cNvPr>
          <p:cNvPicPr>
            <a:picLocks noChangeAspect="1"/>
          </p:cNvPicPr>
          <p:nvPr/>
        </p:nvPicPr>
        <p:blipFill>
          <a:blip r:embed="rId5"/>
          <a:stretch>
            <a:fillRect/>
          </a:stretch>
        </p:blipFill>
        <p:spPr>
          <a:xfrm>
            <a:off x="8362390" y="1443921"/>
            <a:ext cx="3785944" cy="3316511"/>
          </a:xfrm>
          <a:prstGeom prst="rect">
            <a:avLst/>
          </a:prstGeom>
        </p:spPr>
      </p:pic>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6F8046A7-4D93-C960-A7C8-AD8D8C2FA525}"/>
                  </a:ext>
                </a:extLst>
              </p:cNvPr>
              <p:cNvSpPr txBox="1"/>
              <p:nvPr/>
            </p:nvSpPr>
            <p:spPr>
              <a:xfrm>
                <a:off x="278286" y="5282717"/>
                <a:ext cx="2882954" cy="5535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r>
                                  <a:rPr lang="it-IT" i="1" smtClean="0">
                                    <a:latin typeface="Cambria Math" panose="02040503050406030204" pitchFamily="18" charset="0"/>
                                  </a:rPr>
                                  <m:t>𝑣</m:t>
                                </m:r>
                              </m:e>
                            </m:mr>
                            <m:mr>
                              <m:e>
                                <m:r>
                                  <a:rPr lang="it-IT" b="0" i="1" smtClean="0">
                                    <a:latin typeface="Cambria Math" panose="02040503050406030204" pitchFamily="18" charset="0"/>
                                  </a:rPr>
                                  <m:t>𝜔</m:t>
                                </m:r>
                              </m:e>
                            </m:mr>
                          </m:m>
                        </m:e>
                      </m:d>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𝑇</m:t>
                          </m:r>
                        </m:e>
                        <m:sup>
                          <m:r>
                            <a:rPr lang="it-IT" b="0" i="1" smtClean="0">
                              <a:latin typeface="Cambria Math" panose="02040503050406030204" pitchFamily="18" charset="0"/>
                            </a:rPr>
                            <m:t>−1</m:t>
                          </m:r>
                        </m:sup>
                      </m:sSup>
                      <m:d>
                        <m:dPr>
                          <m:ctrlPr>
                            <a:rPr lang="it-IT" b="0" i="1" smtClean="0">
                              <a:latin typeface="Cambria Math" panose="02040503050406030204" pitchFamily="18" charset="0"/>
                            </a:rPr>
                          </m:ctrlPr>
                        </m:dPr>
                        <m:e>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e>
                      </m:d>
                      <m:d>
                        <m:dPr>
                          <m:begChr m:val="["/>
                          <m:endChr m:val="]"/>
                          <m:ctrlPr>
                            <a:rPr lang="it-IT" i="1">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sSub>
                                  <m:sSubPr>
                                    <m:ctrlPr>
                                      <a:rPr lang="it-IT" i="1">
                                        <a:latin typeface="Cambria Math" panose="02040503050406030204" pitchFamily="18" charset="0"/>
                                      </a:rPr>
                                    </m:ctrlPr>
                                  </m:sSubPr>
                                  <m:e>
                                    <m:r>
                                      <a:rPr lang="it-IT" i="1">
                                        <a:latin typeface="Cambria Math" panose="02040503050406030204" pitchFamily="18" charset="0"/>
                                      </a:rPr>
                                      <m:t>𝑢</m:t>
                                    </m:r>
                                  </m:e>
                                  <m:sub>
                                    <m:r>
                                      <a:rPr lang="it-IT" i="1">
                                        <a:latin typeface="Cambria Math" panose="02040503050406030204" pitchFamily="18" charset="0"/>
                                      </a:rPr>
                                      <m:t>1</m:t>
                                    </m:r>
                                  </m:sub>
                                </m:sSub>
                              </m:e>
                            </m:m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2</m:t>
                                    </m:r>
                                  </m:sub>
                                </m:sSub>
                              </m:e>
                            </m:mr>
                          </m:m>
                        </m:e>
                      </m:d>
                    </m:oMath>
                  </m:oMathPara>
                </a14:m>
                <a:endParaRPr lang="it-IT" dirty="0"/>
              </a:p>
            </p:txBody>
          </p:sp>
        </mc:Choice>
        <mc:Fallback xmlns="">
          <p:sp>
            <p:nvSpPr>
              <p:cNvPr id="14" name="CasellaDiTesto 13">
                <a:extLst>
                  <a:ext uri="{FF2B5EF4-FFF2-40B4-BE49-F238E27FC236}">
                    <a16:creationId xmlns:a16="http://schemas.microsoft.com/office/drawing/2014/main" id="{6F8046A7-4D93-C960-A7C8-AD8D8C2FA525}"/>
                  </a:ext>
                </a:extLst>
              </p:cNvPr>
              <p:cNvSpPr txBox="1">
                <a:spLocks noRot="1" noChangeAspect="1" noMove="1" noResize="1" noEditPoints="1" noAdjustHandles="1" noChangeArrowheads="1" noChangeShapeType="1" noTextEdit="1"/>
              </p:cNvSpPr>
              <p:nvPr/>
            </p:nvSpPr>
            <p:spPr>
              <a:xfrm>
                <a:off x="278286" y="5282717"/>
                <a:ext cx="2882954" cy="553549"/>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9F44E119-D8E5-B090-9787-FC22E37A1653}"/>
                  </a:ext>
                </a:extLst>
              </p:cNvPr>
              <p:cNvSpPr txBox="1"/>
              <p:nvPr/>
            </p:nvSpPr>
            <p:spPr>
              <a:xfrm>
                <a:off x="4513729" y="5549365"/>
                <a:ext cx="4957040" cy="68679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it-IT" sz="2000" b="0" i="1" smtClean="0">
                              <a:latin typeface="Cambria Math" panose="02040503050406030204" pitchFamily="18" charset="0"/>
                            </a:rPr>
                          </m:ctrlPr>
                        </m:mP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i="1">
                                    <a:latin typeface="Cambria Math" panose="02040503050406030204" pitchFamily="18" charset="0"/>
                                  </a:rPr>
                                  <m:t>1</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i="1">
                                        <a:latin typeface="Cambria Math" panose="02040503050406030204" pitchFamily="18" charset="0"/>
                                      </a:rPr>
                                      <m:t>𝑦</m:t>
                                    </m:r>
                                  </m:e>
                                </m:acc>
                              </m:e>
                              <m:sub>
                                <m:r>
                                  <a:rPr lang="it-IT" sz="2000" i="1">
                                    <a:latin typeface="Cambria Math" panose="02040503050406030204" pitchFamily="18" charset="0"/>
                                  </a:rPr>
                                  <m:t>1</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𝑘</m:t>
                                </m:r>
                              </m:e>
                              <m:sub>
                                <m:r>
                                  <a:rPr lang="it-IT" sz="2000" i="1">
                                    <a:latin typeface="Cambria Math" panose="02040503050406030204" pitchFamily="18" charset="0"/>
                                  </a:rPr>
                                  <m:t>1</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1</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1</m:t>
                                </m:r>
                              </m:sub>
                            </m:sSub>
                            <m:r>
                              <a:rPr lang="it-IT" sz="2000" i="1">
                                <a:latin typeface="Cambria Math" panose="02040503050406030204" pitchFamily="18" charset="0"/>
                              </a:rPr>
                              <m:t>)</m:t>
                            </m:r>
                          </m:e>
                        </m:m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b="0" i="1" smtClean="0">
                                    <a:latin typeface="Cambria Math" panose="02040503050406030204" pitchFamily="18" charset="0"/>
                                  </a:rPr>
                                  <m:t>2</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𝑦</m:t>
                                    </m:r>
                                  </m:e>
                                </m:acc>
                              </m:e>
                              <m:sub>
                                <m:r>
                                  <a:rPr lang="it-IT" sz="2000" b="0" i="1" smtClean="0">
                                    <a:latin typeface="Cambria Math" panose="02040503050406030204" pitchFamily="18" charset="0"/>
                                  </a:rPr>
                                  <m:t>2</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𝑘</m:t>
                                </m:r>
                              </m:e>
                              <m:sub>
                                <m:r>
                                  <a:rPr lang="it-IT" sz="2000" b="0" i="1" smtClean="0">
                                    <a:latin typeface="Cambria Math" panose="02040503050406030204" pitchFamily="18" charset="0"/>
                                  </a:rPr>
                                  <m:t>2</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b="0" i="1" smtClean="0">
                                    <a:latin typeface="Cambria Math" panose="02040503050406030204" pitchFamily="18" charset="0"/>
                                  </a:rPr>
                                  <m:t>2</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b="0" i="1" smtClean="0">
                                    <a:latin typeface="Cambria Math" panose="02040503050406030204" pitchFamily="18" charset="0"/>
                                  </a:rPr>
                                  <m:t>2</m:t>
                                </m:r>
                              </m:sub>
                            </m:sSub>
                            <m:r>
                              <a:rPr lang="it-IT" sz="2000" i="1">
                                <a:latin typeface="Cambria Math" panose="02040503050406030204" pitchFamily="18" charset="0"/>
                              </a:rPr>
                              <m:t>)</m:t>
                            </m:r>
                          </m:e>
                        </m:mr>
                      </m:m>
                      <m:r>
                        <a:rPr lang="it-IT" sz="2000" b="0" i="1" smtClean="0">
                          <a:latin typeface="Cambria Math" panose="02040503050406030204" pitchFamily="18" charset="0"/>
                        </a:rPr>
                        <m:t>   , </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     </m:t>
                          </m:r>
                          <m:r>
                            <a:rPr lang="it-IT" sz="2000" b="0" i="1" smtClean="0">
                              <a:latin typeface="Cambria Math" panose="02040503050406030204" pitchFamily="18" charset="0"/>
                            </a:rPr>
                            <m:t>𝑘</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 </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𝑘</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&gt;0</m:t>
                      </m:r>
                    </m:oMath>
                  </m:oMathPara>
                </a14:m>
                <a:endParaRPr lang="it-IT" sz="2000" dirty="0"/>
              </a:p>
            </p:txBody>
          </p:sp>
        </mc:Choice>
        <mc:Fallback xmlns="">
          <p:sp>
            <p:nvSpPr>
              <p:cNvPr id="17" name="CasellaDiTesto 16">
                <a:extLst>
                  <a:ext uri="{FF2B5EF4-FFF2-40B4-BE49-F238E27FC236}">
                    <a16:creationId xmlns:a16="http://schemas.microsoft.com/office/drawing/2014/main" id="{9F44E119-D8E5-B090-9787-FC22E37A1653}"/>
                  </a:ext>
                </a:extLst>
              </p:cNvPr>
              <p:cNvSpPr txBox="1">
                <a:spLocks noRot="1" noChangeAspect="1" noMove="1" noResize="1" noEditPoints="1" noAdjustHandles="1" noChangeArrowheads="1" noChangeShapeType="1" noTextEdit="1"/>
              </p:cNvSpPr>
              <p:nvPr/>
            </p:nvSpPr>
            <p:spPr>
              <a:xfrm>
                <a:off x="4513729" y="5549365"/>
                <a:ext cx="4957040" cy="686791"/>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301E38D7-007C-066E-861F-A082465EA366}"/>
                  </a:ext>
                </a:extLst>
              </p:cNvPr>
              <p:cNvSpPr txBox="1"/>
              <p:nvPr/>
            </p:nvSpPr>
            <p:spPr>
              <a:xfrm>
                <a:off x="6095999" y="1623199"/>
                <a:ext cx="1444177" cy="55547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d>
                        <m:dPr>
                          <m:begChr m:val="["/>
                          <m:endChr m:val="]"/>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r>
                                  <a:rPr lang="it-IT" b="0" i="1" smtClean="0">
                                    <a:latin typeface="Cambria Math" panose="02040503050406030204" pitchFamily="18" charset="0"/>
                                  </a:rPr>
                                  <m:t>𝑥</m:t>
                                </m:r>
                              </m:e>
                            </m:mr>
                            <m:mr>
                              <m:e>
                                <m:r>
                                  <a:rPr lang="it-IT" b="0" i="1" smtClean="0">
                                    <a:latin typeface="Cambria Math" panose="02040503050406030204" pitchFamily="18" charset="0"/>
                                  </a:rPr>
                                  <m:t>𝑦</m:t>
                                </m:r>
                              </m:e>
                            </m:mr>
                          </m:m>
                        </m:e>
                      </m:d>
                    </m:oMath>
                  </m:oMathPara>
                </a14:m>
                <a:endParaRPr lang="it-IT" dirty="0"/>
              </a:p>
            </p:txBody>
          </p:sp>
        </mc:Choice>
        <mc:Fallback xmlns="">
          <p:sp>
            <p:nvSpPr>
              <p:cNvPr id="19" name="CasellaDiTesto 18">
                <a:extLst>
                  <a:ext uri="{FF2B5EF4-FFF2-40B4-BE49-F238E27FC236}">
                    <a16:creationId xmlns:a16="http://schemas.microsoft.com/office/drawing/2014/main" id="{301E38D7-007C-066E-861F-A082465EA366}"/>
                  </a:ext>
                </a:extLst>
              </p:cNvPr>
              <p:cNvSpPr txBox="1">
                <a:spLocks noRot="1" noChangeAspect="1" noMove="1" noResize="1" noEditPoints="1" noAdjustHandles="1" noChangeArrowheads="1" noChangeShapeType="1" noTextEdit="1"/>
              </p:cNvSpPr>
              <p:nvPr/>
            </p:nvSpPr>
            <p:spPr>
              <a:xfrm>
                <a:off x="6095999" y="1623199"/>
                <a:ext cx="1444177" cy="555473"/>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9BED0B13-7234-69E5-C03E-F06D328B749D}"/>
                  </a:ext>
                </a:extLst>
              </p:cNvPr>
              <p:cNvSpPr txBox="1"/>
              <p:nvPr/>
            </p:nvSpPr>
            <p:spPr>
              <a:xfrm>
                <a:off x="5007956" y="4322172"/>
                <a:ext cx="1444177" cy="6115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1</m:t>
                                    </m:r>
                                  </m:sub>
                                </m:sSub>
                              </m:e>
                            </m:mr>
                            <m:m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2</m:t>
                                    </m:r>
                                  </m:sub>
                                </m:sSub>
                              </m:e>
                            </m:mr>
                          </m:m>
                        </m:e>
                      </m:d>
                      <m:r>
                        <a:rPr lang="it-IT" b="0" i="1" smtClean="0">
                          <a:latin typeface="Cambria Math" panose="02040503050406030204" pitchFamily="18" charset="0"/>
                        </a:rPr>
                        <m:t>=</m:t>
                      </m:r>
                      <m:d>
                        <m:dPr>
                          <m:begChr m:val="["/>
                          <m:endChr m:val="]"/>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e>
                            </m:mr>
                            <m:mr>
                              <m:e>
                                <m:sSub>
                                  <m:sSubPr>
                                    <m:ctrlPr>
                                      <a:rPr lang="it-IT" i="1">
                                        <a:latin typeface="Cambria Math" panose="02040503050406030204" pitchFamily="18" charset="0"/>
                                      </a:rPr>
                                    </m:ctrlPr>
                                  </m:sSubPr>
                                  <m:e>
                                    <m:r>
                                      <a:rPr lang="it-IT" b="0" i="1" smtClean="0">
                                        <a:latin typeface="Cambria Math" panose="02040503050406030204" pitchFamily="18" charset="0"/>
                                      </a:rPr>
                                      <m:t>𝑢</m:t>
                                    </m:r>
                                  </m:e>
                                  <m:sub>
                                    <m:r>
                                      <a:rPr lang="it-IT" i="1">
                                        <a:latin typeface="Cambria Math" panose="02040503050406030204" pitchFamily="18" charset="0"/>
                                      </a:rPr>
                                      <m:t>2</m:t>
                                    </m:r>
                                  </m:sub>
                                </m:sSub>
                              </m:e>
                            </m:mr>
                          </m:m>
                        </m:e>
                      </m:d>
                    </m:oMath>
                  </m:oMathPara>
                </a14:m>
                <a:endParaRPr lang="it-IT" dirty="0"/>
              </a:p>
            </p:txBody>
          </p:sp>
        </mc:Choice>
        <mc:Fallback xmlns="">
          <p:sp>
            <p:nvSpPr>
              <p:cNvPr id="22" name="CasellaDiTesto 21">
                <a:extLst>
                  <a:ext uri="{FF2B5EF4-FFF2-40B4-BE49-F238E27FC236}">
                    <a16:creationId xmlns:a16="http://schemas.microsoft.com/office/drawing/2014/main" id="{9BED0B13-7234-69E5-C03E-F06D328B749D}"/>
                  </a:ext>
                </a:extLst>
              </p:cNvPr>
              <p:cNvSpPr txBox="1">
                <a:spLocks noRot="1" noChangeAspect="1" noMove="1" noResize="1" noEditPoints="1" noAdjustHandles="1" noChangeArrowheads="1" noChangeShapeType="1" noTextEdit="1"/>
              </p:cNvSpPr>
              <p:nvPr/>
            </p:nvSpPr>
            <p:spPr>
              <a:xfrm>
                <a:off x="5007956" y="4322172"/>
                <a:ext cx="1444177" cy="611514"/>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EBC6D10B-87EF-7996-499A-E02BE7078A9F}"/>
                  </a:ext>
                </a:extLst>
              </p:cNvPr>
              <p:cNvSpPr txBox="1"/>
              <p:nvPr/>
            </p:nvSpPr>
            <p:spPr>
              <a:xfrm>
                <a:off x="8616216" y="4764621"/>
                <a:ext cx="3392926" cy="646331"/>
              </a:xfrm>
              <a:prstGeom prst="rect">
                <a:avLst/>
              </a:prstGeom>
              <a:noFill/>
            </p:spPr>
            <p:txBody>
              <a:bodyPr wrap="square">
                <a:spAutoFit/>
              </a:bodyPr>
              <a:lstStyle/>
              <a:p>
                <a14:m>
                  <m:oMath xmlns:m="http://schemas.openxmlformats.org/officeDocument/2006/math">
                    <m:r>
                      <a:rPr lang="it-IT" sz="1200" b="0" i="1" smtClean="0">
                        <a:latin typeface="Cambria Math" panose="02040503050406030204" pitchFamily="18" charset="0"/>
                      </a:rPr>
                      <m:t>(</m:t>
                    </m:r>
                    <m:r>
                      <a:rPr lang="it-IT" sz="1200" b="0" i="1" smtClean="0">
                        <a:latin typeface="Cambria Math" panose="02040503050406030204" pitchFamily="18" charset="0"/>
                      </a:rPr>
                      <m:t>𝑥</m:t>
                    </m:r>
                    <m:r>
                      <a:rPr lang="it-IT" sz="1200" b="0" i="1" smtClean="0">
                        <a:latin typeface="Cambria Math" panose="02040503050406030204" pitchFamily="18" charset="0"/>
                      </a:rPr>
                      <m:t>,</m:t>
                    </m:r>
                    <m:r>
                      <a:rPr lang="it-IT" sz="1200" b="0" i="1" smtClean="0">
                        <a:latin typeface="Cambria Math" panose="02040503050406030204" pitchFamily="18" charset="0"/>
                      </a:rPr>
                      <m:t>𝑦</m:t>
                    </m:r>
                    <m:r>
                      <a:rPr lang="it-IT" sz="1200" b="0" i="1" smtClean="0">
                        <a:latin typeface="Cambria Math" panose="02040503050406030204" pitchFamily="18" charset="0"/>
                      </a:rPr>
                      <m:t>)</m:t>
                    </m:r>
                  </m:oMath>
                </a14:m>
                <a:r>
                  <a:rPr lang="en-US" sz="1200" dirty="0">
                    <a:latin typeface="Century Gothic" panose="020B0502020202020204" pitchFamily="34" charset="0"/>
                  </a:rPr>
                  <a:t> </a:t>
                </a:r>
                <a:r>
                  <a:rPr lang="en-US" sz="1200" dirty="0">
                    <a:latin typeface="Century Gothic" panose="020B0502020202020204" pitchFamily="34" charset="0"/>
                    <a:sym typeface="Wingdings" panose="05000000000000000000" pitchFamily="2" charset="2"/>
                  </a:rPr>
                  <a:t></a:t>
                </a:r>
                <a:r>
                  <a:rPr lang="en-US" sz="1200" dirty="0">
                    <a:latin typeface="Century Gothic" panose="020B0502020202020204" pitchFamily="34" charset="0"/>
                  </a:rPr>
                  <a:t> coordinates of midpoint of the axle of rear wheels</a:t>
                </a:r>
                <a:endParaRPr lang="it-IT" sz="1200" b="0" i="1" dirty="0">
                  <a:latin typeface="Cambria Math" panose="02040503050406030204" pitchFamily="18" charset="0"/>
                </a:endParaRPr>
              </a:p>
              <a:p>
                <a14:m>
                  <m:oMath xmlns:m="http://schemas.openxmlformats.org/officeDocument/2006/math">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𝑦</m:t>
                        </m:r>
                      </m:e>
                      <m:sub>
                        <m:r>
                          <a:rPr lang="it-IT" sz="1200" b="0" i="1" smtClean="0">
                            <a:latin typeface="Cambria Math" panose="02040503050406030204" pitchFamily="18" charset="0"/>
                          </a:rPr>
                          <m:t>1</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𝑦</m:t>
                        </m:r>
                      </m:e>
                      <m:sub>
                        <m:r>
                          <a:rPr lang="it-IT" sz="1200" b="0" i="1" smtClean="0">
                            <a:latin typeface="Cambria Math" panose="02040503050406030204" pitchFamily="18" charset="0"/>
                          </a:rPr>
                          <m:t>2</m:t>
                        </m:r>
                      </m:sub>
                    </m:sSub>
                    <m:r>
                      <a:rPr lang="it-IT" sz="1200" b="0" i="1" smtClean="0">
                        <a:latin typeface="Cambria Math" panose="02040503050406030204" pitchFamily="18" charset="0"/>
                      </a:rPr>
                      <m:t>)</m:t>
                    </m:r>
                  </m:oMath>
                </a14:m>
                <a:r>
                  <a:rPr lang="en-US" sz="1200" dirty="0">
                    <a:latin typeface="Century Gothic" panose="020B0502020202020204" pitchFamily="34" charset="0"/>
                  </a:rPr>
                  <a:t> </a:t>
                </a:r>
                <a:r>
                  <a:rPr lang="en-US" sz="1200" dirty="0">
                    <a:latin typeface="Century Gothic" panose="020B0502020202020204" pitchFamily="34" charset="0"/>
                    <a:sym typeface="Wingdings" panose="05000000000000000000" pitchFamily="2" charset="2"/>
                  </a:rPr>
                  <a:t></a:t>
                </a:r>
                <a:r>
                  <a:rPr lang="en-US" sz="1200" dirty="0">
                    <a:latin typeface="Century Gothic" panose="020B0502020202020204" pitchFamily="34" charset="0"/>
                  </a:rPr>
                  <a:t> coordinates of the point P</a:t>
                </a:r>
                <a:endParaRPr lang="it-IT" sz="1200" dirty="0">
                  <a:latin typeface="Century Gothic" panose="020B0502020202020204" pitchFamily="34" charset="0"/>
                </a:endParaRPr>
              </a:p>
            </p:txBody>
          </p:sp>
        </mc:Choice>
        <mc:Fallback xmlns="">
          <p:sp>
            <p:nvSpPr>
              <p:cNvPr id="23" name="CasellaDiTesto 22">
                <a:extLst>
                  <a:ext uri="{FF2B5EF4-FFF2-40B4-BE49-F238E27FC236}">
                    <a16:creationId xmlns:a16="http://schemas.microsoft.com/office/drawing/2014/main" id="{EBC6D10B-87EF-7996-499A-E02BE7078A9F}"/>
                  </a:ext>
                </a:extLst>
              </p:cNvPr>
              <p:cNvSpPr txBox="1">
                <a:spLocks noRot="1" noChangeAspect="1" noMove="1" noResize="1" noEditPoints="1" noAdjustHandles="1" noChangeArrowheads="1" noChangeShapeType="1" noTextEdit="1"/>
              </p:cNvSpPr>
              <p:nvPr/>
            </p:nvSpPr>
            <p:spPr>
              <a:xfrm>
                <a:off x="8616216" y="4764621"/>
                <a:ext cx="3392926" cy="646331"/>
              </a:xfrm>
              <a:prstGeom prst="rect">
                <a:avLst/>
              </a:prstGeom>
              <a:blipFill>
                <a:blip r:embed="rId10"/>
                <a:stretch>
                  <a:fillRect t="-943" r="-1077" b="-660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5F4094A9-39F2-EB7E-4404-1C8C05F3C34E}"/>
                  </a:ext>
                </a:extLst>
              </p:cNvPr>
              <p:cNvSpPr txBox="1"/>
              <p:nvPr/>
            </p:nvSpPr>
            <p:spPr>
              <a:xfrm>
                <a:off x="224244" y="2532769"/>
                <a:ext cx="4255155" cy="62741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i="1" smtClean="0">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r>
                                      <a:rPr lang="it-IT" b="0" i="1" smtClean="0">
                                        <a:latin typeface="Cambria Math" panose="02040503050406030204" pitchFamily="18" charset="0"/>
                                      </a:rPr>
                                      <m:t>𝑦</m:t>
                                    </m:r>
                                  </m:e>
                                  <m:sub>
                                    <m:r>
                                      <a:rPr lang="it-IT" i="1">
                                        <a:latin typeface="Cambria Math" panose="02040503050406030204" pitchFamily="18" charset="0"/>
                                      </a:rPr>
                                      <m:t>1</m:t>
                                    </m:r>
                                  </m:sub>
                                </m:sSub>
                              </m:e>
                            </m:mr>
                            <m:mr>
                              <m:e>
                                <m:sSub>
                                  <m:sSubPr>
                                    <m:ctrlPr>
                                      <a:rPr lang="it-IT" i="1">
                                        <a:latin typeface="Cambria Math" panose="02040503050406030204" pitchFamily="18" charset="0"/>
                                      </a:rPr>
                                    </m:ctrlPr>
                                  </m:sSubPr>
                                  <m:e>
                                    <m:r>
                                      <a:rPr lang="it-IT" b="0" i="1" smtClean="0">
                                        <a:latin typeface="Cambria Math" panose="02040503050406030204" pitchFamily="18" charset="0"/>
                                      </a:rPr>
                                      <m:t>𝑦</m:t>
                                    </m:r>
                                  </m:e>
                                  <m:sub>
                                    <m:r>
                                      <a:rPr lang="it-IT" i="1">
                                        <a:latin typeface="Cambria Math" panose="02040503050406030204" pitchFamily="18" charset="0"/>
                                      </a:rPr>
                                      <m:t>2</m:t>
                                    </m:r>
                                  </m:sub>
                                </m:sSub>
                              </m:e>
                            </m:mr>
                          </m:m>
                        </m:e>
                      </m:d>
                      <m:r>
                        <a:rPr lang="it-IT" b="0" i="1" smtClean="0">
                          <a:latin typeface="Cambria Math" panose="02040503050406030204" pitchFamily="18" charset="0"/>
                        </a:rPr>
                        <m:t>=</m:t>
                      </m:r>
                      <m:d>
                        <m:dPr>
                          <m:begChr m:val="["/>
                          <m:endChr m:val="]"/>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𝑙</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𝜃</m:t>
                                    </m:r>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m:t>
                                        </m:r>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e>
                                    </m:func>
                                  </m:e>
                                </m:func>
                              </m:e>
                            </m:mr>
                            <m:mr>
                              <m:e>
                                <m:r>
                                  <a:rPr lang="it-IT"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𝑙</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𝜃</m:t>
                                    </m:r>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m:t>
                                        </m:r>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e>
                                    </m:func>
                                  </m:e>
                                </m:func>
                              </m:e>
                            </m:mr>
                          </m:m>
                        </m:e>
                      </m:d>
                    </m:oMath>
                  </m:oMathPara>
                </a14:m>
                <a:endParaRPr lang="it-IT" dirty="0"/>
              </a:p>
            </p:txBody>
          </p:sp>
        </mc:Choice>
        <mc:Fallback xmlns="">
          <p:sp>
            <p:nvSpPr>
              <p:cNvPr id="24" name="CasellaDiTesto 23">
                <a:extLst>
                  <a:ext uri="{FF2B5EF4-FFF2-40B4-BE49-F238E27FC236}">
                    <a16:creationId xmlns:a16="http://schemas.microsoft.com/office/drawing/2014/main" id="{5F4094A9-39F2-EB7E-4404-1C8C05F3C34E}"/>
                  </a:ext>
                </a:extLst>
              </p:cNvPr>
              <p:cNvSpPr txBox="1">
                <a:spLocks noRot="1" noChangeAspect="1" noMove="1" noResize="1" noEditPoints="1" noAdjustHandles="1" noChangeArrowheads="1" noChangeShapeType="1" noTextEdit="1"/>
              </p:cNvSpPr>
              <p:nvPr/>
            </p:nvSpPr>
            <p:spPr>
              <a:xfrm>
                <a:off x="224244" y="2532769"/>
                <a:ext cx="4255155" cy="627416"/>
              </a:xfrm>
              <a:prstGeom prst="rect">
                <a:avLst/>
              </a:prstGeom>
              <a:blipFill>
                <a:blip r:embed="rId1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4ED07563-D5FB-4AB2-7DE0-87175655AB04}"/>
                  </a:ext>
                </a:extLst>
              </p:cNvPr>
              <p:cNvSpPr txBox="1"/>
              <p:nvPr/>
            </p:nvSpPr>
            <p:spPr>
              <a:xfrm>
                <a:off x="247290" y="4428778"/>
                <a:ext cx="5579236" cy="369332"/>
              </a:xfrm>
              <a:prstGeom prst="rect">
                <a:avLst/>
              </a:prstGeom>
              <a:noFill/>
            </p:spPr>
            <p:txBody>
              <a:bodyPr wrap="square">
                <a:spAutoFit/>
              </a:bodyPr>
              <a:lstStyle/>
              <a:p>
                <a:r>
                  <a:rPr lang="en-US" dirty="0">
                    <a:latin typeface="Century Gothic" panose="020B0502020202020204" pitchFamily="34" charset="0"/>
                  </a:rPr>
                  <a:t>Since </a:t>
                </a:r>
                <a14:m>
                  <m:oMath xmlns:m="http://schemas.openxmlformats.org/officeDocument/2006/math">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det</m:t>
                        </m:r>
                      </m:fName>
                      <m:e>
                        <m:r>
                          <a:rPr lang="it-IT" b="0" i="1" smtClean="0">
                            <a:latin typeface="Cambria Math" panose="02040503050406030204" pitchFamily="18" charset="0"/>
                          </a:rPr>
                          <m:t>𝑇</m:t>
                        </m:r>
                        <m:d>
                          <m:dPr>
                            <m:ctrlPr>
                              <a:rPr lang="it-IT" b="0" i="1" smtClean="0">
                                <a:latin typeface="Cambria Math" panose="02040503050406030204" pitchFamily="18" charset="0"/>
                              </a:rPr>
                            </m:ctrlPr>
                          </m:dPr>
                          <m:e>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e>
                        </m:d>
                        <m:r>
                          <a:rPr lang="it-IT" b="0" i="1" smtClean="0">
                            <a:latin typeface="Cambria Math" panose="02040503050406030204" pitchFamily="18" charset="0"/>
                          </a:rPr>
                          <m:t>=</m:t>
                        </m:r>
                        <m:r>
                          <m:rPr>
                            <m:sty m:val="p"/>
                          </m:rPr>
                          <a:rPr lang="it-IT" b="0" i="0" smtClean="0">
                            <a:latin typeface="Cambria Math" panose="02040503050406030204" pitchFamily="18" charset="0"/>
                          </a:rPr>
                          <m:t>Δ</m:t>
                        </m:r>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𝜙</m:t>
                            </m:r>
                            <m:r>
                              <a:rPr lang="it-IT" b="0" i="1" smtClean="0">
                                <a:latin typeface="Cambria Math" panose="02040503050406030204" pitchFamily="18" charset="0"/>
                              </a:rPr>
                              <m:t>≠0</m:t>
                            </m:r>
                          </m:e>
                        </m:func>
                      </m:e>
                    </m:func>
                  </m:oMath>
                </a14:m>
                <a:r>
                  <a:rPr lang="it-IT" dirty="0">
                    <a:latin typeface="Century Gothic" panose="020B0502020202020204" pitchFamily="34" charset="0"/>
                  </a:rPr>
                  <a:t>, </a:t>
                </a:r>
                <a:r>
                  <a:rPr lang="it-IT" dirty="0" err="1">
                    <a:latin typeface="Century Gothic" panose="020B0502020202020204" pitchFamily="34" charset="0"/>
                  </a:rPr>
                  <a:t>we</a:t>
                </a:r>
                <a:r>
                  <a:rPr lang="it-IT" dirty="0">
                    <a:latin typeface="Century Gothic" panose="020B0502020202020204" pitchFamily="34" charset="0"/>
                  </a:rPr>
                  <a:t> can set:</a:t>
                </a:r>
              </a:p>
            </p:txBody>
          </p:sp>
        </mc:Choice>
        <mc:Fallback xmlns="">
          <p:sp>
            <p:nvSpPr>
              <p:cNvPr id="12" name="CasellaDiTesto 11">
                <a:extLst>
                  <a:ext uri="{FF2B5EF4-FFF2-40B4-BE49-F238E27FC236}">
                    <a16:creationId xmlns:a16="http://schemas.microsoft.com/office/drawing/2014/main" id="{4ED07563-D5FB-4AB2-7DE0-87175655AB04}"/>
                  </a:ext>
                </a:extLst>
              </p:cNvPr>
              <p:cNvSpPr txBox="1">
                <a:spLocks noRot="1" noChangeAspect="1" noMove="1" noResize="1" noEditPoints="1" noAdjustHandles="1" noChangeArrowheads="1" noChangeShapeType="1" noTextEdit="1"/>
              </p:cNvSpPr>
              <p:nvPr/>
            </p:nvSpPr>
            <p:spPr>
              <a:xfrm>
                <a:off x="247290" y="4428778"/>
                <a:ext cx="5579236" cy="369332"/>
              </a:xfrm>
              <a:prstGeom prst="rect">
                <a:avLst/>
              </a:prstGeom>
              <a:blipFill>
                <a:blip r:embed="rId12"/>
                <a:stretch>
                  <a:fillRect l="-984" t="-10000" b="-2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597761-9107-B747-9DE2-0C7496C8C660}"/>
                  </a:ext>
                </a:extLst>
              </p:cNvPr>
              <p:cNvSpPr txBox="1"/>
              <p:nvPr/>
            </p:nvSpPr>
            <p:spPr>
              <a:xfrm>
                <a:off x="6211550" y="4376256"/>
                <a:ext cx="1646090" cy="51058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ctrlPr>
                            <a:rPr lang="it-IT" sz="1000" i="1" smtClean="0">
                              <a:latin typeface="Cambria Math" panose="02040503050406030204" pitchFamily="18" charset="0"/>
                            </a:rPr>
                          </m:ctrlPr>
                        </m:dPr>
                        <m:e>
                          <m:m>
                            <m:mPr>
                              <m:mcs>
                                <m:mc>
                                  <m:mcPr>
                                    <m:count m:val="1"/>
                                    <m:mcJc m:val="center"/>
                                  </m:mcPr>
                                </m:mc>
                              </m:mcs>
                              <m:ctrlPr>
                                <a:rPr lang="it-IT" sz="1000" i="1" smtClean="0">
                                  <a:latin typeface="Cambria Math" panose="02040503050406030204" pitchFamily="18" charset="0"/>
                                </a:rPr>
                              </m:ctrlPr>
                            </m:mPr>
                            <m:mr>
                              <m:e>
                                <m:r>
                                  <m:rPr>
                                    <m:nor/>
                                  </m:rPr>
                                  <a:rPr lang="en-US" sz="1000" dirty="0">
                                    <a:latin typeface="Century Gothic" panose="020B0502020202020204" pitchFamily="34" charset="0"/>
                                  </a:rPr>
                                  <m:t>where</m:t>
                                </m:r>
                                <m:r>
                                  <m:rPr>
                                    <m:nor/>
                                  </m:rPr>
                                  <a:rPr lang="en-US" sz="1000" dirty="0">
                                    <a:latin typeface="Century Gothic" panose="020B0502020202020204" pitchFamily="34" charset="0"/>
                                  </a:rPr>
                                  <m:t> </m:t>
                                </m:r>
                                <m:d>
                                  <m:dPr>
                                    <m:begChr m:val="["/>
                                    <m:endChr m:val="]"/>
                                    <m:ctrlPr>
                                      <a:rPr lang="it-IT" sz="1000" i="1">
                                        <a:latin typeface="Cambria Math" panose="02040503050406030204" pitchFamily="18" charset="0"/>
                                      </a:rPr>
                                    </m:ctrlPr>
                                  </m:dPr>
                                  <m:e>
                                    <m:m>
                                      <m:mPr>
                                        <m:mcs>
                                          <m:mc>
                                            <m:mcPr>
                                              <m:count m:val="1"/>
                                              <m:mcJc m:val="center"/>
                                            </m:mcPr>
                                          </m:mc>
                                        </m:mcs>
                                        <m:ctrlPr>
                                          <a:rPr lang="it-IT" sz="1000" i="1">
                                            <a:latin typeface="Cambria Math" panose="02040503050406030204" pitchFamily="18" charset="0"/>
                                          </a:rPr>
                                        </m:ctrlPr>
                                      </m:mPr>
                                      <m:mr>
                                        <m:e>
                                          <m:sSub>
                                            <m:sSubPr>
                                              <m:ctrlPr>
                                                <a:rPr lang="it-IT" sz="1000" i="1">
                                                  <a:latin typeface="Cambria Math" panose="02040503050406030204" pitchFamily="18" charset="0"/>
                                                </a:rPr>
                                              </m:ctrlPr>
                                            </m:sSubPr>
                                            <m:e>
                                              <m:r>
                                                <a:rPr lang="it-IT" sz="1000" i="1">
                                                  <a:latin typeface="Cambria Math" panose="02040503050406030204" pitchFamily="18" charset="0"/>
                                                </a:rPr>
                                                <m:t>𝑢</m:t>
                                              </m:r>
                                            </m:e>
                                            <m:sub>
                                              <m:r>
                                                <a:rPr lang="it-IT" sz="1000" i="1">
                                                  <a:latin typeface="Cambria Math" panose="02040503050406030204" pitchFamily="18" charset="0"/>
                                                </a:rPr>
                                                <m:t>1</m:t>
                                              </m:r>
                                            </m:sub>
                                          </m:sSub>
                                        </m:e>
                                      </m:mr>
                                      <m:mr>
                                        <m:e>
                                          <m:sSub>
                                            <m:sSubPr>
                                              <m:ctrlPr>
                                                <a:rPr lang="it-IT" sz="1000" i="1">
                                                  <a:latin typeface="Cambria Math" panose="02040503050406030204" pitchFamily="18" charset="0"/>
                                                </a:rPr>
                                              </m:ctrlPr>
                                            </m:sSubPr>
                                            <m:e>
                                              <m:r>
                                                <a:rPr lang="it-IT" sz="1000" i="1">
                                                  <a:latin typeface="Cambria Math" panose="02040503050406030204" pitchFamily="18" charset="0"/>
                                                </a:rPr>
                                                <m:t>𝑢</m:t>
                                              </m:r>
                                            </m:e>
                                            <m:sub>
                                              <m:r>
                                                <a:rPr lang="it-IT" sz="1000" i="1">
                                                  <a:latin typeface="Cambria Math" panose="02040503050406030204" pitchFamily="18" charset="0"/>
                                                </a:rPr>
                                                <m:t>2</m:t>
                                              </m:r>
                                            </m:sub>
                                          </m:sSub>
                                        </m:e>
                                      </m:mr>
                                    </m:m>
                                  </m:e>
                                </m:d>
                                <m:r>
                                  <m:rPr>
                                    <m:nor/>
                                  </m:rPr>
                                  <a:rPr lang="en-US" sz="1000" dirty="0">
                                    <a:latin typeface="Century Gothic" panose="020B0502020202020204" pitchFamily="34" charset="0"/>
                                  </a:rPr>
                                  <m:t> </m:t>
                                </m:r>
                                <m:r>
                                  <m:rPr>
                                    <m:nor/>
                                  </m:rPr>
                                  <a:rPr lang="en-US" sz="1000" dirty="0">
                                    <a:latin typeface="Century Gothic" panose="020B0502020202020204" pitchFamily="34" charset="0"/>
                                  </a:rPr>
                                  <m:t>are</m:t>
                                </m:r>
                                <m:r>
                                  <m:rPr>
                                    <m:nor/>
                                  </m:rPr>
                                  <a:rPr lang="en-US" sz="1000" dirty="0">
                                    <a:latin typeface="Century Gothic" panose="020B0502020202020204" pitchFamily="34" charset="0"/>
                                  </a:rPr>
                                  <m:t> </m:t>
                                </m:r>
                                <m:r>
                                  <m:rPr>
                                    <m:nor/>
                                  </m:rPr>
                                  <a:rPr lang="en-US" sz="1000" dirty="0">
                                    <a:latin typeface="Century Gothic" panose="020B0502020202020204" pitchFamily="34" charset="0"/>
                                  </a:rPr>
                                  <m:t>two</m:t>
                                </m:r>
                              </m:e>
                            </m:mr>
                            <m:mr>
                              <m:e>
                                <m:r>
                                  <m:rPr>
                                    <m:nor/>
                                  </m:rPr>
                                  <a:rPr lang="en-US" sz="1000" dirty="0">
                                    <a:latin typeface="Century Gothic" panose="020B0502020202020204" pitchFamily="34" charset="0"/>
                                  </a:rPr>
                                  <m:t>virtual</m:t>
                                </m:r>
                                <m:r>
                                  <m:rPr>
                                    <m:nor/>
                                  </m:rPr>
                                  <a:rPr lang="en-US" sz="1000" dirty="0">
                                    <a:latin typeface="Century Gothic" panose="020B0502020202020204" pitchFamily="34" charset="0"/>
                                  </a:rPr>
                                  <m:t> </m:t>
                                </m:r>
                                <m:r>
                                  <m:rPr>
                                    <m:nor/>
                                  </m:rPr>
                                  <a:rPr lang="en-US" sz="1000" dirty="0">
                                    <a:latin typeface="Century Gothic" panose="020B0502020202020204" pitchFamily="34" charset="0"/>
                                  </a:rPr>
                                  <m:t>control</m:t>
                                </m:r>
                                <m:r>
                                  <m:rPr>
                                    <m:nor/>
                                  </m:rPr>
                                  <a:rPr lang="en-US" sz="1000" dirty="0">
                                    <a:latin typeface="Century Gothic" panose="020B0502020202020204" pitchFamily="34" charset="0"/>
                                  </a:rPr>
                                  <m:t> </m:t>
                                </m:r>
                                <m:r>
                                  <m:rPr>
                                    <m:nor/>
                                  </m:rPr>
                                  <a:rPr lang="en-US" sz="1000" dirty="0">
                                    <a:latin typeface="Century Gothic" panose="020B0502020202020204" pitchFamily="34" charset="0"/>
                                  </a:rPr>
                                  <m:t>inputs</m:t>
                                </m:r>
                              </m:e>
                            </m:mr>
                          </m:m>
                        </m:e>
                      </m:d>
                    </m:oMath>
                  </m:oMathPara>
                </a14:m>
                <a:endParaRPr lang="it-IT" sz="1600" dirty="0"/>
              </a:p>
            </p:txBody>
          </p:sp>
        </mc:Choice>
        <mc:Fallback xmlns="">
          <p:sp>
            <p:nvSpPr>
              <p:cNvPr id="13" name="CasellaDiTesto 12">
                <a:extLst>
                  <a:ext uri="{FF2B5EF4-FFF2-40B4-BE49-F238E27FC236}">
                    <a16:creationId xmlns:a16="http://schemas.microsoft.com/office/drawing/2014/main" id="{B6597761-9107-B747-9DE2-0C7496C8C660}"/>
                  </a:ext>
                </a:extLst>
              </p:cNvPr>
              <p:cNvSpPr txBox="1">
                <a:spLocks noRot="1" noChangeAspect="1" noMove="1" noResize="1" noEditPoints="1" noAdjustHandles="1" noChangeArrowheads="1" noChangeShapeType="1" noTextEdit="1"/>
              </p:cNvSpPr>
              <p:nvPr/>
            </p:nvSpPr>
            <p:spPr>
              <a:xfrm>
                <a:off x="6211550" y="4376256"/>
                <a:ext cx="1646090" cy="510589"/>
              </a:xfrm>
              <a:prstGeom prst="rect">
                <a:avLst/>
              </a:prstGeom>
              <a:blipFill>
                <a:blip r:embed="rId1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11385853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4672626"/>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Index</a:t>
            </a:r>
          </a:p>
          <a:p>
            <a:pPr marL="342900" lvl="0" indent="-342900">
              <a:lnSpc>
                <a:spcPct val="150000"/>
              </a:lnSpc>
              <a:spcBef>
                <a:spcPct val="20000"/>
              </a:spcBef>
              <a:buClr>
                <a:srgbClr val="FFDC00"/>
              </a:buClr>
              <a:buSzPct val="70000"/>
              <a:buFont typeface="Wingdings" pitchFamily="2" charset="2"/>
              <a:buChar char="u"/>
            </a:pPr>
            <a:r>
              <a:rPr lang="it-IT" sz="2400" dirty="0" err="1">
                <a:latin typeface="Century Gothic" pitchFamily="34" charset="0"/>
              </a:rPr>
              <a:t>Introduction</a:t>
            </a:r>
            <a:endParaRPr lang="it-IT" sz="2400" dirty="0">
              <a:latin typeface="Century Gothic" pitchFamily="34" charset="0"/>
            </a:endParaRPr>
          </a:p>
          <a:p>
            <a:pPr marL="800100" lvl="1" indent="-342900">
              <a:lnSpc>
                <a:spcPct val="150000"/>
              </a:lnSpc>
              <a:spcBef>
                <a:spcPct val="20000"/>
              </a:spcBef>
              <a:buClr>
                <a:srgbClr val="971720"/>
              </a:buClr>
              <a:buSzPct val="70000"/>
              <a:buFont typeface="Wingdings" pitchFamily="2" charset="2"/>
              <a:buChar char="u"/>
            </a:pPr>
            <a:r>
              <a:rPr lang="it-IT" sz="2000" dirty="0">
                <a:latin typeface="Century Gothic" pitchFamily="34" charset="0"/>
              </a:rPr>
              <a:t> Car-like robot: </a:t>
            </a:r>
            <a:r>
              <a:rPr lang="it-IT" sz="2000" dirty="0" err="1">
                <a:latin typeface="Century Gothic" pitchFamily="34" charset="0"/>
              </a:rPr>
              <a:t>kinematic</a:t>
            </a:r>
            <a:r>
              <a:rPr lang="it-IT" sz="2000" dirty="0">
                <a:latin typeface="Century Gothic" pitchFamily="34" charset="0"/>
              </a:rPr>
              <a:t> </a:t>
            </a:r>
            <a:r>
              <a:rPr lang="it-IT" sz="2000" dirty="0" err="1">
                <a:latin typeface="Century Gothic" pitchFamily="34" charset="0"/>
              </a:rPr>
              <a:t>modeling</a:t>
            </a:r>
            <a:endParaRPr lang="it-IT" sz="2000" dirty="0">
              <a:latin typeface="Century Gothic" pitchFamily="34" charset="0"/>
            </a:endParaRPr>
          </a:p>
          <a:p>
            <a:pPr marL="342900" lvl="0" indent="-342900">
              <a:lnSpc>
                <a:spcPct val="150000"/>
              </a:lnSpc>
              <a:spcBef>
                <a:spcPct val="20000"/>
              </a:spcBef>
              <a:buClr>
                <a:srgbClr val="FFDC00"/>
              </a:buClr>
              <a:buSzPct val="70000"/>
              <a:buFont typeface="Wingdings" pitchFamily="2" charset="2"/>
              <a:buChar char="u"/>
            </a:pPr>
            <a:r>
              <a:rPr lang="it-IT" sz="2400" dirty="0">
                <a:latin typeface="Century Gothic" pitchFamily="34" charset="0"/>
              </a:rPr>
              <a:t>Motion planning</a:t>
            </a:r>
          </a:p>
          <a:p>
            <a:pPr marL="800100" lvl="1" indent="-342900">
              <a:lnSpc>
                <a:spcPct val="150000"/>
              </a:lnSpc>
              <a:spcBef>
                <a:spcPct val="20000"/>
              </a:spcBef>
              <a:buClr>
                <a:srgbClr val="971720"/>
              </a:buClr>
              <a:buSzPct val="70000"/>
              <a:buFont typeface="Wingdings" pitchFamily="2" charset="2"/>
              <a:buChar char="u"/>
            </a:pPr>
            <a:r>
              <a:rPr lang="en-US" sz="2000" dirty="0">
                <a:latin typeface="Century Gothic" pitchFamily="34" charset="0"/>
              </a:rPr>
              <a:t>PRM, BFS and path smoothing</a:t>
            </a:r>
          </a:p>
          <a:p>
            <a:pPr marL="800100" lvl="1" indent="-342900">
              <a:lnSpc>
                <a:spcPct val="150000"/>
              </a:lnSpc>
              <a:spcBef>
                <a:spcPct val="20000"/>
              </a:spcBef>
              <a:buClr>
                <a:srgbClr val="971720"/>
              </a:buClr>
              <a:buSzPct val="70000"/>
              <a:buFont typeface="Wingdings" pitchFamily="2" charset="2"/>
              <a:buChar char="u"/>
            </a:pPr>
            <a:r>
              <a:rPr lang="en-US" sz="2000" dirty="0">
                <a:latin typeface="Century Gothic" pitchFamily="34" charset="0"/>
              </a:rPr>
              <a:t>Reeds-</a:t>
            </a:r>
            <a:r>
              <a:rPr lang="en-US" sz="2000" dirty="0" err="1">
                <a:latin typeface="Century Gothic" pitchFamily="34" charset="0"/>
              </a:rPr>
              <a:t>Shepp</a:t>
            </a:r>
            <a:r>
              <a:rPr lang="en-US" sz="2000" dirty="0">
                <a:latin typeface="Century Gothic" pitchFamily="34" charset="0"/>
              </a:rPr>
              <a:t> Curves and Dijkstra's algorithm</a:t>
            </a:r>
          </a:p>
          <a:p>
            <a:pPr marL="342900" lvl="0" indent="-342900">
              <a:lnSpc>
                <a:spcPct val="150000"/>
              </a:lnSpc>
              <a:spcBef>
                <a:spcPct val="20000"/>
              </a:spcBef>
              <a:buClr>
                <a:srgbClr val="FFDC00"/>
              </a:buClr>
              <a:buSzPct val="70000"/>
              <a:buFont typeface="Wingdings" pitchFamily="2" charset="2"/>
              <a:buChar char="u"/>
            </a:pPr>
            <a:r>
              <a:rPr lang="it-IT" sz="2400" dirty="0">
                <a:latin typeface="Century Gothic" pitchFamily="34" charset="0"/>
              </a:rPr>
              <a:t>Input-Output </a:t>
            </a:r>
            <a:r>
              <a:rPr lang="it-IT" sz="2400" dirty="0" err="1">
                <a:latin typeface="Century Gothic" pitchFamily="34" charset="0"/>
              </a:rPr>
              <a:t>Linearization</a:t>
            </a:r>
            <a:r>
              <a:rPr lang="it-IT" sz="2400" dirty="0">
                <a:latin typeface="Century Gothic" pitchFamily="34" charset="0"/>
              </a:rPr>
              <a:t> control</a:t>
            </a:r>
          </a:p>
          <a:p>
            <a:pPr marL="342900" lvl="0" indent="-342900">
              <a:lnSpc>
                <a:spcPct val="150000"/>
              </a:lnSpc>
              <a:spcBef>
                <a:spcPct val="20000"/>
              </a:spcBef>
              <a:buClr>
                <a:srgbClr val="FFDC00"/>
              </a:buClr>
              <a:buSzPct val="70000"/>
              <a:buFont typeface="Wingdings" pitchFamily="2" charset="2"/>
              <a:buChar char="u"/>
            </a:pPr>
            <a:r>
              <a:rPr lang="it-IT" sz="2400" dirty="0" err="1">
                <a:latin typeface="Century Gothic" pitchFamily="34" charset="0"/>
              </a:rPr>
              <a:t>Simulations</a:t>
            </a:r>
            <a:r>
              <a:rPr lang="it-IT" sz="2400" dirty="0">
                <a:latin typeface="Century Gothic" pitchFamily="34" charset="0"/>
              </a:rPr>
              <a:t> and </a:t>
            </a:r>
            <a:r>
              <a:rPr lang="it-IT" sz="2400" dirty="0" err="1">
                <a:latin typeface="Century Gothic" pitchFamily="34" charset="0"/>
              </a:rPr>
              <a:t>results</a:t>
            </a:r>
            <a:endParaRPr lang="it-IT" sz="2400" dirty="0">
              <a:latin typeface="Century Gothic" pitchFamily="34" charset="0"/>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Tree>
    <p:extLst>
      <p:ext uri="{BB962C8B-B14F-4D97-AF65-F5344CB8AC3E}">
        <p14:creationId xmlns:p14="http://schemas.microsoft.com/office/powerpoint/2010/main" val="182301088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Input-Output </a:t>
            </a:r>
            <a:r>
              <a:rPr lang="it-IT" sz="3200" dirty="0" err="1">
                <a:solidFill>
                  <a:srgbClr val="971720"/>
                </a:solidFill>
                <a:latin typeface="Century Gothic"/>
                <a:cs typeface="Century Gothic"/>
              </a:rPr>
              <a:t>Linearization</a:t>
            </a:r>
            <a:r>
              <a:rPr lang="it-IT" sz="3200" dirty="0">
                <a:solidFill>
                  <a:srgbClr val="971720"/>
                </a:solidFill>
                <a:latin typeface="Century Gothic"/>
                <a:cs typeface="Century Gothic"/>
              </a:rPr>
              <a:t> control</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7" name="Immagine 6">
            <a:extLst>
              <a:ext uri="{FF2B5EF4-FFF2-40B4-BE49-F238E27FC236}">
                <a16:creationId xmlns:a16="http://schemas.microsoft.com/office/drawing/2014/main" id="{06AB1F20-916A-3D8F-9685-8AF398CAA139}"/>
              </a:ext>
            </a:extLst>
          </p:cNvPr>
          <p:cNvPicPr>
            <a:picLocks noChangeAspect="1"/>
          </p:cNvPicPr>
          <p:nvPr/>
        </p:nvPicPr>
        <p:blipFill>
          <a:blip r:embed="rId4"/>
          <a:stretch>
            <a:fillRect/>
          </a:stretch>
        </p:blipFill>
        <p:spPr>
          <a:xfrm>
            <a:off x="212266" y="1965749"/>
            <a:ext cx="11869806" cy="4220164"/>
          </a:xfrm>
          <a:prstGeom prst="rect">
            <a:avLst/>
          </a:prstGeom>
        </p:spPr>
      </p:pic>
      <p:sp>
        <p:nvSpPr>
          <p:cNvPr id="5" name="Rettangolo 4">
            <a:extLst>
              <a:ext uri="{FF2B5EF4-FFF2-40B4-BE49-F238E27FC236}">
                <a16:creationId xmlns:a16="http://schemas.microsoft.com/office/drawing/2014/main" id="{8513B495-C96C-2F12-CA61-34B5CB1717A2}"/>
              </a:ext>
            </a:extLst>
          </p:cNvPr>
          <p:cNvSpPr/>
          <p:nvPr/>
        </p:nvSpPr>
        <p:spPr>
          <a:xfrm>
            <a:off x="126606" y="1965749"/>
            <a:ext cx="697853" cy="1463251"/>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5010A18C-0BAA-F164-CDF3-533B79025352}"/>
              </a:ext>
            </a:extLst>
          </p:cNvPr>
          <p:cNvSpPr txBox="1"/>
          <p:nvPr/>
        </p:nvSpPr>
        <p:spPr>
          <a:xfrm>
            <a:off x="-16710" y="3523922"/>
            <a:ext cx="1315111" cy="584775"/>
          </a:xfrm>
          <a:prstGeom prst="rect">
            <a:avLst/>
          </a:prstGeom>
          <a:noFill/>
        </p:spPr>
        <p:txBody>
          <a:bodyPr wrap="square">
            <a:spAutoFit/>
          </a:bodyPr>
          <a:lstStyle/>
          <a:p>
            <a:r>
              <a:rPr lang="it-IT" sz="1600" dirty="0" err="1">
                <a:solidFill>
                  <a:srgbClr val="FF0000"/>
                </a:solidFill>
                <a:latin typeface="Century Gothic" panose="020B0502020202020204" pitchFamily="34" charset="0"/>
              </a:rPr>
              <a:t>Desired</a:t>
            </a:r>
            <a:r>
              <a:rPr lang="it-IT" sz="1600" dirty="0">
                <a:solidFill>
                  <a:srgbClr val="FF0000"/>
                </a:solidFill>
                <a:latin typeface="Century Gothic" panose="020B0502020202020204" pitchFamily="34" charset="0"/>
              </a:rPr>
              <a:t> </a:t>
            </a:r>
            <a:r>
              <a:rPr lang="it-IT" sz="1600" dirty="0" err="1">
                <a:solidFill>
                  <a:srgbClr val="FF0000"/>
                </a:solidFill>
                <a:latin typeface="Century Gothic" panose="020B0502020202020204" pitchFamily="34" charset="0"/>
              </a:rPr>
              <a:t>trajectory</a:t>
            </a:r>
            <a:endParaRPr lang="it-IT" sz="1600" dirty="0">
              <a:solidFill>
                <a:srgbClr val="FF0000"/>
              </a:solidFill>
            </a:endParaRPr>
          </a:p>
        </p:txBody>
      </p:sp>
      <p:sp>
        <p:nvSpPr>
          <p:cNvPr id="16" name="Rettangolo 15">
            <a:extLst>
              <a:ext uri="{FF2B5EF4-FFF2-40B4-BE49-F238E27FC236}">
                <a16:creationId xmlns:a16="http://schemas.microsoft.com/office/drawing/2014/main" id="{BE8675FD-3483-65A8-8DB8-1468D7A90317}"/>
              </a:ext>
            </a:extLst>
          </p:cNvPr>
          <p:cNvSpPr/>
          <p:nvPr/>
        </p:nvSpPr>
        <p:spPr>
          <a:xfrm>
            <a:off x="3058412" y="4549934"/>
            <a:ext cx="499952" cy="348238"/>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accent5"/>
              </a:solidFill>
            </a:endParaRPr>
          </a:p>
        </p:txBody>
      </p:sp>
      <p:sp>
        <p:nvSpPr>
          <p:cNvPr id="17" name="CasellaDiTesto 16">
            <a:extLst>
              <a:ext uri="{FF2B5EF4-FFF2-40B4-BE49-F238E27FC236}">
                <a16:creationId xmlns:a16="http://schemas.microsoft.com/office/drawing/2014/main" id="{4965A43F-53D7-E383-0A93-5FFAB3F28FD1}"/>
              </a:ext>
            </a:extLst>
          </p:cNvPr>
          <p:cNvSpPr txBox="1"/>
          <p:nvPr/>
        </p:nvSpPr>
        <p:spPr>
          <a:xfrm>
            <a:off x="2845939" y="4976564"/>
            <a:ext cx="1315111" cy="338554"/>
          </a:xfrm>
          <a:prstGeom prst="rect">
            <a:avLst/>
          </a:prstGeom>
          <a:noFill/>
        </p:spPr>
        <p:txBody>
          <a:bodyPr wrap="square">
            <a:spAutoFit/>
          </a:bodyPr>
          <a:lstStyle/>
          <a:p>
            <a:r>
              <a:rPr lang="it-IT" sz="1600" dirty="0">
                <a:solidFill>
                  <a:schemeClr val="accent5"/>
                </a:solidFill>
                <a:latin typeface="Century Gothic" panose="020B0502020202020204" pitchFamily="34" charset="0"/>
              </a:rPr>
              <a:t>Outputs</a:t>
            </a:r>
            <a:endParaRPr lang="it-IT" sz="1600" dirty="0">
              <a:solidFill>
                <a:schemeClr val="accent5"/>
              </a:solidFill>
            </a:endParaRPr>
          </a:p>
        </p:txBody>
      </p:sp>
      <p:sp>
        <p:nvSpPr>
          <p:cNvPr id="18" name="Rettangolo 17">
            <a:extLst>
              <a:ext uri="{FF2B5EF4-FFF2-40B4-BE49-F238E27FC236}">
                <a16:creationId xmlns:a16="http://schemas.microsoft.com/office/drawing/2014/main" id="{E0FE0E91-762E-EB50-8991-797C375011D0}"/>
              </a:ext>
            </a:extLst>
          </p:cNvPr>
          <p:cNvSpPr/>
          <p:nvPr/>
        </p:nvSpPr>
        <p:spPr>
          <a:xfrm>
            <a:off x="3061351" y="5379291"/>
            <a:ext cx="499952" cy="348238"/>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accent5"/>
              </a:solidFill>
            </a:endParaRPr>
          </a:p>
        </p:txBody>
      </p:sp>
      <p:sp>
        <p:nvSpPr>
          <p:cNvPr id="20" name="Rettangolo 19">
            <a:extLst>
              <a:ext uri="{FF2B5EF4-FFF2-40B4-BE49-F238E27FC236}">
                <a16:creationId xmlns:a16="http://schemas.microsoft.com/office/drawing/2014/main" id="{97B36026-52BD-0CAC-9184-7F6085FFF264}"/>
              </a:ext>
            </a:extLst>
          </p:cNvPr>
          <p:cNvSpPr/>
          <p:nvPr/>
        </p:nvSpPr>
        <p:spPr>
          <a:xfrm>
            <a:off x="3135074" y="2407467"/>
            <a:ext cx="499952" cy="348238"/>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1" name="CasellaDiTesto 20">
            <a:extLst>
              <a:ext uri="{FF2B5EF4-FFF2-40B4-BE49-F238E27FC236}">
                <a16:creationId xmlns:a16="http://schemas.microsoft.com/office/drawing/2014/main" id="{A2571AB7-4786-8175-3D18-D2FDBD7529AB}"/>
              </a:ext>
            </a:extLst>
          </p:cNvPr>
          <p:cNvSpPr txBox="1"/>
          <p:nvPr/>
        </p:nvSpPr>
        <p:spPr>
          <a:xfrm>
            <a:off x="2903747" y="1740305"/>
            <a:ext cx="1315111" cy="584775"/>
          </a:xfrm>
          <a:prstGeom prst="rect">
            <a:avLst/>
          </a:prstGeom>
          <a:noFill/>
        </p:spPr>
        <p:txBody>
          <a:bodyPr wrap="square">
            <a:spAutoFit/>
          </a:bodyPr>
          <a:lstStyle/>
          <a:p>
            <a:r>
              <a:rPr lang="it-IT" sz="1600" dirty="0" err="1">
                <a:solidFill>
                  <a:srgbClr val="00B050"/>
                </a:solidFill>
                <a:latin typeface="Century Gothic" panose="020B0502020202020204" pitchFamily="34" charset="0"/>
              </a:rPr>
              <a:t>Desired</a:t>
            </a:r>
            <a:r>
              <a:rPr lang="it-IT" sz="1600" dirty="0">
                <a:solidFill>
                  <a:srgbClr val="00B050"/>
                </a:solidFill>
                <a:latin typeface="Century Gothic" panose="020B0502020202020204" pitchFamily="34" charset="0"/>
              </a:rPr>
              <a:t> outputs</a:t>
            </a:r>
            <a:endParaRPr lang="it-IT" sz="1600" dirty="0">
              <a:solidFill>
                <a:srgbClr val="00B050"/>
              </a:solidFill>
            </a:endParaRPr>
          </a:p>
        </p:txBody>
      </p:sp>
      <p:sp>
        <p:nvSpPr>
          <p:cNvPr id="22" name="Rettangolo 21">
            <a:extLst>
              <a:ext uri="{FF2B5EF4-FFF2-40B4-BE49-F238E27FC236}">
                <a16:creationId xmlns:a16="http://schemas.microsoft.com/office/drawing/2014/main" id="{F152F079-EF7E-AF60-B98E-7B3930B99156}"/>
              </a:ext>
            </a:extLst>
          </p:cNvPr>
          <p:cNvSpPr/>
          <p:nvPr/>
        </p:nvSpPr>
        <p:spPr>
          <a:xfrm>
            <a:off x="3138013" y="3356236"/>
            <a:ext cx="499952" cy="348238"/>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3" name="Rettangolo 22">
            <a:extLst>
              <a:ext uri="{FF2B5EF4-FFF2-40B4-BE49-F238E27FC236}">
                <a16:creationId xmlns:a16="http://schemas.microsoft.com/office/drawing/2014/main" id="{B8DFB4C9-9B49-3FC6-283F-21FFD2452212}"/>
              </a:ext>
            </a:extLst>
          </p:cNvPr>
          <p:cNvSpPr/>
          <p:nvPr/>
        </p:nvSpPr>
        <p:spPr>
          <a:xfrm>
            <a:off x="8363696" y="1940034"/>
            <a:ext cx="499952" cy="348238"/>
          </a:xfrm>
          <a:prstGeom prst="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rgbClr val="FF00FF"/>
              </a:solidFill>
            </a:endParaRPr>
          </a:p>
        </p:txBody>
      </p:sp>
      <p:sp>
        <p:nvSpPr>
          <p:cNvPr id="24" name="Rettangolo 23">
            <a:extLst>
              <a:ext uri="{FF2B5EF4-FFF2-40B4-BE49-F238E27FC236}">
                <a16:creationId xmlns:a16="http://schemas.microsoft.com/office/drawing/2014/main" id="{A1FAFD2B-7D30-BA31-C4DD-3510A12798D9}"/>
              </a:ext>
            </a:extLst>
          </p:cNvPr>
          <p:cNvSpPr/>
          <p:nvPr/>
        </p:nvSpPr>
        <p:spPr>
          <a:xfrm>
            <a:off x="11166857" y="3737329"/>
            <a:ext cx="499952" cy="348238"/>
          </a:xfrm>
          <a:prstGeom prst="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rgbClr val="FF00FF"/>
              </a:solidFill>
            </a:endParaRPr>
          </a:p>
        </p:txBody>
      </p:sp>
      <p:sp>
        <p:nvSpPr>
          <p:cNvPr id="25" name="CasellaDiTesto 24">
            <a:extLst>
              <a:ext uri="{FF2B5EF4-FFF2-40B4-BE49-F238E27FC236}">
                <a16:creationId xmlns:a16="http://schemas.microsoft.com/office/drawing/2014/main" id="{E5C59113-1342-3DF0-BD56-2AC0C8CBA2D6}"/>
              </a:ext>
            </a:extLst>
          </p:cNvPr>
          <p:cNvSpPr txBox="1"/>
          <p:nvPr/>
        </p:nvSpPr>
        <p:spPr>
          <a:xfrm>
            <a:off x="8242036" y="1564622"/>
            <a:ext cx="1315111" cy="338554"/>
          </a:xfrm>
          <a:prstGeom prst="rect">
            <a:avLst/>
          </a:prstGeom>
          <a:noFill/>
        </p:spPr>
        <p:txBody>
          <a:bodyPr wrap="square">
            <a:spAutoFit/>
          </a:bodyPr>
          <a:lstStyle/>
          <a:p>
            <a:r>
              <a:rPr lang="it-IT" sz="1600" dirty="0" err="1">
                <a:solidFill>
                  <a:srgbClr val="FFC000"/>
                </a:solidFill>
                <a:latin typeface="Century Gothic" panose="020B0502020202020204" pitchFamily="34" charset="0"/>
              </a:rPr>
              <a:t>Velocities</a:t>
            </a:r>
            <a:endParaRPr lang="it-IT" sz="1600" dirty="0">
              <a:solidFill>
                <a:srgbClr val="FFC000"/>
              </a:solidFill>
            </a:endParaRPr>
          </a:p>
        </p:txBody>
      </p:sp>
      <p:sp>
        <p:nvSpPr>
          <p:cNvPr id="26" name="Rettangolo 25">
            <a:extLst>
              <a:ext uri="{FF2B5EF4-FFF2-40B4-BE49-F238E27FC236}">
                <a16:creationId xmlns:a16="http://schemas.microsoft.com/office/drawing/2014/main" id="{4B11358C-04DC-E974-DFFC-93C84595E19C}"/>
              </a:ext>
            </a:extLst>
          </p:cNvPr>
          <p:cNvSpPr/>
          <p:nvPr/>
        </p:nvSpPr>
        <p:spPr>
          <a:xfrm>
            <a:off x="6154828" y="2408472"/>
            <a:ext cx="382293" cy="252639"/>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8" name="CasellaDiTesto 27">
            <a:extLst>
              <a:ext uri="{FF2B5EF4-FFF2-40B4-BE49-F238E27FC236}">
                <a16:creationId xmlns:a16="http://schemas.microsoft.com/office/drawing/2014/main" id="{7DD1089D-2789-0F60-DB23-7F5F89691B29}"/>
              </a:ext>
            </a:extLst>
          </p:cNvPr>
          <p:cNvSpPr txBox="1"/>
          <p:nvPr/>
        </p:nvSpPr>
        <p:spPr>
          <a:xfrm>
            <a:off x="5311588" y="1839044"/>
            <a:ext cx="2247253" cy="338554"/>
          </a:xfrm>
          <a:prstGeom prst="rect">
            <a:avLst/>
          </a:prstGeom>
          <a:noFill/>
        </p:spPr>
        <p:txBody>
          <a:bodyPr wrap="square">
            <a:spAutoFit/>
          </a:bodyPr>
          <a:lstStyle>
            <a:defPPr>
              <a:defRPr lang="it-IT"/>
            </a:defPPr>
            <a:lvl1pPr>
              <a:defRPr sz="1600">
                <a:solidFill>
                  <a:srgbClr val="FF0000"/>
                </a:solidFill>
                <a:latin typeface="Century Gothic" panose="020B0502020202020204" pitchFamily="34" charset="0"/>
              </a:defRPr>
            </a:lvl1pPr>
          </a:lstStyle>
          <a:p>
            <a:r>
              <a:rPr lang="it-IT" dirty="0">
                <a:solidFill>
                  <a:srgbClr val="C00000"/>
                </a:solidFill>
              </a:rPr>
              <a:t>Virtual control inputs</a:t>
            </a:r>
          </a:p>
        </p:txBody>
      </p:sp>
      <p:sp>
        <p:nvSpPr>
          <p:cNvPr id="30" name="Rettangolo 29">
            <a:extLst>
              <a:ext uri="{FF2B5EF4-FFF2-40B4-BE49-F238E27FC236}">
                <a16:creationId xmlns:a16="http://schemas.microsoft.com/office/drawing/2014/main" id="{2FD32A60-A919-CC5F-09D2-28491737B5A7}"/>
              </a:ext>
            </a:extLst>
          </p:cNvPr>
          <p:cNvSpPr/>
          <p:nvPr/>
        </p:nvSpPr>
        <p:spPr>
          <a:xfrm>
            <a:off x="6154828" y="3180802"/>
            <a:ext cx="382293" cy="252639"/>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31" name="Rettangolo 30">
            <a:extLst>
              <a:ext uri="{FF2B5EF4-FFF2-40B4-BE49-F238E27FC236}">
                <a16:creationId xmlns:a16="http://schemas.microsoft.com/office/drawing/2014/main" id="{9647B2B8-FFC6-D9F0-6C33-036DD05B3622}"/>
              </a:ext>
            </a:extLst>
          </p:cNvPr>
          <p:cNvSpPr/>
          <p:nvPr/>
        </p:nvSpPr>
        <p:spPr>
          <a:xfrm>
            <a:off x="11582121" y="1892033"/>
            <a:ext cx="499952" cy="1288770"/>
          </a:xfrm>
          <a:prstGeom prst="rect">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tx1"/>
              </a:solidFill>
            </a:endParaRPr>
          </a:p>
        </p:txBody>
      </p:sp>
      <p:sp>
        <p:nvSpPr>
          <p:cNvPr id="34" name="CasellaDiTesto 33">
            <a:extLst>
              <a:ext uri="{FF2B5EF4-FFF2-40B4-BE49-F238E27FC236}">
                <a16:creationId xmlns:a16="http://schemas.microsoft.com/office/drawing/2014/main" id="{31FB2968-5D53-3A69-C5E3-2C81CB761E5C}"/>
              </a:ext>
            </a:extLst>
          </p:cNvPr>
          <p:cNvSpPr txBox="1"/>
          <p:nvPr/>
        </p:nvSpPr>
        <p:spPr>
          <a:xfrm>
            <a:off x="11213351" y="1268252"/>
            <a:ext cx="994147" cy="584775"/>
          </a:xfrm>
          <a:prstGeom prst="rect">
            <a:avLst/>
          </a:prstGeom>
          <a:noFill/>
          <a:ln>
            <a:noFill/>
          </a:ln>
        </p:spPr>
        <p:txBody>
          <a:bodyPr wrap="square">
            <a:spAutoFit/>
          </a:bodyPr>
          <a:lstStyle/>
          <a:p>
            <a:r>
              <a:rPr lang="it-IT" sz="1600" dirty="0" err="1">
                <a:latin typeface="Century Gothic" panose="020B0502020202020204" pitchFamily="34" charset="0"/>
              </a:rPr>
              <a:t>Current</a:t>
            </a:r>
            <a:r>
              <a:rPr lang="it-IT" sz="1600" dirty="0">
                <a:latin typeface="Century Gothic" panose="020B0502020202020204" pitchFamily="34" charset="0"/>
              </a:rPr>
              <a:t> </a:t>
            </a:r>
            <a:r>
              <a:rPr lang="it-IT" sz="1600" dirty="0" err="1">
                <a:latin typeface="Century Gothic" panose="020B0502020202020204" pitchFamily="34" charset="0"/>
              </a:rPr>
              <a:t>states</a:t>
            </a:r>
            <a:endParaRPr lang="it-IT" sz="1600" dirty="0"/>
          </a:p>
        </p:txBody>
      </p:sp>
      <p:sp>
        <p:nvSpPr>
          <p:cNvPr id="35" name="Rettangolo 34">
            <a:extLst>
              <a:ext uri="{FF2B5EF4-FFF2-40B4-BE49-F238E27FC236}">
                <a16:creationId xmlns:a16="http://schemas.microsoft.com/office/drawing/2014/main" id="{6276E3E0-1D01-D22D-2938-74A0F9CE04B2}"/>
              </a:ext>
            </a:extLst>
          </p:cNvPr>
          <p:cNvSpPr/>
          <p:nvPr/>
        </p:nvSpPr>
        <p:spPr>
          <a:xfrm>
            <a:off x="873326" y="4278769"/>
            <a:ext cx="499952" cy="1116020"/>
          </a:xfrm>
          <a:prstGeom prst="rect">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tx1"/>
              </a:solidFill>
            </a:endParaRPr>
          </a:p>
        </p:txBody>
      </p:sp>
      <p:sp>
        <p:nvSpPr>
          <p:cNvPr id="36" name="CasellaDiTesto 35">
            <a:extLst>
              <a:ext uri="{FF2B5EF4-FFF2-40B4-BE49-F238E27FC236}">
                <a16:creationId xmlns:a16="http://schemas.microsoft.com/office/drawing/2014/main" id="{BE649418-80D1-63B9-F7B9-CDC8B8D9D6D7}"/>
              </a:ext>
            </a:extLst>
          </p:cNvPr>
          <p:cNvSpPr txBox="1"/>
          <p:nvPr/>
        </p:nvSpPr>
        <p:spPr>
          <a:xfrm>
            <a:off x="-20055" y="4470389"/>
            <a:ext cx="1155819" cy="584775"/>
          </a:xfrm>
          <a:prstGeom prst="rect">
            <a:avLst/>
          </a:prstGeom>
          <a:noFill/>
          <a:ln>
            <a:noFill/>
          </a:ln>
        </p:spPr>
        <p:txBody>
          <a:bodyPr wrap="square">
            <a:spAutoFit/>
          </a:bodyPr>
          <a:lstStyle/>
          <a:p>
            <a:r>
              <a:rPr lang="it-IT" sz="1600" dirty="0" err="1">
                <a:latin typeface="Century Gothic" panose="020B0502020202020204" pitchFamily="34" charset="0"/>
              </a:rPr>
              <a:t>Current</a:t>
            </a:r>
            <a:r>
              <a:rPr lang="it-IT" sz="1600" dirty="0">
                <a:latin typeface="Century Gothic" panose="020B0502020202020204" pitchFamily="34" charset="0"/>
              </a:rPr>
              <a:t> </a:t>
            </a:r>
            <a:r>
              <a:rPr lang="it-IT" sz="1600" dirty="0" err="1">
                <a:latin typeface="Century Gothic" panose="020B0502020202020204" pitchFamily="34" charset="0"/>
              </a:rPr>
              <a:t>states</a:t>
            </a:r>
            <a:endParaRPr lang="it-IT" sz="1600" dirty="0"/>
          </a:p>
        </p:txBody>
      </p:sp>
      <p:sp>
        <p:nvSpPr>
          <p:cNvPr id="37" name="Rettangolo 36">
            <a:extLst>
              <a:ext uri="{FF2B5EF4-FFF2-40B4-BE49-F238E27FC236}">
                <a16:creationId xmlns:a16="http://schemas.microsoft.com/office/drawing/2014/main" id="{4E0C1A32-7D73-1CF1-CC9B-70A81D6B6945}"/>
              </a:ext>
            </a:extLst>
          </p:cNvPr>
          <p:cNvSpPr/>
          <p:nvPr/>
        </p:nvSpPr>
        <p:spPr>
          <a:xfrm>
            <a:off x="4105243" y="2629394"/>
            <a:ext cx="499952" cy="348238"/>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accent5"/>
              </a:solidFill>
            </a:endParaRPr>
          </a:p>
        </p:txBody>
      </p:sp>
      <p:sp>
        <p:nvSpPr>
          <p:cNvPr id="39" name="Rettangolo 38">
            <a:extLst>
              <a:ext uri="{FF2B5EF4-FFF2-40B4-BE49-F238E27FC236}">
                <a16:creationId xmlns:a16="http://schemas.microsoft.com/office/drawing/2014/main" id="{66B5BC54-35B3-F209-78C4-A2A3EC563D92}"/>
              </a:ext>
            </a:extLst>
          </p:cNvPr>
          <p:cNvSpPr/>
          <p:nvPr/>
        </p:nvSpPr>
        <p:spPr>
          <a:xfrm>
            <a:off x="4146468" y="3319152"/>
            <a:ext cx="499952" cy="348238"/>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accent5"/>
              </a:solidFill>
            </a:endParaRPr>
          </a:p>
        </p:txBody>
      </p:sp>
    </p:spTree>
    <p:extLst>
      <p:ext uri="{BB962C8B-B14F-4D97-AF65-F5344CB8AC3E}">
        <p14:creationId xmlns:p14="http://schemas.microsoft.com/office/powerpoint/2010/main" val="229415401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Input-Output </a:t>
            </a:r>
            <a:r>
              <a:rPr lang="it-IT" sz="3200" dirty="0" err="1">
                <a:solidFill>
                  <a:srgbClr val="971720"/>
                </a:solidFill>
                <a:latin typeface="Century Gothic"/>
                <a:cs typeface="Century Gothic"/>
              </a:rPr>
              <a:t>Linearization</a:t>
            </a:r>
            <a:r>
              <a:rPr lang="it-IT" sz="3200" dirty="0">
                <a:solidFill>
                  <a:srgbClr val="971720"/>
                </a:solidFill>
                <a:latin typeface="Century Gothic"/>
                <a:cs typeface="Century Gothic"/>
              </a:rPr>
              <a:t> control</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7" name="Immagine 6">
            <a:extLst>
              <a:ext uri="{FF2B5EF4-FFF2-40B4-BE49-F238E27FC236}">
                <a16:creationId xmlns:a16="http://schemas.microsoft.com/office/drawing/2014/main" id="{06AB1F20-916A-3D8F-9685-8AF398CAA139}"/>
              </a:ext>
            </a:extLst>
          </p:cNvPr>
          <p:cNvPicPr>
            <a:picLocks noChangeAspect="1"/>
          </p:cNvPicPr>
          <p:nvPr/>
        </p:nvPicPr>
        <p:blipFill>
          <a:blip r:embed="rId4"/>
          <a:stretch>
            <a:fillRect/>
          </a:stretch>
        </p:blipFill>
        <p:spPr>
          <a:xfrm>
            <a:off x="212266" y="1965749"/>
            <a:ext cx="11869806" cy="4220164"/>
          </a:xfrm>
          <a:prstGeom prst="rect">
            <a:avLst/>
          </a:prstGeom>
        </p:spPr>
      </p:pic>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A033910F-9A0B-B362-438A-2A7968FD6B3E}"/>
                  </a:ext>
                </a:extLst>
              </p:cNvPr>
              <p:cNvSpPr txBox="1"/>
              <p:nvPr/>
            </p:nvSpPr>
            <p:spPr>
              <a:xfrm>
                <a:off x="7364887" y="4601573"/>
                <a:ext cx="2497570" cy="604717"/>
              </a:xfrm>
              <a:prstGeom prst="rect">
                <a:avLst/>
              </a:prstGeom>
              <a:ln>
                <a:solidFill>
                  <a:schemeClr val="tx2"/>
                </a:solidFill>
              </a:ln>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sz="2000" i="1" smtClean="0">
                              <a:latin typeface="Cambria Math" panose="02040503050406030204" pitchFamily="18" charset="0"/>
                            </a:rPr>
                          </m:ctrlPr>
                        </m:dPr>
                        <m:e>
                          <m:m>
                            <m:mPr>
                              <m:mcs>
                                <m:mc>
                                  <m:mcPr>
                                    <m:count m:val="1"/>
                                    <m:mcJc m:val="center"/>
                                  </m:mcPr>
                                </m:mc>
                              </m:mcs>
                              <m:ctrlPr>
                                <a:rPr lang="it-IT" sz="2000" i="1" smtClean="0">
                                  <a:latin typeface="Cambria Math" panose="02040503050406030204" pitchFamily="18" charset="0"/>
                                </a:rPr>
                              </m:ctrlPr>
                            </m:mPr>
                            <m:mr>
                              <m:e>
                                <m:r>
                                  <a:rPr lang="it-IT" sz="2000" i="1" smtClean="0">
                                    <a:latin typeface="Cambria Math" panose="02040503050406030204" pitchFamily="18" charset="0"/>
                                  </a:rPr>
                                  <m:t>𝑣</m:t>
                                </m:r>
                              </m:e>
                            </m:mr>
                            <m:mr>
                              <m:e>
                                <m:r>
                                  <a:rPr lang="it-IT" sz="2000" b="0" i="1" smtClean="0">
                                    <a:latin typeface="Cambria Math" panose="02040503050406030204" pitchFamily="18" charset="0"/>
                                  </a:rPr>
                                  <m:t>𝜔</m:t>
                                </m:r>
                              </m:e>
                            </m:mr>
                          </m:m>
                        </m:e>
                      </m:d>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𝑇</m:t>
                          </m:r>
                        </m:e>
                        <m:sup>
                          <m:r>
                            <a:rPr lang="it-IT" sz="2000" b="0" i="1" smtClean="0">
                              <a:latin typeface="Cambria Math" panose="02040503050406030204" pitchFamily="18" charset="0"/>
                            </a:rPr>
                            <m:t>−1</m:t>
                          </m:r>
                        </m:sup>
                      </m:sSup>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𝜃</m:t>
                          </m:r>
                          <m:r>
                            <a:rPr lang="it-IT" sz="2000" b="0" i="1" smtClean="0">
                              <a:latin typeface="Cambria Math" panose="02040503050406030204" pitchFamily="18" charset="0"/>
                            </a:rPr>
                            <m:t>,</m:t>
                          </m:r>
                          <m:r>
                            <a:rPr lang="it-IT" sz="2000" b="0" i="1" smtClean="0">
                              <a:latin typeface="Cambria Math" panose="02040503050406030204" pitchFamily="18" charset="0"/>
                            </a:rPr>
                            <m:t>𝜙</m:t>
                          </m:r>
                        </m:e>
                      </m:d>
                      <m:d>
                        <m:dPr>
                          <m:begChr m:val="["/>
                          <m:endChr m:val="]"/>
                          <m:ctrlPr>
                            <a:rPr lang="it-IT" sz="2000" i="1">
                              <a:latin typeface="Cambria Math" panose="02040503050406030204" pitchFamily="18" charset="0"/>
                            </a:rPr>
                          </m:ctrlPr>
                        </m:dPr>
                        <m:e>
                          <m:m>
                            <m:mPr>
                              <m:mcs>
                                <m:mc>
                                  <m:mcPr>
                                    <m:count m:val="1"/>
                                    <m:mcJc m:val="center"/>
                                  </m:mcPr>
                                </m:mc>
                              </m:mcs>
                              <m:ctrlPr>
                                <a:rPr lang="it-IT" sz="2000" i="1" smtClean="0">
                                  <a:latin typeface="Cambria Math" panose="02040503050406030204" pitchFamily="18" charset="0"/>
                                </a:rPr>
                              </m:ctrlPr>
                            </m:mP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i="1">
                                        <a:latin typeface="Cambria Math" panose="02040503050406030204" pitchFamily="18" charset="0"/>
                                      </a:rPr>
                                      <m:t>1</m:t>
                                    </m:r>
                                  </m:sub>
                                </m:sSub>
                              </m:e>
                            </m:mr>
                            <m:m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𝑢</m:t>
                                    </m:r>
                                  </m:e>
                                  <m:sub>
                                    <m:r>
                                      <a:rPr lang="it-IT" sz="2000" b="0" i="1" smtClean="0">
                                        <a:latin typeface="Cambria Math" panose="02040503050406030204" pitchFamily="18" charset="0"/>
                                      </a:rPr>
                                      <m:t>2</m:t>
                                    </m:r>
                                  </m:sub>
                                </m:sSub>
                              </m:e>
                            </m:mr>
                          </m:m>
                        </m:e>
                      </m:d>
                    </m:oMath>
                  </m:oMathPara>
                </a14:m>
                <a:endParaRPr lang="it-IT" sz="2000" dirty="0"/>
              </a:p>
            </p:txBody>
          </p:sp>
        </mc:Choice>
        <mc:Fallback xmlns="">
          <p:sp>
            <p:nvSpPr>
              <p:cNvPr id="8" name="CasellaDiTesto 7">
                <a:extLst>
                  <a:ext uri="{FF2B5EF4-FFF2-40B4-BE49-F238E27FC236}">
                    <a16:creationId xmlns:a16="http://schemas.microsoft.com/office/drawing/2014/main" id="{A033910F-9A0B-B362-438A-2A7968FD6B3E}"/>
                  </a:ext>
                </a:extLst>
              </p:cNvPr>
              <p:cNvSpPr txBox="1">
                <a:spLocks noRot="1" noChangeAspect="1" noMove="1" noResize="1" noEditPoints="1" noAdjustHandles="1" noChangeArrowheads="1" noChangeShapeType="1" noTextEdit="1"/>
              </p:cNvSpPr>
              <p:nvPr/>
            </p:nvSpPr>
            <p:spPr>
              <a:xfrm>
                <a:off x="7364887" y="4601573"/>
                <a:ext cx="2497570" cy="604717"/>
              </a:xfrm>
              <a:prstGeom prst="rect">
                <a:avLst/>
              </a:prstGeom>
              <a:blipFill>
                <a:blip r:embed="rId5"/>
                <a:stretch>
                  <a:fillRect/>
                </a:stretch>
              </a:blipFill>
              <a:ln>
                <a:solidFill>
                  <a:schemeClr val="tx2"/>
                </a:solidFill>
              </a:ln>
            </p:spPr>
            <p:txBody>
              <a:bodyPr/>
              <a:lstStyle/>
              <a:p>
                <a:r>
                  <a:rPr lang="it-IT">
                    <a:noFill/>
                  </a:rPr>
                  <a:t> </a:t>
                </a:r>
              </a:p>
            </p:txBody>
          </p:sp>
        </mc:Fallback>
      </mc:AlternateContent>
      <p:cxnSp>
        <p:nvCxnSpPr>
          <p:cNvPr id="10" name="Connettore curvo 9">
            <a:extLst>
              <a:ext uri="{FF2B5EF4-FFF2-40B4-BE49-F238E27FC236}">
                <a16:creationId xmlns:a16="http://schemas.microsoft.com/office/drawing/2014/main" id="{75AFEA4D-4B1B-89CC-1EE1-32BD9CBDB0CF}"/>
              </a:ext>
            </a:extLst>
          </p:cNvPr>
          <p:cNvCxnSpPr>
            <a:cxnSpLocks/>
          </p:cNvCxnSpPr>
          <p:nvPr/>
        </p:nvCxnSpPr>
        <p:spPr>
          <a:xfrm rot="16200000" flipV="1">
            <a:off x="5488239" y="3873143"/>
            <a:ext cx="690126" cy="627733"/>
          </a:xfrm>
          <a:prstGeom prst="curvedConnector3">
            <a:avLst>
              <a:gd name="adj1" fmla="val 38170"/>
            </a:avLst>
          </a:prstGeom>
          <a:ln>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2E05F35-D48E-6735-ECD1-8F9267A448F5}"/>
                  </a:ext>
                </a:extLst>
              </p:cNvPr>
              <p:cNvSpPr txBox="1"/>
              <p:nvPr/>
            </p:nvSpPr>
            <p:spPr>
              <a:xfrm>
                <a:off x="4218166" y="4370141"/>
                <a:ext cx="2894137" cy="72859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it-IT" sz="2000" b="0" i="1" smtClean="0">
                              <a:latin typeface="Cambria Math" panose="02040503050406030204" pitchFamily="18" charset="0"/>
                            </a:rPr>
                          </m:ctrlPr>
                        </m:mP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i="1">
                                    <a:latin typeface="Cambria Math" panose="02040503050406030204" pitchFamily="18" charset="0"/>
                                  </a:rPr>
                                  <m:t>1</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i="1">
                                        <a:latin typeface="Cambria Math" panose="02040503050406030204" pitchFamily="18" charset="0"/>
                                      </a:rPr>
                                      <m:t>𝑦</m:t>
                                    </m:r>
                                  </m:e>
                                </m:acc>
                              </m:e>
                              <m:sub>
                                <m:r>
                                  <a:rPr lang="it-IT" sz="2000" i="1">
                                    <a:latin typeface="Cambria Math" panose="02040503050406030204" pitchFamily="18" charset="0"/>
                                  </a:rPr>
                                  <m:t>1,</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𝑘</m:t>
                                </m:r>
                              </m:e>
                              <m:sub>
                                <m:r>
                                  <a:rPr lang="it-IT" sz="2000" i="1">
                                    <a:latin typeface="Cambria Math" panose="02040503050406030204" pitchFamily="18" charset="0"/>
                                  </a:rPr>
                                  <m:t>1</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1,</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1</m:t>
                                </m:r>
                              </m:sub>
                            </m:sSub>
                            <m:r>
                              <a:rPr lang="it-IT" sz="2000" i="1">
                                <a:latin typeface="Cambria Math" panose="02040503050406030204" pitchFamily="18" charset="0"/>
                              </a:rPr>
                              <m:t>)</m:t>
                            </m:r>
                          </m:e>
                        </m:m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b="0" i="1" smtClean="0">
                                    <a:latin typeface="Cambria Math" panose="02040503050406030204" pitchFamily="18" charset="0"/>
                                  </a:rPr>
                                  <m:t>2</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𝑦</m:t>
                                    </m:r>
                                  </m:e>
                                </m:acc>
                              </m:e>
                              <m:sub>
                                <m:r>
                                  <a:rPr lang="it-IT" sz="2000" b="0" i="1" smtClean="0">
                                    <a:latin typeface="Cambria Math" panose="02040503050406030204" pitchFamily="18" charset="0"/>
                                  </a:rPr>
                                  <m:t>2</m:t>
                                </m:r>
                                <m:r>
                                  <a:rPr lang="it-IT" sz="2000" i="1">
                                    <a:latin typeface="Cambria Math" panose="02040503050406030204" pitchFamily="18" charset="0"/>
                                  </a:rPr>
                                  <m:t>,</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𝑘</m:t>
                                </m:r>
                              </m:e>
                              <m:sub>
                                <m:r>
                                  <a:rPr lang="it-IT" sz="2000" b="0" i="1" smtClean="0">
                                    <a:latin typeface="Cambria Math" panose="02040503050406030204" pitchFamily="18" charset="0"/>
                                  </a:rPr>
                                  <m:t>2</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b="0" i="1" smtClean="0">
                                    <a:latin typeface="Cambria Math" panose="02040503050406030204" pitchFamily="18" charset="0"/>
                                  </a:rPr>
                                  <m:t>2</m:t>
                                </m:r>
                                <m:r>
                                  <a:rPr lang="it-IT" sz="2000" i="1">
                                    <a:latin typeface="Cambria Math" panose="02040503050406030204" pitchFamily="18" charset="0"/>
                                  </a:rPr>
                                  <m:t>,</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b="0" i="1" smtClean="0">
                                    <a:latin typeface="Cambria Math" panose="02040503050406030204" pitchFamily="18" charset="0"/>
                                  </a:rPr>
                                  <m:t>2</m:t>
                                </m:r>
                              </m:sub>
                            </m:sSub>
                            <m:r>
                              <a:rPr lang="it-IT" sz="2000" i="1">
                                <a:latin typeface="Cambria Math" panose="02040503050406030204" pitchFamily="18" charset="0"/>
                              </a:rPr>
                              <m:t>)</m:t>
                            </m:r>
                          </m:e>
                        </m:mr>
                      </m:m>
                      <m:r>
                        <a:rPr lang="it-IT" sz="2000" b="0" i="1" smtClean="0">
                          <a:latin typeface="Cambria Math" panose="02040503050406030204" pitchFamily="18" charset="0"/>
                        </a:rPr>
                        <m:t>  </m:t>
                      </m:r>
                    </m:oMath>
                  </m:oMathPara>
                </a14:m>
                <a:endParaRPr lang="it-IT" sz="2000" b="0" i="1" dirty="0">
                  <a:latin typeface="Cambria Math" panose="02040503050406030204" pitchFamily="18" charset="0"/>
                </a:endParaRPr>
              </a:p>
            </p:txBody>
          </p:sp>
        </mc:Choice>
        <mc:Fallback xmlns="">
          <p:sp>
            <p:nvSpPr>
              <p:cNvPr id="11" name="CasellaDiTesto 10">
                <a:extLst>
                  <a:ext uri="{FF2B5EF4-FFF2-40B4-BE49-F238E27FC236}">
                    <a16:creationId xmlns:a16="http://schemas.microsoft.com/office/drawing/2014/main" id="{E2E05F35-D48E-6735-ECD1-8F9267A448F5}"/>
                  </a:ext>
                </a:extLst>
              </p:cNvPr>
              <p:cNvSpPr txBox="1">
                <a:spLocks noRot="1" noChangeAspect="1" noMove="1" noResize="1" noEditPoints="1" noAdjustHandles="1" noChangeArrowheads="1" noChangeShapeType="1" noTextEdit="1"/>
              </p:cNvSpPr>
              <p:nvPr/>
            </p:nvSpPr>
            <p:spPr>
              <a:xfrm>
                <a:off x="4218166" y="4370141"/>
                <a:ext cx="2894137" cy="728597"/>
              </a:xfrm>
              <a:prstGeom prst="rect">
                <a:avLst/>
              </a:prstGeom>
              <a:blipFill>
                <a:blip r:embed="rId6"/>
                <a:stretch>
                  <a:fillRect/>
                </a:stretch>
              </a:blipFill>
              <a:ln>
                <a:solidFill>
                  <a:srgbClr val="FF0000"/>
                </a:solidFill>
              </a:ln>
            </p:spPr>
            <p:txBody>
              <a:bodyPr/>
              <a:lstStyle/>
              <a:p>
                <a:r>
                  <a:rPr lang="it-IT">
                    <a:noFill/>
                  </a:rPr>
                  <a:t> </a:t>
                </a:r>
              </a:p>
            </p:txBody>
          </p:sp>
        </mc:Fallback>
      </mc:AlternateContent>
      <p:cxnSp>
        <p:nvCxnSpPr>
          <p:cNvPr id="32" name="Connettore curvo 31">
            <a:extLst>
              <a:ext uri="{FF2B5EF4-FFF2-40B4-BE49-F238E27FC236}">
                <a16:creationId xmlns:a16="http://schemas.microsoft.com/office/drawing/2014/main" id="{15904711-DEF3-25B9-E774-5421D6CF77C7}"/>
              </a:ext>
            </a:extLst>
          </p:cNvPr>
          <p:cNvCxnSpPr>
            <a:cxnSpLocks/>
          </p:cNvCxnSpPr>
          <p:nvPr/>
        </p:nvCxnSpPr>
        <p:spPr>
          <a:xfrm rot="16200000" flipV="1">
            <a:off x="2260911" y="3758420"/>
            <a:ext cx="1800082" cy="1423939"/>
          </a:xfrm>
          <a:prstGeom prst="curvedConnector3">
            <a:avLst>
              <a:gd name="adj1" fmla="val 50000"/>
            </a:avLst>
          </a:prstGeom>
          <a:ln>
            <a:solidFill>
              <a:srgbClr val="00B05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33" name="Connettore curvo 32">
            <a:extLst>
              <a:ext uri="{FF2B5EF4-FFF2-40B4-BE49-F238E27FC236}">
                <a16:creationId xmlns:a16="http://schemas.microsoft.com/office/drawing/2014/main" id="{53A98DD0-6986-570D-B2D7-396A0F7935B7}"/>
              </a:ext>
            </a:extLst>
          </p:cNvPr>
          <p:cNvCxnSpPr>
            <a:cxnSpLocks/>
          </p:cNvCxnSpPr>
          <p:nvPr/>
        </p:nvCxnSpPr>
        <p:spPr>
          <a:xfrm rot="16200000" flipV="1">
            <a:off x="2541285" y="5620810"/>
            <a:ext cx="1034254" cy="968893"/>
          </a:xfrm>
          <a:prstGeom prst="curvedConnector3">
            <a:avLst>
              <a:gd name="adj1" fmla="val 41304"/>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CD36F195-6241-646D-F816-BC7C76132BDB}"/>
                  </a:ext>
                </a:extLst>
              </p:cNvPr>
              <p:cNvSpPr txBox="1"/>
              <p:nvPr/>
            </p:nvSpPr>
            <p:spPr>
              <a:xfrm>
                <a:off x="3505290" y="5271194"/>
                <a:ext cx="4664349" cy="686791"/>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defPPr>
                  <a:defRPr lang="it-IT"/>
                </a:defPPr>
                <a:lvl1pPr>
                  <a:defRPr sz="2000" b="0" i="1">
                    <a:solidFill>
                      <a:schemeClr val="dk1"/>
                    </a:solidFill>
                    <a:latin typeface="Cambria Math"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left"/>
                    </m:oMathParaPr>
                    <m:oMath xmlns:m="http://schemas.openxmlformats.org/officeDocument/2006/math">
                      <m:d>
                        <m:dPr>
                          <m:begChr m:val="["/>
                          <m:endChr m:val="]"/>
                          <m:ctrlPr>
                            <a:rPr lang="it-IT" i="1" smtClean="0">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r>
                                      <a:rPr lang="it-IT">
                                        <a:latin typeface="Cambria Math" panose="02040503050406030204" pitchFamily="18" charset="0"/>
                                      </a:rPr>
                                      <m:t>𝑦</m:t>
                                    </m:r>
                                  </m:e>
                                  <m:sub>
                                    <m:r>
                                      <a:rPr lang="it-IT">
                                        <a:latin typeface="Cambria Math" panose="02040503050406030204" pitchFamily="18" charset="0"/>
                                      </a:rPr>
                                      <m:t>1</m:t>
                                    </m:r>
                                    <m:r>
                                      <a:rPr lang="it-IT" b="0" i="1" smtClean="0">
                                        <a:latin typeface="Cambria Math" panose="02040503050406030204" pitchFamily="18" charset="0"/>
                                      </a:rPr>
                                      <m:t>,</m:t>
                                    </m:r>
                                    <m:r>
                                      <a:rPr lang="it-IT" b="0" i="1" smtClean="0">
                                        <a:latin typeface="Cambria Math" panose="02040503050406030204" pitchFamily="18" charset="0"/>
                                      </a:rPr>
                                      <m:t>𝑑</m:t>
                                    </m:r>
                                  </m:sub>
                                </m:sSub>
                              </m:e>
                            </m:mr>
                            <m:mr>
                              <m:e>
                                <m:sSub>
                                  <m:sSubPr>
                                    <m:ctrlPr>
                                      <a:rPr lang="it-IT" i="1">
                                        <a:latin typeface="Cambria Math" panose="02040503050406030204" pitchFamily="18" charset="0"/>
                                      </a:rPr>
                                    </m:ctrlPr>
                                  </m:sSubPr>
                                  <m:e>
                                    <m:r>
                                      <a:rPr lang="it-IT">
                                        <a:latin typeface="Cambria Math" panose="02040503050406030204" pitchFamily="18" charset="0"/>
                                      </a:rPr>
                                      <m:t>𝑦</m:t>
                                    </m:r>
                                  </m:e>
                                  <m:sub>
                                    <m:r>
                                      <a:rPr lang="it-IT">
                                        <a:latin typeface="Cambria Math" panose="02040503050406030204" pitchFamily="18" charset="0"/>
                                      </a:rPr>
                                      <m:t>2</m:t>
                                    </m:r>
                                    <m:r>
                                      <a:rPr lang="it-IT" b="0" i="1" smtClean="0">
                                        <a:latin typeface="Cambria Math" panose="02040503050406030204" pitchFamily="18" charset="0"/>
                                      </a:rPr>
                                      <m:t>,</m:t>
                                    </m:r>
                                    <m:r>
                                      <a:rPr lang="it-IT" b="0" i="1" smtClean="0">
                                        <a:latin typeface="Cambria Math" panose="02040503050406030204" pitchFamily="18" charset="0"/>
                                      </a:rPr>
                                      <m:t>𝑑</m:t>
                                    </m:r>
                                  </m:sub>
                                </m:sSub>
                              </m:e>
                            </m:mr>
                          </m:m>
                        </m:e>
                      </m:d>
                      <m:r>
                        <a:rPr lang="it-IT">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b="0" i="1" smtClean="0">
                                        <a:latin typeface="Cambria Math" panose="02040503050406030204" pitchFamily="18" charset="0"/>
                                      </a:rPr>
                                    </m:ctrlPr>
                                  </m:sSubPr>
                                  <m:e>
                                    <m:r>
                                      <a:rPr lang="it-IT">
                                        <a:latin typeface="Cambria Math" panose="02040503050406030204" pitchFamily="18" charset="0"/>
                                      </a:rPr>
                                      <m:t>𝑥</m:t>
                                    </m:r>
                                  </m:e>
                                  <m:sub>
                                    <m:r>
                                      <a:rPr lang="it-IT" b="0" i="1" smtClean="0">
                                        <a:latin typeface="Cambria Math" panose="02040503050406030204" pitchFamily="18" charset="0"/>
                                      </a:rPr>
                                      <m:t>𝑑</m:t>
                                    </m:r>
                                  </m:sub>
                                </m:sSub>
                                <m:r>
                                  <a:rPr lang="it-IT">
                                    <a:latin typeface="Cambria Math" panose="02040503050406030204" pitchFamily="18" charset="0"/>
                                  </a:rPr>
                                  <m:t>+</m:t>
                                </m:r>
                                <m:r>
                                  <a:rPr lang="it-IT">
                                    <a:latin typeface="Cambria Math" panose="02040503050406030204" pitchFamily="18" charset="0"/>
                                  </a:rPr>
                                  <m:t>𝑙</m:t>
                                </m:r>
                                <m:func>
                                  <m:funcPr>
                                    <m:ctrlPr>
                                      <a:rPr lang="it-IT" i="1">
                                        <a:latin typeface="Cambria Math" panose="02040503050406030204" pitchFamily="18" charset="0"/>
                                      </a:rPr>
                                    </m:ctrlPr>
                                  </m:funcPr>
                                  <m:fName>
                                    <m:r>
                                      <m:rPr>
                                        <m:sty m:val="p"/>
                                      </m:rPr>
                                      <a:rPr lang="it-IT">
                                        <a:latin typeface="Cambria Math" panose="02040503050406030204" pitchFamily="18" charset="0"/>
                                      </a:rPr>
                                      <m:t>cos</m:t>
                                    </m:r>
                                  </m:fName>
                                  <m:e>
                                    <m:sSub>
                                      <m:sSubPr>
                                        <m:ctrlPr>
                                          <a:rPr lang="it-IT" b="0" i="1" smtClean="0">
                                            <a:latin typeface="Cambria Math" panose="02040503050406030204" pitchFamily="18" charset="0"/>
                                          </a:rPr>
                                        </m:ctrlPr>
                                      </m:sSubPr>
                                      <m:e>
                                        <m:r>
                                          <a:rPr lang="it-IT">
                                            <a:latin typeface="Cambria Math" panose="02040503050406030204" pitchFamily="18" charset="0"/>
                                          </a:rPr>
                                          <m:t>𝜃</m:t>
                                        </m:r>
                                      </m:e>
                                      <m:sub>
                                        <m:r>
                                          <a:rPr lang="it-IT" b="0" i="1" smtClean="0">
                                            <a:latin typeface="Cambria Math" panose="02040503050406030204" pitchFamily="18" charset="0"/>
                                          </a:rPr>
                                          <m:t>𝑑</m:t>
                                        </m:r>
                                      </m:sub>
                                    </m:sSub>
                                    <m:r>
                                      <a:rPr lang="it-IT">
                                        <a:latin typeface="Cambria Math" panose="02040503050406030204" pitchFamily="18" charset="0"/>
                                      </a:rPr>
                                      <m:t>+</m:t>
                                    </m:r>
                                    <m:r>
                                      <m:rPr>
                                        <m:sty m:val="p"/>
                                      </m:rPr>
                                      <a:rPr lang="it-IT">
                                        <a:latin typeface="Cambria Math" panose="02040503050406030204" pitchFamily="18" charset="0"/>
                                      </a:rPr>
                                      <m:t>Δ</m:t>
                                    </m:r>
                                    <m:func>
                                      <m:funcPr>
                                        <m:ctrlPr>
                                          <a:rPr lang="it-IT" i="1">
                                            <a:latin typeface="Cambria Math" panose="02040503050406030204" pitchFamily="18" charset="0"/>
                                          </a:rPr>
                                        </m:ctrlPr>
                                      </m:funcPr>
                                      <m:fName>
                                        <m:r>
                                          <m:rPr>
                                            <m:sty m:val="p"/>
                                          </m:rPr>
                                          <a:rPr lang="it-IT">
                                            <a:latin typeface="Cambria Math" panose="02040503050406030204" pitchFamily="18" charset="0"/>
                                          </a:rPr>
                                          <m:t>cos</m:t>
                                        </m:r>
                                      </m:fName>
                                      <m:e>
                                        <m:r>
                                          <a:rPr lang="it-IT">
                                            <a:latin typeface="Cambria Math" panose="02040503050406030204" pitchFamily="18" charset="0"/>
                                          </a:rPr>
                                          <m:t>(</m:t>
                                        </m:r>
                                        <m:sSub>
                                          <m:sSubPr>
                                            <m:ctrlPr>
                                              <a:rPr lang="it-IT" b="0" i="1" smtClean="0">
                                                <a:latin typeface="Cambria Math" panose="02040503050406030204" pitchFamily="18" charset="0"/>
                                              </a:rPr>
                                            </m:ctrlPr>
                                          </m:sSubPr>
                                          <m:e>
                                            <m:r>
                                              <a:rPr lang="it-IT">
                                                <a:latin typeface="Cambria Math" panose="02040503050406030204" pitchFamily="18" charset="0"/>
                                              </a:rPr>
                                              <m:t>𝜃</m:t>
                                            </m:r>
                                          </m:e>
                                          <m:sub>
                                            <m:r>
                                              <a:rPr lang="it-IT" b="0" i="1" smtClean="0">
                                                <a:latin typeface="Cambria Math" panose="02040503050406030204" pitchFamily="18" charset="0"/>
                                              </a:rPr>
                                              <m:t>𝑑</m:t>
                                            </m:r>
                                          </m:sub>
                                        </m:sSub>
                                        <m:r>
                                          <a:rPr lang="it-IT">
                                            <a:latin typeface="Cambria Math" panose="02040503050406030204" pitchFamily="18" charset="0"/>
                                          </a:rPr>
                                          <m:t>+</m:t>
                                        </m:r>
                                        <m:sSub>
                                          <m:sSubPr>
                                            <m:ctrlPr>
                                              <a:rPr lang="it-IT" b="0" i="1" smtClean="0">
                                                <a:latin typeface="Cambria Math" panose="02040503050406030204" pitchFamily="18" charset="0"/>
                                              </a:rPr>
                                            </m:ctrlPr>
                                          </m:sSubPr>
                                          <m:e>
                                            <m:r>
                                              <a:rPr lang="it-IT">
                                                <a:latin typeface="Cambria Math" panose="02040503050406030204" pitchFamily="18" charset="0"/>
                                              </a:rPr>
                                              <m:t>𝜙</m:t>
                                            </m:r>
                                          </m:e>
                                          <m:sub>
                                            <m:r>
                                              <a:rPr lang="it-IT" b="0" i="1" smtClean="0">
                                                <a:latin typeface="Cambria Math" panose="02040503050406030204" pitchFamily="18" charset="0"/>
                                              </a:rPr>
                                              <m:t>𝑑</m:t>
                                            </m:r>
                                          </m:sub>
                                        </m:sSub>
                                        <m:r>
                                          <a:rPr lang="it-IT">
                                            <a:latin typeface="Cambria Math" panose="02040503050406030204" pitchFamily="18" charset="0"/>
                                          </a:rPr>
                                          <m:t>)</m:t>
                                        </m:r>
                                      </m:e>
                                    </m:func>
                                  </m:e>
                                </m:func>
                              </m:e>
                            </m:mr>
                            <m:mr>
                              <m:e>
                                <m:sSub>
                                  <m:sSubPr>
                                    <m:ctrlPr>
                                      <a:rPr lang="it-IT" b="0" i="1" smtClean="0">
                                        <a:latin typeface="Cambria Math" panose="02040503050406030204" pitchFamily="18" charset="0"/>
                                      </a:rPr>
                                    </m:ctrlPr>
                                  </m:sSubPr>
                                  <m:e>
                                    <m:r>
                                      <a:rPr lang="it-IT">
                                        <a:latin typeface="Cambria Math" panose="02040503050406030204" pitchFamily="18" charset="0"/>
                                      </a:rPr>
                                      <m:t>𝑦</m:t>
                                    </m:r>
                                  </m:e>
                                  <m:sub>
                                    <m:r>
                                      <a:rPr lang="it-IT" b="0" i="1" smtClean="0">
                                        <a:latin typeface="Cambria Math" panose="02040503050406030204" pitchFamily="18" charset="0"/>
                                      </a:rPr>
                                      <m:t>𝑑</m:t>
                                    </m:r>
                                  </m:sub>
                                </m:sSub>
                                <m:r>
                                  <a:rPr lang="it-IT">
                                    <a:latin typeface="Cambria Math" panose="02040503050406030204" pitchFamily="18" charset="0"/>
                                  </a:rPr>
                                  <m:t>+</m:t>
                                </m:r>
                                <m:r>
                                  <a:rPr lang="it-IT">
                                    <a:latin typeface="Cambria Math" panose="02040503050406030204" pitchFamily="18" charset="0"/>
                                  </a:rPr>
                                  <m:t>𝑙</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sSub>
                                      <m:sSubPr>
                                        <m:ctrlPr>
                                          <a:rPr lang="it-IT" b="0" i="1" smtClean="0">
                                            <a:latin typeface="Cambria Math" panose="02040503050406030204" pitchFamily="18" charset="0"/>
                                          </a:rPr>
                                        </m:ctrlPr>
                                      </m:sSubPr>
                                      <m:e>
                                        <m:r>
                                          <a:rPr lang="it-IT">
                                            <a:latin typeface="Cambria Math" panose="02040503050406030204" pitchFamily="18" charset="0"/>
                                          </a:rPr>
                                          <m:t>𝜃</m:t>
                                        </m:r>
                                      </m:e>
                                      <m:sub>
                                        <m:r>
                                          <a:rPr lang="it-IT" b="0" i="1" smtClean="0">
                                            <a:latin typeface="Cambria Math" panose="02040503050406030204" pitchFamily="18" charset="0"/>
                                          </a:rPr>
                                          <m:t>𝑑</m:t>
                                        </m:r>
                                      </m:sub>
                                    </m:sSub>
                                    <m:r>
                                      <a:rPr lang="it-IT">
                                        <a:latin typeface="Cambria Math" panose="02040503050406030204" pitchFamily="18" charset="0"/>
                                      </a:rPr>
                                      <m:t>+</m:t>
                                    </m:r>
                                    <m:r>
                                      <m:rPr>
                                        <m:sty m:val="p"/>
                                      </m:rPr>
                                      <a:rPr lang="it-IT">
                                        <a:latin typeface="Cambria Math" panose="02040503050406030204" pitchFamily="18" charset="0"/>
                                      </a:rPr>
                                      <m:t>Δ</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r>
                                          <a:rPr lang="it-IT">
                                            <a:latin typeface="Cambria Math" panose="02040503050406030204" pitchFamily="18" charset="0"/>
                                          </a:rPr>
                                          <m:t>(</m:t>
                                        </m:r>
                                        <m:sSub>
                                          <m:sSubPr>
                                            <m:ctrlPr>
                                              <a:rPr lang="it-IT" b="0" i="1" smtClean="0">
                                                <a:latin typeface="Cambria Math" panose="02040503050406030204" pitchFamily="18" charset="0"/>
                                              </a:rPr>
                                            </m:ctrlPr>
                                          </m:sSubPr>
                                          <m:e>
                                            <m:r>
                                              <a:rPr lang="it-IT">
                                                <a:latin typeface="Cambria Math" panose="02040503050406030204" pitchFamily="18" charset="0"/>
                                              </a:rPr>
                                              <m:t>𝜃</m:t>
                                            </m:r>
                                          </m:e>
                                          <m:sub>
                                            <m:r>
                                              <a:rPr lang="it-IT" b="0" i="1" smtClean="0">
                                                <a:latin typeface="Cambria Math" panose="02040503050406030204" pitchFamily="18" charset="0"/>
                                              </a:rPr>
                                              <m:t>𝑑</m:t>
                                            </m:r>
                                          </m:sub>
                                        </m:sSub>
                                        <m:r>
                                          <a:rPr lang="it-IT">
                                            <a:latin typeface="Cambria Math" panose="02040503050406030204" pitchFamily="18" charset="0"/>
                                          </a:rPr>
                                          <m:t>+</m:t>
                                        </m:r>
                                        <m:sSub>
                                          <m:sSubPr>
                                            <m:ctrlPr>
                                              <a:rPr lang="it-IT" b="0" i="1" smtClean="0">
                                                <a:latin typeface="Cambria Math" panose="02040503050406030204" pitchFamily="18" charset="0"/>
                                              </a:rPr>
                                            </m:ctrlPr>
                                          </m:sSubPr>
                                          <m:e>
                                            <m:r>
                                              <a:rPr lang="it-IT">
                                                <a:latin typeface="Cambria Math" panose="02040503050406030204" pitchFamily="18" charset="0"/>
                                              </a:rPr>
                                              <m:t>𝜙</m:t>
                                            </m:r>
                                          </m:e>
                                          <m:sub>
                                            <m:r>
                                              <a:rPr lang="it-IT" b="0" i="1" smtClean="0">
                                                <a:latin typeface="Cambria Math" panose="02040503050406030204" pitchFamily="18" charset="0"/>
                                              </a:rPr>
                                              <m:t>𝑑</m:t>
                                            </m:r>
                                          </m:sub>
                                        </m:sSub>
                                        <m:r>
                                          <a:rPr lang="it-IT">
                                            <a:latin typeface="Cambria Math" panose="02040503050406030204" pitchFamily="18" charset="0"/>
                                          </a:rPr>
                                          <m:t>)</m:t>
                                        </m:r>
                                      </m:e>
                                    </m:func>
                                  </m:e>
                                </m:func>
                              </m:e>
                            </m:mr>
                          </m:m>
                        </m:e>
                      </m:d>
                    </m:oMath>
                  </m:oMathPara>
                </a14:m>
                <a:endParaRPr lang="it-IT" dirty="0"/>
              </a:p>
            </p:txBody>
          </p:sp>
        </mc:Choice>
        <mc:Fallback xmlns="">
          <p:sp>
            <p:nvSpPr>
              <p:cNvPr id="38" name="CasellaDiTesto 37">
                <a:extLst>
                  <a:ext uri="{FF2B5EF4-FFF2-40B4-BE49-F238E27FC236}">
                    <a16:creationId xmlns:a16="http://schemas.microsoft.com/office/drawing/2014/main" id="{CD36F195-6241-646D-F816-BC7C76132BDB}"/>
                  </a:ext>
                </a:extLst>
              </p:cNvPr>
              <p:cNvSpPr txBox="1">
                <a:spLocks noRot="1" noChangeAspect="1" noMove="1" noResize="1" noEditPoints="1" noAdjustHandles="1" noChangeArrowheads="1" noChangeShapeType="1" noTextEdit="1"/>
              </p:cNvSpPr>
              <p:nvPr/>
            </p:nvSpPr>
            <p:spPr>
              <a:xfrm>
                <a:off x="3505290" y="5271194"/>
                <a:ext cx="4664349" cy="686791"/>
              </a:xfrm>
              <a:prstGeom prst="rect">
                <a:avLst/>
              </a:prstGeom>
              <a:blipFill>
                <a:blip r:embed="rId7"/>
                <a:stretch>
                  <a:fillRect/>
                </a:stretch>
              </a:blipFill>
              <a:ln>
                <a:solidFill>
                  <a:srgbClr val="00B05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C722BE91-A4E3-2EAB-10FA-1DEC83035A5B}"/>
                  </a:ext>
                </a:extLst>
              </p:cNvPr>
              <p:cNvSpPr txBox="1"/>
              <p:nvPr/>
            </p:nvSpPr>
            <p:spPr>
              <a:xfrm>
                <a:off x="3058412" y="6049416"/>
                <a:ext cx="4028288" cy="686791"/>
              </a:xfrm>
              <a:prstGeom prst="rect">
                <a:avLst/>
              </a:prstGeom>
              <a:ln>
                <a:solidFill>
                  <a:srgbClr val="FFDC00"/>
                </a:solidFill>
              </a:ln>
            </p:spPr>
            <p:style>
              <a:lnRef idx="2">
                <a:schemeClr val="accent2"/>
              </a:lnRef>
              <a:fillRef idx="1">
                <a:schemeClr val="lt1"/>
              </a:fillRef>
              <a:effectRef idx="0">
                <a:schemeClr val="accent2"/>
              </a:effectRef>
              <a:fontRef idx="minor">
                <a:schemeClr val="dk1"/>
              </a:fontRef>
            </p:style>
            <p:txBody>
              <a:bodyPr wrap="square">
                <a:spAutoFit/>
              </a:bodyPr>
              <a:lstStyle>
                <a:defPPr>
                  <a:defRPr lang="it-IT"/>
                </a:defPPr>
                <a:lvl1pPr>
                  <a:defRPr sz="2000" b="0" i="1">
                    <a:solidFill>
                      <a:schemeClr val="dk1"/>
                    </a:solidFill>
                    <a:latin typeface="Cambria Math"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left"/>
                    </m:oMathParaPr>
                    <m:oMath xmlns:m="http://schemas.openxmlformats.org/officeDocument/2006/math">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r>
                                      <a:rPr lang="it-IT">
                                        <a:latin typeface="Cambria Math" panose="02040503050406030204" pitchFamily="18" charset="0"/>
                                      </a:rPr>
                                      <m:t>𝑦</m:t>
                                    </m:r>
                                  </m:e>
                                  <m:sub>
                                    <m:r>
                                      <a:rPr lang="it-IT">
                                        <a:latin typeface="Cambria Math" panose="02040503050406030204" pitchFamily="18" charset="0"/>
                                      </a:rPr>
                                      <m:t>1</m:t>
                                    </m:r>
                                  </m:sub>
                                </m:sSub>
                              </m:e>
                            </m:mr>
                            <m:mr>
                              <m:e>
                                <m:sSub>
                                  <m:sSubPr>
                                    <m:ctrlPr>
                                      <a:rPr lang="it-IT" i="1">
                                        <a:latin typeface="Cambria Math" panose="02040503050406030204" pitchFamily="18" charset="0"/>
                                      </a:rPr>
                                    </m:ctrlPr>
                                  </m:sSubPr>
                                  <m:e>
                                    <m:r>
                                      <a:rPr lang="it-IT">
                                        <a:latin typeface="Cambria Math" panose="02040503050406030204" pitchFamily="18" charset="0"/>
                                      </a:rPr>
                                      <m:t>𝑦</m:t>
                                    </m:r>
                                  </m:e>
                                  <m:sub>
                                    <m:r>
                                      <a:rPr lang="it-IT">
                                        <a:latin typeface="Cambria Math" panose="02040503050406030204" pitchFamily="18" charset="0"/>
                                      </a:rPr>
                                      <m:t>2</m:t>
                                    </m:r>
                                  </m:sub>
                                </m:sSub>
                              </m:e>
                            </m:mr>
                          </m:m>
                        </m:e>
                      </m:d>
                      <m:r>
                        <a:rPr lang="it-IT">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a:rPr lang="it-IT">
                                    <a:latin typeface="Cambria Math" panose="02040503050406030204" pitchFamily="18" charset="0"/>
                                  </a:rPr>
                                  <m:t>𝑥</m:t>
                                </m:r>
                                <m:r>
                                  <a:rPr lang="it-IT">
                                    <a:latin typeface="Cambria Math" panose="02040503050406030204" pitchFamily="18" charset="0"/>
                                  </a:rPr>
                                  <m:t>+</m:t>
                                </m:r>
                                <m:r>
                                  <a:rPr lang="it-IT">
                                    <a:latin typeface="Cambria Math" panose="02040503050406030204" pitchFamily="18" charset="0"/>
                                  </a:rPr>
                                  <m:t>𝑙</m:t>
                                </m:r>
                                <m:func>
                                  <m:funcPr>
                                    <m:ctrlPr>
                                      <a:rPr lang="it-IT" i="1">
                                        <a:latin typeface="Cambria Math" panose="02040503050406030204" pitchFamily="18" charset="0"/>
                                      </a:rPr>
                                    </m:ctrlPr>
                                  </m:funcPr>
                                  <m:fName>
                                    <m:r>
                                      <m:rPr>
                                        <m:sty m:val="p"/>
                                      </m:rPr>
                                      <a:rPr lang="it-IT">
                                        <a:latin typeface="Cambria Math" panose="02040503050406030204" pitchFamily="18" charset="0"/>
                                      </a:rPr>
                                      <m:t>cos</m:t>
                                    </m:r>
                                  </m:fName>
                                  <m:e>
                                    <m:r>
                                      <a:rPr lang="it-IT">
                                        <a:latin typeface="Cambria Math" panose="02040503050406030204" pitchFamily="18" charset="0"/>
                                      </a:rPr>
                                      <m:t>𝜃</m:t>
                                    </m:r>
                                    <m:r>
                                      <a:rPr lang="it-IT">
                                        <a:latin typeface="Cambria Math" panose="02040503050406030204" pitchFamily="18" charset="0"/>
                                      </a:rPr>
                                      <m:t>+</m:t>
                                    </m:r>
                                    <m:r>
                                      <m:rPr>
                                        <m:sty m:val="p"/>
                                      </m:rPr>
                                      <a:rPr lang="it-IT">
                                        <a:latin typeface="Cambria Math" panose="02040503050406030204" pitchFamily="18" charset="0"/>
                                      </a:rPr>
                                      <m:t>Δ</m:t>
                                    </m:r>
                                    <m:func>
                                      <m:funcPr>
                                        <m:ctrlPr>
                                          <a:rPr lang="it-IT" i="1">
                                            <a:latin typeface="Cambria Math" panose="02040503050406030204" pitchFamily="18" charset="0"/>
                                          </a:rPr>
                                        </m:ctrlPr>
                                      </m:funcPr>
                                      <m:fName>
                                        <m:r>
                                          <m:rPr>
                                            <m:sty m:val="p"/>
                                          </m:rPr>
                                          <a:rPr lang="it-IT">
                                            <a:latin typeface="Cambria Math" panose="02040503050406030204" pitchFamily="18" charset="0"/>
                                          </a:rPr>
                                          <m:t>cos</m:t>
                                        </m:r>
                                      </m:fName>
                                      <m:e>
                                        <m:r>
                                          <a:rPr lang="it-IT">
                                            <a:latin typeface="Cambria Math" panose="02040503050406030204" pitchFamily="18" charset="0"/>
                                          </a:rPr>
                                          <m:t>(</m:t>
                                        </m:r>
                                        <m:r>
                                          <a:rPr lang="it-IT">
                                            <a:latin typeface="Cambria Math" panose="02040503050406030204" pitchFamily="18" charset="0"/>
                                          </a:rPr>
                                          <m:t>𝜃</m:t>
                                        </m:r>
                                        <m:r>
                                          <a:rPr lang="it-IT">
                                            <a:latin typeface="Cambria Math" panose="02040503050406030204" pitchFamily="18" charset="0"/>
                                          </a:rPr>
                                          <m:t>+</m:t>
                                        </m:r>
                                        <m:r>
                                          <a:rPr lang="it-IT">
                                            <a:latin typeface="Cambria Math" panose="02040503050406030204" pitchFamily="18" charset="0"/>
                                          </a:rPr>
                                          <m:t>𝜙</m:t>
                                        </m:r>
                                        <m:r>
                                          <a:rPr lang="it-IT">
                                            <a:latin typeface="Cambria Math" panose="02040503050406030204" pitchFamily="18" charset="0"/>
                                          </a:rPr>
                                          <m:t>)</m:t>
                                        </m:r>
                                      </m:e>
                                    </m:func>
                                  </m:e>
                                </m:func>
                              </m:e>
                            </m:mr>
                            <m:mr>
                              <m:e>
                                <m:r>
                                  <a:rPr lang="it-IT">
                                    <a:latin typeface="Cambria Math" panose="02040503050406030204" pitchFamily="18" charset="0"/>
                                  </a:rPr>
                                  <m:t>𝑦</m:t>
                                </m:r>
                                <m:r>
                                  <a:rPr lang="it-IT">
                                    <a:latin typeface="Cambria Math" panose="02040503050406030204" pitchFamily="18" charset="0"/>
                                  </a:rPr>
                                  <m:t>+</m:t>
                                </m:r>
                                <m:r>
                                  <a:rPr lang="it-IT">
                                    <a:latin typeface="Cambria Math" panose="02040503050406030204" pitchFamily="18" charset="0"/>
                                  </a:rPr>
                                  <m:t>𝑙</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r>
                                      <a:rPr lang="it-IT">
                                        <a:latin typeface="Cambria Math" panose="02040503050406030204" pitchFamily="18" charset="0"/>
                                      </a:rPr>
                                      <m:t>𝜃</m:t>
                                    </m:r>
                                    <m:r>
                                      <a:rPr lang="it-IT">
                                        <a:latin typeface="Cambria Math" panose="02040503050406030204" pitchFamily="18" charset="0"/>
                                      </a:rPr>
                                      <m:t>+</m:t>
                                    </m:r>
                                    <m:r>
                                      <m:rPr>
                                        <m:sty m:val="p"/>
                                      </m:rPr>
                                      <a:rPr lang="it-IT">
                                        <a:latin typeface="Cambria Math" panose="02040503050406030204" pitchFamily="18" charset="0"/>
                                      </a:rPr>
                                      <m:t>Δ</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r>
                                          <a:rPr lang="it-IT">
                                            <a:latin typeface="Cambria Math" panose="02040503050406030204" pitchFamily="18" charset="0"/>
                                          </a:rPr>
                                          <m:t>(</m:t>
                                        </m:r>
                                        <m:r>
                                          <a:rPr lang="it-IT">
                                            <a:latin typeface="Cambria Math" panose="02040503050406030204" pitchFamily="18" charset="0"/>
                                          </a:rPr>
                                          <m:t>𝜃</m:t>
                                        </m:r>
                                        <m:r>
                                          <a:rPr lang="it-IT">
                                            <a:latin typeface="Cambria Math" panose="02040503050406030204" pitchFamily="18" charset="0"/>
                                          </a:rPr>
                                          <m:t>+</m:t>
                                        </m:r>
                                        <m:r>
                                          <a:rPr lang="it-IT">
                                            <a:latin typeface="Cambria Math" panose="02040503050406030204" pitchFamily="18" charset="0"/>
                                          </a:rPr>
                                          <m:t>𝜙</m:t>
                                        </m:r>
                                        <m:r>
                                          <a:rPr lang="it-IT">
                                            <a:latin typeface="Cambria Math" panose="02040503050406030204" pitchFamily="18" charset="0"/>
                                          </a:rPr>
                                          <m:t>)</m:t>
                                        </m:r>
                                      </m:e>
                                    </m:func>
                                  </m:e>
                                </m:func>
                              </m:e>
                            </m:mr>
                          </m:m>
                        </m:e>
                      </m:d>
                    </m:oMath>
                  </m:oMathPara>
                </a14:m>
                <a:endParaRPr lang="it-IT" dirty="0"/>
              </a:p>
            </p:txBody>
          </p:sp>
        </mc:Choice>
        <mc:Fallback xmlns="">
          <p:sp>
            <p:nvSpPr>
              <p:cNvPr id="49" name="CasellaDiTesto 48">
                <a:extLst>
                  <a:ext uri="{FF2B5EF4-FFF2-40B4-BE49-F238E27FC236}">
                    <a16:creationId xmlns:a16="http://schemas.microsoft.com/office/drawing/2014/main" id="{C722BE91-A4E3-2EAB-10FA-1DEC83035A5B}"/>
                  </a:ext>
                </a:extLst>
              </p:cNvPr>
              <p:cNvSpPr txBox="1">
                <a:spLocks noRot="1" noChangeAspect="1" noMove="1" noResize="1" noEditPoints="1" noAdjustHandles="1" noChangeArrowheads="1" noChangeShapeType="1" noTextEdit="1"/>
              </p:cNvSpPr>
              <p:nvPr/>
            </p:nvSpPr>
            <p:spPr>
              <a:xfrm>
                <a:off x="3058412" y="6049416"/>
                <a:ext cx="4028288" cy="686791"/>
              </a:xfrm>
              <a:prstGeom prst="rect">
                <a:avLst/>
              </a:prstGeom>
              <a:blipFill>
                <a:blip r:embed="rId8"/>
                <a:stretch>
                  <a:fillRect/>
                </a:stretch>
              </a:blipFill>
              <a:ln>
                <a:solidFill>
                  <a:srgbClr val="FFDC00"/>
                </a:solidFill>
              </a:ln>
            </p:spPr>
            <p:txBody>
              <a:bodyPr/>
              <a:lstStyle/>
              <a:p>
                <a:r>
                  <a:rPr lang="it-IT">
                    <a:noFill/>
                  </a:rPr>
                  <a:t> </a:t>
                </a:r>
              </a:p>
            </p:txBody>
          </p:sp>
        </mc:Fallback>
      </mc:AlternateContent>
      <p:cxnSp>
        <p:nvCxnSpPr>
          <p:cNvPr id="55" name="Connettore curvo 54">
            <a:extLst>
              <a:ext uri="{FF2B5EF4-FFF2-40B4-BE49-F238E27FC236}">
                <a16:creationId xmlns:a16="http://schemas.microsoft.com/office/drawing/2014/main" id="{F106832F-C64B-41A5-0973-8818E6443883}"/>
              </a:ext>
            </a:extLst>
          </p:cNvPr>
          <p:cNvCxnSpPr>
            <a:cxnSpLocks/>
          </p:cNvCxnSpPr>
          <p:nvPr/>
        </p:nvCxnSpPr>
        <p:spPr>
          <a:xfrm rot="16200000" flipV="1">
            <a:off x="7847067" y="3942645"/>
            <a:ext cx="690126" cy="627733"/>
          </a:xfrm>
          <a:prstGeom prst="curvedConnector3">
            <a:avLst>
              <a:gd name="adj1" fmla="val 38170"/>
            </a:avLst>
          </a:prstGeom>
          <a:ln>
            <a:solidFill>
              <a:srgbClr val="1F497D"/>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246EF76-48DE-CE37-9139-16500904E1A7}"/>
                  </a:ext>
                </a:extLst>
              </p:cNvPr>
              <p:cNvSpPr txBox="1"/>
              <p:nvPr/>
            </p:nvSpPr>
            <p:spPr>
              <a:xfrm>
                <a:off x="8837371" y="2446252"/>
                <a:ext cx="2050171" cy="837409"/>
              </a:xfrm>
              <a:prstGeom prst="rect">
                <a:avLst/>
              </a:prstGeom>
              <a:solidFill>
                <a:srgbClr val="FFFF00">
                  <a:alpha val="76000"/>
                </a:srgbClr>
              </a:solidFill>
            </p:spPr>
            <p:txBody>
              <a:bodyPr wrap="square">
                <a:spAutoFit/>
              </a:bodyPr>
              <a:lstStyle/>
              <a:p>
                <a:pPr/>
                <a14:m>
                  <m:oMathPara xmlns:m="http://schemas.openxmlformats.org/officeDocument/2006/math">
                    <m:oMathParaPr>
                      <m:jc m:val="center"/>
                    </m:oMathParaPr>
                    <m:oMath xmlns:m="http://schemas.openxmlformats.org/officeDocument/2006/math">
                      <m:d>
                        <m:dPr>
                          <m:begChr m:val="["/>
                          <m:endChr m:val="]"/>
                          <m:ctrlPr>
                            <a:rPr lang="it-IT" sz="1200" i="1" smtClean="0">
                              <a:latin typeface="Cambria Math" panose="02040503050406030204" pitchFamily="18" charset="0"/>
                            </a:rPr>
                          </m:ctrlPr>
                        </m:dPr>
                        <m:e>
                          <m:m>
                            <m:mPr>
                              <m:mcs>
                                <m:mc>
                                  <m:mcPr>
                                    <m:count m:val="1"/>
                                    <m:mcJc m:val="center"/>
                                  </m:mcPr>
                                </m:mc>
                              </m:mcs>
                              <m:ctrlPr>
                                <a:rPr lang="it-IT" sz="1200" i="1">
                                  <a:latin typeface="Cambria Math" panose="02040503050406030204" pitchFamily="18" charset="0"/>
                                </a:rPr>
                              </m:ctrlPr>
                            </m:mPr>
                            <m:mr>
                              <m:e>
                                <m:m>
                                  <m:mPr>
                                    <m:mcs>
                                      <m:mc>
                                        <m:mcPr>
                                          <m:count m:val="1"/>
                                          <m:mcJc m:val="center"/>
                                        </m:mcPr>
                                      </m:mc>
                                    </m:mcs>
                                    <m:ctrlPr>
                                      <a:rPr lang="it-IT" sz="1200" i="1">
                                        <a:latin typeface="Cambria Math" panose="02040503050406030204" pitchFamily="18" charset="0"/>
                                      </a:rPr>
                                    </m:ctrlPr>
                                  </m:mPr>
                                  <m:mr>
                                    <m:e>
                                      <m:acc>
                                        <m:accPr>
                                          <m:chr m:val="̇"/>
                                          <m:ctrlPr>
                                            <a:rPr lang="it-IT" sz="1200" b="0" i="1" smtClean="0">
                                              <a:latin typeface="Cambria Math" panose="02040503050406030204" pitchFamily="18" charset="0"/>
                                            </a:rPr>
                                          </m:ctrlPr>
                                        </m:accPr>
                                        <m:e>
                                          <m:r>
                                            <a:rPr lang="it-IT" sz="1200" b="0" i="1" smtClean="0">
                                              <a:latin typeface="Cambria Math" panose="02040503050406030204" pitchFamily="18" charset="0"/>
                                            </a:rPr>
                                            <m:t>𝑥</m:t>
                                          </m:r>
                                        </m:e>
                                      </m:acc>
                                    </m:e>
                                  </m:mr>
                                  <m:mr>
                                    <m:e>
                                      <m:acc>
                                        <m:accPr>
                                          <m:chr m:val="̇"/>
                                          <m:ctrlPr>
                                            <a:rPr lang="it-IT" sz="1200" b="0" i="1" smtClean="0">
                                              <a:latin typeface="Cambria Math" panose="02040503050406030204" pitchFamily="18" charset="0"/>
                                            </a:rPr>
                                          </m:ctrlPr>
                                        </m:accPr>
                                        <m:e>
                                          <m:r>
                                            <a:rPr lang="it-IT" sz="1200" b="0" i="1" smtClean="0">
                                              <a:latin typeface="Cambria Math" panose="02040503050406030204" pitchFamily="18" charset="0"/>
                                            </a:rPr>
                                            <m:t>𝑦</m:t>
                                          </m:r>
                                        </m:e>
                                      </m:acc>
                                    </m:e>
                                  </m:mr>
                                </m:m>
                              </m:e>
                            </m:mr>
                            <m:mr>
                              <m:e>
                                <m:m>
                                  <m:mPr>
                                    <m:mcs>
                                      <m:mc>
                                        <m:mcPr>
                                          <m:count m:val="1"/>
                                          <m:mcJc m:val="center"/>
                                        </m:mcPr>
                                      </m:mc>
                                    </m:mcs>
                                    <m:ctrlPr>
                                      <a:rPr lang="it-IT" sz="1200" i="1">
                                        <a:latin typeface="Cambria Math" panose="02040503050406030204" pitchFamily="18" charset="0"/>
                                      </a:rPr>
                                    </m:ctrlPr>
                                  </m:mPr>
                                  <m:mr>
                                    <m:e>
                                      <m:acc>
                                        <m:accPr>
                                          <m:chr m:val="̇"/>
                                          <m:ctrlPr>
                                            <a:rPr lang="it-IT" sz="1200" b="0" i="1" smtClean="0">
                                              <a:latin typeface="Cambria Math" panose="02040503050406030204" pitchFamily="18" charset="0"/>
                                            </a:rPr>
                                          </m:ctrlPr>
                                        </m:accPr>
                                        <m:e>
                                          <m:r>
                                            <a:rPr lang="it-IT" sz="1200" b="0" i="1" smtClean="0">
                                              <a:latin typeface="Cambria Math" panose="02040503050406030204" pitchFamily="18" charset="0"/>
                                            </a:rPr>
                                            <m:t>𝜃</m:t>
                                          </m:r>
                                        </m:e>
                                      </m:acc>
                                    </m:e>
                                  </m:mr>
                                  <m:mr>
                                    <m:e>
                                      <m:acc>
                                        <m:accPr>
                                          <m:chr m:val="̇"/>
                                          <m:ctrlPr>
                                            <a:rPr lang="it-IT" sz="1200" b="0" i="1" smtClean="0">
                                              <a:latin typeface="Cambria Math" panose="02040503050406030204" pitchFamily="18" charset="0"/>
                                            </a:rPr>
                                          </m:ctrlPr>
                                        </m:accPr>
                                        <m:e>
                                          <m:r>
                                            <a:rPr lang="it-IT" sz="1200" b="0" i="1" smtClean="0">
                                              <a:latin typeface="Cambria Math" panose="02040503050406030204" pitchFamily="18" charset="0"/>
                                            </a:rPr>
                                            <m:t>𝜙</m:t>
                                          </m:r>
                                        </m:e>
                                      </m:acc>
                                    </m:e>
                                  </m:mr>
                                </m:m>
                              </m:e>
                            </m:mr>
                          </m:m>
                        </m:e>
                      </m:d>
                      <m:r>
                        <a:rPr lang="it-IT" sz="1200" b="0" i="1" smtClean="0">
                          <a:latin typeface="Cambria Math" panose="02040503050406030204" pitchFamily="18" charset="0"/>
                        </a:rPr>
                        <m:t>=</m:t>
                      </m:r>
                      <m:d>
                        <m:dPr>
                          <m:begChr m:val="["/>
                          <m:endChr m:val="]"/>
                          <m:ctrlPr>
                            <a:rPr lang="it-IT" sz="1200" i="1">
                              <a:latin typeface="Cambria Math" panose="02040503050406030204" pitchFamily="18" charset="0"/>
                            </a:rPr>
                          </m:ctrlPr>
                        </m:dPr>
                        <m:e>
                          <m:m>
                            <m:mPr>
                              <m:mcs>
                                <m:mc>
                                  <m:mcPr>
                                    <m:count m:val="1"/>
                                    <m:mcJc m:val="center"/>
                                  </m:mcPr>
                                </m:mc>
                              </m:mcs>
                              <m:ctrlPr>
                                <a:rPr lang="it-IT" sz="1200" i="1">
                                  <a:latin typeface="Cambria Math" panose="02040503050406030204" pitchFamily="18" charset="0"/>
                                </a:rPr>
                              </m:ctrlPr>
                            </m:mPr>
                            <m:mr>
                              <m:e>
                                <m:m>
                                  <m:mPr>
                                    <m:mcs>
                                      <m:mc>
                                        <m:mcPr>
                                          <m:count m:val="1"/>
                                          <m:mcJc m:val="center"/>
                                        </m:mcPr>
                                      </m:mc>
                                    </m:mcs>
                                    <m:ctrlPr>
                                      <a:rPr lang="it-IT" sz="1200" i="1">
                                        <a:latin typeface="Cambria Math" panose="02040503050406030204" pitchFamily="18" charset="0"/>
                                      </a:rPr>
                                    </m:ctrlPr>
                                  </m:mPr>
                                  <m:mr>
                                    <m:e>
                                      <m:func>
                                        <m:funcPr>
                                          <m:ctrlPr>
                                            <a:rPr lang="it-IT" sz="1200" i="1" smtClean="0">
                                              <a:latin typeface="Cambria Math" panose="02040503050406030204" pitchFamily="18" charset="0"/>
                                            </a:rPr>
                                          </m:ctrlPr>
                                        </m:funcPr>
                                        <m:fName>
                                          <m:r>
                                            <m:rPr>
                                              <m:sty m:val="p"/>
                                              <m:brk m:alnAt="7"/>
                                            </m:rPr>
                                            <a:rPr lang="it-IT" sz="1200" i="0" smtClean="0">
                                              <a:latin typeface="Cambria Math" panose="02040503050406030204" pitchFamily="18" charset="0"/>
                                            </a:rPr>
                                            <m:t>c</m:t>
                                          </m:r>
                                          <m:r>
                                            <m:rPr>
                                              <m:sty m:val="p"/>
                                            </m:rPr>
                                            <a:rPr lang="it-IT" sz="1200" i="0" smtClean="0">
                                              <a:latin typeface="Cambria Math" panose="02040503050406030204" pitchFamily="18" charset="0"/>
                                            </a:rPr>
                                            <m:t>os</m:t>
                                          </m:r>
                                        </m:fName>
                                        <m:e>
                                          <m:r>
                                            <m:rPr>
                                              <m:brk m:alnAt="7"/>
                                            </m:rPr>
                                            <a:rPr lang="it-IT" sz="1200" b="0" i="1" smtClean="0">
                                              <a:latin typeface="Cambria Math" panose="02040503050406030204" pitchFamily="18" charset="0"/>
                                            </a:rPr>
                                            <m:t>𝜃</m:t>
                                          </m:r>
                                        </m:e>
                                      </m:func>
                                    </m:e>
                                  </m:mr>
                                  <m:mr>
                                    <m:e>
                                      <m:func>
                                        <m:funcPr>
                                          <m:ctrlPr>
                                            <a:rPr lang="it-IT" sz="1200" i="1" smtClean="0">
                                              <a:latin typeface="Cambria Math" panose="02040503050406030204" pitchFamily="18" charset="0"/>
                                            </a:rPr>
                                          </m:ctrlPr>
                                        </m:funcPr>
                                        <m:fName>
                                          <m:r>
                                            <m:rPr>
                                              <m:sty m:val="p"/>
                                            </m:rPr>
                                            <a:rPr lang="it-IT" sz="1200" i="0" smtClean="0">
                                              <a:latin typeface="Cambria Math" panose="02040503050406030204" pitchFamily="18" charset="0"/>
                                            </a:rPr>
                                            <m:t>sin</m:t>
                                          </m:r>
                                        </m:fName>
                                        <m:e>
                                          <m:r>
                                            <a:rPr lang="it-IT" sz="1200" b="0" i="1" smtClean="0">
                                              <a:latin typeface="Cambria Math" panose="02040503050406030204" pitchFamily="18" charset="0"/>
                                            </a:rPr>
                                            <m:t>𝜃</m:t>
                                          </m:r>
                                        </m:e>
                                      </m:func>
                                    </m:e>
                                  </m:mr>
                                </m:m>
                              </m:e>
                            </m:mr>
                            <m:mr>
                              <m:e>
                                <m:m>
                                  <m:mPr>
                                    <m:mcs>
                                      <m:mc>
                                        <m:mcPr>
                                          <m:count m:val="1"/>
                                          <m:mcJc m:val="center"/>
                                        </m:mcPr>
                                      </m:mc>
                                    </m:mcs>
                                    <m:ctrlPr>
                                      <a:rPr lang="it-IT" sz="1200" i="1">
                                        <a:latin typeface="Cambria Math" panose="02040503050406030204" pitchFamily="18" charset="0"/>
                                      </a:rPr>
                                    </m:ctrlPr>
                                  </m:mPr>
                                  <m:mr>
                                    <m:e>
                                      <m:func>
                                        <m:funcPr>
                                          <m:ctrlPr>
                                            <a:rPr lang="it-IT" sz="1200" i="1" smtClean="0">
                                              <a:latin typeface="Cambria Math" panose="02040503050406030204" pitchFamily="18" charset="0"/>
                                            </a:rPr>
                                          </m:ctrlPr>
                                        </m:funcPr>
                                        <m:fName>
                                          <m:r>
                                            <m:rPr>
                                              <m:sty m:val="p"/>
                                              <m:brk m:alnAt="7"/>
                                            </m:rPr>
                                            <a:rPr lang="it-IT" sz="1200" i="0" smtClean="0">
                                              <a:latin typeface="Cambria Math" panose="02040503050406030204" pitchFamily="18" charset="0"/>
                                            </a:rPr>
                                            <m:t>t</m:t>
                                          </m:r>
                                          <m:r>
                                            <m:rPr>
                                              <m:sty m:val="p"/>
                                            </m:rPr>
                                            <a:rPr lang="it-IT" sz="1200" i="0" smtClean="0">
                                              <a:latin typeface="Cambria Math" panose="02040503050406030204" pitchFamily="18" charset="0"/>
                                            </a:rPr>
                                            <m:t>an</m:t>
                                          </m:r>
                                        </m:fName>
                                        <m:e>
                                          <m:r>
                                            <m:rPr>
                                              <m:brk m:alnAt="7"/>
                                            </m:rPr>
                                            <a:rPr lang="it-IT" sz="1200" b="0" i="1" smtClean="0">
                                              <a:latin typeface="Cambria Math" panose="02040503050406030204" pitchFamily="18" charset="0"/>
                                            </a:rPr>
                                            <m:t>𝜙</m:t>
                                          </m:r>
                                          <m:r>
                                            <a:rPr lang="it-IT" sz="1200" b="0" i="1" smtClean="0">
                                              <a:latin typeface="Cambria Math" panose="02040503050406030204" pitchFamily="18" charset="0"/>
                                            </a:rPr>
                                            <m:t>/</m:t>
                                          </m:r>
                                          <m:r>
                                            <a:rPr lang="it-IT" sz="1200" b="0" i="1" smtClean="0">
                                              <a:latin typeface="Cambria Math" panose="02040503050406030204" pitchFamily="18" charset="0"/>
                                            </a:rPr>
                                            <m:t>𝑙</m:t>
                                          </m:r>
                                        </m:e>
                                      </m:func>
                                    </m:e>
                                  </m:mr>
                                  <m:mr>
                                    <m:e>
                                      <m:r>
                                        <a:rPr lang="it-IT" sz="1200" b="0" i="1" smtClean="0">
                                          <a:latin typeface="Cambria Math" panose="02040503050406030204" pitchFamily="18" charset="0"/>
                                        </a:rPr>
                                        <m:t>0</m:t>
                                      </m:r>
                                    </m:e>
                                  </m:mr>
                                </m:m>
                              </m:e>
                            </m:mr>
                          </m:m>
                        </m:e>
                      </m:d>
                      <m:r>
                        <a:rPr lang="it-IT" sz="1200" b="0" i="1" smtClean="0">
                          <a:latin typeface="Cambria Math" panose="02040503050406030204" pitchFamily="18" charset="0"/>
                        </a:rPr>
                        <m:t>𝑣</m:t>
                      </m:r>
                      <m:r>
                        <a:rPr lang="it-IT" sz="1200" b="0" i="1" smtClean="0">
                          <a:latin typeface="Cambria Math" panose="02040503050406030204" pitchFamily="18" charset="0"/>
                        </a:rPr>
                        <m:t>+</m:t>
                      </m:r>
                      <m:d>
                        <m:dPr>
                          <m:begChr m:val="["/>
                          <m:endChr m:val="]"/>
                          <m:ctrlPr>
                            <a:rPr lang="it-IT" sz="1200" i="1">
                              <a:latin typeface="Cambria Math" panose="02040503050406030204" pitchFamily="18" charset="0"/>
                            </a:rPr>
                          </m:ctrlPr>
                        </m:dPr>
                        <m:e>
                          <m:m>
                            <m:mPr>
                              <m:mcs>
                                <m:mc>
                                  <m:mcPr>
                                    <m:count m:val="1"/>
                                    <m:mcJc m:val="center"/>
                                  </m:mcPr>
                                </m:mc>
                              </m:mcs>
                              <m:ctrlPr>
                                <a:rPr lang="it-IT" sz="1200" i="1">
                                  <a:latin typeface="Cambria Math" panose="02040503050406030204" pitchFamily="18" charset="0"/>
                                </a:rPr>
                              </m:ctrlPr>
                            </m:mPr>
                            <m:mr>
                              <m:e>
                                <m:m>
                                  <m:mPr>
                                    <m:mcs>
                                      <m:mc>
                                        <m:mcPr>
                                          <m:count m:val="1"/>
                                          <m:mcJc m:val="center"/>
                                        </m:mcPr>
                                      </m:mc>
                                    </m:mcs>
                                    <m:ctrlPr>
                                      <a:rPr lang="it-IT" sz="1200" i="1">
                                        <a:latin typeface="Cambria Math" panose="02040503050406030204" pitchFamily="18" charset="0"/>
                                      </a:rPr>
                                    </m:ctrlPr>
                                  </m:mPr>
                                  <m:mr>
                                    <m:e>
                                      <m:r>
                                        <m:rPr>
                                          <m:brk m:alnAt="7"/>
                                        </m:rPr>
                                        <a:rPr lang="it-IT" sz="1200" b="0" i="1" smtClean="0">
                                          <a:latin typeface="Cambria Math" panose="02040503050406030204" pitchFamily="18" charset="0"/>
                                        </a:rPr>
                                        <m:t>0</m:t>
                                      </m:r>
                                    </m:e>
                                  </m:mr>
                                  <m:mr>
                                    <m:e>
                                      <m:r>
                                        <a:rPr lang="it-IT" sz="1200" b="0" i="1" smtClean="0">
                                          <a:latin typeface="Cambria Math" panose="02040503050406030204" pitchFamily="18" charset="0"/>
                                        </a:rPr>
                                        <m:t>0</m:t>
                                      </m:r>
                                    </m:e>
                                  </m:mr>
                                </m:m>
                              </m:e>
                            </m:mr>
                            <m:mr>
                              <m:e>
                                <m:m>
                                  <m:mPr>
                                    <m:mcs>
                                      <m:mc>
                                        <m:mcPr>
                                          <m:count m:val="1"/>
                                          <m:mcJc m:val="center"/>
                                        </m:mcPr>
                                      </m:mc>
                                    </m:mcs>
                                    <m:ctrlPr>
                                      <a:rPr lang="it-IT" sz="1200" i="1">
                                        <a:latin typeface="Cambria Math" panose="02040503050406030204" pitchFamily="18" charset="0"/>
                                      </a:rPr>
                                    </m:ctrlPr>
                                  </m:mPr>
                                  <m:mr>
                                    <m:e>
                                      <m:r>
                                        <m:rPr>
                                          <m:brk m:alnAt="7"/>
                                        </m:rPr>
                                        <a:rPr lang="it-IT" sz="1200" b="0" i="1" smtClean="0">
                                          <a:latin typeface="Cambria Math" panose="02040503050406030204" pitchFamily="18" charset="0"/>
                                        </a:rPr>
                                        <m:t>0</m:t>
                                      </m:r>
                                    </m:e>
                                  </m:mr>
                                  <m:mr>
                                    <m:e>
                                      <m:r>
                                        <a:rPr lang="it-IT" sz="1200" b="0" i="1" smtClean="0">
                                          <a:latin typeface="Cambria Math" panose="02040503050406030204" pitchFamily="18" charset="0"/>
                                        </a:rPr>
                                        <m:t>1</m:t>
                                      </m:r>
                                    </m:e>
                                  </m:mr>
                                </m:m>
                              </m:e>
                            </m:mr>
                          </m:m>
                        </m:e>
                      </m:d>
                      <m:r>
                        <a:rPr lang="it-IT" sz="1200" b="0" i="1" smtClean="0">
                          <a:latin typeface="Cambria Math" panose="02040503050406030204" pitchFamily="18" charset="0"/>
                        </a:rPr>
                        <m:t>𝜔</m:t>
                      </m:r>
                    </m:oMath>
                  </m:oMathPara>
                </a14:m>
                <a:endParaRPr lang="it-IT" sz="1200" dirty="0"/>
              </a:p>
            </p:txBody>
          </p:sp>
        </mc:Choice>
        <mc:Fallback xmlns="">
          <p:sp>
            <p:nvSpPr>
              <p:cNvPr id="6" name="CasellaDiTesto 5">
                <a:extLst>
                  <a:ext uri="{FF2B5EF4-FFF2-40B4-BE49-F238E27FC236}">
                    <a16:creationId xmlns:a16="http://schemas.microsoft.com/office/drawing/2014/main" id="{F246EF76-48DE-CE37-9139-16500904E1A7}"/>
                  </a:ext>
                </a:extLst>
              </p:cNvPr>
              <p:cNvSpPr txBox="1">
                <a:spLocks noRot="1" noChangeAspect="1" noMove="1" noResize="1" noEditPoints="1" noAdjustHandles="1" noChangeArrowheads="1" noChangeShapeType="1" noTextEdit="1"/>
              </p:cNvSpPr>
              <p:nvPr/>
            </p:nvSpPr>
            <p:spPr>
              <a:xfrm>
                <a:off x="8837371" y="2446252"/>
                <a:ext cx="2050171" cy="837409"/>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2" name="CasellaDiTesto 51">
                <a:extLst>
                  <a:ext uri="{FF2B5EF4-FFF2-40B4-BE49-F238E27FC236}">
                    <a16:creationId xmlns:a16="http://schemas.microsoft.com/office/drawing/2014/main" id="{46A90DDF-D627-8C1E-08EF-8A842183A595}"/>
                  </a:ext>
                </a:extLst>
              </p:cNvPr>
              <p:cNvSpPr txBox="1"/>
              <p:nvPr/>
            </p:nvSpPr>
            <p:spPr>
              <a:xfrm>
                <a:off x="4640843" y="2448239"/>
                <a:ext cx="1787164" cy="976036"/>
              </a:xfrm>
              <a:prstGeom prst="rect">
                <a:avLst/>
              </a:prstGeom>
              <a:solidFill>
                <a:srgbClr val="FFFF00">
                  <a:alpha val="76000"/>
                </a:srgbClr>
              </a:solidFill>
            </p:spPr>
            <p:txBody>
              <a:bodyPr wrap="square">
                <a:spAutoFit/>
              </a:bodyPr>
              <a:lstStyle>
                <a:defPPr>
                  <a:defRPr lang="it-IT"/>
                </a:defPPr>
                <a:lvl1pPr>
                  <a:defRPr sz="1200" i="1">
                    <a:latin typeface="Cambria Math" panose="02040503050406030204" pitchFamily="18" charset="0"/>
                  </a:defRPr>
                </a:lvl1pPr>
              </a:lstStyle>
              <a:p>
                <a14:m>
                  <m:oMath xmlns:m="http://schemas.openxmlformats.org/officeDocument/2006/math">
                    <m:m>
                      <m:mPr>
                        <m:mcs>
                          <m:mc>
                            <m:mcPr>
                              <m:count m:val="1"/>
                              <m:mcJc m:val="center"/>
                            </m:mcPr>
                          </m:mc>
                        </m:mcs>
                        <m:ctrlPr>
                          <a:rPr lang="it-IT" i="1" smtClean="0">
                            <a:latin typeface="Cambria Math" panose="02040503050406030204" pitchFamily="18" charset="0"/>
                          </a:rPr>
                        </m:ctrlPr>
                      </m:mPr>
                      <m:mr>
                        <m:e>
                          <m:sSub>
                            <m:sSubPr>
                              <m:ctrlPr>
                                <a:rPr lang="it-IT" i="1">
                                  <a:latin typeface="Cambria Math" panose="02040503050406030204" pitchFamily="18" charset="0"/>
                                </a:rPr>
                              </m:ctrlPr>
                            </m:sSubPr>
                            <m:e>
                              <m:r>
                                <m:rPr>
                                  <m:brk m:alnAt="7"/>
                                </m:rPr>
                                <a:rPr lang="it-IT">
                                  <a:latin typeface="Cambria Math" panose="02040503050406030204" pitchFamily="18" charset="0"/>
                                </a:rPr>
                                <m:t>𝑘</m:t>
                              </m:r>
                            </m:e>
                            <m:sub>
                              <m:r>
                                <m:rPr>
                                  <m:brk m:alnAt="7"/>
                                </m:rPr>
                                <a:rPr lang="it-IT">
                                  <a:latin typeface="Cambria Math" panose="02040503050406030204" pitchFamily="18" charset="0"/>
                                </a:rPr>
                                <m:t>1</m:t>
                              </m:r>
                            </m:sub>
                          </m:sSub>
                          <m:r>
                            <m:rPr>
                              <m:brk m:alnAt="7"/>
                            </m:rPr>
                            <a:rPr lang="it-IT">
                              <a:latin typeface="Cambria Math" panose="02040503050406030204" pitchFamily="18" charset="0"/>
                            </a:rPr>
                            <m:t>=</m:t>
                          </m:r>
                          <m:r>
                            <a:rPr lang="it-IT">
                              <a:latin typeface="Cambria Math" panose="02040503050406030204" pitchFamily="18" charset="0"/>
                            </a:rPr>
                            <m:t>5</m:t>
                          </m:r>
                        </m:e>
                      </m:mr>
                      <m:mr>
                        <m:e>
                          <m:sSub>
                            <m:sSubPr>
                              <m:ctrlPr>
                                <a:rPr lang="it-IT" i="1">
                                  <a:latin typeface="Cambria Math" panose="02040503050406030204" pitchFamily="18" charset="0"/>
                                </a:rPr>
                              </m:ctrlPr>
                            </m:sSubPr>
                            <m:e>
                              <m:r>
                                <a:rPr lang="it-IT">
                                  <a:latin typeface="Cambria Math" panose="02040503050406030204" pitchFamily="18" charset="0"/>
                                </a:rPr>
                                <m:t>𝑘</m:t>
                              </m:r>
                            </m:e>
                            <m:sub>
                              <m:r>
                                <a:rPr lang="it-IT" b="0" i="1" smtClean="0">
                                  <a:latin typeface="Cambria Math" panose="02040503050406030204" pitchFamily="18" charset="0"/>
                                </a:rPr>
                                <m:t>2</m:t>
                              </m:r>
                            </m:sub>
                          </m:sSub>
                          <m:r>
                            <a:rPr lang="it-IT">
                              <a:latin typeface="Cambria Math" panose="02040503050406030204" pitchFamily="18" charset="0"/>
                            </a:rPr>
                            <m:t>=5</m:t>
                          </m:r>
                        </m:e>
                      </m:mr>
                    </m:m>
                    <m:r>
                      <a:rPr lang="it-IT">
                        <a:latin typeface="Cambria Math" panose="02040503050406030204" pitchFamily="18" charset="0"/>
                      </a:rPr>
                      <m:t> </m:t>
                    </m:r>
                  </m:oMath>
                </a14:m>
                <a:r>
                  <a:rPr lang="it-IT" dirty="0"/>
                  <a:t>   PRM + BFS</a:t>
                </a:r>
              </a:p>
              <a:p>
                <a:r>
                  <a:rPr lang="it-IT" dirty="0"/>
                  <a:t> </a:t>
                </a:r>
              </a:p>
              <a:p>
                <a14:m>
                  <m:oMath xmlns:m="http://schemas.openxmlformats.org/officeDocument/2006/math">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r>
                                <m:rPr>
                                  <m:brk m:alnAt="7"/>
                                </m:rPr>
                                <a:rPr lang="it-IT">
                                  <a:latin typeface="Cambria Math" panose="02040503050406030204" pitchFamily="18" charset="0"/>
                                </a:rPr>
                                <m:t>𝑘</m:t>
                              </m:r>
                            </m:e>
                            <m:sub>
                              <m:r>
                                <m:rPr>
                                  <m:brk m:alnAt="7"/>
                                </m:rPr>
                                <a:rPr lang="it-IT">
                                  <a:latin typeface="Cambria Math" panose="02040503050406030204" pitchFamily="18" charset="0"/>
                                </a:rPr>
                                <m:t>1</m:t>
                              </m:r>
                            </m:sub>
                          </m:sSub>
                          <m:r>
                            <m:rPr>
                              <m:brk m:alnAt="7"/>
                            </m:rPr>
                            <a:rPr lang="it-IT">
                              <a:latin typeface="Cambria Math" panose="02040503050406030204" pitchFamily="18" charset="0"/>
                            </a:rPr>
                            <m:t>=</m:t>
                          </m:r>
                          <m:r>
                            <m:rPr>
                              <m:brk m:alnAt="7"/>
                            </m:rPr>
                            <a:rPr lang="it-IT" b="0" i="1" smtClean="0">
                              <a:latin typeface="Cambria Math" panose="02040503050406030204" pitchFamily="18" charset="0"/>
                            </a:rPr>
                            <m:t>5</m:t>
                          </m:r>
                          <m:r>
                            <a:rPr lang="it-IT" b="0" i="1" smtClean="0">
                              <a:latin typeface="Cambria Math" panose="02040503050406030204" pitchFamily="18" charset="0"/>
                            </a:rPr>
                            <m:t>0</m:t>
                          </m:r>
                        </m:e>
                      </m:mr>
                      <m:mr>
                        <m:e>
                          <m:sSub>
                            <m:sSubPr>
                              <m:ctrlPr>
                                <a:rPr lang="it-IT" i="1">
                                  <a:latin typeface="Cambria Math" panose="02040503050406030204" pitchFamily="18" charset="0"/>
                                </a:rPr>
                              </m:ctrlPr>
                            </m:sSubPr>
                            <m:e>
                              <m:r>
                                <a:rPr lang="it-IT">
                                  <a:latin typeface="Cambria Math" panose="02040503050406030204" pitchFamily="18" charset="0"/>
                                </a:rPr>
                                <m:t>𝑘</m:t>
                              </m:r>
                            </m:e>
                            <m:sub>
                              <m:r>
                                <a:rPr lang="it-IT" b="0" i="1" smtClean="0">
                                  <a:latin typeface="Cambria Math" panose="02040503050406030204" pitchFamily="18" charset="0"/>
                                </a:rPr>
                                <m:t>2</m:t>
                              </m:r>
                            </m:sub>
                          </m:sSub>
                          <m:r>
                            <a:rPr lang="it-IT">
                              <a:latin typeface="Cambria Math" panose="02040503050406030204" pitchFamily="18" charset="0"/>
                            </a:rPr>
                            <m:t>=</m:t>
                          </m:r>
                          <m:r>
                            <a:rPr lang="it-IT" b="0" i="1" smtClean="0">
                              <a:latin typeface="Cambria Math" panose="02040503050406030204" pitchFamily="18" charset="0"/>
                            </a:rPr>
                            <m:t>50</m:t>
                          </m:r>
                        </m:e>
                      </m:mr>
                    </m:m>
                    <m:r>
                      <a:rPr lang="it-IT">
                        <a:latin typeface="Cambria Math" panose="02040503050406030204" pitchFamily="18" charset="0"/>
                      </a:rPr>
                      <m:t> </m:t>
                    </m:r>
                  </m:oMath>
                </a14:m>
                <a:r>
                  <a:rPr lang="it-IT" dirty="0"/>
                  <a:t> RSC + </a:t>
                </a:r>
                <a:r>
                  <a:rPr lang="it-IT" dirty="0" err="1"/>
                  <a:t>Dijkstra</a:t>
                </a:r>
                <a:endParaRPr lang="it-IT" dirty="0"/>
              </a:p>
            </p:txBody>
          </p:sp>
        </mc:Choice>
        <mc:Fallback xmlns="">
          <p:sp>
            <p:nvSpPr>
              <p:cNvPr id="52" name="CasellaDiTesto 51">
                <a:extLst>
                  <a:ext uri="{FF2B5EF4-FFF2-40B4-BE49-F238E27FC236}">
                    <a16:creationId xmlns:a16="http://schemas.microsoft.com/office/drawing/2014/main" id="{46A90DDF-D627-8C1E-08EF-8A842183A595}"/>
                  </a:ext>
                </a:extLst>
              </p:cNvPr>
              <p:cNvSpPr txBox="1">
                <a:spLocks noRot="1" noChangeAspect="1" noMove="1" noResize="1" noEditPoints="1" noAdjustHandles="1" noChangeArrowheads="1" noChangeShapeType="1" noTextEdit="1"/>
              </p:cNvSpPr>
              <p:nvPr/>
            </p:nvSpPr>
            <p:spPr>
              <a:xfrm>
                <a:off x="4640843" y="2448239"/>
                <a:ext cx="1787164" cy="976036"/>
              </a:xfrm>
              <a:prstGeom prst="rect">
                <a:avLst/>
              </a:prstGeom>
              <a:blipFill>
                <a:blip r:embed="rId10"/>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24367448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1°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17" name="Immagine 16">
            <a:extLst>
              <a:ext uri="{FF2B5EF4-FFF2-40B4-BE49-F238E27FC236}">
                <a16:creationId xmlns:a16="http://schemas.microsoft.com/office/drawing/2014/main" id="{457C8AD6-71EE-7385-5A51-0E424952DCCE}"/>
              </a:ext>
            </a:extLst>
          </p:cNvPr>
          <p:cNvPicPr>
            <a:picLocks noChangeAspect="1"/>
          </p:cNvPicPr>
          <p:nvPr/>
        </p:nvPicPr>
        <p:blipFill rotWithShape="1">
          <a:blip r:embed="rId4"/>
          <a:srcRect l="14192" t="10884" r="1587" b="20123"/>
          <a:stretch/>
        </p:blipFill>
        <p:spPr>
          <a:xfrm>
            <a:off x="482333" y="4204868"/>
            <a:ext cx="3146622" cy="1776245"/>
          </a:xfrm>
          <a:prstGeom prst="rect">
            <a:avLst/>
          </a:prstGeom>
        </p:spPr>
      </p:pic>
      <p:pic>
        <p:nvPicPr>
          <p:cNvPr id="19" name="Immagine 18">
            <a:extLst>
              <a:ext uri="{FF2B5EF4-FFF2-40B4-BE49-F238E27FC236}">
                <a16:creationId xmlns:a16="http://schemas.microsoft.com/office/drawing/2014/main" id="{70BFC2C6-80BC-D9EB-3E2F-39E7E96CEED3}"/>
              </a:ext>
            </a:extLst>
          </p:cNvPr>
          <p:cNvPicPr>
            <a:picLocks noChangeAspect="1"/>
          </p:cNvPicPr>
          <p:nvPr/>
        </p:nvPicPr>
        <p:blipFill>
          <a:blip r:embed="rId5"/>
          <a:stretch>
            <a:fillRect/>
          </a:stretch>
        </p:blipFill>
        <p:spPr>
          <a:xfrm>
            <a:off x="535700" y="1976108"/>
            <a:ext cx="2929933" cy="1764160"/>
          </a:xfrm>
          <a:prstGeom prst="rect">
            <a:avLst/>
          </a:prstGeom>
        </p:spPr>
      </p:pic>
      <p:pic>
        <p:nvPicPr>
          <p:cNvPr id="21" name="Immagine 20">
            <a:extLst>
              <a:ext uri="{FF2B5EF4-FFF2-40B4-BE49-F238E27FC236}">
                <a16:creationId xmlns:a16="http://schemas.microsoft.com/office/drawing/2014/main" id="{871AB7C7-5534-58A5-DBD8-C504B1998ABC}"/>
              </a:ext>
            </a:extLst>
          </p:cNvPr>
          <p:cNvPicPr>
            <a:picLocks noChangeAspect="1"/>
          </p:cNvPicPr>
          <p:nvPr/>
        </p:nvPicPr>
        <p:blipFill>
          <a:blip r:embed="rId6"/>
          <a:stretch>
            <a:fillRect/>
          </a:stretch>
        </p:blipFill>
        <p:spPr>
          <a:xfrm>
            <a:off x="3862783" y="2259566"/>
            <a:ext cx="3301545" cy="2701264"/>
          </a:xfrm>
          <a:prstGeom prst="rect">
            <a:avLst/>
          </a:prstGeom>
        </p:spPr>
      </p:pic>
      <p:pic>
        <p:nvPicPr>
          <p:cNvPr id="23" name="Immagine 22">
            <a:extLst>
              <a:ext uri="{FF2B5EF4-FFF2-40B4-BE49-F238E27FC236}">
                <a16:creationId xmlns:a16="http://schemas.microsoft.com/office/drawing/2014/main" id="{AFE07230-B617-FF6F-25E3-F0297F9A2CB2}"/>
              </a:ext>
            </a:extLst>
          </p:cNvPr>
          <p:cNvPicPr>
            <a:picLocks noChangeAspect="1"/>
          </p:cNvPicPr>
          <p:nvPr/>
        </p:nvPicPr>
        <p:blipFill>
          <a:blip r:embed="rId7"/>
          <a:stretch>
            <a:fillRect/>
          </a:stretch>
        </p:blipFill>
        <p:spPr>
          <a:xfrm>
            <a:off x="7588522" y="1984490"/>
            <a:ext cx="4215523" cy="1764161"/>
          </a:xfrm>
          <a:prstGeom prst="rect">
            <a:avLst/>
          </a:prstGeom>
        </p:spPr>
      </p:pic>
      <p:pic>
        <p:nvPicPr>
          <p:cNvPr id="24" name="Immagine 23">
            <a:extLst>
              <a:ext uri="{FF2B5EF4-FFF2-40B4-BE49-F238E27FC236}">
                <a16:creationId xmlns:a16="http://schemas.microsoft.com/office/drawing/2014/main" id="{9F68FCD7-C624-03DE-22D4-7B733189AF31}"/>
              </a:ext>
            </a:extLst>
          </p:cNvPr>
          <p:cNvPicPr>
            <a:picLocks noChangeAspect="1"/>
          </p:cNvPicPr>
          <p:nvPr/>
        </p:nvPicPr>
        <p:blipFill>
          <a:blip r:embed="rId8"/>
          <a:stretch>
            <a:fillRect/>
          </a:stretch>
        </p:blipFill>
        <p:spPr>
          <a:xfrm>
            <a:off x="7647956" y="4241365"/>
            <a:ext cx="4256023" cy="1781008"/>
          </a:xfrm>
          <a:prstGeom prst="rect">
            <a:avLst/>
          </a:prstGeom>
        </p:spPr>
      </p:pic>
      <p:sp>
        <p:nvSpPr>
          <p:cNvPr id="25" name="CasellaDiTesto 24">
            <a:extLst>
              <a:ext uri="{FF2B5EF4-FFF2-40B4-BE49-F238E27FC236}">
                <a16:creationId xmlns:a16="http://schemas.microsoft.com/office/drawing/2014/main" id="{861A881F-A66F-0B5D-D3E3-B45A699B7236}"/>
              </a:ext>
            </a:extLst>
          </p:cNvPr>
          <p:cNvSpPr txBox="1"/>
          <p:nvPr/>
        </p:nvSpPr>
        <p:spPr>
          <a:xfrm>
            <a:off x="400790" y="3763772"/>
            <a:ext cx="3211843" cy="369332"/>
          </a:xfrm>
          <a:prstGeom prst="rect">
            <a:avLst/>
          </a:prstGeom>
          <a:noFill/>
        </p:spPr>
        <p:txBody>
          <a:bodyPr wrap="square">
            <a:spAutoFit/>
          </a:bodyPr>
          <a:lstStyle/>
          <a:p>
            <a:r>
              <a:rPr lang="en-US" sz="1800" dirty="0">
                <a:latin typeface="Century Gothic" panose="020B0502020202020204" pitchFamily="34" charset="0"/>
              </a:rPr>
              <a:t>Found path with PRM + BFS</a:t>
            </a:r>
            <a:endParaRPr lang="it-IT" dirty="0"/>
          </a:p>
        </p:txBody>
      </p:sp>
      <p:sp>
        <p:nvSpPr>
          <p:cNvPr id="26" name="CasellaDiTesto 25">
            <a:extLst>
              <a:ext uri="{FF2B5EF4-FFF2-40B4-BE49-F238E27FC236}">
                <a16:creationId xmlns:a16="http://schemas.microsoft.com/office/drawing/2014/main" id="{780E8129-4F22-0AB8-C01A-420DE9D20661}"/>
              </a:ext>
            </a:extLst>
          </p:cNvPr>
          <p:cNvSpPr txBox="1"/>
          <p:nvPr/>
        </p:nvSpPr>
        <p:spPr>
          <a:xfrm>
            <a:off x="1067868" y="5969028"/>
            <a:ext cx="2160917" cy="369332"/>
          </a:xfrm>
          <a:prstGeom prst="rect">
            <a:avLst/>
          </a:prstGeom>
          <a:noFill/>
        </p:spPr>
        <p:txBody>
          <a:bodyPr wrap="square">
            <a:spAutoFit/>
          </a:bodyPr>
          <a:lstStyle/>
          <a:p>
            <a:r>
              <a:rPr lang="en-US" sz="1800" dirty="0">
                <a:latin typeface="Century Gothic" panose="020B0502020202020204" pitchFamily="34" charset="0"/>
              </a:rPr>
              <a:t>Smoothed path</a:t>
            </a:r>
            <a:endParaRPr lang="it-IT" dirty="0"/>
          </a:p>
        </p:txBody>
      </p:sp>
      <p:sp>
        <p:nvSpPr>
          <p:cNvPr id="27" name="CasellaDiTesto 26">
            <a:extLst>
              <a:ext uri="{FF2B5EF4-FFF2-40B4-BE49-F238E27FC236}">
                <a16:creationId xmlns:a16="http://schemas.microsoft.com/office/drawing/2014/main" id="{B1B1F52F-2876-1502-A375-61558FA66EA1}"/>
              </a:ext>
            </a:extLst>
          </p:cNvPr>
          <p:cNvSpPr txBox="1"/>
          <p:nvPr/>
        </p:nvSpPr>
        <p:spPr>
          <a:xfrm>
            <a:off x="3952597" y="4975968"/>
            <a:ext cx="3381433" cy="369332"/>
          </a:xfrm>
          <a:prstGeom prst="rect">
            <a:avLst/>
          </a:prstGeom>
          <a:noFill/>
        </p:spPr>
        <p:txBody>
          <a:bodyPr wrap="square">
            <a:spAutoFit/>
          </a:bodyPr>
          <a:lstStyle/>
          <a:p>
            <a:r>
              <a:rPr lang="en-US" sz="1800" dirty="0">
                <a:latin typeface="Century Gothic" panose="020B0502020202020204" pitchFamily="34" charset="0"/>
              </a:rPr>
              <a:t>Desired trajectory in MATLAB</a:t>
            </a:r>
            <a:endParaRPr lang="it-IT" dirty="0"/>
          </a:p>
        </p:txBody>
      </p:sp>
      <p:sp>
        <p:nvSpPr>
          <p:cNvPr id="28" name="CasellaDiTesto 27">
            <a:extLst>
              <a:ext uri="{FF2B5EF4-FFF2-40B4-BE49-F238E27FC236}">
                <a16:creationId xmlns:a16="http://schemas.microsoft.com/office/drawing/2014/main" id="{D595453D-5C2D-F9D0-B683-F25CD0383F18}"/>
              </a:ext>
            </a:extLst>
          </p:cNvPr>
          <p:cNvSpPr txBox="1"/>
          <p:nvPr/>
        </p:nvSpPr>
        <p:spPr>
          <a:xfrm>
            <a:off x="8119059" y="3712064"/>
            <a:ext cx="3537241" cy="369332"/>
          </a:xfrm>
          <a:prstGeom prst="rect">
            <a:avLst/>
          </a:prstGeom>
          <a:noFill/>
        </p:spPr>
        <p:txBody>
          <a:bodyPr wrap="square">
            <a:spAutoFit/>
          </a:bodyPr>
          <a:lstStyle/>
          <a:p>
            <a:r>
              <a:rPr lang="en-US" sz="1800" dirty="0">
                <a:latin typeface="Century Gothic" panose="020B0502020202020204" pitchFamily="34" charset="0"/>
              </a:rPr>
              <a:t>Desired trajectory in SIMULINK</a:t>
            </a:r>
            <a:endParaRPr lang="it-IT" dirty="0"/>
          </a:p>
        </p:txBody>
      </p:sp>
      <p:sp>
        <p:nvSpPr>
          <p:cNvPr id="29" name="CasellaDiTesto 28">
            <a:extLst>
              <a:ext uri="{FF2B5EF4-FFF2-40B4-BE49-F238E27FC236}">
                <a16:creationId xmlns:a16="http://schemas.microsoft.com/office/drawing/2014/main" id="{7071470E-CFB2-45E1-72E6-8EE41B733538}"/>
              </a:ext>
            </a:extLst>
          </p:cNvPr>
          <p:cNvSpPr txBox="1"/>
          <p:nvPr/>
        </p:nvSpPr>
        <p:spPr>
          <a:xfrm>
            <a:off x="8096530" y="5984724"/>
            <a:ext cx="3954858" cy="369332"/>
          </a:xfrm>
          <a:prstGeom prst="rect">
            <a:avLst/>
          </a:prstGeom>
          <a:noFill/>
        </p:spPr>
        <p:txBody>
          <a:bodyPr wrap="square">
            <a:spAutoFit/>
          </a:bodyPr>
          <a:lstStyle/>
          <a:p>
            <a:r>
              <a:rPr lang="en-US" sz="1800" dirty="0">
                <a:latin typeface="Century Gothic" panose="020B0502020202020204" pitchFamily="34" charset="0"/>
              </a:rPr>
              <a:t>Performed trajectory in SIMULINK</a:t>
            </a:r>
            <a:endParaRPr lang="it-IT" dirty="0"/>
          </a:p>
        </p:txBody>
      </p:sp>
    </p:spTree>
    <p:extLst>
      <p:ext uri="{BB962C8B-B14F-4D97-AF65-F5344CB8AC3E}">
        <p14:creationId xmlns:p14="http://schemas.microsoft.com/office/powerpoint/2010/main" val="4206277648"/>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1°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21" name="Immagine 20">
            <a:extLst>
              <a:ext uri="{FF2B5EF4-FFF2-40B4-BE49-F238E27FC236}">
                <a16:creationId xmlns:a16="http://schemas.microsoft.com/office/drawing/2014/main" id="{A6A65EB5-CCF1-950B-757B-B08C861CDF20}"/>
              </a:ext>
            </a:extLst>
          </p:cNvPr>
          <p:cNvPicPr>
            <a:picLocks noChangeAspect="1"/>
          </p:cNvPicPr>
          <p:nvPr/>
        </p:nvPicPr>
        <p:blipFill>
          <a:blip r:embed="rId4"/>
          <a:srcRect/>
          <a:stretch/>
        </p:blipFill>
        <p:spPr>
          <a:xfrm>
            <a:off x="8728455" y="2246537"/>
            <a:ext cx="3291458" cy="1439343"/>
          </a:xfrm>
          <a:prstGeom prst="rect">
            <a:avLst/>
          </a:prstGeom>
        </p:spPr>
      </p:pic>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834C6701-3999-2FC6-6951-E5847B0953C7}"/>
                  </a:ext>
                </a:extLst>
              </p:cNvPr>
              <p:cNvSpPr txBox="1"/>
              <p:nvPr/>
            </p:nvSpPr>
            <p:spPr>
              <a:xfrm>
                <a:off x="8724708" y="3665771"/>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𝑦</m:t>
                    </m:r>
                  </m:oMath>
                </a14:m>
                <a:endParaRPr lang="it-IT" dirty="0"/>
              </a:p>
            </p:txBody>
          </p:sp>
        </mc:Choice>
        <mc:Fallback xmlns="">
          <p:sp>
            <p:nvSpPr>
              <p:cNvPr id="24" name="CasellaDiTesto 23">
                <a:extLst>
                  <a:ext uri="{FF2B5EF4-FFF2-40B4-BE49-F238E27FC236}">
                    <a16:creationId xmlns:a16="http://schemas.microsoft.com/office/drawing/2014/main" id="{834C6701-3999-2FC6-6951-E5847B0953C7}"/>
                  </a:ext>
                </a:extLst>
              </p:cNvPr>
              <p:cNvSpPr txBox="1">
                <a:spLocks noRot="1" noChangeAspect="1" noMove="1" noResize="1" noEditPoints="1" noAdjustHandles="1" noChangeArrowheads="1" noChangeShapeType="1" noTextEdit="1"/>
              </p:cNvSpPr>
              <p:nvPr/>
            </p:nvSpPr>
            <p:spPr>
              <a:xfrm>
                <a:off x="8724708" y="3665771"/>
                <a:ext cx="3381433" cy="369332"/>
              </a:xfrm>
              <a:prstGeom prst="rect">
                <a:avLst/>
              </a:prstGeom>
              <a:blipFill>
                <a:blip r:embed="rId5"/>
                <a:stretch>
                  <a:fillRect t="-11475" b="-21311"/>
                </a:stretch>
              </a:blipFill>
            </p:spPr>
            <p:txBody>
              <a:bodyPr/>
              <a:lstStyle/>
              <a:p>
                <a:r>
                  <a:rPr lang="it-IT">
                    <a:noFill/>
                  </a:rPr>
                  <a:t> </a:t>
                </a:r>
              </a:p>
            </p:txBody>
          </p:sp>
        </mc:Fallback>
      </mc:AlternateContent>
      <p:pic>
        <p:nvPicPr>
          <p:cNvPr id="26" name="Immagine 25">
            <a:extLst>
              <a:ext uri="{FF2B5EF4-FFF2-40B4-BE49-F238E27FC236}">
                <a16:creationId xmlns:a16="http://schemas.microsoft.com/office/drawing/2014/main" id="{7965057E-0B4D-4370-ED6F-FEBC4A4218A6}"/>
              </a:ext>
            </a:extLst>
          </p:cNvPr>
          <p:cNvPicPr>
            <a:picLocks noChangeAspect="1"/>
          </p:cNvPicPr>
          <p:nvPr/>
        </p:nvPicPr>
        <p:blipFill>
          <a:blip r:embed="rId6"/>
          <a:srcRect/>
          <a:stretch/>
        </p:blipFill>
        <p:spPr>
          <a:xfrm>
            <a:off x="8781811" y="4082092"/>
            <a:ext cx="3269515" cy="1460338"/>
          </a:xfrm>
          <a:prstGeom prst="rect">
            <a:avLst/>
          </a:prstGeom>
        </p:spPr>
      </p:pic>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674110AC-D7C7-F399-6135-E196E22A5F2B}"/>
                  </a:ext>
                </a:extLst>
              </p:cNvPr>
              <p:cNvSpPr txBox="1"/>
              <p:nvPr/>
            </p:nvSpPr>
            <p:spPr>
              <a:xfrm>
                <a:off x="8745609" y="5522321"/>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𝜙</m:t>
                    </m:r>
                  </m:oMath>
                </a14:m>
                <a:endParaRPr lang="it-IT" dirty="0"/>
              </a:p>
            </p:txBody>
          </p:sp>
        </mc:Choice>
        <mc:Fallback xmlns="">
          <p:sp>
            <p:nvSpPr>
              <p:cNvPr id="27" name="CasellaDiTesto 26">
                <a:extLst>
                  <a:ext uri="{FF2B5EF4-FFF2-40B4-BE49-F238E27FC236}">
                    <a16:creationId xmlns:a16="http://schemas.microsoft.com/office/drawing/2014/main" id="{674110AC-D7C7-F399-6135-E196E22A5F2B}"/>
                  </a:ext>
                </a:extLst>
              </p:cNvPr>
              <p:cNvSpPr txBox="1">
                <a:spLocks noRot="1" noChangeAspect="1" noMove="1" noResize="1" noEditPoints="1" noAdjustHandles="1" noChangeArrowheads="1" noChangeShapeType="1" noTextEdit="1"/>
              </p:cNvSpPr>
              <p:nvPr/>
            </p:nvSpPr>
            <p:spPr>
              <a:xfrm>
                <a:off x="8745609" y="5522321"/>
                <a:ext cx="3381433" cy="369332"/>
              </a:xfrm>
              <a:prstGeom prst="rect">
                <a:avLst/>
              </a:prstGeom>
              <a:blipFill>
                <a:blip r:embed="rId7"/>
                <a:stretch>
                  <a:fillRect t="-13333" b="-23333"/>
                </a:stretch>
              </a:blipFill>
            </p:spPr>
            <p:txBody>
              <a:bodyPr/>
              <a:lstStyle/>
              <a:p>
                <a:r>
                  <a:rPr lang="it-IT">
                    <a:noFill/>
                  </a:rPr>
                  <a:t> </a:t>
                </a:r>
              </a:p>
            </p:txBody>
          </p:sp>
        </mc:Fallback>
      </mc:AlternateContent>
      <p:pic>
        <p:nvPicPr>
          <p:cNvPr id="30" name="Immagine 29">
            <a:extLst>
              <a:ext uri="{FF2B5EF4-FFF2-40B4-BE49-F238E27FC236}">
                <a16:creationId xmlns:a16="http://schemas.microsoft.com/office/drawing/2014/main" id="{1DD87E44-3DF7-514D-5EFA-4AC57A4D239A}"/>
              </a:ext>
            </a:extLst>
          </p:cNvPr>
          <p:cNvPicPr>
            <a:picLocks noChangeAspect="1"/>
          </p:cNvPicPr>
          <p:nvPr/>
        </p:nvPicPr>
        <p:blipFill>
          <a:blip r:embed="rId8"/>
          <a:srcRect/>
          <a:stretch/>
        </p:blipFill>
        <p:spPr>
          <a:xfrm>
            <a:off x="5354869" y="2226301"/>
            <a:ext cx="3169981" cy="1439343"/>
          </a:xfrm>
          <a:prstGeom prst="rect">
            <a:avLst/>
          </a:prstGeom>
        </p:spPr>
      </p:pic>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329729FE-63FB-21BB-5E18-4A0ECA953382}"/>
                  </a:ext>
                </a:extLst>
              </p:cNvPr>
              <p:cNvSpPr txBox="1"/>
              <p:nvPr/>
            </p:nvSpPr>
            <p:spPr>
              <a:xfrm>
                <a:off x="5293942" y="3668549"/>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𝑥</m:t>
                    </m:r>
                  </m:oMath>
                </a14:m>
                <a:endParaRPr lang="it-IT" dirty="0"/>
              </a:p>
            </p:txBody>
          </p:sp>
        </mc:Choice>
        <mc:Fallback xmlns="">
          <p:sp>
            <p:nvSpPr>
              <p:cNvPr id="31" name="CasellaDiTesto 30">
                <a:extLst>
                  <a:ext uri="{FF2B5EF4-FFF2-40B4-BE49-F238E27FC236}">
                    <a16:creationId xmlns:a16="http://schemas.microsoft.com/office/drawing/2014/main" id="{329729FE-63FB-21BB-5E18-4A0ECA953382}"/>
                  </a:ext>
                </a:extLst>
              </p:cNvPr>
              <p:cNvSpPr txBox="1">
                <a:spLocks noRot="1" noChangeAspect="1" noMove="1" noResize="1" noEditPoints="1" noAdjustHandles="1" noChangeArrowheads="1" noChangeShapeType="1" noTextEdit="1"/>
              </p:cNvSpPr>
              <p:nvPr/>
            </p:nvSpPr>
            <p:spPr>
              <a:xfrm>
                <a:off x="5293942" y="3668549"/>
                <a:ext cx="3381433" cy="369332"/>
              </a:xfrm>
              <a:prstGeom prst="rect">
                <a:avLst/>
              </a:prstGeom>
              <a:blipFill>
                <a:blip r:embed="rId9"/>
                <a:stretch>
                  <a:fillRect t="-13333" b="-23333"/>
                </a:stretch>
              </a:blipFill>
            </p:spPr>
            <p:txBody>
              <a:bodyPr/>
              <a:lstStyle/>
              <a:p>
                <a:r>
                  <a:rPr lang="it-IT">
                    <a:noFill/>
                  </a:rPr>
                  <a:t> </a:t>
                </a:r>
              </a:p>
            </p:txBody>
          </p:sp>
        </mc:Fallback>
      </mc:AlternateContent>
      <p:pic>
        <p:nvPicPr>
          <p:cNvPr id="32" name="Immagine 31">
            <a:extLst>
              <a:ext uri="{FF2B5EF4-FFF2-40B4-BE49-F238E27FC236}">
                <a16:creationId xmlns:a16="http://schemas.microsoft.com/office/drawing/2014/main" id="{AFB509F8-1BA1-7578-4D19-0EA9BDC04593}"/>
              </a:ext>
            </a:extLst>
          </p:cNvPr>
          <p:cNvPicPr>
            <a:picLocks noChangeAspect="1"/>
          </p:cNvPicPr>
          <p:nvPr/>
        </p:nvPicPr>
        <p:blipFill>
          <a:blip r:embed="rId10"/>
          <a:srcRect/>
          <a:stretch/>
        </p:blipFill>
        <p:spPr>
          <a:xfrm>
            <a:off x="5360890" y="4075331"/>
            <a:ext cx="3269515" cy="1469878"/>
          </a:xfrm>
          <a:prstGeom prst="rect">
            <a:avLst/>
          </a:prstGeom>
        </p:spPr>
      </p:pic>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E2A84C12-2448-4AAB-3530-9E23A64C5DD1}"/>
                  </a:ext>
                </a:extLst>
              </p:cNvPr>
              <p:cNvSpPr txBox="1"/>
              <p:nvPr/>
            </p:nvSpPr>
            <p:spPr>
              <a:xfrm>
                <a:off x="5299853" y="5525099"/>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𝜃</m:t>
                    </m:r>
                  </m:oMath>
                </a14:m>
                <a:endParaRPr lang="it-IT" dirty="0"/>
              </a:p>
            </p:txBody>
          </p:sp>
        </mc:Choice>
        <mc:Fallback xmlns="">
          <p:sp>
            <p:nvSpPr>
              <p:cNvPr id="33" name="CasellaDiTesto 32">
                <a:extLst>
                  <a:ext uri="{FF2B5EF4-FFF2-40B4-BE49-F238E27FC236}">
                    <a16:creationId xmlns:a16="http://schemas.microsoft.com/office/drawing/2014/main" id="{E2A84C12-2448-4AAB-3530-9E23A64C5DD1}"/>
                  </a:ext>
                </a:extLst>
              </p:cNvPr>
              <p:cNvSpPr txBox="1">
                <a:spLocks noRot="1" noChangeAspect="1" noMove="1" noResize="1" noEditPoints="1" noAdjustHandles="1" noChangeArrowheads="1" noChangeShapeType="1" noTextEdit="1"/>
              </p:cNvSpPr>
              <p:nvPr/>
            </p:nvSpPr>
            <p:spPr>
              <a:xfrm>
                <a:off x="5299853" y="5525099"/>
                <a:ext cx="3381433" cy="369332"/>
              </a:xfrm>
              <a:prstGeom prst="rect">
                <a:avLst/>
              </a:prstGeom>
              <a:blipFill>
                <a:blip r:embed="rId11"/>
                <a:stretch>
                  <a:fillRect t="-11475" b="-2131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DF5BAA88-72CE-10E9-97DC-E9FAEAD129FF}"/>
              </a:ext>
            </a:extLst>
          </p:cNvPr>
          <p:cNvPicPr>
            <a:picLocks noChangeAspect="1"/>
          </p:cNvPicPr>
          <p:nvPr/>
        </p:nvPicPr>
        <p:blipFill>
          <a:blip r:embed="rId12"/>
          <a:stretch>
            <a:fillRect/>
          </a:stretch>
        </p:blipFill>
        <p:spPr>
          <a:xfrm>
            <a:off x="192061" y="2103281"/>
            <a:ext cx="4852862" cy="3672906"/>
          </a:xfrm>
          <a:prstGeom prst="rect">
            <a:avLst/>
          </a:prstGeom>
        </p:spPr>
      </p:pic>
    </p:spTree>
    <p:extLst>
      <p:ext uri="{BB962C8B-B14F-4D97-AF65-F5344CB8AC3E}">
        <p14:creationId xmlns:p14="http://schemas.microsoft.com/office/powerpoint/2010/main" val="289673595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1°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13" name="CasellaDiTesto 12">
            <a:extLst>
              <a:ext uri="{FF2B5EF4-FFF2-40B4-BE49-F238E27FC236}">
                <a16:creationId xmlns:a16="http://schemas.microsoft.com/office/drawing/2014/main" id="{61461817-D1BC-7EC6-8D09-CF77920D840B}"/>
              </a:ext>
            </a:extLst>
          </p:cNvPr>
          <p:cNvSpPr txBox="1"/>
          <p:nvPr/>
        </p:nvSpPr>
        <p:spPr>
          <a:xfrm>
            <a:off x="1225934" y="5536409"/>
            <a:ext cx="3381433" cy="646331"/>
          </a:xfrm>
          <a:prstGeom prst="rect">
            <a:avLst/>
          </a:prstGeom>
          <a:noFill/>
        </p:spPr>
        <p:txBody>
          <a:bodyPr wrap="square">
            <a:spAutoFit/>
          </a:bodyPr>
          <a:lstStyle/>
          <a:p>
            <a:r>
              <a:rPr lang="en-US" sz="1800" dirty="0">
                <a:latin typeface="Century Gothic" panose="020B0502020202020204" pitchFamily="34" charset="0"/>
              </a:rPr>
              <a:t>Heading velocity and angular velocity in MATLAB</a:t>
            </a:r>
            <a:endParaRPr lang="it-IT" dirty="0"/>
          </a:p>
        </p:txBody>
      </p:sp>
      <p:pic>
        <p:nvPicPr>
          <p:cNvPr id="19" name="Immagine 18">
            <a:extLst>
              <a:ext uri="{FF2B5EF4-FFF2-40B4-BE49-F238E27FC236}">
                <a16:creationId xmlns:a16="http://schemas.microsoft.com/office/drawing/2014/main" id="{9F0E654D-C057-C5AE-9A10-E19C245E340F}"/>
              </a:ext>
            </a:extLst>
          </p:cNvPr>
          <p:cNvPicPr>
            <a:picLocks noChangeAspect="1"/>
          </p:cNvPicPr>
          <p:nvPr/>
        </p:nvPicPr>
        <p:blipFill>
          <a:blip r:embed="rId4"/>
          <a:stretch>
            <a:fillRect/>
          </a:stretch>
        </p:blipFill>
        <p:spPr>
          <a:xfrm>
            <a:off x="639811" y="1930907"/>
            <a:ext cx="4276961" cy="3566951"/>
          </a:xfrm>
          <a:prstGeom prst="rect">
            <a:avLst/>
          </a:prstGeom>
        </p:spPr>
      </p:pic>
      <p:pic>
        <p:nvPicPr>
          <p:cNvPr id="34" name="Immagine 33">
            <a:extLst>
              <a:ext uri="{FF2B5EF4-FFF2-40B4-BE49-F238E27FC236}">
                <a16:creationId xmlns:a16="http://schemas.microsoft.com/office/drawing/2014/main" id="{BE328428-D5DB-67B2-D004-2A533A42D6B0}"/>
              </a:ext>
            </a:extLst>
          </p:cNvPr>
          <p:cNvPicPr>
            <a:picLocks noChangeAspect="1"/>
          </p:cNvPicPr>
          <p:nvPr/>
        </p:nvPicPr>
        <p:blipFill>
          <a:blip r:embed="rId5"/>
          <a:stretch>
            <a:fillRect/>
          </a:stretch>
        </p:blipFill>
        <p:spPr>
          <a:xfrm>
            <a:off x="5991297" y="2238920"/>
            <a:ext cx="5394231" cy="3089837"/>
          </a:xfrm>
          <a:prstGeom prst="rect">
            <a:avLst/>
          </a:prstGeom>
        </p:spPr>
      </p:pic>
      <p:sp>
        <p:nvSpPr>
          <p:cNvPr id="36" name="CasellaDiTesto 35">
            <a:extLst>
              <a:ext uri="{FF2B5EF4-FFF2-40B4-BE49-F238E27FC236}">
                <a16:creationId xmlns:a16="http://schemas.microsoft.com/office/drawing/2014/main" id="{425AC425-88CD-E5F5-3C75-33F4F2960160}"/>
              </a:ext>
            </a:extLst>
          </p:cNvPr>
          <p:cNvSpPr txBox="1"/>
          <p:nvPr/>
        </p:nvSpPr>
        <p:spPr>
          <a:xfrm>
            <a:off x="6997695" y="5530802"/>
            <a:ext cx="3381433" cy="646331"/>
          </a:xfrm>
          <a:prstGeom prst="rect">
            <a:avLst/>
          </a:prstGeom>
          <a:noFill/>
        </p:spPr>
        <p:txBody>
          <a:bodyPr wrap="square">
            <a:spAutoFit/>
          </a:bodyPr>
          <a:lstStyle/>
          <a:p>
            <a:r>
              <a:rPr lang="en-US" sz="1800" dirty="0">
                <a:latin typeface="Century Gothic" panose="020B0502020202020204" pitchFamily="34" charset="0"/>
              </a:rPr>
              <a:t>Heading velocity and angular velocity in SIMULINK</a:t>
            </a:r>
            <a:endParaRPr lang="it-IT" dirty="0"/>
          </a:p>
        </p:txBody>
      </p:sp>
    </p:spTree>
    <p:extLst>
      <p:ext uri="{BB962C8B-B14F-4D97-AF65-F5344CB8AC3E}">
        <p14:creationId xmlns:p14="http://schemas.microsoft.com/office/powerpoint/2010/main" val="4126567776"/>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2°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5" name="Immagine 4">
            <a:extLst>
              <a:ext uri="{FF2B5EF4-FFF2-40B4-BE49-F238E27FC236}">
                <a16:creationId xmlns:a16="http://schemas.microsoft.com/office/drawing/2014/main" id="{C487DCDD-0636-5B9F-C768-E587BBCE58BF}"/>
              </a:ext>
            </a:extLst>
          </p:cNvPr>
          <p:cNvPicPr>
            <a:picLocks noChangeAspect="1"/>
          </p:cNvPicPr>
          <p:nvPr/>
        </p:nvPicPr>
        <p:blipFill rotWithShape="1">
          <a:blip r:embed="rId4"/>
          <a:srcRect l="13004" t="9042" b="13876"/>
          <a:stretch/>
        </p:blipFill>
        <p:spPr>
          <a:xfrm>
            <a:off x="242902" y="2743200"/>
            <a:ext cx="3470784" cy="2119190"/>
          </a:xfrm>
          <a:prstGeom prst="rect">
            <a:avLst/>
          </a:prstGeom>
        </p:spPr>
      </p:pic>
      <p:pic>
        <p:nvPicPr>
          <p:cNvPr id="10" name="Immagine 9">
            <a:extLst>
              <a:ext uri="{FF2B5EF4-FFF2-40B4-BE49-F238E27FC236}">
                <a16:creationId xmlns:a16="http://schemas.microsoft.com/office/drawing/2014/main" id="{659F7512-2AA1-B938-2C65-F475C2A5F65C}"/>
              </a:ext>
            </a:extLst>
          </p:cNvPr>
          <p:cNvPicPr>
            <a:picLocks noChangeAspect="1"/>
          </p:cNvPicPr>
          <p:nvPr/>
        </p:nvPicPr>
        <p:blipFill>
          <a:blip r:embed="rId5"/>
          <a:srcRect/>
          <a:stretch/>
        </p:blipFill>
        <p:spPr>
          <a:xfrm>
            <a:off x="3963885" y="2427236"/>
            <a:ext cx="3381433" cy="2771667"/>
          </a:xfrm>
          <a:prstGeom prst="rect">
            <a:avLst/>
          </a:prstGeom>
        </p:spPr>
      </p:pic>
      <p:sp>
        <p:nvSpPr>
          <p:cNvPr id="17" name="CasellaDiTesto 16">
            <a:extLst>
              <a:ext uri="{FF2B5EF4-FFF2-40B4-BE49-F238E27FC236}">
                <a16:creationId xmlns:a16="http://schemas.microsoft.com/office/drawing/2014/main" id="{37B20AC8-9E49-B074-624C-858A46846246}"/>
              </a:ext>
            </a:extLst>
          </p:cNvPr>
          <p:cNvSpPr txBox="1"/>
          <p:nvPr/>
        </p:nvSpPr>
        <p:spPr>
          <a:xfrm>
            <a:off x="1129624" y="4797714"/>
            <a:ext cx="1703326" cy="369332"/>
          </a:xfrm>
          <a:prstGeom prst="rect">
            <a:avLst/>
          </a:prstGeom>
          <a:noFill/>
        </p:spPr>
        <p:txBody>
          <a:bodyPr wrap="square">
            <a:spAutoFit/>
          </a:bodyPr>
          <a:lstStyle/>
          <a:p>
            <a:r>
              <a:rPr lang="en-US" dirty="0">
                <a:latin typeface="Century Gothic" panose="020B0502020202020204" pitchFamily="34" charset="0"/>
              </a:rPr>
              <a:t>Optimal</a:t>
            </a:r>
            <a:r>
              <a:rPr lang="en-US" sz="1800" dirty="0">
                <a:latin typeface="Century Gothic" panose="020B0502020202020204" pitchFamily="34" charset="0"/>
              </a:rPr>
              <a:t> path</a:t>
            </a:r>
            <a:endParaRPr lang="it-IT" dirty="0"/>
          </a:p>
        </p:txBody>
      </p:sp>
      <p:sp>
        <p:nvSpPr>
          <p:cNvPr id="18" name="CasellaDiTesto 17">
            <a:extLst>
              <a:ext uri="{FF2B5EF4-FFF2-40B4-BE49-F238E27FC236}">
                <a16:creationId xmlns:a16="http://schemas.microsoft.com/office/drawing/2014/main" id="{3713C952-D333-A83A-9B2A-38967BAF19A3}"/>
              </a:ext>
            </a:extLst>
          </p:cNvPr>
          <p:cNvSpPr txBox="1"/>
          <p:nvPr/>
        </p:nvSpPr>
        <p:spPr>
          <a:xfrm>
            <a:off x="4087190" y="5198904"/>
            <a:ext cx="3381433" cy="369332"/>
          </a:xfrm>
          <a:prstGeom prst="rect">
            <a:avLst/>
          </a:prstGeom>
          <a:noFill/>
        </p:spPr>
        <p:txBody>
          <a:bodyPr wrap="square">
            <a:spAutoFit/>
          </a:bodyPr>
          <a:lstStyle/>
          <a:p>
            <a:r>
              <a:rPr lang="en-US" sz="1800" dirty="0">
                <a:latin typeface="Century Gothic" panose="020B0502020202020204" pitchFamily="34" charset="0"/>
              </a:rPr>
              <a:t>Desired trajectory in MATLAB</a:t>
            </a:r>
            <a:endParaRPr lang="it-IT" dirty="0"/>
          </a:p>
        </p:txBody>
      </p:sp>
      <p:pic>
        <p:nvPicPr>
          <p:cNvPr id="27" name="Immagine 26">
            <a:extLst>
              <a:ext uri="{FF2B5EF4-FFF2-40B4-BE49-F238E27FC236}">
                <a16:creationId xmlns:a16="http://schemas.microsoft.com/office/drawing/2014/main" id="{CC825B90-C690-A627-F25C-70D054DF058E}"/>
              </a:ext>
            </a:extLst>
          </p:cNvPr>
          <p:cNvPicPr>
            <a:picLocks noChangeAspect="1"/>
          </p:cNvPicPr>
          <p:nvPr/>
        </p:nvPicPr>
        <p:blipFill>
          <a:blip r:embed="rId6"/>
          <a:srcRect/>
          <a:stretch/>
        </p:blipFill>
        <p:spPr>
          <a:xfrm>
            <a:off x="7582550" y="1984490"/>
            <a:ext cx="4197486" cy="1764161"/>
          </a:xfrm>
          <a:prstGeom prst="rect">
            <a:avLst/>
          </a:prstGeom>
        </p:spPr>
      </p:pic>
      <p:pic>
        <p:nvPicPr>
          <p:cNvPr id="28" name="Immagine 27">
            <a:extLst>
              <a:ext uri="{FF2B5EF4-FFF2-40B4-BE49-F238E27FC236}">
                <a16:creationId xmlns:a16="http://schemas.microsoft.com/office/drawing/2014/main" id="{E04AA888-4CA8-6EC5-EEEF-826AAE8576E0}"/>
              </a:ext>
            </a:extLst>
          </p:cNvPr>
          <p:cNvPicPr>
            <a:picLocks noChangeAspect="1"/>
          </p:cNvPicPr>
          <p:nvPr/>
        </p:nvPicPr>
        <p:blipFill>
          <a:blip r:embed="rId7"/>
          <a:srcRect/>
          <a:stretch/>
        </p:blipFill>
        <p:spPr>
          <a:xfrm>
            <a:off x="7632966" y="4241695"/>
            <a:ext cx="4256023" cy="1780347"/>
          </a:xfrm>
          <a:prstGeom prst="rect">
            <a:avLst/>
          </a:prstGeom>
        </p:spPr>
      </p:pic>
      <p:sp>
        <p:nvSpPr>
          <p:cNvPr id="29" name="CasellaDiTesto 28">
            <a:extLst>
              <a:ext uri="{FF2B5EF4-FFF2-40B4-BE49-F238E27FC236}">
                <a16:creationId xmlns:a16="http://schemas.microsoft.com/office/drawing/2014/main" id="{6F03D0FB-3567-AC69-88F0-570B3786C87A}"/>
              </a:ext>
            </a:extLst>
          </p:cNvPr>
          <p:cNvSpPr txBox="1"/>
          <p:nvPr/>
        </p:nvSpPr>
        <p:spPr>
          <a:xfrm>
            <a:off x="8104069" y="3712064"/>
            <a:ext cx="3513308" cy="369332"/>
          </a:xfrm>
          <a:prstGeom prst="rect">
            <a:avLst/>
          </a:prstGeom>
          <a:noFill/>
        </p:spPr>
        <p:txBody>
          <a:bodyPr wrap="square">
            <a:spAutoFit/>
          </a:bodyPr>
          <a:lstStyle/>
          <a:p>
            <a:r>
              <a:rPr lang="en-US" sz="1800" dirty="0">
                <a:latin typeface="Century Gothic" panose="020B0502020202020204" pitchFamily="34" charset="0"/>
              </a:rPr>
              <a:t>Desired trajectory in SIMULINK</a:t>
            </a:r>
            <a:endParaRPr lang="it-IT" dirty="0"/>
          </a:p>
        </p:txBody>
      </p:sp>
      <p:sp>
        <p:nvSpPr>
          <p:cNvPr id="30" name="CasellaDiTesto 29">
            <a:extLst>
              <a:ext uri="{FF2B5EF4-FFF2-40B4-BE49-F238E27FC236}">
                <a16:creationId xmlns:a16="http://schemas.microsoft.com/office/drawing/2014/main" id="{FE83E3A2-C3BC-BEFE-C763-9351E7725D90}"/>
              </a:ext>
            </a:extLst>
          </p:cNvPr>
          <p:cNvSpPr txBox="1"/>
          <p:nvPr/>
        </p:nvSpPr>
        <p:spPr>
          <a:xfrm>
            <a:off x="8096530" y="5984724"/>
            <a:ext cx="3926822" cy="369332"/>
          </a:xfrm>
          <a:prstGeom prst="rect">
            <a:avLst/>
          </a:prstGeom>
          <a:noFill/>
        </p:spPr>
        <p:txBody>
          <a:bodyPr wrap="square">
            <a:spAutoFit/>
          </a:bodyPr>
          <a:lstStyle/>
          <a:p>
            <a:r>
              <a:rPr lang="en-US" sz="1800" dirty="0">
                <a:latin typeface="Century Gothic" panose="020B0502020202020204" pitchFamily="34" charset="0"/>
              </a:rPr>
              <a:t>Performed trajectory in SIMULINK</a:t>
            </a:r>
            <a:endParaRPr lang="it-IT" dirty="0"/>
          </a:p>
        </p:txBody>
      </p:sp>
    </p:spTree>
    <p:extLst>
      <p:ext uri="{BB962C8B-B14F-4D97-AF65-F5344CB8AC3E}">
        <p14:creationId xmlns:p14="http://schemas.microsoft.com/office/powerpoint/2010/main" val="3506931549"/>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2°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6" name="Immagine 5">
            <a:extLst>
              <a:ext uri="{FF2B5EF4-FFF2-40B4-BE49-F238E27FC236}">
                <a16:creationId xmlns:a16="http://schemas.microsoft.com/office/drawing/2014/main" id="{C78E243F-1FDB-DD73-B4AA-BF6D92650597}"/>
              </a:ext>
            </a:extLst>
          </p:cNvPr>
          <p:cNvPicPr>
            <a:picLocks noChangeAspect="1"/>
          </p:cNvPicPr>
          <p:nvPr/>
        </p:nvPicPr>
        <p:blipFill>
          <a:blip r:embed="rId4"/>
          <a:srcRect/>
          <a:stretch/>
        </p:blipFill>
        <p:spPr>
          <a:xfrm>
            <a:off x="8767331" y="2246537"/>
            <a:ext cx="3213705" cy="1439343"/>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C39C3A60-7A63-4C40-9B3C-7023FACF6858}"/>
                  </a:ext>
                </a:extLst>
              </p:cNvPr>
              <p:cNvSpPr txBox="1"/>
              <p:nvPr/>
            </p:nvSpPr>
            <p:spPr>
              <a:xfrm>
                <a:off x="8724708" y="3665771"/>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𝑦</m:t>
                    </m:r>
                  </m:oMath>
                </a14:m>
                <a:endParaRPr lang="it-IT" dirty="0"/>
              </a:p>
            </p:txBody>
          </p:sp>
        </mc:Choice>
        <mc:Fallback xmlns="">
          <p:sp>
            <p:nvSpPr>
              <p:cNvPr id="7" name="CasellaDiTesto 6">
                <a:extLst>
                  <a:ext uri="{FF2B5EF4-FFF2-40B4-BE49-F238E27FC236}">
                    <a16:creationId xmlns:a16="http://schemas.microsoft.com/office/drawing/2014/main" id="{C39C3A60-7A63-4C40-9B3C-7023FACF6858}"/>
                  </a:ext>
                </a:extLst>
              </p:cNvPr>
              <p:cNvSpPr txBox="1">
                <a:spLocks noRot="1" noChangeAspect="1" noMove="1" noResize="1" noEditPoints="1" noAdjustHandles="1" noChangeArrowheads="1" noChangeShapeType="1" noTextEdit="1"/>
              </p:cNvSpPr>
              <p:nvPr/>
            </p:nvSpPr>
            <p:spPr>
              <a:xfrm>
                <a:off x="8724708" y="3665771"/>
                <a:ext cx="3381433" cy="369332"/>
              </a:xfrm>
              <a:prstGeom prst="rect">
                <a:avLst/>
              </a:prstGeom>
              <a:blipFill>
                <a:blip r:embed="rId5"/>
                <a:stretch>
                  <a:fillRect t="-11475" b="-21311"/>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FE3A42FE-AD65-EB60-A4A8-AE14A3FB5CD2}"/>
              </a:ext>
            </a:extLst>
          </p:cNvPr>
          <p:cNvPicPr>
            <a:picLocks noChangeAspect="1"/>
          </p:cNvPicPr>
          <p:nvPr/>
        </p:nvPicPr>
        <p:blipFill>
          <a:blip r:embed="rId6"/>
          <a:srcRect/>
          <a:stretch/>
        </p:blipFill>
        <p:spPr>
          <a:xfrm>
            <a:off x="8781811" y="4159005"/>
            <a:ext cx="3269515" cy="1306512"/>
          </a:xfrm>
          <a:prstGeom prst="rect">
            <a:avLst/>
          </a:prstGeom>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AFA15646-7885-EB9E-8385-E8CA931847F9}"/>
                  </a:ext>
                </a:extLst>
              </p:cNvPr>
              <p:cNvSpPr txBox="1"/>
              <p:nvPr/>
            </p:nvSpPr>
            <p:spPr>
              <a:xfrm>
                <a:off x="8745609" y="5522321"/>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𝜙</m:t>
                    </m:r>
                  </m:oMath>
                </a14:m>
                <a:endParaRPr lang="it-IT" dirty="0"/>
              </a:p>
            </p:txBody>
          </p:sp>
        </mc:Choice>
        <mc:Fallback xmlns="">
          <p:sp>
            <p:nvSpPr>
              <p:cNvPr id="10" name="CasellaDiTesto 9">
                <a:extLst>
                  <a:ext uri="{FF2B5EF4-FFF2-40B4-BE49-F238E27FC236}">
                    <a16:creationId xmlns:a16="http://schemas.microsoft.com/office/drawing/2014/main" id="{AFA15646-7885-EB9E-8385-E8CA931847F9}"/>
                  </a:ext>
                </a:extLst>
              </p:cNvPr>
              <p:cNvSpPr txBox="1">
                <a:spLocks noRot="1" noChangeAspect="1" noMove="1" noResize="1" noEditPoints="1" noAdjustHandles="1" noChangeArrowheads="1" noChangeShapeType="1" noTextEdit="1"/>
              </p:cNvSpPr>
              <p:nvPr/>
            </p:nvSpPr>
            <p:spPr>
              <a:xfrm>
                <a:off x="8745609" y="5522321"/>
                <a:ext cx="3381433" cy="369332"/>
              </a:xfrm>
              <a:prstGeom prst="rect">
                <a:avLst/>
              </a:prstGeom>
              <a:blipFill>
                <a:blip r:embed="rId7"/>
                <a:stretch>
                  <a:fillRect t="-13333" b="-23333"/>
                </a:stretch>
              </a:blipFill>
            </p:spPr>
            <p:txBody>
              <a:bodyPr/>
              <a:lstStyle/>
              <a:p>
                <a:r>
                  <a:rPr lang="it-IT">
                    <a:noFill/>
                  </a:rPr>
                  <a:t> </a:t>
                </a:r>
              </a:p>
            </p:txBody>
          </p:sp>
        </mc:Fallback>
      </mc:AlternateContent>
      <p:pic>
        <p:nvPicPr>
          <p:cNvPr id="11" name="Immagine 10">
            <a:extLst>
              <a:ext uri="{FF2B5EF4-FFF2-40B4-BE49-F238E27FC236}">
                <a16:creationId xmlns:a16="http://schemas.microsoft.com/office/drawing/2014/main" id="{8D98B23B-35EF-B85E-871F-C371F859B84A}"/>
              </a:ext>
            </a:extLst>
          </p:cNvPr>
          <p:cNvPicPr>
            <a:picLocks noChangeAspect="1"/>
          </p:cNvPicPr>
          <p:nvPr/>
        </p:nvPicPr>
        <p:blipFill>
          <a:blip r:embed="rId8"/>
          <a:srcRect/>
          <a:stretch/>
        </p:blipFill>
        <p:spPr>
          <a:xfrm>
            <a:off x="5354869" y="2233323"/>
            <a:ext cx="3169981" cy="1425299"/>
          </a:xfrm>
          <a:prstGeom prst="rect">
            <a:avLst/>
          </a:prstGeom>
        </p:spPr>
      </p:pic>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22B09701-B82E-5BF8-CC4D-0902EBADCA65}"/>
                  </a:ext>
                </a:extLst>
              </p:cNvPr>
              <p:cNvSpPr txBox="1"/>
              <p:nvPr/>
            </p:nvSpPr>
            <p:spPr>
              <a:xfrm>
                <a:off x="5293942" y="3668549"/>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𝑥</m:t>
                    </m:r>
                  </m:oMath>
                </a14:m>
                <a:endParaRPr lang="it-IT" dirty="0"/>
              </a:p>
            </p:txBody>
          </p:sp>
        </mc:Choice>
        <mc:Fallback xmlns="">
          <p:sp>
            <p:nvSpPr>
              <p:cNvPr id="13" name="CasellaDiTesto 12">
                <a:extLst>
                  <a:ext uri="{FF2B5EF4-FFF2-40B4-BE49-F238E27FC236}">
                    <a16:creationId xmlns:a16="http://schemas.microsoft.com/office/drawing/2014/main" id="{22B09701-B82E-5BF8-CC4D-0902EBADCA65}"/>
                  </a:ext>
                </a:extLst>
              </p:cNvPr>
              <p:cNvSpPr txBox="1">
                <a:spLocks noRot="1" noChangeAspect="1" noMove="1" noResize="1" noEditPoints="1" noAdjustHandles="1" noChangeArrowheads="1" noChangeShapeType="1" noTextEdit="1"/>
              </p:cNvSpPr>
              <p:nvPr/>
            </p:nvSpPr>
            <p:spPr>
              <a:xfrm>
                <a:off x="5293942" y="3668549"/>
                <a:ext cx="3381433" cy="369332"/>
              </a:xfrm>
              <a:prstGeom prst="rect">
                <a:avLst/>
              </a:prstGeom>
              <a:blipFill>
                <a:blip r:embed="rId9"/>
                <a:stretch>
                  <a:fillRect t="-13333" b="-23333"/>
                </a:stretch>
              </a:blipFill>
            </p:spPr>
            <p:txBody>
              <a:bodyPr/>
              <a:lstStyle/>
              <a:p>
                <a:r>
                  <a:rPr lang="it-IT">
                    <a:noFill/>
                  </a:rPr>
                  <a:t> </a:t>
                </a:r>
              </a:p>
            </p:txBody>
          </p:sp>
        </mc:Fallback>
      </mc:AlternateContent>
      <p:pic>
        <p:nvPicPr>
          <p:cNvPr id="15" name="Immagine 14">
            <a:extLst>
              <a:ext uri="{FF2B5EF4-FFF2-40B4-BE49-F238E27FC236}">
                <a16:creationId xmlns:a16="http://schemas.microsoft.com/office/drawing/2014/main" id="{A5E3965E-9339-DEF1-7F38-D5D20FF021BB}"/>
              </a:ext>
            </a:extLst>
          </p:cNvPr>
          <p:cNvPicPr>
            <a:picLocks noChangeAspect="1"/>
          </p:cNvPicPr>
          <p:nvPr/>
        </p:nvPicPr>
        <p:blipFill>
          <a:blip r:embed="rId10"/>
          <a:srcRect/>
          <a:stretch/>
        </p:blipFill>
        <p:spPr>
          <a:xfrm>
            <a:off x="5360890" y="4094653"/>
            <a:ext cx="3269515" cy="1431233"/>
          </a:xfrm>
          <a:prstGeom prst="rect">
            <a:avLst/>
          </a:prstGeom>
        </p:spPr>
      </p:pic>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2A02B027-2C26-C8F0-24FD-B412A7D2BC6E}"/>
                  </a:ext>
                </a:extLst>
              </p:cNvPr>
              <p:cNvSpPr txBox="1"/>
              <p:nvPr/>
            </p:nvSpPr>
            <p:spPr>
              <a:xfrm>
                <a:off x="5299853" y="5525099"/>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𝜃</m:t>
                    </m:r>
                  </m:oMath>
                </a14:m>
                <a:endParaRPr lang="it-IT" dirty="0"/>
              </a:p>
            </p:txBody>
          </p:sp>
        </mc:Choice>
        <mc:Fallback xmlns="">
          <p:sp>
            <p:nvSpPr>
              <p:cNvPr id="17" name="CasellaDiTesto 16">
                <a:extLst>
                  <a:ext uri="{FF2B5EF4-FFF2-40B4-BE49-F238E27FC236}">
                    <a16:creationId xmlns:a16="http://schemas.microsoft.com/office/drawing/2014/main" id="{2A02B027-2C26-C8F0-24FD-B412A7D2BC6E}"/>
                  </a:ext>
                </a:extLst>
              </p:cNvPr>
              <p:cNvSpPr txBox="1">
                <a:spLocks noRot="1" noChangeAspect="1" noMove="1" noResize="1" noEditPoints="1" noAdjustHandles="1" noChangeArrowheads="1" noChangeShapeType="1" noTextEdit="1"/>
              </p:cNvSpPr>
              <p:nvPr/>
            </p:nvSpPr>
            <p:spPr>
              <a:xfrm>
                <a:off x="5299853" y="5525099"/>
                <a:ext cx="3381433" cy="369332"/>
              </a:xfrm>
              <a:prstGeom prst="rect">
                <a:avLst/>
              </a:prstGeom>
              <a:blipFill>
                <a:blip r:embed="rId11"/>
                <a:stretch>
                  <a:fillRect t="-11475" b="-21311"/>
                </a:stretch>
              </a:blipFill>
            </p:spPr>
            <p:txBody>
              <a:bodyPr/>
              <a:lstStyle/>
              <a:p>
                <a:r>
                  <a:rPr lang="it-IT">
                    <a:noFill/>
                  </a:rPr>
                  <a:t> </a:t>
                </a:r>
              </a:p>
            </p:txBody>
          </p:sp>
        </mc:Fallback>
      </mc:AlternateContent>
      <p:pic>
        <p:nvPicPr>
          <p:cNvPr id="19" name="Immagine 18">
            <a:extLst>
              <a:ext uri="{FF2B5EF4-FFF2-40B4-BE49-F238E27FC236}">
                <a16:creationId xmlns:a16="http://schemas.microsoft.com/office/drawing/2014/main" id="{FAA136AE-99D1-3FCD-150F-FD82D35047AA}"/>
              </a:ext>
            </a:extLst>
          </p:cNvPr>
          <p:cNvPicPr>
            <a:picLocks noChangeAspect="1"/>
          </p:cNvPicPr>
          <p:nvPr/>
        </p:nvPicPr>
        <p:blipFill>
          <a:blip r:embed="rId12"/>
          <a:srcRect/>
          <a:stretch/>
        </p:blipFill>
        <p:spPr>
          <a:xfrm>
            <a:off x="212314" y="2103281"/>
            <a:ext cx="4812356" cy="3672906"/>
          </a:xfrm>
          <a:prstGeom prst="rect">
            <a:avLst/>
          </a:prstGeom>
        </p:spPr>
      </p:pic>
    </p:spTree>
    <p:extLst>
      <p:ext uri="{BB962C8B-B14F-4D97-AF65-F5344CB8AC3E}">
        <p14:creationId xmlns:p14="http://schemas.microsoft.com/office/powerpoint/2010/main" val="2356377047"/>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2°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17" name="CasellaDiTesto 16">
            <a:extLst>
              <a:ext uri="{FF2B5EF4-FFF2-40B4-BE49-F238E27FC236}">
                <a16:creationId xmlns:a16="http://schemas.microsoft.com/office/drawing/2014/main" id="{A6A09F0C-3EB8-F05A-90AB-B08FC7EB3C23}"/>
              </a:ext>
            </a:extLst>
          </p:cNvPr>
          <p:cNvSpPr txBox="1"/>
          <p:nvPr/>
        </p:nvSpPr>
        <p:spPr>
          <a:xfrm>
            <a:off x="1225934" y="5536409"/>
            <a:ext cx="3381433" cy="646331"/>
          </a:xfrm>
          <a:prstGeom prst="rect">
            <a:avLst/>
          </a:prstGeom>
          <a:noFill/>
        </p:spPr>
        <p:txBody>
          <a:bodyPr wrap="square">
            <a:spAutoFit/>
          </a:bodyPr>
          <a:lstStyle/>
          <a:p>
            <a:r>
              <a:rPr lang="en-US" sz="1800" dirty="0">
                <a:latin typeface="Century Gothic" panose="020B0502020202020204" pitchFamily="34" charset="0"/>
              </a:rPr>
              <a:t>Heading velocity and angular velocity in MATLAB</a:t>
            </a:r>
            <a:endParaRPr lang="it-IT" dirty="0"/>
          </a:p>
        </p:txBody>
      </p:sp>
      <p:pic>
        <p:nvPicPr>
          <p:cNvPr id="19" name="Immagine 18">
            <a:extLst>
              <a:ext uri="{FF2B5EF4-FFF2-40B4-BE49-F238E27FC236}">
                <a16:creationId xmlns:a16="http://schemas.microsoft.com/office/drawing/2014/main" id="{FE7CF1BB-9A2D-A551-1B2E-D0E9B8D0159B}"/>
              </a:ext>
            </a:extLst>
          </p:cNvPr>
          <p:cNvPicPr>
            <a:picLocks noChangeAspect="1"/>
          </p:cNvPicPr>
          <p:nvPr/>
        </p:nvPicPr>
        <p:blipFill>
          <a:blip r:embed="rId4"/>
          <a:srcRect/>
          <a:stretch/>
        </p:blipFill>
        <p:spPr>
          <a:xfrm>
            <a:off x="639811" y="1960060"/>
            <a:ext cx="4276961" cy="3508645"/>
          </a:xfrm>
          <a:prstGeom prst="rect">
            <a:avLst/>
          </a:prstGeom>
        </p:spPr>
      </p:pic>
      <p:pic>
        <p:nvPicPr>
          <p:cNvPr id="21" name="Immagine 20">
            <a:extLst>
              <a:ext uri="{FF2B5EF4-FFF2-40B4-BE49-F238E27FC236}">
                <a16:creationId xmlns:a16="http://schemas.microsoft.com/office/drawing/2014/main" id="{BB8693E1-FD14-63D8-07EF-31FA26E5BD2C}"/>
              </a:ext>
            </a:extLst>
          </p:cNvPr>
          <p:cNvPicPr>
            <a:picLocks noChangeAspect="1"/>
          </p:cNvPicPr>
          <p:nvPr/>
        </p:nvPicPr>
        <p:blipFill>
          <a:blip r:embed="rId5"/>
          <a:srcRect/>
          <a:stretch/>
        </p:blipFill>
        <p:spPr>
          <a:xfrm>
            <a:off x="5991297" y="2259729"/>
            <a:ext cx="5394231" cy="3048219"/>
          </a:xfrm>
          <a:prstGeom prst="rect">
            <a:avLst/>
          </a:prstGeom>
        </p:spPr>
      </p:pic>
      <p:sp>
        <p:nvSpPr>
          <p:cNvPr id="22" name="CasellaDiTesto 21">
            <a:extLst>
              <a:ext uri="{FF2B5EF4-FFF2-40B4-BE49-F238E27FC236}">
                <a16:creationId xmlns:a16="http://schemas.microsoft.com/office/drawing/2014/main" id="{8FABE609-0B1C-BE34-73FE-07AF36181DF8}"/>
              </a:ext>
            </a:extLst>
          </p:cNvPr>
          <p:cNvSpPr txBox="1"/>
          <p:nvPr/>
        </p:nvSpPr>
        <p:spPr>
          <a:xfrm>
            <a:off x="6997695" y="5530802"/>
            <a:ext cx="3381433" cy="646331"/>
          </a:xfrm>
          <a:prstGeom prst="rect">
            <a:avLst/>
          </a:prstGeom>
          <a:noFill/>
        </p:spPr>
        <p:txBody>
          <a:bodyPr wrap="square">
            <a:spAutoFit/>
          </a:bodyPr>
          <a:lstStyle/>
          <a:p>
            <a:r>
              <a:rPr lang="en-US" sz="1800" dirty="0">
                <a:latin typeface="Century Gothic" panose="020B0502020202020204" pitchFamily="34" charset="0"/>
              </a:rPr>
              <a:t>Heading velocity and angular velocity in SIMULINK</a:t>
            </a:r>
            <a:endParaRPr lang="it-IT" dirty="0"/>
          </a:p>
        </p:txBody>
      </p:sp>
    </p:spTree>
    <p:extLst>
      <p:ext uri="{BB962C8B-B14F-4D97-AF65-F5344CB8AC3E}">
        <p14:creationId xmlns:p14="http://schemas.microsoft.com/office/powerpoint/2010/main" val="1616334452"/>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r>
              <a:rPr lang="it-IT" sz="1400" dirty="0">
                <a:solidFill>
                  <a:srgbClr val="162230"/>
                </a:solidFill>
                <a:latin typeface="Century Gothic"/>
                <a:cs typeface="Century Gothic"/>
              </a:rPr>
              <a:t>/32</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6" name="Rectangle 2">
            <a:extLst>
              <a:ext uri="{FF2B5EF4-FFF2-40B4-BE49-F238E27FC236}">
                <a16:creationId xmlns:a16="http://schemas.microsoft.com/office/drawing/2014/main" id="{A1DD6A5F-4573-571C-CB0B-C03F4D5656C0}"/>
              </a:ext>
            </a:extLst>
          </p:cNvPr>
          <p:cNvSpPr/>
          <p:nvPr/>
        </p:nvSpPr>
        <p:spPr>
          <a:xfrm>
            <a:off x="14286" y="3184073"/>
            <a:ext cx="12177714" cy="584775"/>
          </a:xfrm>
          <a:prstGeom prst="rect">
            <a:avLst/>
          </a:prstGeom>
          <a:effectLst>
            <a:reflection blurRad="6350" stA="50000" endA="300" endPos="55000" dir="5400000" sy="-100000" algn="bl" rotWithShape="0"/>
          </a:effectLst>
        </p:spPr>
        <p:txBody>
          <a:bodyPr wrap="square">
            <a:spAutoFit/>
          </a:bodyPr>
          <a:lstStyle/>
          <a:p>
            <a:pPr algn="ctr">
              <a:spcAft>
                <a:spcPts val="600"/>
              </a:spcAft>
            </a:pPr>
            <a:r>
              <a:rPr lang="it-IT" sz="3200" dirty="0">
                <a:solidFill>
                  <a:srgbClr val="971720"/>
                </a:solidFill>
                <a:latin typeface="Century Gothic"/>
                <a:cs typeface="Century Gothic"/>
              </a:rPr>
              <a:t> </a:t>
            </a:r>
            <a:r>
              <a:rPr lang="en-US" sz="3200" dirty="0">
                <a:solidFill>
                  <a:srgbClr val="971720"/>
                </a:solidFill>
                <a:latin typeface="Century Gothic"/>
                <a:cs typeface="Century Gothic"/>
              </a:rPr>
              <a:t>Thank you for your attention !!</a:t>
            </a:r>
            <a:endParaRPr lang="it-IT" sz="3200" dirty="0">
              <a:solidFill>
                <a:srgbClr val="971720"/>
              </a:solidFill>
              <a:latin typeface="Century Gothic"/>
              <a:cs typeface="Century Gothic"/>
            </a:endParaRPr>
          </a:p>
        </p:txBody>
      </p:sp>
    </p:spTree>
    <p:extLst>
      <p:ext uri="{BB962C8B-B14F-4D97-AF65-F5344CB8AC3E}">
        <p14:creationId xmlns:p14="http://schemas.microsoft.com/office/powerpoint/2010/main" val="81285522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Car-like robot: </a:t>
            </a:r>
            <a:r>
              <a:rPr lang="it-IT" sz="3200" dirty="0" err="1">
                <a:solidFill>
                  <a:srgbClr val="971720"/>
                </a:solidFill>
                <a:latin typeface="Century Gothic"/>
                <a:cs typeface="Century Gothic"/>
              </a:rPr>
              <a:t>kinematic</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modeling</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5" name="Immagine 4">
            <a:extLst>
              <a:ext uri="{FF2B5EF4-FFF2-40B4-BE49-F238E27FC236}">
                <a16:creationId xmlns:a16="http://schemas.microsoft.com/office/drawing/2014/main" id="{467E311D-CB5F-D8D3-0968-FB2AEE5B8926}"/>
              </a:ext>
            </a:extLst>
          </p:cNvPr>
          <p:cNvPicPr>
            <a:picLocks noChangeAspect="1"/>
          </p:cNvPicPr>
          <p:nvPr/>
        </p:nvPicPr>
        <p:blipFill>
          <a:blip r:embed="rId4"/>
          <a:stretch>
            <a:fillRect/>
          </a:stretch>
        </p:blipFill>
        <p:spPr>
          <a:xfrm>
            <a:off x="7221860" y="3565844"/>
            <a:ext cx="3317103" cy="2937853"/>
          </a:xfrm>
          <a:prstGeom prst="rect">
            <a:avLst/>
          </a:prstGeom>
        </p:spPr>
      </p:pic>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994CA792-A556-EAE2-D0AA-6AE1F4284480}"/>
                  </a:ext>
                </a:extLst>
              </p:cNvPr>
              <p:cNvSpPr txBox="1"/>
              <p:nvPr/>
            </p:nvSpPr>
            <p:spPr>
              <a:xfrm>
                <a:off x="258808" y="2451483"/>
                <a:ext cx="4066708" cy="332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𝑥</m:t>
                              </m:r>
                            </m:e>
                          </m:acc>
                        </m:e>
                        <m:sub>
                          <m:r>
                            <a:rPr lang="it-IT" sz="2000" b="0" i="1" smtClean="0">
                              <a:latin typeface="Cambria Math" panose="02040503050406030204" pitchFamily="18" charset="0"/>
                            </a:rPr>
                            <m:t>𝑓</m:t>
                          </m:r>
                        </m:sub>
                      </m:sSub>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𝜃</m:t>
                              </m:r>
                              <m:r>
                                <a:rPr lang="it-IT" sz="2000" b="0" i="1" smtClean="0">
                                  <a:latin typeface="Cambria Math" panose="02040503050406030204" pitchFamily="18" charset="0"/>
                                </a:rPr>
                                <m:t>+</m:t>
                              </m:r>
                              <m:r>
                                <a:rPr lang="it-IT" sz="2000" b="0" i="1" smtClean="0">
                                  <a:latin typeface="Cambria Math" panose="02040503050406030204" pitchFamily="18" charset="0"/>
                                </a:rPr>
                                <m:t>𝜙</m:t>
                              </m:r>
                            </m:e>
                          </m:d>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𝑦</m:t>
                                  </m:r>
                                </m:e>
                              </m:acc>
                            </m:e>
                            <m:sub>
                              <m:r>
                                <a:rPr lang="it-IT" sz="2000" b="0" i="1" smtClean="0">
                                  <a:latin typeface="Cambria Math" panose="02040503050406030204" pitchFamily="18" charset="0"/>
                                </a:rPr>
                                <m:t>𝑓</m:t>
                              </m:r>
                            </m:sub>
                          </m:sSub>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d>
                                <m:dPr>
                                  <m:ctrlPr>
                                    <a:rPr lang="it-IT" sz="2000" i="1">
                                      <a:latin typeface="Cambria Math" panose="02040503050406030204" pitchFamily="18" charset="0"/>
                                    </a:rPr>
                                  </m:ctrlPr>
                                </m:dPr>
                                <m:e>
                                  <m:r>
                                    <a:rPr lang="it-IT" sz="2000" i="1">
                                      <a:latin typeface="Cambria Math" panose="02040503050406030204" pitchFamily="18" charset="0"/>
                                    </a:rPr>
                                    <m:t>𝜃</m:t>
                                  </m:r>
                                  <m:r>
                                    <a:rPr lang="it-IT" sz="2000" i="1">
                                      <a:latin typeface="Cambria Math" panose="02040503050406030204" pitchFamily="18" charset="0"/>
                                    </a:rPr>
                                    <m:t>+</m:t>
                                  </m:r>
                                  <m:r>
                                    <a:rPr lang="it-IT" sz="2000" i="1">
                                      <a:latin typeface="Cambria Math" panose="02040503050406030204" pitchFamily="18" charset="0"/>
                                    </a:rPr>
                                    <m:t>𝜙</m:t>
                                  </m:r>
                                </m:e>
                              </m:d>
                            </m:e>
                          </m:func>
                          <m:r>
                            <a:rPr lang="it-IT" sz="2000" b="0" i="1" smtClean="0">
                              <a:latin typeface="Cambria Math" panose="02040503050406030204" pitchFamily="18" charset="0"/>
                            </a:rPr>
                            <m:t>=0</m:t>
                          </m:r>
                        </m:e>
                      </m:func>
                    </m:oMath>
                  </m:oMathPara>
                </a14:m>
                <a:endParaRPr lang="it-IT" sz="2000" dirty="0"/>
              </a:p>
            </p:txBody>
          </p:sp>
        </mc:Choice>
        <mc:Fallback xmlns="">
          <p:sp>
            <p:nvSpPr>
              <p:cNvPr id="12" name="CasellaDiTesto 11">
                <a:extLst>
                  <a:ext uri="{FF2B5EF4-FFF2-40B4-BE49-F238E27FC236}">
                    <a16:creationId xmlns:a16="http://schemas.microsoft.com/office/drawing/2014/main" id="{994CA792-A556-EAE2-D0AA-6AE1F4284480}"/>
                  </a:ext>
                </a:extLst>
              </p:cNvPr>
              <p:cNvSpPr txBox="1">
                <a:spLocks noRot="1" noChangeAspect="1" noMove="1" noResize="1" noEditPoints="1" noAdjustHandles="1" noChangeArrowheads="1" noChangeShapeType="1" noTextEdit="1"/>
              </p:cNvSpPr>
              <p:nvPr/>
            </p:nvSpPr>
            <p:spPr>
              <a:xfrm>
                <a:off x="258808" y="2451483"/>
                <a:ext cx="4066708" cy="332399"/>
              </a:xfrm>
              <a:prstGeom prst="rect">
                <a:avLst/>
              </a:prstGeom>
              <a:blipFill>
                <a:blip r:embed="rId5"/>
                <a:stretch>
                  <a:fillRect b="-254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FB04707-B7FA-31B7-FA32-A8C417063A9F}"/>
                  </a:ext>
                </a:extLst>
              </p:cNvPr>
              <p:cNvSpPr txBox="1"/>
              <p:nvPr/>
            </p:nvSpPr>
            <p:spPr>
              <a:xfrm>
                <a:off x="326538" y="2871210"/>
                <a:ext cx="240863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𝑥</m:t>
                          </m:r>
                        </m:e>
                      </m:acc>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r>
                            <a:rPr lang="it-IT" sz="2000" b="0" i="1" smtClean="0">
                              <a:latin typeface="Cambria Math" panose="02040503050406030204" pitchFamily="18" charset="0"/>
                            </a:rPr>
                            <m:t>𝜃</m:t>
                          </m:r>
                          <m:r>
                            <a:rPr lang="it-IT" sz="2000" b="0" i="1" smtClean="0">
                              <a:latin typeface="Cambria Math" panose="02040503050406030204" pitchFamily="18" charset="0"/>
                            </a:rPr>
                            <m:t>−</m:t>
                          </m:r>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𝑦</m:t>
                              </m:r>
                            </m:e>
                          </m:acc>
                          <m:func>
                            <m:funcPr>
                              <m:ctrlPr>
                                <a:rPr lang="it-IT" sz="2000" i="1">
                                  <a:latin typeface="Cambria Math" panose="02040503050406030204" pitchFamily="18" charset="0"/>
                                </a:rPr>
                              </m:ctrlPr>
                            </m:funcPr>
                            <m:fName>
                              <m:r>
                                <m:rPr>
                                  <m:sty m:val="p"/>
                                </m:rPr>
                                <a:rPr lang="it-IT" sz="2000">
                                  <a:latin typeface="Cambria Math" panose="02040503050406030204" pitchFamily="18" charset="0"/>
                                </a:rPr>
                                <m:t>sin</m:t>
                              </m:r>
                            </m:fName>
                            <m:e>
                              <m:r>
                                <a:rPr lang="it-IT" sz="2000" i="1">
                                  <a:latin typeface="Cambria Math" panose="02040503050406030204" pitchFamily="18" charset="0"/>
                                </a:rPr>
                                <m:t>𝜃</m:t>
                              </m:r>
                              <m:r>
                                <a:rPr lang="it-IT" sz="2000" b="0" i="1" smtClean="0">
                                  <a:latin typeface="Cambria Math" panose="02040503050406030204" pitchFamily="18" charset="0"/>
                                </a:rPr>
                                <m:t>=0</m:t>
                              </m:r>
                            </m:e>
                          </m:func>
                        </m:e>
                      </m:func>
                    </m:oMath>
                  </m:oMathPara>
                </a14:m>
                <a:endParaRPr lang="it-IT" sz="2000" dirty="0"/>
              </a:p>
            </p:txBody>
          </p:sp>
        </mc:Choice>
        <mc:Fallback xmlns="">
          <p:sp>
            <p:nvSpPr>
              <p:cNvPr id="13" name="CasellaDiTesto 12">
                <a:extLst>
                  <a:ext uri="{FF2B5EF4-FFF2-40B4-BE49-F238E27FC236}">
                    <a16:creationId xmlns:a16="http://schemas.microsoft.com/office/drawing/2014/main" id="{CFB04707-B7FA-31B7-FA32-A8C417063A9F}"/>
                  </a:ext>
                </a:extLst>
              </p:cNvPr>
              <p:cNvSpPr txBox="1">
                <a:spLocks noRot="1" noChangeAspect="1" noMove="1" noResize="1" noEditPoints="1" noAdjustHandles="1" noChangeArrowheads="1" noChangeShapeType="1" noTextEdit="1"/>
              </p:cNvSpPr>
              <p:nvPr/>
            </p:nvSpPr>
            <p:spPr>
              <a:xfrm>
                <a:off x="326538" y="2871210"/>
                <a:ext cx="2408637" cy="307777"/>
              </a:xfrm>
              <a:prstGeom prst="rect">
                <a:avLst/>
              </a:prstGeom>
              <a:blipFill>
                <a:blip r:embed="rId6"/>
                <a:stretch>
                  <a:fillRect t="-4000" b="-26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23298E41-3B0B-8F19-28BE-CD4CE20A47BE}"/>
                  </a:ext>
                </a:extLst>
              </p:cNvPr>
              <p:cNvSpPr txBox="1"/>
              <p:nvPr/>
            </p:nvSpPr>
            <p:spPr>
              <a:xfrm>
                <a:off x="389269" y="4877890"/>
                <a:ext cx="4879704" cy="41447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it-IT" sz="2000" i="1" smtClean="0">
                              <a:latin typeface="Cambria Math" panose="02040503050406030204" pitchFamily="18" charset="0"/>
                            </a:rPr>
                          </m:ctrlPr>
                        </m:accPr>
                        <m:e>
                          <m:r>
                            <a:rPr lang="it-IT" sz="2000" b="0" i="1" smtClean="0">
                              <a:latin typeface="Cambria Math" panose="02040503050406030204" pitchFamily="18" charset="0"/>
                            </a:rPr>
                            <m:t>𝑥</m:t>
                          </m:r>
                        </m:e>
                      </m:acc>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𝜃</m:t>
                              </m:r>
                              <m:r>
                                <a:rPr lang="it-IT" sz="2000" b="0" i="1" smtClean="0">
                                  <a:latin typeface="Cambria Math" panose="02040503050406030204" pitchFamily="18" charset="0"/>
                                </a:rPr>
                                <m:t>+</m:t>
                              </m:r>
                              <m:r>
                                <a:rPr lang="it-IT" sz="2000" b="0" i="1" smtClean="0">
                                  <a:latin typeface="Cambria Math" panose="02040503050406030204" pitchFamily="18" charset="0"/>
                                </a:rPr>
                                <m:t>𝜙</m:t>
                              </m:r>
                            </m:e>
                          </m:d>
                          <m:r>
                            <a:rPr lang="it-IT" sz="2000" b="0" i="1" smtClean="0">
                              <a:latin typeface="Cambria Math" panose="02040503050406030204" pitchFamily="18" charset="0"/>
                            </a:rPr>
                            <m:t>−</m:t>
                          </m:r>
                          <m:acc>
                            <m:accPr>
                              <m:chr m:val="̇"/>
                              <m:ctrlPr>
                                <a:rPr lang="it-IT" sz="2000" i="1">
                                  <a:latin typeface="Cambria Math" panose="02040503050406030204" pitchFamily="18" charset="0"/>
                                </a:rPr>
                              </m:ctrlPr>
                            </m:accPr>
                            <m:e>
                              <m:r>
                                <a:rPr lang="it-IT" sz="2000" i="1">
                                  <a:latin typeface="Cambria Math" panose="02040503050406030204" pitchFamily="18" charset="0"/>
                                </a:rPr>
                                <m:t>𝑦</m:t>
                              </m:r>
                            </m:e>
                          </m:acc>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d>
                                <m:dPr>
                                  <m:ctrlPr>
                                    <a:rPr lang="it-IT" sz="2000" i="1">
                                      <a:latin typeface="Cambria Math" panose="02040503050406030204" pitchFamily="18" charset="0"/>
                                    </a:rPr>
                                  </m:ctrlPr>
                                </m:dPr>
                                <m:e>
                                  <m:r>
                                    <a:rPr lang="it-IT" sz="2000" i="1">
                                      <a:latin typeface="Cambria Math" panose="02040503050406030204" pitchFamily="18" charset="0"/>
                                    </a:rPr>
                                    <m:t>𝜃</m:t>
                                  </m:r>
                                  <m:r>
                                    <a:rPr lang="it-IT" sz="2000" i="1">
                                      <a:latin typeface="Cambria Math" panose="02040503050406030204" pitchFamily="18" charset="0"/>
                                    </a:rPr>
                                    <m:t>+</m:t>
                                  </m:r>
                                  <m:r>
                                    <a:rPr lang="it-IT" sz="2000" i="1">
                                      <a:latin typeface="Cambria Math" panose="02040503050406030204" pitchFamily="18" charset="0"/>
                                    </a:rPr>
                                    <m:t>𝜙</m:t>
                                  </m:r>
                                </m:e>
                              </m:d>
                              <m:r>
                                <a:rPr lang="it-IT" sz="2000" i="1">
                                  <a:latin typeface="Cambria Math" panose="02040503050406030204" pitchFamily="18" charset="0"/>
                                </a:rPr>
                                <m:t>−</m:t>
                              </m:r>
                              <m:acc>
                                <m:accPr>
                                  <m:chr m:val="̇"/>
                                  <m:ctrlPr>
                                    <a:rPr lang="it-IT" sz="2000" i="1">
                                      <a:latin typeface="Cambria Math" panose="02040503050406030204" pitchFamily="18" charset="0"/>
                                    </a:rPr>
                                  </m:ctrlPr>
                                </m:accPr>
                                <m:e>
                                  <m:r>
                                    <a:rPr lang="it-IT" sz="2000" b="0" i="1" smtClean="0">
                                      <a:latin typeface="Cambria Math" panose="02040503050406030204" pitchFamily="18" charset="0"/>
                                    </a:rPr>
                                    <m:t>𝜃</m:t>
                                  </m:r>
                                </m:e>
                              </m:acc>
                              <m:r>
                                <a:rPr lang="it-IT" sz="2000" b="0" i="1" smtClean="0">
                                  <a:latin typeface="Cambria Math" panose="02040503050406030204" pitchFamily="18" charset="0"/>
                                </a:rPr>
                                <m:t>𝑙</m:t>
                              </m:r>
                              <m:func>
                                <m:funcPr>
                                  <m:ctrlPr>
                                    <a:rPr lang="it-IT" sz="2000" i="1">
                                      <a:latin typeface="Cambria Math" panose="02040503050406030204" pitchFamily="18" charset="0"/>
                                    </a:rPr>
                                  </m:ctrlPr>
                                </m:funcPr>
                                <m:fName>
                                  <m:r>
                                    <m:rPr>
                                      <m:sty m:val="p"/>
                                    </m:rPr>
                                    <a:rPr lang="it-IT" sz="2000">
                                      <a:latin typeface="Cambria Math" panose="02040503050406030204" pitchFamily="18" charset="0"/>
                                    </a:rPr>
                                    <m:t>cos</m:t>
                                  </m:r>
                                </m:fName>
                                <m:e>
                                  <m:r>
                                    <a:rPr lang="it-IT" sz="2000" b="0" i="1" smtClean="0">
                                      <a:latin typeface="Cambria Math" panose="02040503050406030204" pitchFamily="18" charset="0"/>
                                    </a:rPr>
                                    <m:t>𝜙</m:t>
                                  </m:r>
                                </m:e>
                              </m:func>
                            </m:e>
                          </m:func>
                          <m:r>
                            <a:rPr lang="it-IT" sz="2000" b="0" i="1" smtClean="0">
                              <a:latin typeface="Cambria Math" panose="02040503050406030204" pitchFamily="18" charset="0"/>
                            </a:rPr>
                            <m:t>=0</m:t>
                          </m:r>
                        </m:e>
                      </m:func>
                    </m:oMath>
                  </m:oMathPara>
                </a14:m>
                <a:endParaRPr lang="it-IT" sz="2000" dirty="0"/>
              </a:p>
            </p:txBody>
          </p:sp>
        </mc:Choice>
        <mc:Fallback xmlns="">
          <p:sp>
            <p:nvSpPr>
              <p:cNvPr id="32" name="CasellaDiTesto 31">
                <a:extLst>
                  <a:ext uri="{FF2B5EF4-FFF2-40B4-BE49-F238E27FC236}">
                    <a16:creationId xmlns:a16="http://schemas.microsoft.com/office/drawing/2014/main" id="{23298E41-3B0B-8F19-28BE-CD4CE20A47BE}"/>
                  </a:ext>
                </a:extLst>
              </p:cNvPr>
              <p:cNvSpPr txBox="1">
                <a:spLocks noRot="1" noChangeAspect="1" noMove="1" noResize="1" noEditPoints="1" noAdjustHandles="1" noChangeArrowheads="1" noChangeShapeType="1" noTextEdit="1"/>
              </p:cNvSpPr>
              <p:nvPr/>
            </p:nvSpPr>
            <p:spPr>
              <a:xfrm>
                <a:off x="389269" y="4877890"/>
                <a:ext cx="4879704" cy="414472"/>
              </a:xfrm>
              <a:prstGeom prst="rect">
                <a:avLst/>
              </a:prstGeom>
              <a:blipFill>
                <a:blip r:embed="rId7"/>
                <a:stretch>
                  <a:fillRect b="-147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82566E10-578C-A7BC-BAA1-6E08BD006A40}"/>
                  </a:ext>
                </a:extLst>
              </p:cNvPr>
              <p:cNvSpPr txBox="1"/>
              <p:nvPr/>
            </p:nvSpPr>
            <p:spPr>
              <a:xfrm>
                <a:off x="388722" y="5829337"/>
                <a:ext cx="5701727" cy="64011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t-IT" sz="2000" i="1" smtClean="0">
                          <a:latin typeface="Cambria Math" panose="02040503050406030204" pitchFamily="18" charset="0"/>
                        </a:rPr>
                        <m:t>𝐶</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𝑞</m:t>
                          </m:r>
                        </m:e>
                      </m:d>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m>
                            <m:mPr>
                              <m:mcs>
                                <m:mc>
                                  <m:mcPr>
                                    <m:count m:val="2"/>
                                    <m:mcJc m:val="center"/>
                                  </m:mcPr>
                                </m:mc>
                              </m:mcs>
                              <m:ctrlPr>
                                <a:rPr lang="it-IT" sz="2000" b="0" i="1" smtClean="0">
                                  <a:latin typeface="Cambria Math" panose="02040503050406030204" pitchFamily="18" charset="0"/>
                                </a:rPr>
                              </m:ctrlPr>
                            </m:mPr>
                            <m:mr>
                              <m:e>
                                <m:m>
                                  <m:mPr>
                                    <m:mcs>
                                      <m:mc>
                                        <m:mcPr>
                                          <m:count m:val="2"/>
                                          <m:mcJc m:val="center"/>
                                        </m:mcPr>
                                      </m:mc>
                                    </m:mcs>
                                    <m:ctrlPr>
                                      <a:rPr lang="it-IT" sz="2000" b="0" i="1" smtClean="0">
                                        <a:latin typeface="Cambria Math" panose="02040503050406030204" pitchFamily="18" charset="0"/>
                                      </a:rPr>
                                    </m:ctrlPr>
                                  </m:mPr>
                                  <m:mr>
                                    <m:e>
                                      <m:func>
                                        <m:funcPr>
                                          <m:ctrlPr>
                                            <a:rPr lang="it-IT" sz="2000" i="1">
                                              <a:latin typeface="Cambria Math" panose="02040503050406030204" pitchFamily="18" charset="0"/>
                                            </a:rPr>
                                          </m:ctrlPr>
                                        </m:funcPr>
                                        <m:fName>
                                          <m:r>
                                            <m:rPr>
                                              <m:sty m:val="p"/>
                                            </m:rPr>
                                            <a:rPr lang="it-IT" sz="2000">
                                              <a:latin typeface="Cambria Math" panose="02040503050406030204" pitchFamily="18" charset="0"/>
                                            </a:rPr>
                                            <m:t>sin</m:t>
                                          </m:r>
                                        </m:fName>
                                        <m:e>
                                          <m:d>
                                            <m:dPr>
                                              <m:ctrlPr>
                                                <a:rPr lang="it-IT" sz="2000" i="1">
                                                  <a:latin typeface="Cambria Math" panose="02040503050406030204" pitchFamily="18" charset="0"/>
                                                </a:rPr>
                                              </m:ctrlPr>
                                            </m:dPr>
                                            <m:e>
                                              <m:r>
                                                <a:rPr lang="it-IT" sz="2000" i="1">
                                                  <a:latin typeface="Cambria Math" panose="02040503050406030204" pitchFamily="18" charset="0"/>
                                                </a:rPr>
                                                <m:t>𝜃</m:t>
                                              </m:r>
                                              <m:r>
                                                <a:rPr lang="it-IT" sz="2000" i="1">
                                                  <a:latin typeface="Cambria Math" panose="02040503050406030204" pitchFamily="18" charset="0"/>
                                                </a:rPr>
                                                <m:t>+</m:t>
                                              </m:r>
                                              <m:r>
                                                <a:rPr lang="it-IT" sz="2000" i="1">
                                                  <a:latin typeface="Cambria Math" panose="02040503050406030204" pitchFamily="18" charset="0"/>
                                                </a:rPr>
                                                <m:t>𝜙</m:t>
                                              </m:r>
                                            </m:e>
                                          </m:d>
                                        </m:e>
                                      </m:func>
                                    </m:e>
                                    <m:e>
                                      <m:func>
                                        <m:funcPr>
                                          <m:ctrlPr>
                                            <a:rPr lang="it-IT" sz="2000" i="1">
                                              <a:latin typeface="Cambria Math" panose="02040503050406030204" pitchFamily="18" charset="0"/>
                                            </a:rPr>
                                          </m:ctrlPr>
                                        </m:funcPr>
                                        <m:fName>
                                          <m:r>
                                            <a:rPr lang="it-IT" sz="2000" b="0" i="0" smtClean="0">
                                              <a:latin typeface="Cambria Math" panose="02040503050406030204" pitchFamily="18" charset="0"/>
                                            </a:rPr>
                                            <m:t>−</m:t>
                                          </m:r>
                                          <m:r>
                                            <m:rPr>
                                              <m:sty m:val="p"/>
                                            </m:rPr>
                                            <a:rPr lang="it-IT" sz="2000">
                                              <a:latin typeface="Cambria Math" panose="02040503050406030204" pitchFamily="18" charset="0"/>
                                            </a:rPr>
                                            <m:t>cos</m:t>
                                          </m:r>
                                        </m:fName>
                                        <m:e>
                                          <m:d>
                                            <m:dPr>
                                              <m:ctrlPr>
                                                <a:rPr lang="it-IT" sz="2000" i="1">
                                                  <a:latin typeface="Cambria Math" panose="02040503050406030204" pitchFamily="18" charset="0"/>
                                                </a:rPr>
                                              </m:ctrlPr>
                                            </m:dPr>
                                            <m:e>
                                              <m:r>
                                                <a:rPr lang="it-IT" sz="2000" i="1">
                                                  <a:latin typeface="Cambria Math" panose="02040503050406030204" pitchFamily="18" charset="0"/>
                                                </a:rPr>
                                                <m:t>𝜃</m:t>
                                              </m:r>
                                              <m:r>
                                                <a:rPr lang="it-IT" sz="2000" i="1">
                                                  <a:latin typeface="Cambria Math" panose="02040503050406030204" pitchFamily="18" charset="0"/>
                                                </a:rPr>
                                                <m:t>+</m:t>
                                              </m:r>
                                              <m:r>
                                                <a:rPr lang="it-IT" sz="2000" i="1">
                                                  <a:latin typeface="Cambria Math" panose="02040503050406030204" pitchFamily="18" charset="0"/>
                                                </a:rPr>
                                                <m:t>𝜙</m:t>
                                              </m:r>
                                            </m:e>
                                          </m:d>
                                        </m:e>
                                      </m:func>
                                    </m:e>
                                  </m:mr>
                                  <m:mr>
                                    <m:e>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r>
                                            <a:rPr lang="it-IT" sz="2000" b="0" i="1" smtClean="0">
                                              <a:latin typeface="Cambria Math" panose="02040503050406030204" pitchFamily="18" charset="0"/>
                                            </a:rPr>
                                            <m:t>𝜃</m:t>
                                          </m:r>
                                        </m:e>
                                      </m:func>
                                    </m:e>
                                    <m:e>
                                      <m:r>
                                        <a:rPr lang="it-IT" sz="2000" b="0" i="1" smtClean="0">
                                          <a:latin typeface="Cambria Math" panose="02040503050406030204" pitchFamily="18" charset="0"/>
                                        </a:rPr>
                                        <m:t>−</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r>
                                            <a:rPr lang="it-IT" sz="2000" b="0" i="1" smtClean="0">
                                              <a:latin typeface="Cambria Math" panose="02040503050406030204" pitchFamily="18" charset="0"/>
                                            </a:rPr>
                                            <m:t>𝜃</m:t>
                                          </m:r>
                                        </m:e>
                                      </m:func>
                                    </m:e>
                                  </m:mr>
                                </m:m>
                              </m:e>
                              <m:e>
                                <m:m>
                                  <m:mPr>
                                    <m:mcs>
                                      <m:mc>
                                        <m:mcPr>
                                          <m:count m:val="2"/>
                                          <m:mcJc m:val="center"/>
                                        </m:mcPr>
                                      </m:mc>
                                    </m:mcs>
                                    <m:ctrlPr>
                                      <a:rPr lang="it-IT" sz="2000" b="0" i="1" smtClean="0">
                                        <a:latin typeface="Cambria Math" panose="02040503050406030204" pitchFamily="18" charset="0"/>
                                      </a:rPr>
                                    </m:ctrlPr>
                                  </m:mPr>
                                  <m:mr>
                                    <m:e>
                                      <m:r>
                                        <m:rPr>
                                          <m:brk m:alnAt="7"/>
                                        </m:rPr>
                                        <a:rPr lang="it-IT" sz="2000" b="0" i="1" smtClean="0">
                                          <a:latin typeface="Cambria Math" panose="02040503050406030204" pitchFamily="18" charset="0"/>
                                        </a:rPr>
                                        <m:t>−</m:t>
                                      </m:r>
                                      <m:r>
                                        <a:rPr lang="it-IT" sz="2000" b="0" i="1" smtClean="0">
                                          <a:latin typeface="Cambria Math" panose="02040503050406030204" pitchFamily="18" charset="0"/>
                                        </a:rPr>
                                        <m:t>𝑙</m:t>
                                      </m:r>
                                      <m:func>
                                        <m:funcPr>
                                          <m:ctrlPr>
                                            <a:rPr lang="it-IT" sz="2000" b="0" i="1" smtClean="0">
                                              <a:latin typeface="Cambria Math" panose="02040503050406030204" pitchFamily="18" charset="0"/>
                                            </a:rPr>
                                          </m:ctrlPr>
                                        </m:funcPr>
                                        <m:fName>
                                          <m:r>
                                            <m:rPr>
                                              <m:sty m:val="p"/>
                                              <m:brk m:alnAt="7"/>
                                            </m:rPr>
                                            <a:rPr lang="it-IT" sz="2000" b="0" i="0" smtClean="0">
                                              <a:latin typeface="Cambria Math" panose="02040503050406030204" pitchFamily="18" charset="0"/>
                                            </a:rPr>
                                            <m:t>c</m:t>
                                          </m:r>
                                          <m:r>
                                            <m:rPr>
                                              <m:sty m:val="p"/>
                                            </m:rPr>
                                            <a:rPr lang="it-IT" sz="2000" b="0" i="0" smtClean="0">
                                              <a:latin typeface="Cambria Math" panose="02040503050406030204" pitchFamily="18" charset="0"/>
                                            </a:rPr>
                                            <m:t>os</m:t>
                                          </m:r>
                                        </m:fName>
                                        <m:e>
                                          <m:r>
                                            <m:rPr>
                                              <m:brk m:alnAt="7"/>
                                            </m:rPr>
                                            <a:rPr lang="it-IT" sz="2000" b="0" i="1" smtClean="0">
                                              <a:latin typeface="Cambria Math" panose="02040503050406030204" pitchFamily="18" charset="0"/>
                                            </a:rPr>
                                            <m:t>𝜙</m:t>
                                          </m:r>
                                        </m:e>
                                      </m:func>
                                    </m:e>
                                    <m:e>
                                      <m:r>
                                        <a:rPr lang="it-IT" sz="2000" b="0" i="1" smtClean="0">
                                          <a:latin typeface="Cambria Math" panose="02040503050406030204" pitchFamily="18" charset="0"/>
                                        </a:rPr>
                                        <m:t>0</m:t>
                                      </m:r>
                                    </m:e>
                                  </m:mr>
                                  <m:mr>
                                    <m:e>
                                      <m:r>
                                        <a:rPr lang="it-IT" sz="2000" b="0" i="1" smtClean="0">
                                          <a:latin typeface="Cambria Math" panose="02040503050406030204" pitchFamily="18" charset="0"/>
                                        </a:rPr>
                                        <m:t>0</m:t>
                                      </m:r>
                                    </m:e>
                                    <m:e>
                                      <m:r>
                                        <a:rPr lang="it-IT" sz="2000" b="0" i="1" smtClean="0">
                                          <a:latin typeface="Cambria Math" panose="02040503050406030204" pitchFamily="18" charset="0"/>
                                        </a:rPr>
                                        <m:t>0</m:t>
                                      </m:r>
                                    </m:e>
                                  </m:mr>
                                </m:m>
                              </m:e>
                            </m:mr>
                          </m:m>
                        </m:e>
                      </m:d>
                    </m:oMath>
                  </m:oMathPara>
                </a14:m>
                <a:endParaRPr lang="it-IT" sz="2000" dirty="0"/>
              </a:p>
            </p:txBody>
          </p:sp>
        </mc:Choice>
        <mc:Fallback xmlns="">
          <p:sp>
            <p:nvSpPr>
              <p:cNvPr id="33" name="CasellaDiTesto 32">
                <a:extLst>
                  <a:ext uri="{FF2B5EF4-FFF2-40B4-BE49-F238E27FC236}">
                    <a16:creationId xmlns:a16="http://schemas.microsoft.com/office/drawing/2014/main" id="{82566E10-578C-A7BC-BAA1-6E08BD006A40}"/>
                  </a:ext>
                </a:extLst>
              </p:cNvPr>
              <p:cNvSpPr txBox="1">
                <a:spLocks noRot="1" noChangeAspect="1" noMove="1" noResize="1" noEditPoints="1" noAdjustHandles="1" noChangeArrowheads="1" noChangeShapeType="1" noTextEdit="1"/>
              </p:cNvSpPr>
              <p:nvPr/>
            </p:nvSpPr>
            <p:spPr>
              <a:xfrm>
                <a:off x="388722" y="5829337"/>
                <a:ext cx="5701727" cy="640112"/>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5" name="CasellaDiTesto 34">
                <a:extLst>
                  <a:ext uri="{FF2B5EF4-FFF2-40B4-BE49-F238E27FC236}">
                    <a16:creationId xmlns:a16="http://schemas.microsoft.com/office/drawing/2014/main" id="{59B5CB47-36FA-3E93-6E55-6E68A07495DF}"/>
                  </a:ext>
                </a:extLst>
              </p:cNvPr>
              <p:cNvSpPr txBox="1"/>
              <p:nvPr/>
            </p:nvSpPr>
            <p:spPr>
              <a:xfrm>
                <a:off x="8029974" y="2198105"/>
                <a:ext cx="3215261" cy="133395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sz="2000" i="1" smtClean="0">
                              <a:latin typeface="Cambria Math" panose="02040503050406030204" pitchFamily="18" charset="0"/>
                            </a:rPr>
                          </m:ctrlPr>
                        </m:dPr>
                        <m:e>
                          <m:m>
                            <m:mPr>
                              <m:mcs>
                                <m:mc>
                                  <m:mcPr>
                                    <m:count m:val="1"/>
                                    <m:mcJc m:val="center"/>
                                  </m:mcPr>
                                </m:mc>
                              </m:mcs>
                              <m:ctrlPr>
                                <a:rPr lang="it-IT" sz="2000" i="1">
                                  <a:latin typeface="Cambria Math" panose="02040503050406030204" pitchFamily="18" charset="0"/>
                                </a:rPr>
                              </m:ctrlPr>
                            </m:mPr>
                            <m:mr>
                              <m:e>
                                <m:m>
                                  <m:mPr>
                                    <m:mcs>
                                      <m:mc>
                                        <m:mcPr>
                                          <m:count m:val="1"/>
                                          <m:mcJc m:val="center"/>
                                        </m:mcPr>
                                      </m:mc>
                                    </m:mcs>
                                    <m:ctrlPr>
                                      <a:rPr lang="it-IT" sz="2000" i="1">
                                        <a:latin typeface="Cambria Math" panose="02040503050406030204" pitchFamily="18" charset="0"/>
                                      </a:rPr>
                                    </m:ctrlPr>
                                  </m:mPr>
                                  <m:m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𝑥</m:t>
                                          </m:r>
                                        </m:e>
                                      </m:acc>
                                    </m:e>
                                  </m:mr>
                                  <m:m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𝑦</m:t>
                                          </m:r>
                                        </m:e>
                                      </m:acc>
                                    </m:e>
                                  </m:mr>
                                </m:m>
                              </m:e>
                            </m:mr>
                            <m:mr>
                              <m:e>
                                <m:m>
                                  <m:mPr>
                                    <m:mcs>
                                      <m:mc>
                                        <m:mcPr>
                                          <m:count m:val="1"/>
                                          <m:mcJc m:val="center"/>
                                        </m:mcPr>
                                      </m:mc>
                                    </m:mcs>
                                    <m:ctrlPr>
                                      <a:rPr lang="it-IT" sz="2000" i="1">
                                        <a:latin typeface="Cambria Math" panose="02040503050406030204" pitchFamily="18" charset="0"/>
                                      </a:rPr>
                                    </m:ctrlPr>
                                  </m:mPr>
                                  <m:m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𝜃</m:t>
                                          </m:r>
                                        </m:e>
                                      </m:acc>
                                    </m:e>
                                  </m:mr>
                                  <m:m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𝜙</m:t>
                                          </m:r>
                                        </m:e>
                                      </m:acc>
                                    </m:e>
                                  </m:mr>
                                </m:m>
                              </m:e>
                            </m:mr>
                          </m:m>
                        </m:e>
                      </m:d>
                      <m:r>
                        <a:rPr lang="it-IT" sz="2000" b="0" i="1" smtClean="0">
                          <a:latin typeface="Cambria Math" panose="02040503050406030204" pitchFamily="18" charset="0"/>
                        </a:rPr>
                        <m:t>=</m:t>
                      </m:r>
                      <m:d>
                        <m:dPr>
                          <m:begChr m:val="["/>
                          <m:endChr m:val="]"/>
                          <m:ctrlPr>
                            <a:rPr lang="it-IT" sz="2000" i="1">
                              <a:latin typeface="Cambria Math" panose="02040503050406030204" pitchFamily="18" charset="0"/>
                            </a:rPr>
                          </m:ctrlPr>
                        </m:dPr>
                        <m:e>
                          <m:m>
                            <m:mPr>
                              <m:mcs>
                                <m:mc>
                                  <m:mcPr>
                                    <m:count m:val="1"/>
                                    <m:mcJc m:val="center"/>
                                  </m:mcPr>
                                </m:mc>
                              </m:mcs>
                              <m:ctrlPr>
                                <a:rPr lang="it-IT" sz="2000" i="1">
                                  <a:latin typeface="Cambria Math" panose="02040503050406030204" pitchFamily="18" charset="0"/>
                                </a:rPr>
                              </m:ctrlPr>
                            </m:mPr>
                            <m:mr>
                              <m:e>
                                <m:m>
                                  <m:mPr>
                                    <m:mcs>
                                      <m:mc>
                                        <m:mcPr>
                                          <m:count m:val="1"/>
                                          <m:mcJc m:val="center"/>
                                        </m:mcPr>
                                      </m:mc>
                                    </m:mcs>
                                    <m:ctrlPr>
                                      <a:rPr lang="it-IT" sz="2000" i="1">
                                        <a:latin typeface="Cambria Math" panose="02040503050406030204" pitchFamily="18" charset="0"/>
                                      </a:rPr>
                                    </m:ctrlPr>
                                  </m:mPr>
                                  <m:mr>
                                    <m:e>
                                      <m:func>
                                        <m:funcPr>
                                          <m:ctrlPr>
                                            <a:rPr lang="it-IT" sz="2000" i="1" smtClean="0">
                                              <a:latin typeface="Cambria Math" panose="02040503050406030204" pitchFamily="18" charset="0"/>
                                            </a:rPr>
                                          </m:ctrlPr>
                                        </m:funcPr>
                                        <m:fName>
                                          <m:r>
                                            <m:rPr>
                                              <m:sty m:val="p"/>
                                              <m:brk m:alnAt="7"/>
                                            </m:rPr>
                                            <a:rPr lang="it-IT" sz="2000" i="0" smtClean="0">
                                              <a:latin typeface="Cambria Math" panose="02040503050406030204" pitchFamily="18" charset="0"/>
                                            </a:rPr>
                                            <m:t>c</m:t>
                                          </m:r>
                                          <m:r>
                                            <m:rPr>
                                              <m:sty m:val="p"/>
                                            </m:rPr>
                                            <a:rPr lang="it-IT" sz="2000" i="0" smtClean="0">
                                              <a:latin typeface="Cambria Math" panose="02040503050406030204" pitchFamily="18" charset="0"/>
                                            </a:rPr>
                                            <m:t>os</m:t>
                                          </m:r>
                                        </m:fName>
                                        <m:e>
                                          <m:r>
                                            <m:rPr>
                                              <m:brk m:alnAt="7"/>
                                            </m:rPr>
                                            <a:rPr lang="it-IT" sz="2000" b="0" i="1" smtClean="0">
                                              <a:latin typeface="Cambria Math" panose="02040503050406030204" pitchFamily="18" charset="0"/>
                                            </a:rPr>
                                            <m:t>𝜃</m:t>
                                          </m:r>
                                        </m:e>
                                      </m:func>
                                    </m:e>
                                  </m:mr>
                                  <m:mr>
                                    <m:e>
                                      <m:func>
                                        <m:funcPr>
                                          <m:ctrlPr>
                                            <a:rPr lang="it-IT" sz="2000" i="1" smtClean="0">
                                              <a:latin typeface="Cambria Math" panose="02040503050406030204" pitchFamily="18" charset="0"/>
                                            </a:rPr>
                                          </m:ctrlPr>
                                        </m:funcPr>
                                        <m:fName>
                                          <m:r>
                                            <m:rPr>
                                              <m:sty m:val="p"/>
                                            </m:rPr>
                                            <a:rPr lang="it-IT" sz="2000" i="0" smtClean="0">
                                              <a:latin typeface="Cambria Math" panose="02040503050406030204" pitchFamily="18" charset="0"/>
                                            </a:rPr>
                                            <m:t>sin</m:t>
                                          </m:r>
                                        </m:fName>
                                        <m:e>
                                          <m:r>
                                            <a:rPr lang="it-IT" sz="2000" b="0" i="1" smtClean="0">
                                              <a:latin typeface="Cambria Math" panose="02040503050406030204" pitchFamily="18" charset="0"/>
                                            </a:rPr>
                                            <m:t>𝜃</m:t>
                                          </m:r>
                                        </m:e>
                                      </m:func>
                                    </m:e>
                                  </m:mr>
                                </m:m>
                              </m:e>
                            </m:mr>
                            <m:mr>
                              <m:e>
                                <m:m>
                                  <m:mPr>
                                    <m:mcs>
                                      <m:mc>
                                        <m:mcPr>
                                          <m:count m:val="1"/>
                                          <m:mcJc m:val="center"/>
                                        </m:mcPr>
                                      </m:mc>
                                    </m:mcs>
                                    <m:ctrlPr>
                                      <a:rPr lang="it-IT" sz="2000" i="1">
                                        <a:latin typeface="Cambria Math" panose="02040503050406030204" pitchFamily="18" charset="0"/>
                                      </a:rPr>
                                    </m:ctrlPr>
                                  </m:mPr>
                                  <m:mr>
                                    <m:e>
                                      <m:func>
                                        <m:funcPr>
                                          <m:ctrlPr>
                                            <a:rPr lang="it-IT" sz="2000" i="1" smtClean="0">
                                              <a:latin typeface="Cambria Math" panose="02040503050406030204" pitchFamily="18" charset="0"/>
                                            </a:rPr>
                                          </m:ctrlPr>
                                        </m:funcPr>
                                        <m:fName>
                                          <m:r>
                                            <m:rPr>
                                              <m:sty m:val="p"/>
                                              <m:brk m:alnAt="7"/>
                                            </m:rPr>
                                            <a:rPr lang="it-IT" sz="2000" i="0" smtClean="0">
                                              <a:latin typeface="Cambria Math" panose="02040503050406030204" pitchFamily="18" charset="0"/>
                                            </a:rPr>
                                            <m:t>t</m:t>
                                          </m:r>
                                          <m:r>
                                            <m:rPr>
                                              <m:sty m:val="p"/>
                                            </m:rPr>
                                            <a:rPr lang="it-IT" sz="2000" i="0" smtClean="0">
                                              <a:latin typeface="Cambria Math" panose="02040503050406030204" pitchFamily="18" charset="0"/>
                                            </a:rPr>
                                            <m:t>an</m:t>
                                          </m:r>
                                        </m:fName>
                                        <m:e>
                                          <m:r>
                                            <m:rPr>
                                              <m:brk m:alnAt="7"/>
                                            </m:rPr>
                                            <a:rPr lang="it-IT" sz="2000" b="0" i="1" smtClean="0">
                                              <a:latin typeface="Cambria Math" panose="02040503050406030204" pitchFamily="18" charset="0"/>
                                            </a:rPr>
                                            <m:t>𝜙</m:t>
                                          </m:r>
                                          <m:r>
                                            <a:rPr lang="it-IT" sz="2000" b="0" i="1" smtClean="0">
                                              <a:latin typeface="Cambria Math" panose="02040503050406030204" pitchFamily="18" charset="0"/>
                                            </a:rPr>
                                            <m:t>/</m:t>
                                          </m:r>
                                          <m:r>
                                            <a:rPr lang="it-IT" sz="2000" b="0" i="1" smtClean="0">
                                              <a:latin typeface="Cambria Math" panose="02040503050406030204" pitchFamily="18" charset="0"/>
                                            </a:rPr>
                                            <m:t>𝑙</m:t>
                                          </m:r>
                                        </m:e>
                                      </m:func>
                                    </m:e>
                                  </m:mr>
                                  <m:mr>
                                    <m:e>
                                      <m:r>
                                        <a:rPr lang="it-IT" sz="2000" b="0" i="1" smtClean="0">
                                          <a:latin typeface="Cambria Math" panose="02040503050406030204" pitchFamily="18" charset="0"/>
                                        </a:rPr>
                                        <m:t>0</m:t>
                                      </m:r>
                                    </m:e>
                                  </m:mr>
                                </m:m>
                              </m:e>
                            </m:mr>
                          </m:m>
                        </m:e>
                      </m:d>
                      <m:r>
                        <a:rPr lang="it-IT" sz="2000" b="0" i="1" smtClean="0">
                          <a:latin typeface="Cambria Math" panose="02040503050406030204" pitchFamily="18" charset="0"/>
                        </a:rPr>
                        <m:t>𝑣</m:t>
                      </m:r>
                      <m:r>
                        <a:rPr lang="it-IT" sz="2000" b="0" i="1" smtClean="0">
                          <a:latin typeface="Cambria Math" panose="02040503050406030204" pitchFamily="18" charset="0"/>
                        </a:rPr>
                        <m:t>+</m:t>
                      </m:r>
                      <m:d>
                        <m:dPr>
                          <m:begChr m:val="["/>
                          <m:endChr m:val="]"/>
                          <m:ctrlPr>
                            <a:rPr lang="it-IT" sz="2000" i="1">
                              <a:latin typeface="Cambria Math" panose="02040503050406030204" pitchFamily="18" charset="0"/>
                            </a:rPr>
                          </m:ctrlPr>
                        </m:dPr>
                        <m:e>
                          <m:m>
                            <m:mPr>
                              <m:mcs>
                                <m:mc>
                                  <m:mcPr>
                                    <m:count m:val="1"/>
                                    <m:mcJc m:val="center"/>
                                  </m:mcPr>
                                </m:mc>
                              </m:mcs>
                              <m:ctrlPr>
                                <a:rPr lang="it-IT" sz="2000" i="1">
                                  <a:latin typeface="Cambria Math" panose="02040503050406030204" pitchFamily="18" charset="0"/>
                                </a:rPr>
                              </m:ctrlPr>
                            </m:mPr>
                            <m:mr>
                              <m:e>
                                <m:m>
                                  <m:mPr>
                                    <m:mcs>
                                      <m:mc>
                                        <m:mcPr>
                                          <m:count m:val="1"/>
                                          <m:mcJc m:val="center"/>
                                        </m:mcPr>
                                      </m:mc>
                                    </m:mcs>
                                    <m:ctrlPr>
                                      <a:rPr lang="it-IT" sz="2000" i="1">
                                        <a:latin typeface="Cambria Math" panose="02040503050406030204" pitchFamily="18" charset="0"/>
                                      </a:rPr>
                                    </m:ctrlPr>
                                  </m:mPr>
                                  <m:mr>
                                    <m:e>
                                      <m:r>
                                        <m:rPr>
                                          <m:brk m:alnAt="7"/>
                                        </m:rPr>
                                        <a:rPr lang="it-IT" sz="2000" b="0" i="1" smtClean="0">
                                          <a:latin typeface="Cambria Math" panose="02040503050406030204" pitchFamily="18" charset="0"/>
                                        </a:rPr>
                                        <m:t>0</m:t>
                                      </m:r>
                                    </m:e>
                                  </m:mr>
                                  <m:mr>
                                    <m:e>
                                      <m:r>
                                        <a:rPr lang="it-IT" sz="2000" b="0" i="1" smtClean="0">
                                          <a:latin typeface="Cambria Math" panose="02040503050406030204" pitchFamily="18" charset="0"/>
                                        </a:rPr>
                                        <m:t>0</m:t>
                                      </m:r>
                                    </m:e>
                                  </m:mr>
                                </m:m>
                              </m:e>
                            </m:mr>
                            <m:mr>
                              <m:e>
                                <m:m>
                                  <m:mPr>
                                    <m:mcs>
                                      <m:mc>
                                        <m:mcPr>
                                          <m:count m:val="1"/>
                                          <m:mcJc m:val="center"/>
                                        </m:mcPr>
                                      </m:mc>
                                    </m:mcs>
                                    <m:ctrlPr>
                                      <a:rPr lang="it-IT" sz="2000" i="1">
                                        <a:latin typeface="Cambria Math" panose="02040503050406030204" pitchFamily="18" charset="0"/>
                                      </a:rPr>
                                    </m:ctrlPr>
                                  </m:mPr>
                                  <m:mr>
                                    <m:e>
                                      <m:r>
                                        <m:rPr>
                                          <m:brk m:alnAt="7"/>
                                        </m:rPr>
                                        <a:rPr lang="it-IT" sz="2000" b="0" i="1" smtClean="0">
                                          <a:latin typeface="Cambria Math" panose="02040503050406030204" pitchFamily="18" charset="0"/>
                                        </a:rPr>
                                        <m:t>0</m:t>
                                      </m:r>
                                    </m:e>
                                  </m:mr>
                                  <m:mr>
                                    <m:e>
                                      <m:r>
                                        <a:rPr lang="it-IT" sz="2000" b="0" i="1" smtClean="0">
                                          <a:latin typeface="Cambria Math" panose="02040503050406030204" pitchFamily="18" charset="0"/>
                                        </a:rPr>
                                        <m:t>1</m:t>
                                      </m:r>
                                    </m:e>
                                  </m:mr>
                                </m:m>
                              </m:e>
                            </m:mr>
                          </m:m>
                        </m:e>
                      </m:d>
                      <m:r>
                        <a:rPr lang="it-IT" sz="2000" b="0" i="1" smtClean="0">
                          <a:latin typeface="Cambria Math" panose="02040503050406030204" pitchFamily="18" charset="0"/>
                        </a:rPr>
                        <m:t>𝜔</m:t>
                      </m:r>
                    </m:oMath>
                  </m:oMathPara>
                </a14:m>
                <a:endParaRPr lang="it-IT" sz="2000" dirty="0"/>
              </a:p>
            </p:txBody>
          </p:sp>
        </mc:Choice>
        <mc:Fallback xmlns="">
          <p:sp>
            <p:nvSpPr>
              <p:cNvPr id="35" name="CasellaDiTesto 34">
                <a:extLst>
                  <a:ext uri="{FF2B5EF4-FFF2-40B4-BE49-F238E27FC236}">
                    <a16:creationId xmlns:a16="http://schemas.microsoft.com/office/drawing/2014/main" id="{59B5CB47-36FA-3E93-6E55-6E68A07495DF}"/>
                  </a:ext>
                </a:extLst>
              </p:cNvPr>
              <p:cNvSpPr txBox="1">
                <a:spLocks noRot="1" noChangeAspect="1" noMove="1" noResize="1" noEditPoints="1" noAdjustHandles="1" noChangeArrowheads="1" noChangeShapeType="1" noTextEdit="1"/>
              </p:cNvSpPr>
              <p:nvPr/>
            </p:nvSpPr>
            <p:spPr>
              <a:xfrm>
                <a:off x="8029974" y="2198105"/>
                <a:ext cx="3215261" cy="1333955"/>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FB59A277-4DB5-7E7F-CCAF-E965CD283FE8}"/>
                  </a:ext>
                </a:extLst>
              </p:cNvPr>
              <p:cNvSpPr txBox="1"/>
              <p:nvPr/>
            </p:nvSpPr>
            <p:spPr>
              <a:xfrm>
                <a:off x="388722" y="3694818"/>
                <a:ext cx="1906254" cy="4247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𝑓</m:t>
                          </m:r>
                        </m:sub>
                      </m:sSub>
                      <m:r>
                        <a:rPr lang="it-IT" sz="2000" b="0" i="1" smtClean="0">
                          <a:latin typeface="Cambria Math" panose="02040503050406030204" pitchFamily="18" charset="0"/>
                        </a:rPr>
                        <m:t>=</m:t>
                      </m:r>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𝑙</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r>
                            <a:rPr lang="it-IT" sz="2000" b="0" i="1" smtClean="0">
                              <a:latin typeface="Cambria Math" panose="02040503050406030204" pitchFamily="18" charset="0"/>
                            </a:rPr>
                            <m:t>𝜃</m:t>
                          </m:r>
                        </m:e>
                      </m:func>
                    </m:oMath>
                  </m:oMathPara>
                </a14:m>
                <a:endParaRPr lang="it-IT" sz="2000" dirty="0"/>
              </a:p>
            </p:txBody>
          </p:sp>
        </mc:Choice>
        <mc:Fallback xmlns="">
          <p:sp>
            <p:nvSpPr>
              <p:cNvPr id="37" name="CasellaDiTesto 36">
                <a:extLst>
                  <a:ext uri="{FF2B5EF4-FFF2-40B4-BE49-F238E27FC236}">
                    <a16:creationId xmlns:a16="http://schemas.microsoft.com/office/drawing/2014/main" id="{FB59A277-4DB5-7E7F-CCAF-E965CD283FE8}"/>
                  </a:ext>
                </a:extLst>
              </p:cNvPr>
              <p:cNvSpPr txBox="1">
                <a:spLocks noRot="1" noChangeAspect="1" noMove="1" noResize="1" noEditPoints="1" noAdjustHandles="1" noChangeArrowheads="1" noChangeShapeType="1" noTextEdit="1"/>
              </p:cNvSpPr>
              <p:nvPr/>
            </p:nvSpPr>
            <p:spPr>
              <a:xfrm>
                <a:off x="388722" y="3694818"/>
                <a:ext cx="1906254" cy="424732"/>
              </a:xfrm>
              <a:prstGeom prst="rect">
                <a:avLst/>
              </a:prstGeom>
              <a:blipFill>
                <a:blip r:embed="rId10"/>
                <a:stretch>
                  <a:fillRect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4FE5E628-D1E2-87D2-7915-2927360082E7}"/>
                  </a:ext>
                </a:extLst>
              </p:cNvPr>
              <p:cNvSpPr txBox="1"/>
              <p:nvPr/>
            </p:nvSpPr>
            <p:spPr>
              <a:xfrm>
                <a:off x="388722" y="4050589"/>
                <a:ext cx="1906253" cy="4247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𝑓</m:t>
                          </m:r>
                        </m:sub>
                      </m:sSub>
                      <m:r>
                        <a:rPr lang="it-IT" sz="2000" b="0" i="1" smtClean="0">
                          <a:latin typeface="Cambria Math" panose="02040503050406030204" pitchFamily="18" charset="0"/>
                        </a:rPr>
                        <m:t>=</m:t>
                      </m:r>
                      <m:r>
                        <a:rPr lang="it-IT" sz="2000" b="0" i="1" smtClean="0">
                          <a:latin typeface="Cambria Math" panose="02040503050406030204" pitchFamily="18" charset="0"/>
                        </a:rPr>
                        <m:t>𝑦</m:t>
                      </m:r>
                      <m:r>
                        <a:rPr lang="it-IT" sz="2000" b="0" i="1" smtClean="0">
                          <a:latin typeface="Cambria Math" panose="02040503050406030204" pitchFamily="18" charset="0"/>
                        </a:rPr>
                        <m:t>+</m:t>
                      </m:r>
                      <m:r>
                        <a:rPr lang="it-IT" sz="2000" b="0" i="1" smtClean="0">
                          <a:latin typeface="Cambria Math" panose="02040503050406030204" pitchFamily="18" charset="0"/>
                        </a:rPr>
                        <m:t>𝑙</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r>
                            <a:rPr lang="it-IT" sz="2000" b="0" i="1" smtClean="0">
                              <a:latin typeface="Cambria Math" panose="02040503050406030204" pitchFamily="18" charset="0"/>
                            </a:rPr>
                            <m:t>𝜃</m:t>
                          </m:r>
                        </m:e>
                      </m:func>
                    </m:oMath>
                  </m:oMathPara>
                </a14:m>
                <a:endParaRPr lang="it-IT" sz="2000" dirty="0"/>
              </a:p>
            </p:txBody>
          </p:sp>
        </mc:Choice>
        <mc:Fallback xmlns="">
          <p:sp>
            <p:nvSpPr>
              <p:cNvPr id="38" name="CasellaDiTesto 37">
                <a:extLst>
                  <a:ext uri="{FF2B5EF4-FFF2-40B4-BE49-F238E27FC236}">
                    <a16:creationId xmlns:a16="http://schemas.microsoft.com/office/drawing/2014/main" id="{4FE5E628-D1E2-87D2-7915-2927360082E7}"/>
                  </a:ext>
                </a:extLst>
              </p:cNvPr>
              <p:cNvSpPr txBox="1">
                <a:spLocks noRot="1" noChangeAspect="1" noMove="1" noResize="1" noEditPoints="1" noAdjustHandles="1" noChangeArrowheads="1" noChangeShapeType="1" noTextEdit="1"/>
              </p:cNvSpPr>
              <p:nvPr/>
            </p:nvSpPr>
            <p:spPr>
              <a:xfrm>
                <a:off x="388722" y="4050589"/>
                <a:ext cx="1906253" cy="424732"/>
              </a:xfrm>
              <a:prstGeom prst="rect">
                <a:avLst/>
              </a:prstGeom>
              <a:blipFill>
                <a:blip r:embed="rId11"/>
                <a:stretch>
                  <a:fillRect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A947F459-7028-78C7-78A0-037C56F30CC5}"/>
                  </a:ext>
                </a:extLst>
              </p:cNvPr>
              <p:cNvSpPr txBox="1"/>
              <p:nvPr/>
            </p:nvSpPr>
            <p:spPr>
              <a:xfrm>
                <a:off x="10667855" y="4449500"/>
                <a:ext cx="1095372" cy="11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𝑞</m:t>
                      </m:r>
                      <m:r>
                        <a:rPr lang="it-IT" b="0" i="1" smtClean="0">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𝑥</m:t>
                                      </m:r>
                                    </m:e>
                                  </m:mr>
                                  <m:mr>
                                    <m:e>
                                      <m:r>
                                        <a:rPr lang="it-IT" b="0" i="1" smtClean="0">
                                          <a:latin typeface="Cambria Math" panose="02040503050406030204" pitchFamily="18" charset="0"/>
                                        </a:rPr>
                                        <m:t>𝑦</m:t>
                                      </m:r>
                                    </m:e>
                                  </m:mr>
                                </m:m>
                              </m:e>
                            </m:mr>
                            <m:mr>
                              <m:e>
                                <m:m>
                                  <m:mPr>
                                    <m:mcs>
                                      <m:mc>
                                        <m:mcPr>
                                          <m:count m:val="1"/>
                                          <m:mcJc m:val="center"/>
                                        </m:mcPr>
                                      </m:mc>
                                    </m:mcs>
                                    <m:ctrlPr>
                                      <a:rPr lang="it-IT" i="1">
                                        <a:latin typeface="Cambria Math" panose="02040503050406030204" pitchFamily="18" charset="0"/>
                                      </a:rPr>
                                    </m:ctrlPr>
                                  </m:mPr>
                                  <m:mr>
                                    <m:e>
                                      <m:r>
                                        <a:rPr lang="it-IT" b="0" i="1" smtClean="0">
                                          <a:latin typeface="Cambria Math" panose="02040503050406030204" pitchFamily="18" charset="0"/>
                                        </a:rPr>
                                        <m:t>𝜃</m:t>
                                      </m:r>
                                    </m:e>
                                  </m:mr>
                                  <m:mr>
                                    <m:e>
                                      <m:r>
                                        <a:rPr lang="it-IT" b="0" i="1" smtClean="0">
                                          <a:latin typeface="Cambria Math" panose="02040503050406030204" pitchFamily="18" charset="0"/>
                                        </a:rPr>
                                        <m:t>𝜙</m:t>
                                      </m:r>
                                    </m:e>
                                  </m:mr>
                                </m:m>
                              </m:e>
                            </m:mr>
                          </m:m>
                        </m:e>
                      </m:d>
                    </m:oMath>
                  </m:oMathPara>
                </a14:m>
                <a:endParaRPr lang="it-IT" dirty="0"/>
              </a:p>
            </p:txBody>
          </p:sp>
        </mc:Choice>
        <mc:Fallback xmlns="">
          <p:sp>
            <p:nvSpPr>
              <p:cNvPr id="39" name="CasellaDiTesto 38">
                <a:extLst>
                  <a:ext uri="{FF2B5EF4-FFF2-40B4-BE49-F238E27FC236}">
                    <a16:creationId xmlns:a16="http://schemas.microsoft.com/office/drawing/2014/main" id="{A947F459-7028-78C7-78A0-037C56F30CC5}"/>
                  </a:ext>
                </a:extLst>
              </p:cNvPr>
              <p:cNvSpPr txBox="1">
                <a:spLocks noRot="1" noChangeAspect="1" noMove="1" noResize="1" noEditPoints="1" noAdjustHandles="1" noChangeArrowheads="1" noChangeShapeType="1" noTextEdit="1"/>
              </p:cNvSpPr>
              <p:nvPr/>
            </p:nvSpPr>
            <p:spPr>
              <a:xfrm>
                <a:off x="10667855" y="4449500"/>
                <a:ext cx="1095372" cy="1112805"/>
              </a:xfrm>
              <a:prstGeom prst="rect">
                <a:avLst/>
              </a:prstGeom>
              <a:blipFill>
                <a:blip r:embed="rId12"/>
                <a:stretch>
                  <a:fillRect/>
                </a:stretch>
              </a:blipFill>
            </p:spPr>
            <p:txBody>
              <a:bodyPr/>
              <a:lstStyle/>
              <a:p>
                <a:r>
                  <a:rPr lang="it-IT">
                    <a:noFill/>
                  </a:rPr>
                  <a:t> </a:t>
                </a:r>
              </a:p>
            </p:txBody>
          </p:sp>
        </mc:Fallback>
      </mc:AlternateContent>
      <p:sp>
        <p:nvSpPr>
          <p:cNvPr id="41" name="CasellaDiTesto 40">
            <a:extLst>
              <a:ext uri="{FF2B5EF4-FFF2-40B4-BE49-F238E27FC236}">
                <a16:creationId xmlns:a16="http://schemas.microsoft.com/office/drawing/2014/main" id="{7AB7CAFF-AE00-2752-DB95-50ECB3525073}"/>
              </a:ext>
            </a:extLst>
          </p:cNvPr>
          <p:cNvSpPr txBox="1"/>
          <p:nvPr/>
        </p:nvSpPr>
        <p:spPr>
          <a:xfrm>
            <a:off x="218872" y="1705205"/>
            <a:ext cx="6537528" cy="707886"/>
          </a:xfrm>
          <a:prstGeom prst="rect">
            <a:avLst/>
          </a:prstGeom>
          <a:noFill/>
        </p:spPr>
        <p:txBody>
          <a:bodyPr wrap="square">
            <a:spAutoFit/>
          </a:bodyPr>
          <a:lstStyle/>
          <a:p>
            <a:r>
              <a:rPr lang="en-US" sz="2000" dirty="0">
                <a:latin typeface="Century Gothic" panose="020B0502020202020204" pitchFamily="34" charset="0"/>
              </a:rPr>
              <a:t>Two nonholonomic constraints, one for each wheel (pure rolling constraints)</a:t>
            </a:r>
            <a:endParaRPr lang="it-IT" sz="2000" dirty="0">
              <a:latin typeface="Century Gothic" panose="020B0502020202020204" pitchFamily="34" charset="0"/>
            </a:endParaRPr>
          </a:p>
        </p:txBody>
      </p:sp>
      <p:sp>
        <p:nvSpPr>
          <p:cNvPr id="44" name="CasellaDiTesto 43">
            <a:extLst>
              <a:ext uri="{FF2B5EF4-FFF2-40B4-BE49-F238E27FC236}">
                <a16:creationId xmlns:a16="http://schemas.microsoft.com/office/drawing/2014/main" id="{B8640059-02DC-3E23-660E-4CE8339C62EC}"/>
              </a:ext>
            </a:extLst>
          </p:cNvPr>
          <p:cNvSpPr txBox="1"/>
          <p:nvPr/>
        </p:nvSpPr>
        <p:spPr>
          <a:xfrm>
            <a:off x="236325" y="3271292"/>
            <a:ext cx="3727940" cy="430887"/>
          </a:xfrm>
          <a:prstGeom prst="rect">
            <a:avLst/>
          </a:prstGeom>
          <a:noFill/>
        </p:spPr>
        <p:txBody>
          <a:bodyPr wrap="square">
            <a:spAutoFit/>
          </a:bodyPr>
          <a:lstStyle/>
          <a:p>
            <a:r>
              <a:rPr lang="en-US" sz="2000" dirty="0">
                <a:latin typeface="Century Gothic" panose="020B0502020202020204" pitchFamily="34" charset="0"/>
              </a:rPr>
              <a:t>Using rigid-body</a:t>
            </a:r>
            <a:r>
              <a:rPr lang="en-US" sz="2200" dirty="0"/>
              <a:t> </a:t>
            </a:r>
            <a:r>
              <a:rPr lang="en-US" sz="2000" dirty="0">
                <a:latin typeface="Century Gothic" panose="020B0502020202020204" pitchFamily="34" charset="0"/>
              </a:rPr>
              <a:t>constraints</a:t>
            </a:r>
          </a:p>
        </p:txBody>
      </p:sp>
      <p:sp>
        <p:nvSpPr>
          <p:cNvPr id="45" name="CasellaDiTesto 44">
            <a:extLst>
              <a:ext uri="{FF2B5EF4-FFF2-40B4-BE49-F238E27FC236}">
                <a16:creationId xmlns:a16="http://schemas.microsoft.com/office/drawing/2014/main" id="{E73F7AF4-55FC-598D-4D65-F79829B73034}"/>
              </a:ext>
            </a:extLst>
          </p:cNvPr>
          <p:cNvSpPr txBox="1"/>
          <p:nvPr/>
        </p:nvSpPr>
        <p:spPr>
          <a:xfrm>
            <a:off x="270738" y="5362296"/>
            <a:ext cx="4957040" cy="400110"/>
          </a:xfrm>
          <a:prstGeom prst="rect">
            <a:avLst/>
          </a:prstGeom>
          <a:noFill/>
        </p:spPr>
        <p:txBody>
          <a:bodyPr wrap="square">
            <a:spAutoFit/>
          </a:bodyPr>
          <a:lstStyle/>
          <a:p>
            <a:r>
              <a:rPr lang="en-US" sz="2000" dirty="0">
                <a:latin typeface="Century Gothic" panose="020B0502020202020204" pitchFamily="34" charset="0"/>
              </a:rPr>
              <a:t>Pfaffian constraint matrix</a:t>
            </a:r>
            <a:endParaRPr lang="it-IT" sz="2000" dirty="0">
              <a:latin typeface="Century Gothic" panose="020B0502020202020204" pitchFamily="34" charset="0"/>
            </a:endParaRPr>
          </a:p>
        </p:txBody>
      </p:sp>
      <p:sp>
        <p:nvSpPr>
          <p:cNvPr id="46" name="CasellaDiTesto 45">
            <a:extLst>
              <a:ext uri="{FF2B5EF4-FFF2-40B4-BE49-F238E27FC236}">
                <a16:creationId xmlns:a16="http://schemas.microsoft.com/office/drawing/2014/main" id="{D6918C59-0B41-79B7-7FD9-93F781372028}"/>
              </a:ext>
            </a:extLst>
          </p:cNvPr>
          <p:cNvSpPr txBox="1"/>
          <p:nvPr/>
        </p:nvSpPr>
        <p:spPr>
          <a:xfrm>
            <a:off x="7194574" y="1836340"/>
            <a:ext cx="4855067" cy="400110"/>
          </a:xfrm>
          <a:prstGeom prst="rect">
            <a:avLst/>
          </a:prstGeom>
          <a:noFill/>
        </p:spPr>
        <p:txBody>
          <a:bodyPr wrap="square">
            <a:spAutoFit/>
          </a:bodyPr>
          <a:lstStyle/>
          <a:p>
            <a:r>
              <a:rPr lang="en-US" sz="2000" b="1" dirty="0">
                <a:latin typeface="Century Gothic" panose="020B0502020202020204" pitchFamily="34" charset="0"/>
              </a:rPr>
              <a:t>Kinematic model </a:t>
            </a:r>
            <a:r>
              <a:rPr lang="en-US" sz="2000" dirty="0">
                <a:latin typeface="Century Gothic" panose="020B0502020202020204" pitchFamily="34" charset="0"/>
              </a:rPr>
              <a:t>(rear-wheel driving) </a:t>
            </a:r>
            <a:endParaRPr lang="it-IT" sz="2000" dirty="0">
              <a:latin typeface="Century Gothic" panose="020B0502020202020204" pitchFamily="34" charset="0"/>
            </a:endParaRPr>
          </a:p>
        </p:txBody>
      </p:sp>
      <p:sp>
        <p:nvSpPr>
          <p:cNvPr id="48" name="CasellaDiTesto 47">
            <a:extLst>
              <a:ext uri="{FF2B5EF4-FFF2-40B4-BE49-F238E27FC236}">
                <a16:creationId xmlns:a16="http://schemas.microsoft.com/office/drawing/2014/main" id="{9E9D68BE-1730-AD1F-9DCF-03583E51D108}"/>
              </a:ext>
            </a:extLst>
          </p:cNvPr>
          <p:cNvSpPr txBox="1"/>
          <p:nvPr/>
        </p:nvSpPr>
        <p:spPr>
          <a:xfrm>
            <a:off x="236325" y="4459803"/>
            <a:ext cx="4957040" cy="400110"/>
          </a:xfrm>
          <a:prstGeom prst="rect">
            <a:avLst/>
          </a:prstGeom>
          <a:noFill/>
        </p:spPr>
        <p:txBody>
          <a:bodyPr wrap="square">
            <a:spAutoFit/>
          </a:bodyPr>
          <a:lstStyle/>
          <a:p>
            <a:r>
              <a:rPr lang="en-US" sz="2000" dirty="0">
                <a:latin typeface="Century Gothic" panose="020B0502020202020204" pitchFamily="34" charset="0"/>
              </a:rPr>
              <a:t>the first kinematic constraint becomes</a:t>
            </a:r>
            <a:endParaRPr lang="it-IT" sz="2000" dirty="0">
              <a:latin typeface="Century Gothic" panose="020B0502020202020204" pitchFamily="34" charset="0"/>
            </a:endParaRPr>
          </a:p>
        </p:txBody>
      </p:sp>
    </p:spTree>
    <p:extLst>
      <p:ext uri="{BB962C8B-B14F-4D97-AF65-F5344CB8AC3E}">
        <p14:creationId xmlns:p14="http://schemas.microsoft.com/office/powerpoint/2010/main" val="213036065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sellaDiTesto 16">
            <a:extLst>
              <a:ext uri="{FF2B5EF4-FFF2-40B4-BE49-F238E27FC236}">
                <a16:creationId xmlns:a16="http://schemas.microsoft.com/office/drawing/2014/main" id="{728B8333-A58F-B090-6619-FB58F5E793A2}"/>
              </a:ext>
            </a:extLst>
          </p:cNvPr>
          <p:cNvSpPr txBox="1"/>
          <p:nvPr/>
        </p:nvSpPr>
        <p:spPr>
          <a:xfrm>
            <a:off x="3151921" y="4137002"/>
            <a:ext cx="7179013" cy="400110"/>
          </a:xfrm>
          <a:prstGeom prst="rect">
            <a:avLst/>
          </a:prstGeom>
          <a:noFill/>
        </p:spPr>
        <p:txBody>
          <a:bodyPr wrap="square" rtlCol="0">
            <a:spAutoFit/>
          </a:bodyPr>
          <a:lstStyle/>
          <a:p>
            <a:pPr algn="ctr"/>
            <a:r>
              <a:rPr lang="it-IT" sz="2000" b="1" dirty="0">
                <a:solidFill>
                  <a:srgbClr val="D9D9D9"/>
                </a:solidFill>
                <a:latin typeface="Century Gothic" panose="020B0502020202020204" pitchFamily="34" charset="0"/>
              </a:rPr>
              <a:t>INPUT-OUTPUT</a:t>
            </a:r>
            <a:r>
              <a:rPr lang="it-IT" sz="2000" b="1" i="0" dirty="0">
                <a:solidFill>
                  <a:srgbClr val="D9D9D9"/>
                </a:solidFill>
                <a:effectLst/>
                <a:latin typeface="Century Gothic" panose="020B0502020202020204" pitchFamily="34" charset="0"/>
              </a:rPr>
              <a:t> LINEARIZATION CONTROL</a:t>
            </a:r>
          </a:p>
        </p:txBody>
      </p:sp>
      <p:cxnSp>
        <p:nvCxnSpPr>
          <p:cNvPr id="18" name="Connettore diritto 17">
            <a:extLst>
              <a:ext uri="{FF2B5EF4-FFF2-40B4-BE49-F238E27FC236}">
                <a16:creationId xmlns:a16="http://schemas.microsoft.com/office/drawing/2014/main" id="{D80F2F3F-230D-5821-F789-7AE310C062C1}"/>
              </a:ext>
            </a:extLst>
          </p:cNvPr>
          <p:cNvCxnSpPr>
            <a:cxnSpLocks/>
          </p:cNvCxnSpPr>
          <p:nvPr/>
        </p:nvCxnSpPr>
        <p:spPr>
          <a:xfrm flipV="1">
            <a:off x="2470826" y="4581593"/>
            <a:ext cx="8706255" cy="34149"/>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70925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Goals</a:t>
            </a: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6" name="Rettangolo con angoli arrotondati 5">
            <a:extLst>
              <a:ext uri="{FF2B5EF4-FFF2-40B4-BE49-F238E27FC236}">
                <a16:creationId xmlns:a16="http://schemas.microsoft.com/office/drawing/2014/main" id="{94D8397C-85D6-9500-4F6C-33988866781C}"/>
              </a:ext>
            </a:extLst>
          </p:cNvPr>
          <p:cNvSpPr/>
          <p:nvPr/>
        </p:nvSpPr>
        <p:spPr>
          <a:xfrm>
            <a:off x="415595" y="2518231"/>
            <a:ext cx="1177047" cy="2203959"/>
          </a:xfrm>
          <a:prstGeom prst="roundRect">
            <a:avLst>
              <a:gd name="adj" fmla="val 50000"/>
            </a:avLst>
          </a:prstGeom>
          <a:solidFill>
            <a:srgbClr val="19243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ln>
                <a:solidFill>
                  <a:srgbClr val="192434"/>
                </a:solidFill>
              </a:ln>
              <a:solidFill>
                <a:srgbClr val="182434"/>
              </a:solidFill>
            </a:endParaRPr>
          </a:p>
        </p:txBody>
      </p:sp>
      <p:sp>
        <p:nvSpPr>
          <p:cNvPr id="8" name="Connettore 7">
            <a:extLst>
              <a:ext uri="{FF2B5EF4-FFF2-40B4-BE49-F238E27FC236}">
                <a16:creationId xmlns:a16="http://schemas.microsoft.com/office/drawing/2014/main" id="{E185D451-ACAE-0D37-877B-D7942DB42DBC}"/>
              </a:ext>
            </a:extLst>
          </p:cNvPr>
          <p:cNvSpPr/>
          <p:nvPr/>
        </p:nvSpPr>
        <p:spPr>
          <a:xfrm>
            <a:off x="668513" y="2820618"/>
            <a:ext cx="680937" cy="663913"/>
          </a:xfrm>
          <a:prstGeom prst="flowChartConnector">
            <a:avLst/>
          </a:prstGeom>
          <a:solidFill>
            <a:srgbClr val="FFDC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Connettore 9">
            <a:extLst>
              <a:ext uri="{FF2B5EF4-FFF2-40B4-BE49-F238E27FC236}">
                <a16:creationId xmlns:a16="http://schemas.microsoft.com/office/drawing/2014/main" id="{E0672A86-420B-C262-0397-A74F4F59DEEC}"/>
              </a:ext>
            </a:extLst>
          </p:cNvPr>
          <p:cNvSpPr/>
          <p:nvPr/>
        </p:nvSpPr>
        <p:spPr>
          <a:xfrm>
            <a:off x="668513" y="3742100"/>
            <a:ext cx="680937" cy="663913"/>
          </a:xfrm>
          <a:prstGeom prst="flowChartConnector">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2920381B-167A-75E3-6CC1-CC63934B8403}"/>
              </a:ext>
            </a:extLst>
          </p:cNvPr>
          <p:cNvSpPr txBox="1"/>
          <p:nvPr/>
        </p:nvSpPr>
        <p:spPr>
          <a:xfrm>
            <a:off x="3151921" y="1915968"/>
            <a:ext cx="7179013" cy="400110"/>
          </a:xfrm>
          <a:prstGeom prst="rect">
            <a:avLst/>
          </a:prstGeom>
          <a:noFill/>
        </p:spPr>
        <p:txBody>
          <a:bodyPr wrap="square" rtlCol="0">
            <a:spAutoFit/>
          </a:bodyPr>
          <a:lstStyle/>
          <a:p>
            <a:pPr algn="ctr"/>
            <a:r>
              <a:rPr lang="it-IT" sz="2000" b="1" dirty="0">
                <a:solidFill>
                  <a:srgbClr val="1A2637"/>
                </a:solidFill>
                <a:latin typeface="Century Gothic" panose="020B0502020202020204" pitchFamily="34" charset="0"/>
              </a:rPr>
              <a:t>MOTION PLANNING</a:t>
            </a:r>
          </a:p>
        </p:txBody>
      </p:sp>
      <p:cxnSp>
        <p:nvCxnSpPr>
          <p:cNvPr id="14" name="Connettore diritto 13">
            <a:extLst>
              <a:ext uri="{FF2B5EF4-FFF2-40B4-BE49-F238E27FC236}">
                <a16:creationId xmlns:a16="http://schemas.microsoft.com/office/drawing/2014/main" id="{65D342A9-53FF-ACF5-C87E-21B74EDBA99B}"/>
              </a:ext>
            </a:extLst>
          </p:cNvPr>
          <p:cNvCxnSpPr>
            <a:cxnSpLocks/>
          </p:cNvCxnSpPr>
          <p:nvPr/>
        </p:nvCxnSpPr>
        <p:spPr>
          <a:xfrm flipV="1">
            <a:off x="2470826" y="2360559"/>
            <a:ext cx="8706255" cy="34149"/>
          </a:xfrm>
          <a:prstGeom prst="line">
            <a:avLst/>
          </a:prstGeom>
          <a:ln>
            <a:solidFill>
              <a:srgbClr val="FFDC00"/>
            </a:solidFill>
          </a:ln>
        </p:spPr>
        <p:style>
          <a:lnRef idx="3">
            <a:schemeClr val="dk1"/>
          </a:lnRef>
          <a:fillRef idx="0">
            <a:schemeClr val="dk1"/>
          </a:fillRef>
          <a:effectRef idx="2">
            <a:schemeClr val="dk1"/>
          </a:effectRef>
          <a:fontRef idx="minor">
            <a:schemeClr val="tx1"/>
          </a:fontRef>
        </p:style>
      </p:cxnSp>
      <p:sp>
        <p:nvSpPr>
          <p:cNvPr id="16" name="CasellaDiTesto 15">
            <a:extLst>
              <a:ext uri="{FF2B5EF4-FFF2-40B4-BE49-F238E27FC236}">
                <a16:creationId xmlns:a16="http://schemas.microsoft.com/office/drawing/2014/main" id="{8E5A58C3-4BF9-2729-8F56-CD15BF6E9AEA}"/>
              </a:ext>
            </a:extLst>
          </p:cNvPr>
          <p:cNvSpPr txBox="1"/>
          <p:nvPr/>
        </p:nvSpPr>
        <p:spPr>
          <a:xfrm>
            <a:off x="2459797" y="2485353"/>
            <a:ext cx="8774349" cy="1323439"/>
          </a:xfrm>
          <a:prstGeom prst="rect">
            <a:avLst/>
          </a:prstGeom>
          <a:noFill/>
        </p:spPr>
        <p:txBody>
          <a:bodyPr wrap="square" rtlCol="0">
            <a:spAutoFit/>
          </a:bodyPr>
          <a:lstStyle/>
          <a:p>
            <a:pPr algn="l"/>
            <a:r>
              <a:rPr lang="it-IT" sz="2000" dirty="0">
                <a:latin typeface="Century Gothic" panose="020B0502020202020204" pitchFamily="34" charset="0"/>
              </a:rPr>
              <a:t>A </a:t>
            </a:r>
            <a:r>
              <a:rPr lang="it-IT" sz="2000" dirty="0" err="1">
                <a:latin typeface="Century Gothic" panose="020B0502020202020204" pitchFamily="34" charset="0"/>
              </a:rPr>
              <a:t>smooth</a:t>
            </a:r>
            <a:r>
              <a:rPr lang="it-IT" sz="2000" dirty="0">
                <a:latin typeface="Century Gothic" panose="020B0502020202020204" pitchFamily="34" charset="0"/>
              </a:rPr>
              <a:t> </a:t>
            </a:r>
            <a:r>
              <a:rPr lang="it-IT" sz="2000" dirty="0" err="1">
                <a:latin typeface="Century Gothic" panose="020B0502020202020204" pitchFamily="34" charset="0"/>
              </a:rPr>
              <a:t>path</a:t>
            </a:r>
            <a:r>
              <a:rPr lang="it-IT" sz="2000" dirty="0">
                <a:latin typeface="Century Gothic" panose="020B0502020202020204" pitchFamily="34" charset="0"/>
              </a:rPr>
              <a:t> planning </a:t>
            </a:r>
            <a:r>
              <a:rPr lang="it-IT" sz="2000" dirty="0" err="1">
                <a:latin typeface="Century Gothic" panose="020B0502020202020204" pitchFamily="34" charset="0"/>
              </a:rPr>
              <a:t>algorithm</a:t>
            </a:r>
            <a:r>
              <a:rPr lang="it-IT" sz="2000" dirty="0">
                <a:latin typeface="Century Gothic" panose="020B0502020202020204" pitchFamily="34" charset="0"/>
              </a:rPr>
              <a:t> </a:t>
            </a:r>
            <a:r>
              <a:rPr lang="it-IT" sz="2000" dirty="0" err="1">
                <a:solidFill>
                  <a:srgbClr val="000000"/>
                </a:solidFill>
                <a:latin typeface="Century Gothic" panose="020B0502020202020204" pitchFamily="34" charset="0"/>
              </a:rPr>
              <a:t>is</a:t>
            </a:r>
            <a:r>
              <a:rPr lang="it-IT" sz="2000" dirty="0">
                <a:solidFill>
                  <a:srgbClr val="000000"/>
                </a:solidFill>
                <a:latin typeface="Century Gothic" panose="020B0502020202020204" pitchFamily="34" charset="0"/>
              </a:rPr>
              <a:t> </a:t>
            </a:r>
            <a:r>
              <a:rPr lang="it-IT" sz="2000" dirty="0" err="1">
                <a:solidFill>
                  <a:srgbClr val="000000"/>
                </a:solidFill>
                <a:latin typeface="Century Gothic" panose="020B0502020202020204" pitchFamily="34" charset="0"/>
              </a:rPr>
              <a:t>implemented</a:t>
            </a:r>
            <a:r>
              <a:rPr lang="it-IT" sz="2000" dirty="0">
                <a:solidFill>
                  <a:srgbClr val="000000"/>
                </a:solidFill>
                <a:latin typeface="Century Gothic" panose="020B0502020202020204" pitchFamily="34" charset="0"/>
              </a:rPr>
              <a:t> </a:t>
            </a:r>
            <a:r>
              <a:rPr lang="it-IT" sz="2000" dirty="0">
                <a:latin typeface="Century Gothic" panose="020B0502020202020204" pitchFamily="34" charset="0"/>
              </a:rPr>
              <a:t>for car-like robot and </a:t>
            </a:r>
            <a:r>
              <a:rPr lang="en-US" sz="2000" dirty="0">
                <a:latin typeface="Century Gothic" panose="020B0502020202020204" pitchFamily="34" charset="0"/>
              </a:rPr>
              <a:t>determine trajectory. Two algorithms are implemented:</a:t>
            </a:r>
          </a:p>
          <a:p>
            <a:pPr marL="285750" indent="-285750" algn="l">
              <a:buFont typeface="Wingdings" panose="05000000000000000000" pitchFamily="2" charset="2"/>
              <a:buChar char="v"/>
            </a:pPr>
            <a:r>
              <a:rPr lang="en-US" sz="2000" dirty="0">
                <a:latin typeface="Century Gothic" panose="020B0502020202020204" pitchFamily="34" charset="0"/>
              </a:rPr>
              <a:t>PRM, BFS and path smoothing method</a:t>
            </a:r>
          </a:p>
          <a:p>
            <a:pPr marL="285750" indent="-285750" algn="l">
              <a:buFont typeface="Wingdings" panose="05000000000000000000" pitchFamily="2" charset="2"/>
              <a:buChar char="v"/>
            </a:pPr>
            <a:r>
              <a:rPr lang="en-US" sz="2000" dirty="0">
                <a:latin typeface="Century Gothic" panose="020B0502020202020204" pitchFamily="34" charset="0"/>
              </a:rPr>
              <a:t>Reeds-</a:t>
            </a:r>
            <a:r>
              <a:rPr lang="en-US" sz="2000" dirty="0" err="1">
                <a:latin typeface="Century Gothic" panose="020B0502020202020204" pitchFamily="34" charset="0"/>
              </a:rPr>
              <a:t>Shepp</a:t>
            </a:r>
            <a:r>
              <a:rPr lang="en-US" sz="2000" dirty="0">
                <a:latin typeface="Century Gothic" panose="020B0502020202020204" pitchFamily="34" charset="0"/>
              </a:rPr>
              <a:t> Curves with Dijkstra’s algorithm</a:t>
            </a:r>
          </a:p>
        </p:txBody>
      </p:sp>
      <p:sp>
        <p:nvSpPr>
          <p:cNvPr id="21" name="CasellaDiTesto 20">
            <a:extLst>
              <a:ext uri="{FF2B5EF4-FFF2-40B4-BE49-F238E27FC236}">
                <a16:creationId xmlns:a16="http://schemas.microsoft.com/office/drawing/2014/main" id="{5C4B1A48-727E-866C-A578-F275BDDA692F}"/>
              </a:ext>
            </a:extLst>
          </p:cNvPr>
          <p:cNvSpPr txBox="1"/>
          <p:nvPr/>
        </p:nvSpPr>
        <p:spPr>
          <a:xfrm>
            <a:off x="2534213" y="4675059"/>
            <a:ext cx="8570069" cy="1015663"/>
          </a:xfrm>
          <a:prstGeom prst="rect">
            <a:avLst/>
          </a:prstGeom>
          <a:noFill/>
        </p:spPr>
        <p:txBody>
          <a:bodyPr wrap="square" rtlCol="0">
            <a:spAutoFit/>
          </a:bodyPr>
          <a:lstStyle/>
          <a:p>
            <a:r>
              <a:rPr lang="en-US" sz="2000" dirty="0">
                <a:solidFill>
                  <a:srgbClr val="D9D9D9"/>
                </a:solidFill>
                <a:latin typeface="Century Gothic" panose="020B0502020202020204" pitchFamily="34" charset="0"/>
              </a:rPr>
              <a:t>Given the trajectory in the previous point, an Input/Output Linearization control approach is implemented to control the position of car-like robot.</a:t>
            </a:r>
            <a:endParaRPr lang="it-IT" sz="2000" dirty="0">
              <a:solidFill>
                <a:srgbClr val="D9D9D9"/>
              </a:solidFill>
              <a:latin typeface="Century Gothic" panose="020B0502020202020204" pitchFamily="34" charset="0"/>
            </a:endParaRPr>
          </a:p>
        </p:txBody>
      </p:sp>
    </p:spTree>
    <p:extLst>
      <p:ext uri="{BB962C8B-B14F-4D97-AF65-F5344CB8AC3E}">
        <p14:creationId xmlns:p14="http://schemas.microsoft.com/office/powerpoint/2010/main" val="39501285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err="1">
                <a:solidFill>
                  <a:srgbClr val="971720"/>
                </a:solidFill>
                <a:latin typeface="Century Gothic"/>
                <a:cs typeface="Century Gothic"/>
              </a:rPr>
              <a:t>Occupancy</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map</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creation</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5" name="CasellaDiTesto 4">
            <a:extLst>
              <a:ext uri="{FF2B5EF4-FFF2-40B4-BE49-F238E27FC236}">
                <a16:creationId xmlns:a16="http://schemas.microsoft.com/office/drawing/2014/main" id="{BF38AEB6-6A9F-C727-DAB6-BBA9000BC2A2}"/>
              </a:ext>
            </a:extLst>
          </p:cNvPr>
          <p:cNvSpPr txBox="1"/>
          <p:nvPr/>
        </p:nvSpPr>
        <p:spPr>
          <a:xfrm>
            <a:off x="111616" y="2046018"/>
            <a:ext cx="6798547" cy="400110"/>
          </a:xfrm>
          <a:prstGeom prst="rect">
            <a:avLst/>
          </a:prstGeom>
          <a:noFill/>
        </p:spPr>
        <p:txBody>
          <a:bodyPr wrap="square">
            <a:spAutoFit/>
          </a:bodyPr>
          <a:lstStyle/>
          <a:p>
            <a:r>
              <a:rPr lang="it-IT" sz="2000" dirty="0" err="1">
                <a:latin typeface="Century Gothic" panose="020B0502020202020204" pitchFamily="34" charset="0"/>
              </a:rPr>
              <a:t>Creation</a:t>
            </a:r>
            <a:r>
              <a:rPr lang="it-IT" sz="2000" dirty="0">
                <a:latin typeface="Century Gothic" panose="020B0502020202020204" pitchFamily="34" charset="0"/>
              </a:rPr>
              <a:t> </a:t>
            </a:r>
            <a:r>
              <a:rPr lang="it-IT" sz="2000" dirty="0" err="1">
                <a:latin typeface="Century Gothic" panose="020B0502020202020204" pitchFamily="34" charset="0"/>
              </a:rPr>
              <a:t>occupancy</a:t>
            </a:r>
            <a:r>
              <a:rPr lang="it-IT" sz="2000" dirty="0">
                <a:latin typeface="Century Gothic" panose="020B0502020202020204" pitchFamily="34" charset="0"/>
              </a:rPr>
              <a:t> </a:t>
            </a:r>
            <a:r>
              <a:rPr lang="it-IT" sz="2000" dirty="0" err="1">
                <a:latin typeface="Century Gothic" panose="020B0502020202020204" pitchFamily="34" charset="0"/>
              </a:rPr>
              <a:t>map</a:t>
            </a:r>
            <a:r>
              <a:rPr lang="it-IT" sz="2000" dirty="0">
                <a:latin typeface="Century Gothic" panose="020B0502020202020204" pitchFamily="34" charset="0"/>
              </a:rPr>
              <a:t> with MATLAB</a:t>
            </a:r>
          </a:p>
        </p:txBody>
      </p:sp>
      <p:pic>
        <p:nvPicPr>
          <p:cNvPr id="14" name="Immagine 13" descr="Immagine che contiene schizzo, monocromatico, bianco e nero, nero&#10;&#10;Descrizione generata automaticamente">
            <a:extLst>
              <a:ext uri="{FF2B5EF4-FFF2-40B4-BE49-F238E27FC236}">
                <a16:creationId xmlns:a16="http://schemas.microsoft.com/office/drawing/2014/main" id="{8979C8C4-4E80-6BE1-CB69-B0C5A44A75F4}"/>
              </a:ext>
            </a:extLst>
          </p:cNvPr>
          <p:cNvPicPr>
            <a:picLocks noChangeAspect="1"/>
          </p:cNvPicPr>
          <p:nvPr/>
        </p:nvPicPr>
        <p:blipFill>
          <a:blip r:embed="rId4"/>
          <a:stretch>
            <a:fillRect/>
          </a:stretch>
        </p:blipFill>
        <p:spPr>
          <a:xfrm>
            <a:off x="647372" y="3106586"/>
            <a:ext cx="4416166" cy="2603357"/>
          </a:xfrm>
          <a:prstGeom prst="rect">
            <a:avLst/>
          </a:prstGeom>
        </p:spPr>
      </p:pic>
      <p:sp>
        <p:nvSpPr>
          <p:cNvPr id="15" name="Freccia a destra 14">
            <a:extLst>
              <a:ext uri="{FF2B5EF4-FFF2-40B4-BE49-F238E27FC236}">
                <a16:creationId xmlns:a16="http://schemas.microsoft.com/office/drawing/2014/main" id="{3A82004D-99FF-F56D-EDA0-06FB9A13C3EA}"/>
              </a:ext>
            </a:extLst>
          </p:cNvPr>
          <p:cNvSpPr/>
          <p:nvPr/>
        </p:nvSpPr>
        <p:spPr>
          <a:xfrm>
            <a:off x="5340817" y="4367630"/>
            <a:ext cx="1143000"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9" name="Immagine 18">
            <a:extLst>
              <a:ext uri="{FF2B5EF4-FFF2-40B4-BE49-F238E27FC236}">
                <a16:creationId xmlns:a16="http://schemas.microsoft.com/office/drawing/2014/main" id="{AD446498-2A94-96BA-B53D-ED8C7348B066}"/>
              </a:ext>
            </a:extLst>
          </p:cNvPr>
          <p:cNvPicPr>
            <a:picLocks noChangeAspect="1"/>
          </p:cNvPicPr>
          <p:nvPr/>
        </p:nvPicPr>
        <p:blipFill>
          <a:blip r:embed="rId5"/>
          <a:stretch>
            <a:fillRect/>
          </a:stretch>
        </p:blipFill>
        <p:spPr>
          <a:xfrm>
            <a:off x="6761096" y="3047317"/>
            <a:ext cx="4552663" cy="2697874"/>
          </a:xfrm>
          <a:prstGeom prst="rect">
            <a:avLst/>
          </a:prstGeom>
        </p:spPr>
      </p:pic>
      <p:sp>
        <p:nvSpPr>
          <p:cNvPr id="7" name="CasellaDiTesto 6">
            <a:extLst>
              <a:ext uri="{FF2B5EF4-FFF2-40B4-BE49-F238E27FC236}">
                <a16:creationId xmlns:a16="http://schemas.microsoft.com/office/drawing/2014/main" id="{64E0314A-6182-DBAB-6AB5-B32253E3F7D6}"/>
              </a:ext>
            </a:extLst>
          </p:cNvPr>
          <p:cNvSpPr txBox="1"/>
          <p:nvPr/>
        </p:nvSpPr>
        <p:spPr>
          <a:xfrm>
            <a:off x="6483817" y="1922907"/>
            <a:ext cx="6131378" cy="646331"/>
          </a:xfrm>
          <a:prstGeom prst="rect">
            <a:avLst/>
          </a:prstGeom>
          <a:noFill/>
        </p:spPr>
        <p:txBody>
          <a:bodyPr wrap="square">
            <a:spAutoFit/>
          </a:bodyPr>
          <a:lstStyle/>
          <a:p>
            <a:pPr algn="l"/>
            <a:r>
              <a:rPr lang="en-US" sz="1800" b="0" i="0" u="none" strike="noStrike" baseline="0" dirty="0">
                <a:latin typeface="CMR12"/>
              </a:rPr>
              <a:t>matrix composed of 0 and 1 in which the 0 express</a:t>
            </a:r>
          </a:p>
          <a:p>
            <a:pPr algn="l"/>
            <a:r>
              <a:rPr lang="en-US" sz="1800" b="0" i="0" u="none" strike="noStrike" baseline="0" dirty="0">
                <a:latin typeface="CMR12"/>
              </a:rPr>
              <a:t>obstacles while 1 the space to be walked.</a:t>
            </a:r>
            <a:endParaRPr lang="it-IT" dirty="0"/>
          </a:p>
        </p:txBody>
      </p:sp>
      <p:pic>
        <p:nvPicPr>
          <p:cNvPr id="10" name="Immagine 9">
            <a:extLst>
              <a:ext uri="{FF2B5EF4-FFF2-40B4-BE49-F238E27FC236}">
                <a16:creationId xmlns:a16="http://schemas.microsoft.com/office/drawing/2014/main" id="{FF1C2BD6-F79C-334B-DC4C-6AED5D112C63}"/>
              </a:ext>
            </a:extLst>
          </p:cNvPr>
          <p:cNvPicPr>
            <a:picLocks noChangeAspect="1"/>
          </p:cNvPicPr>
          <p:nvPr/>
        </p:nvPicPr>
        <p:blipFill>
          <a:blip r:embed="rId6"/>
          <a:srcRect/>
          <a:stretch/>
        </p:blipFill>
        <p:spPr>
          <a:xfrm>
            <a:off x="3510889" y="1653286"/>
            <a:ext cx="7290909" cy="3290378"/>
          </a:xfrm>
          <a:prstGeom prst="rect">
            <a:avLst/>
          </a:prstGeom>
        </p:spPr>
      </p:pic>
      <p:sp>
        <p:nvSpPr>
          <p:cNvPr id="12" name="CasellaDiTesto 11">
            <a:extLst>
              <a:ext uri="{FF2B5EF4-FFF2-40B4-BE49-F238E27FC236}">
                <a16:creationId xmlns:a16="http://schemas.microsoft.com/office/drawing/2014/main" id="{DEF0F36E-C355-2EDE-C13E-9D3D04AC1418}"/>
              </a:ext>
            </a:extLst>
          </p:cNvPr>
          <p:cNvSpPr txBox="1"/>
          <p:nvPr/>
        </p:nvSpPr>
        <p:spPr>
          <a:xfrm>
            <a:off x="634584" y="4042040"/>
            <a:ext cx="8789969" cy="2308324"/>
          </a:xfrm>
          <a:prstGeom prst="rect">
            <a:avLst/>
          </a:prstGeom>
          <a:noFill/>
        </p:spPr>
        <p:txBody>
          <a:bodyPr wrap="square">
            <a:spAutoFit/>
          </a:bodyPr>
          <a:lstStyle/>
          <a:p>
            <a:pPr algn="l"/>
            <a:r>
              <a:rPr lang="en-US" sz="1800" b="0" i="0" u="none" strike="noStrike" baseline="0" dirty="0">
                <a:latin typeface="CMR12"/>
              </a:rPr>
              <a:t>Then at the end the path that is obtained is given</a:t>
            </a:r>
          </a:p>
          <a:p>
            <a:pPr algn="l"/>
            <a:r>
              <a:rPr lang="en-US" sz="1800" b="0" i="0" u="none" strike="noStrike" baseline="0" dirty="0">
                <a:latin typeface="CMR12"/>
              </a:rPr>
              <a:t>by the nodes that are expressed as cells of this matrix whose coordinates are constituted</a:t>
            </a:r>
          </a:p>
          <a:p>
            <a:pPr algn="l"/>
            <a:r>
              <a:rPr lang="en-US" sz="1800" b="0" i="0" u="none" strike="noStrike" baseline="0" dirty="0">
                <a:latin typeface="CMR12"/>
              </a:rPr>
              <a:t>by the row and the column. Consequently giving these coordinates in </a:t>
            </a:r>
            <a:r>
              <a:rPr lang="en-US" sz="1800" b="0" i="0" u="none" strike="noStrike" baseline="0" dirty="0" err="1">
                <a:latin typeface="CMR12"/>
              </a:rPr>
              <a:t>simulink</a:t>
            </a:r>
            <a:r>
              <a:rPr lang="en-US" sz="1800" b="0" i="0" u="none" strike="noStrike" baseline="0" dirty="0">
                <a:latin typeface="CMR12"/>
              </a:rPr>
              <a:t> the path</a:t>
            </a:r>
          </a:p>
          <a:p>
            <a:pPr algn="l"/>
            <a:r>
              <a:rPr lang="en-US" sz="1800" b="0" i="0" u="none" strike="noStrike" baseline="0" dirty="0">
                <a:latin typeface="CMR12"/>
              </a:rPr>
              <a:t>is obtained with y inverse, then to obtain the reference trajectory the y coordinate has</a:t>
            </a:r>
          </a:p>
          <a:p>
            <a:pPr algn="l"/>
            <a:r>
              <a:rPr lang="en-US" sz="1800" b="0" i="0" u="none" strike="noStrike" baseline="0" dirty="0">
                <a:latin typeface="CMR12"/>
              </a:rPr>
              <a:t>been scaled, by applying the following formula:</a:t>
            </a:r>
          </a:p>
          <a:p>
            <a:pPr algn="l"/>
            <a:r>
              <a:rPr lang="en-US" sz="1800" b="0" i="0" u="none" strike="noStrike" baseline="0" dirty="0" err="1">
                <a:latin typeface="CMMI12"/>
              </a:rPr>
              <a:t>y</a:t>
            </a:r>
            <a:r>
              <a:rPr lang="en-US" sz="1050" b="0" i="0" u="none" strike="noStrike" baseline="0" dirty="0" err="1">
                <a:latin typeface="CMMI8"/>
              </a:rPr>
              <a:t>ref</a:t>
            </a:r>
            <a:r>
              <a:rPr lang="en-US" sz="1050" b="0" i="0" u="none" strike="noStrike" baseline="0" dirty="0">
                <a:latin typeface="CMMI8"/>
              </a:rPr>
              <a:t> </a:t>
            </a:r>
            <a:r>
              <a:rPr lang="en-US" sz="1800" b="0" i="0" u="none" strike="noStrike" baseline="0" dirty="0">
                <a:latin typeface="CMR12"/>
              </a:rPr>
              <a:t>= </a:t>
            </a:r>
            <a:r>
              <a:rPr lang="en-US" sz="1800" b="0" i="0" u="none" strike="noStrike" baseline="0" dirty="0">
                <a:latin typeface="CMMI12"/>
              </a:rPr>
              <a:t>size</a:t>
            </a:r>
            <a:r>
              <a:rPr lang="en-US" sz="1800" b="0" i="0" u="none" strike="noStrike" baseline="0" dirty="0">
                <a:latin typeface="CMR12"/>
              </a:rPr>
              <a:t>(</a:t>
            </a:r>
            <a:r>
              <a:rPr lang="en-US" sz="1800" b="0" i="0" u="none" strike="noStrike" baseline="0" dirty="0">
                <a:latin typeface="CMMI12"/>
              </a:rPr>
              <a:t>map, </a:t>
            </a:r>
            <a:r>
              <a:rPr lang="en-US" sz="1800" b="0" i="0" u="none" strike="noStrike" baseline="0" dirty="0">
                <a:latin typeface="CMR12"/>
              </a:rPr>
              <a:t>1) </a:t>
            </a:r>
            <a:r>
              <a:rPr lang="en-US" sz="1800" b="0" i="0" u="none" strike="noStrike" baseline="0" dirty="0">
                <a:latin typeface="CMSY10"/>
              </a:rPr>
              <a:t>− </a:t>
            </a:r>
            <a:r>
              <a:rPr lang="en-US" sz="1800" b="0" i="0" u="none" strike="noStrike" baseline="0" dirty="0">
                <a:latin typeface="CMMI12"/>
              </a:rPr>
              <a:t>y</a:t>
            </a:r>
          </a:p>
          <a:p>
            <a:pPr algn="l"/>
            <a:r>
              <a:rPr lang="en-US" sz="1800" b="0" i="0" u="none" strike="noStrike" baseline="0" dirty="0">
                <a:latin typeface="CMR12"/>
              </a:rPr>
              <a:t>in which </a:t>
            </a:r>
            <a:r>
              <a:rPr lang="en-US" sz="1800" b="0" i="0" u="none" strike="noStrike" baseline="0" dirty="0">
                <a:latin typeface="CMMI12"/>
              </a:rPr>
              <a:t>size</a:t>
            </a:r>
            <a:r>
              <a:rPr lang="en-US" sz="1800" b="0" i="0" u="none" strike="noStrike" baseline="0" dirty="0">
                <a:latin typeface="CMR12"/>
              </a:rPr>
              <a:t>(</a:t>
            </a:r>
            <a:r>
              <a:rPr lang="en-US" sz="1800" b="0" i="0" u="none" strike="noStrike" baseline="0" dirty="0">
                <a:latin typeface="CMMI12"/>
              </a:rPr>
              <a:t>map, </a:t>
            </a:r>
            <a:r>
              <a:rPr lang="en-US" sz="1800" b="0" i="0" u="none" strike="noStrike" baseline="0" dirty="0">
                <a:latin typeface="CMR12"/>
              </a:rPr>
              <a:t>1) expresses the number of rows of the map, while the </a:t>
            </a:r>
            <a:r>
              <a:rPr lang="en-US" sz="1800" b="0" i="0" u="none" strike="noStrike" baseline="0" dirty="0">
                <a:latin typeface="CMMI12"/>
              </a:rPr>
              <a:t>y </a:t>
            </a:r>
            <a:r>
              <a:rPr lang="en-US" sz="1800" b="0" i="0" u="none" strike="noStrike" baseline="0" dirty="0">
                <a:latin typeface="CMR12"/>
              </a:rPr>
              <a:t>the row where</a:t>
            </a:r>
          </a:p>
          <a:p>
            <a:pPr algn="l"/>
            <a:r>
              <a:rPr lang="it-IT" sz="1800" b="0" i="0" u="none" strike="noStrike" baseline="0" dirty="0">
                <a:latin typeface="CMR12"/>
              </a:rPr>
              <a:t>the </a:t>
            </a:r>
            <a:r>
              <a:rPr lang="it-IT" sz="1800" b="0" i="0" u="none" strike="noStrike" baseline="0" dirty="0" err="1">
                <a:latin typeface="CMR12"/>
              </a:rPr>
              <a:t>node</a:t>
            </a:r>
            <a:r>
              <a:rPr lang="it-IT" sz="1800" b="0" i="0" u="none" strike="noStrike" baseline="0" dirty="0">
                <a:latin typeface="CMR12"/>
              </a:rPr>
              <a:t> </a:t>
            </a:r>
            <a:r>
              <a:rPr lang="it-IT" sz="1800" b="0" i="0" u="none" strike="noStrike" baseline="0" dirty="0" err="1">
                <a:latin typeface="CMR12"/>
              </a:rPr>
              <a:t>is</a:t>
            </a:r>
            <a:r>
              <a:rPr lang="it-IT" sz="1800" b="0" i="0" u="none" strike="noStrike" baseline="0" dirty="0">
                <a:latin typeface="CMR12"/>
              </a:rPr>
              <a:t> </a:t>
            </a:r>
            <a:r>
              <a:rPr lang="it-IT" sz="1800" b="0" i="0" u="none" strike="noStrike" baseline="0" dirty="0" err="1">
                <a:latin typeface="CMR12"/>
              </a:rPr>
              <a:t>located</a:t>
            </a:r>
            <a:r>
              <a:rPr lang="it-IT" sz="1800" b="0" i="0" u="none" strike="noStrike" baseline="0" dirty="0">
                <a:latin typeface="CMR12"/>
              </a:rPr>
              <a:t>.</a:t>
            </a:r>
            <a:endParaRPr lang="it-IT" dirty="0"/>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488C7EF0-59C6-1464-56A3-EC000A5B48E3}"/>
                  </a:ext>
                </a:extLst>
              </p:cNvPr>
              <p:cNvSpPr txBox="1"/>
              <p:nvPr/>
            </p:nvSpPr>
            <p:spPr>
              <a:xfrm>
                <a:off x="6827374" y="1172985"/>
                <a:ext cx="2784423"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𝑦</m:t>
                          </m:r>
                        </m:e>
                        <m:sub>
                          <m:r>
                            <a:rPr lang="it-IT" sz="1800" b="0" i="1" smtClean="0">
                              <a:latin typeface="Cambria Math" panose="02040503050406030204" pitchFamily="18" charset="0"/>
                            </a:rPr>
                            <m:t>𝑟𝑒𝑓</m:t>
                          </m:r>
                        </m:sub>
                      </m:sSub>
                      <m:r>
                        <a:rPr lang="it-IT" sz="1800" b="0" i="1" smtClean="0">
                          <a:latin typeface="Cambria Math" panose="02040503050406030204" pitchFamily="18" charset="0"/>
                        </a:rPr>
                        <m:t>=</m:t>
                      </m:r>
                      <m:r>
                        <a:rPr lang="it-IT" sz="1800" b="0" i="1" smtClean="0">
                          <a:latin typeface="Cambria Math" panose="02040503050406030204" pitchFamily="18" charset="0"/>
                        </a:rPr>
                        <m:t>𝑠𝑖𝑧𝑒</m:t>
                      </m:r>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𝑚𝑎𝑝</m:t>
                          </m:r>
                          <m:r>
                            <a:rPr lang="it-IT" sz="1800" b="0" i="1" smtClean="0">
                              <a:latin typeface="Cambria Math" panose="02040503050406030204" pitchFamily="18" charset="0"/>
                            </a:rPr>
                            <m:t>,1</m:t>
                          </m:r>
                        </m:e>
                      </m:d>
                      <m:r>
                        <a:rPr lang="it-IT" sz="1800" b="0" i="1" smtClean="0">
                          <a:latin typeface="Cambria Math" panose="02040503050406030204" pitchFamily="18" charset="0"/>
                        </a:rPr>
                        <m:t>−</m:t>
                      </m:r>
                      <m:r>
                        <a:rPr lang="it-IT" sz="1800" b="0" i="1" smtClean="0">
                          <a:latin typeface="Cambria Math" panose="02040503050406030204" pitchFamily="18" charset="0"/>
                        </a:rPr>
                        <m:t>𝑦</m:t>
                      </m:r>
                    </m:oMath>
                  </m:oMathPara>
                </a14:m>
                <a:endParaRPr lang="it-IT" dirty="0"/>
              </a:p>
            </p:txBody>
          </p:sp>
        </mc:Choice>
        <mc:Fallback xmlns="">
          <p:sp>
            <p:nvSpPr>
              <p:cNvPr id="8" name="CasellaDiTesto 7">
                <a:extLst>
                  <a:ext uri="{FF2B5EF4-FFF2-40B4-BE49-F238E27FC236}">
                    <a16:creationId xmlns:a16="http://schemas.microsoft.com/office/drawing/2014/main" id="{488C7EF0-59C6-1464-56A3-EC000A5B48E3}"/>
                  </a:ext>
                </a:extLst>
              </p:cNvPr>
              <p:cNvSpPr txBox="1">
                <a:spLocks noRot="1" noChangeAspect="1" noMove="1" noResize="1" noEditPoints="1" noAdjustHandles="1" noChangeArrowheads="1" noChangeShapeType="1" noTextEdit="1"/>
              </p:cNvSpPr>
              <p:nvPr/>
            </p:nvSpPr>
            <p:spPr>
              <a:xfrm>
                <a:off x="6827374" y="1172985"/>
                <a:ext cx="2784423" cy="391582"/>
              </a:xfrm>
              <a:prstGeom prst="rect">
                <a:avLst/>
              </a:prstGeom>
              <a:blipFill>
                <a:blip r:embed="rId7"/>
                <a:stretch>
                  <a:fillRect b="-9231"/>
                </a:stretch>
              </a:blipFill>
            </p:spPr>
            <p:txBody>
              <a:bodyPr/>
              <a:lstStyle/>
              <a:p>
                <a:r>
                  <a:rPr lang="it-IT">
                    <a:noFill/>
                  </a:rPr>
                  <a:t> </a:t>
                </a:r>
              </a:p>
            </p:txBody>
          </p:sp>
        </mc:Fallback>
      </mc:AlternateContent>
    </p:spTree>
    <p:extLst>
      <p:ext uri="{BB962C8B-B14F-4D97-AF65-F5344CB8AC3E}">
        <p14:creationId xmlns:p14="http://schemas.microsoft.com/office/powerpoint/2010/main" val="683529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goals</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6" name="Immagine 5">
            <a:extLst>
              <a:ext uri="{FF2B5EF4-FFF2-40B4-BE49-F238E27FC236}">
                <a16:creationId xmlns:a16="http://schemas.microsoft.com/office/drawing/2014/main" id="{37C12434-A9F7-B5B7-7D8A-F9BBC124FE52}"/>
              </a:ext>
            </a:extLst>
          </p:cNvPr>
          <p:cNvPicPr>
            <a:picLocks noChangeAspect="1"/>
          </p:cNvPicPr>
          <p:nvPr/>
        </p:nvPicPr>
        <p:blipFill>
          <a:blip r:embed="rId4"/>
          <a:srcRect/>
          <a:stretch/>
        </p:blipFill>
        <p:spPr>
          <a:xfrm>
            <a:off x="7376014" y="1430540"/>
            <a:ext cx="3621679" cy="2210988"/>
          </a:xfrm>
          <a:prstGeom prst="rect">
            <a:avLst/>
          </a:prstGeom>
        </p:spPr>
      </p:pic>
      <p:pic>
        <p:nvPicPr>
          <p:cNvPr id="8" name="Immagine 7">
            <a:extLst>
              <a:ext uri="{FF2B5EF4-FFF2-40B4-BE49-F238E27FC236}">
                <a16:creationId xmlns:a16="http://schemas.microsoft.com/office/drawing/2014/main" id="{7274B7E5-2BDA-DC29-71C0-A4991FE475CD}"/>
              </a:ext>
            </a:extLst>
          </p:cNvPr>
          <p:cNvPicPr>
            <a:picLocks noChangeAspect="1"/>
          </p:cNvPicPr>
          <p:nvPr/>
        </p:nvPicPr>
        <p:blipFill>
          <a:blip r:embed="rId5"/>
          <a:srcRect/>
          <a:stretch/>
        </p:blipFill>
        <p:spPr>
          <a:xfrm>
            <a:off x="7404580" y="3719794"/>
            <a:ext cx="3621679" cy="2203983"/>
          </a:xfrm>
          <a:prstGeom prst="rect">
            <a:avLst/>
          </a:prstGeom>
        </p:spPr>
      </p:pic>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F38AEB6-6A9F-C727-DAB6-BBA9000BC2A2}"/>
                  </a:ext>
                </a:extLst>
              </p:cNvPr>
              <p:cNvSpPr txBox="1"/>
              <p:nvPr/>
            </p:nvSpPr>
            <p:spPr>
              <a:xfrm>
                <a:off x="111616" y="2550523"/>
                <a:ext cx="6798547" cy="3195042"/>
              </a:xfrm>
              <a:prstGeom prst="rect">
                <a:avLst/>
              </a:prstGeom>
              <a:noFill/>
            </p:spPr>
            <p:txBody>
              <a:bodyPr wrap="square">
                <a:spAutoFit/>
              </a:bodyPr>
              <a:lstStyle/>
              <a:p>
                <a:pPr marL="342900" indent="-342900">
                  <a:buFont typeface="Arial" panose="020B0604020202020204" pitchFamily="34" charset="0"/>
                  <a:buChar char="•"/>
                </a:pPr>
                <a:r>
                  <a:rPr lang="it-IT" sz="2000" b="1" dirty="0" err="1">
                    <a:latin typeface="Century Gothic" panose="020B0502020202020204" pitchFamily="34" charset="0"/>
                  </a:rPr>
                  <a:t>Path</a:t>
                </a:r>
                <a:r>
                  <a:rPr lang="it-IT" sz="2000" dirty="0">
                    <a:latin typeface="Century Gothic" panose="020B0502020202020204" pitchFamily="34" charset="0"/>
                  </a:rPr>
                  <a:t> </a:t>
                </a:r>
                <a:r>
                  <a:rPr lang="it-IT" sz="2000" b="1" dirty="0">
                    <a:latin typeface="Century Gothic" panose="020B0502020202020204" pitchFamily="34" charset="0"/>
                  </a:rPr>
                  <a:t>planning</a:t>
                </a:r>
                <a:r>
                  <a:rPr lang="it-IT" sz="2000" dirty="0">
                    <a:latin typeface="Century Gothic" panose="020B0502020202020204" pitchFamily="34" charset="0"/>
                  </a:rPr>
                  <a:t> (</a:t>
                </a:r>
                <a:r>
                  <a:rPr lang="it-IT" sz="2000" dirty="0" err="1">
                    <a:latin typeface="Century Gothic" panose="020B0502020202020204" pitchFamily="34" charset="0"/>
                  </a:rPr>
                  <a:t>find</a:t>
                </a:r>
                <a:r>
                  <a:rPr lang="it-IT" sz="2000" dirty="0">
                    <a:latin typeface="Century Gothic" panose="020B0502020202020204" pitchFamily="34" charset="0"/>
                  </a:rPr>
                  <a:t> </a:t>
                </a:r>
                <a:r>
                  <a:rPr lang="it-IT" sz="2000" dirty="0" err="1">
                    <a:latin typeface="Century Gothic" panose="020B0502020202020204" pitchFamily="34" charset="0"/>
                  </a:rPr>
                  <a:t>path</a:t>
                </a:r>
                <a:r>
                  <a:rPr lang="it-IT" sz="2000" dirty="0">
                    <a:latin typeface="Century Gothic" panose="020B0502020202020204" pitchFamily="34" charset="0"/>
                  </a:rPr>
                  <a:t> from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𝑞</m:t>
                        </m:r>
                      </m:e>
                      <m:sub>
                        <m:r>
                          <a:rPr lang="it-IT" sz="2000" b="0" i="1" smtClean="0">
                            <a:latin typeface="Cambria Math" panose="02040503050406030204" pitchFamily="18" charset="0"/>
                          </a:rPr>
                          <m:t>𝑠</m:t>
                        </m:r>
                      </m:sub>
                    </m:sSub>
                  </m:oMath>
                </a14:m>
                <a:r>
                  <a:rPr lang="it-IT" sz="2000" dirty="0">
                    <a:latin typeface="Century Gothic" panose="020B0502020202020204" pitchFamily="34" charset="0"/>
                  </a:rPr>
                  <a:t> to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𝑞</m:t>
                        </m:r>
                      </m:e>
                      <m:sub>
                        <m:r>
                          <a:rPr lang="it-IT" sz="2000" b="0" i="1" smtClean="0">
                            <a:latin typeface="Cambria Math" panose="02040503050406030204" pitchFamily="18" charset="0"/>
                          </a:rPr>
                          <m:t>𝑔</m:t>
                        </m:r>
                      </m:sub>
                    </m:sSub>
                  </m:oMath>
                </a14:m>
                <a:r>
                  <a:rPr lang="it-IT" sz="2000" dirty="0">
                    <a:latin typeface="Century Gothic" panose="020B0502020202020204" pitchFamily="34" charset="0"/>
                  </a:rPr>
                  <a:t> with an </a:t>
                </a:r>
                <a:r>
                  <a:rPr lang="en-US" sz="2000" dirty="0">
                    <a:latin typeface="Century Gothic" panose="020B0502020202020204" pitchFamily="34" charset="0"/>
                  </a:rPr>
                  <a:t>algorithm</a:t>
                </a:r>
                <a:r>
                  <a:rPr lang="it-IT" sz="2000" dirty="0">
                    <a:latin typeface="Century Gothic" panose="020B0502020202020204" pitchFamily="34" charset="0"/>
                  </a:rPr>
                  <a:t>)</a:t>
                </a:r>
              </a:p>
              <a:p>
                <a:pPr marL="342900" indent="-342900">
                  <a:buFont typeface="Arial" panose="020B0604020202020204" pitchFamily="34" charset="0"/>
                  <a:buChar char="•"/>
                </a:pPr>
                <a:r>
                  <a:rPr lang="it-IT" sz="2000" b="1" dirty="0" err="1">
                    <a:latin typeface="Century Gothic" panose="020B0502020202020204" pitchFamily="34" charset="0"/>
                  </a:rPr>
                  <a:t>Obstacle</a:t>
                </a:r>
                <a:r>
                  <a:rPr lang="it-IT" sz="2000" b="1" dirty="0">
                    <a:latin typeface="Century Gothic" panose="020B0502020202020204" pitchFamily="34" charset="0"/>
                  </a:rPr>
                  <a:t> </a:t>
                </a:r>
                <a:r>
                  <a:rPr lang="it-IT" sz="2000" b="1" dirty="0" err="1">
                    <a:latin typeface="Century Gothic" panose="020B0502020202020204" pitchFamily="34" charset="0"/>
                  </a:rPr>
                  <a:t>avoidance</a:t>
                </a:r>
                <a:endParaRPr lang="it-IT" sz="2000" b="1" dirty="0">
                  <a:latin typeface="Century Gothic" panose="020B0502020202020204" pitchFamily="34" charset="0"/>
                </a:endParaRPr>
              </a:p>
              <a:p>
                <a:pPr marL="342900" indent="-342900">
                  <a:buFont typeface="Arial" panose="020B0604020202020204" pitchFamily="34" charset="0"/>
                  <a:buChar char="•"/>
                </a:pPr>
                <a:r>
                  <a:rPr lang="it-IT" sz="2000" dirty="0" err="1">
                    <a:latin typeface="Century Gothic" panose="020B0502020202020204" pitchFamily="34" charset="0"/>
                  </a:rPr>
                  <a:t>Respect</a:t>
                </a:r>
                <a:r>
                  <a:rPr lang="it-IT" sz="2000" dirty="0">
                    <a:latin typeface="Century Gothic" panose="020B0502020202020204" pitchFamily="34" charset="0"/>
                  </a:rPr>
                  <a:t> to </a:t>
                </a:r>
                <a:r>
                  <a:rPr lang="it-IT" sz="2000" dirty="0" err="1">
                    <a:latin typeface="Century Gothic" panose="020B0502020202020204" pitchFamily="34" charset="0"/>
                  </a:rPr>
                  <a:t>nonholonomic</a:t>
                </a:r>
                <a:r>
                  <a:rPr lang="it-IT" sz="2000" dirty="0">
                    <a:latin typeface="Century Gothic" panose="020B0502020202020204" pitchFamily="34" charset="0"/>
                  </a:rPr>
                  <a:t> </a:t>
                </a:r>
                <a:r>
                  <a:rPr lang="it-IT" sz="2000" dirty="0" err="1">
                    <a:latin typeface="Century Gothic" panose="020B0502020202020204" pitchFamily="34" charset="0"/>
                  </a:rPr>
                  <a:t>constraints</a:t>
                </a:r>
                <a:r>
                  <a:rPr lang="it-IT" sz="2000" dirty="0">
                    <a:latin typeface="Century Gothic" panose="020B0502020202020204" pitchFamily="34" charset="0"/>
                  </a:rPr>
                  <a:t> of car-like robot </a:t>
                </a:r>
                <a:r>
                  <a:rPr lang="it-IT" sz="2000" dirty="0">
                    <a:latin typeface="Century Gothic" panose="020B0502020202020204" pitchFamily="34" charset="0"/>
                    <a:sym typeface="Wingdings" panose="05000000000000000000" pitchFamily="2" charset="2"/>
                  </a:rPr>
                  <a:t> </a:t>
                </a:r>
                <a:r>
                  <a:rPr lang="it-IT" sz="2000" b="1" dirty="0" err="1">
                    <a:latin typeface="Century Gothic" panose="020B0502020202020204" pitchFamily="34" charset="0"/>
                    <a:sym typeface="Wingdings" panose="05000000000000000000" pitchFamily="2" charset="2"/>
                  </a:rPr>
                  <a:t>smooth</a:t>
                </a:r>
                <a:r>
                  <a:rPr lang="it-IT" sz="2000" b="1" dirty="0">
                    <a:latin typeface="Century Gothic" panose="020B0502020202020204" pitchFamily="34" charset="0"/>
                    <a:sym typeface="Wingdings" panose="05000000000000000000" pitchFamily="2" charset="2"/>
                  </a:rPr>
                  <a:t> </a:t>
                </a:r>
                <a:r>
                  <a:rPr lang="it-IT" sz="2000" b="1" dirty="0" err="1">
                    <a:latin typeface="Century Gothic" panose="020B0502020202020204" pitchFamily="34" charset="0"/>
                    <a:sym typeface="Wingdings" panose="05000000000000000000" pitchFamily="2" charset="2"/>
                  </a:rPr>
                  <a:t>path</a:t>
                </a:r>
                <a:endParaRPr lang="it-IT" sz="2000" b="1" dirty="0">
                  <a:latin typeface="Century Gothic" panose="020B0502020202020204" pitchFamily="34" charset="0"/>
                  <a:sym typeface="Wingdings" panose="05000000000000000000" pitchFamily="2" charset="2"/>
                </a:endParaRPr>
              </a:p>
              <a:p>
                <a:pPr marL="342900" indent="-342900">
                  <a:buFont typeface="Arial" panose="020B0604020202020204" pitchFamily="34" charset="0"/>
                  <a:buChar char="•"/>
                </a:pPr>
                <a:r>
                  <a:rPr lang="it-IT" sz="2000" dirty="0">
                    <a:latin typeface="Century Gothic" panose="020B0502020202020204" pitchFamily="34" charset="0"/>
                    <a:sym typeface="Wingdings" panose="05000000000000000000" pitchFamily="2" charset="2"/>
                  </a:rPr>
                  <a:t>From </a:t>
                </a:r>
                <a:r>
                  <a:rPr lang="it-IT" sz="2000" dirty="0" err="1">
                    <a:latin typeface="Century Gothic" panose="020B0502020202020204" pitchFamily="34" charset="0"/>
                    <a:sym typeface="Wingdings" panose="05000000000000000000" pitchFamily="2" charset="2"/>
                  </a:rPr>
                  <a:t>geometric</a:t>
                </a:r>
                <a:r>
                  <a:rPr lang="it-IT" sz="2000" dirty="0">
                    <a:latin typeface="Century Gothic" panose="020B0502020202020204" pitchFamily="34" charset="0"/>
                    <a:sym typeface="Wingdings" panose="05000000000000000000" pitchFamily="2" charset="2"/>
                  </a:rPr>
                  <a:t> </a:t>
                </a:r>
                <a:r>
                  <a:rPr lang="it-IT" sz="2000" dirty="0" err="1">
                    <a:latin typeface="Century Gothic" panose="020B0502020202020204" pitchFamily="34" charset="0"/>
                    <a:sym typeface="Wingdings" panose="05000000000000000000" pitchFamily="2" charset="2"/>
                  </a:rPr>
                  <a:t>path</a:t>
                </a:r>
                <a:r>
                  <a:rPr lang="it-IT" sz="2000" dirty="0">
                    <a:latin typeface="Century Gothic" panose="020B0502020202020204" pitchFamily="34" charset="0"/>
                    <a:sym typeface="Wingdings" panose="05000000000000000000" pitchFamily="2" charset="2"/>
                  </a:rPr>
                  <a:t>, create a </a:t>
                </a:r>
                <a:r>
                  <a:rPr lang="it-IT" sz="2000" dirty="0" err="1">
                    <a:latin typeface="Century Gothic" panose="020B0502020202020204" pitchFamily="34" charset="0"/>
                  </a:rPr>
                  <a:t>desired</a:t>
                </a:r>
                <a:r>
                  <a:rPr lang="it-IT" sz="2000" dirty="0">
                    <a:latin typeface="Century Gothic" panose="020B0502020202020204" pitchFamily="34" charset="0"/>
                  </a:rPr>
                  <a:t> </a:t>
                </a:r>
                <a:r>
                  <a:rPr lang="it-IT" sz="2000" b="1" dirty="0" err="1">
                    <a:latin typeface="Century Gothic" panose="020B0502020202020204" pitchFamily="34" charset="0"/>
                  </a:rPr>
                  <a:t>trajectory</a:t>
                </a:r>
                <a:r>
                  <a:rPr lang="it-IT" sz="2000" dirty="0">
                    <a:latin typeface="Century Gothic" panose="020B0502020202020204" pitchFamily="34" charset="0"/>
                  </a:rPr>
                  <a:t> in </a:t>
                </a:r>
                <a:r>
                  <a:rPr lang="it-IT" sz="2000" dirty="0" err="1">
                    <a:latin typeface="Century Gothic" panose="020B0502020202020204" pitchFamily="34" charset="0"/>
                  </a:rPr>
                  <a:t>terms</a:t>
                </a:r>
                <a:r>
                  <a:rPr lang="it-IT" sz="2000" dirty="0">
                    <a:latin typeface="Century Gothic" panose="020B0502020202020204" pitchFamily="34" charset="0"/>
                  </a:rPr>
                  <a:t> of </a:t>
                </a:r>
                <a14:m>
                  <m:oMath xmlns:m="http://schemas.openxmlformats.org/officeDocument/2006/math">
                    <m:sSup>
                      <m:sSupPr>
                        <m:ctrlPr>
                          <a:rPr lang="it-IT" sz="2000" i="1">
                            <a:latin typeface="Cambria Math" panose="02040503050406030204" pitchFamily="18" charset="0"/>
                          </a:rPr>
                        </m:ctrlPr>
                      </m:sSupPr>
                      <m:e>
                        <m:d>
                          <m:dPr>
                            <m:begChr m:val="["/>
                            <m:endChr m:val="]"/>
                            <m:ctrlPr>
                              <a:rPr lang="it-IT" sz="2000" i="1">
                                <a:latin typeface="Cambria Math" panose="02040503050406030204" pitchFamily="18" charset="0"/>
                              </a:rPr>
                            </m:ctrlPr>
                          </m:dPr>
                          <m:e>
                            <m:m>
                              <m:mPr>
                                <m:mcs>
                                  <m:mc>
                                    <m:mcPr>
                                      <m:count m:val="2"/>
                                      <m:mcJc m:val="center"/>
                                    </m:mcPr>
                                  </m:mc>
                                </m:mcs>
                                <m:ctrlPr>
                                  <a:rPr lang="it-IT" sz="2000" i="1">
                                    <a:latin typeface="Cambria Math" panose="02040503050406030204" pitchFamily="18" charset="0"/>
                                  </a:rPr>
                                </m:ctrlPr>
                              </m:mPr>
                              <m:mr>
                                <m:e>
                                  <m:m>
                                    <m:mPr>
                                      <m:mcs>
                                        <m:mc>
                                          <m:mcPr>
                                            <m:count m:val="2"/>
                                            <m:mcJc m:val="center"/>
                                          </m:mcPr>
                                        </m:mc>
                                      </m:mcs>
                                      <m:ctrlPr>
                                        <a:rPr lang="it-IT" sz="2000" i="1">
                                          <a:latin typeface="Cambria Math" panose="02040503050406030204" pitchFamily="18" charset="0"/>
                                        </a:rPr>
                                      </m:ctrlPr>
                                    </m:mPr>
                                    <m:mr>
                                      <m:e>
                                        <m:sSub>
                                          <m:sSubPr>
                                            <m:ctrlPr>
                                              <a:rPr lang="it-IT" sz="2000" i="1">
                                                <a:latin typeface="Cambria Math" panose="02040503050406030204" pitchFamily="18" charset="0"/>
                                              </a:rPr>
                                            </m:ctrlPr>
                                          </m:sSubPr>
                                          <m:e>
                                            <m:r>
                                              <m:rPr>
                                                <m:brk m:alnAt="7"/>
                                              </m:rPr>
                                              <a:rPr lang="it-IT" sz="2000" i="1">
                                                <a:latin typeface="Cambria Math" panose="02040503050406030204" pitchFamily="18" charset="0"/>
                                              </a:rPr>
                                              <m:t>𝑥</m:t>
                                            </m:r>
                                          </m:e>
                                          <m:sub>
                                            <m:r>
                                              <m:rPr>
                                                <m:brk m:alnAt="7"/>
                                              </m:rPr>
                                              <a:rPr lang="it-IT" sz="2000" i="1">
                                                <a:latin typeface="Cambria Math" panose="02040503050406030204" pitchFamily="18" charset="0"/>
                                              </a:rPr>
                                              <m:t>𝑑</m:t>
                                            </m:r>
                                          </m:sub>
                                        </m:sSub>
                                      </m:e>
                                      <m:e>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𝑑</m:t>
                                            </m:r>
                                          </m:sub>
                                        </m:sSub>
                                      </m:e>
                                    </m:mr>
                                  </m:m>
                                </m:e>
                                <m:e>
                                  <m:m>
                                    <m:mPr>
                                      <m:mcs>
                                        <m:mc>
                                          <m:mcPr>
                                            <m:count m:val="2"/>
                                            <m:mcJc m:val="center"/>
                                          </m:mcPr>
                                        </m:mc>
                                      </m:mcs>
                                      <m:ctrlPr>
                                        <a:rPr lang="it-IT" sz="2000" i="1">
                                          <a:latin typeface="Cambria Math" panose="02040503050406030204" pitchFamily="18" charset="0"/>
                                        </a:rPr>
                                      </m:ctrlPr>
                                    </m:mPr>
                                    <m:mr>
                                      <m:e>
                                        <m:sSub>
                                          <m:sSubPr>
                                            <m:ctrlPr>
                                              <a:rPr lang="it-IT" sz="2000" i="1">
                                                <a:latin typeface="Cambria Math" panose="02040503050406030204" pitchFamily="18" charset="0"/>
                                              </a:rPr>
                                            </m:ctrlPr>
                                          </m:sSubPr>
                                          <m:e>
                                            <m:r>
                                              <a:rPr lang="it-IT" sz="2000" i="1">
                                                <a:latin typeface="Cambria Math" panose="02040503050406030204" pitchFamily="18" charset="0"/>
                                              </a:rPr>
                                              <m:t>𝜃</m:t>
                                            </m:r>
                                          </m:e>
                                          <m:sub>
                                            <m:r>
                                              <a:rPr lang="it-IT" sz="2000" i="1">
                                                <a:latin typeface="Cambria Math" panose="02040503050406030204" pitchFamily="18" charset="0"/>
                                              </a:rPr>
                                              <m:t>𝑑</m:t>
                                            </m:r>
                                          </m:sub>
                                        </m:sSub>
                                      </m:e>
                                      <m:e>
                                        <m:sSub>
                                          <m:sSubPr>
                                            <m:ctrlPr>
                                              <a:rPr lang="it-IT" sz="2000" i="1">
                                                <a:latin typeface="Cambria Math" panose="02040503050406030204" pitchFamily="18" charset="0"/>
                                              </a:rPr>
                                            </m:ctrlPr>
                                          </m:sSubPr>
                                          <m:e>
                                            <m:r>
                                              <a:rPr lang="it-IT" sz="2000" i="1">
                                                <a:latin typeface="Cambria Math" panose="02040503050406030204" pitchFamily="18" charset="0"/>
                                              </a:rPr>
                                              <m:t>𝜙</m:t>
                                            </m:r>
                                          </m:e>
                                          <m:sub>
                                            <m:r>
                                              <a:rPr lang="it-IT" sz="2000" i="1">
                                                <a:latin typeface="Cambria Math" panose="02040503050406030204" pitchFamily="18" charset="0"/>
                                              </a:rPr>
                                              <m:t>𝑑</m:t>
                                            </m:r>
                                          </m:sub>
                                        </m:sSub>
                                      </m:e>
                                    </m:mr>
                                  </m:m>
                                </m:e>
                              </m:mr>
                            </m:m>
                          </m:e>
                        </m:d>
                      </m:e>
                      <m:sup>
                        <m:r>
                          <a:rPr lang="it-IT" sz="2000" i="1">
                            <a:latin typeface="Cambria Math" panose="02040503050406030204" pitchFamily="18" charset="0"/>
                          </a:rPr>
                          <m:t>𝑇</m:t>
                        </m:r>
                      </m:sup>
                    </m:sSup>
                  </m:oMath>
                </a14:m>
                <a:r>
                  <a:rPr lang="it-IT" sz="2000" dirty="0">
                    <a:latin typeface="Century Gothic" panose="020B0502020202020204" pitchFamily="34" charset="0"/>
                  </a:rPr>
                  <a:t> </a:t>
                </a:r>
                <a:r>
                  <a:rPr lang="en-US" sz="2000" dirty="0">
                    <a:latin typeface="Century Gothic" panose="020B0502020202020204" pitchFamily="34" charset="0"/>
                  </a:rPr>
                  <a:t>to be given input to the controller</a:t>
                </a:r>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p:txBody>
          </p:sp>
        </mc:Choice>
        <mc:Fallback xmlns="">
          <p:sp>
            <p:nvSpPr>
              <p:cNvPr id="5" name="CasellaDiTesto 4">
                <a:extLst>
                  <a:ext uri="{FF2B5EF4-FFF2-40B4-BE49-F238E27FC236}">
                    <a16:creationId xmlns:a16="http://schemas.microsoft.com/office/drawing/2014/main" id="{BF38AEB6-6A9F-C727-DAB6-BBA9000BC2A2}"/>
                  </a:ext>
                </a:extLst>
              </p:cNvPr>
              <p:cNvSpPr txBox="1">
                <a:spLocks noRot="1" noChangeAspect="1" noMove="1" noResize="1" noEditPoints="1" noAdjustHandles="1" noChangeArrowheads="1" noChangeShapeType="1" noTextEdit="1"/>
              </p:cNvSpPr>
              <p:nvPr/>
            </p:nvSpPr>
            <p:spPr>
              <a:xfrm>
                <a:off x="111616" y="2550523"/>
                <a:ext cx="6798547" cy="3195042"/>
              </a:xfrm>
              <a:prstGeom prst="rect">
                <a:avLst/>
              </a:prstGeom>
              <a:blipFill>
                <a:blip r:embed="rId6"/>
                <a:stretch>
                  <a:fillRect l="-806" t="-1143"/>
                </a:stretch>
              </a:blipFill>
            </p:spPr>
            <p:txBody>
              <a:bodyPr/>
              <a:lstStyle/>
              <a:p>
                <a:r>
                  <a:rPr lang="it-IT">
                    <a:noFill/>
                  </a:rPr>
                  <a:t> </a:t>
                </a:r>
              </a:p>
            </p:txBody>
          </p:sp>
        </mc:Fallback>
      </mc:AlternateContent>
      <p:cxnSp>
        <p:nvCxnSpPr>
          <p:cNvPr id="16" name="Connettore curvo 15">
            <a:extLst>
              <a:ext uri="{FF2B5EF4-FFF2-40B4-BE49-F238E27FC236}">
                <a16:creationId xmlns:a16="http://schemas.microsoft.com/office/drawing/2014/main" id="{699D17A6-3AA4-9D81-EC93-359262D0B20A}"/>
              </a:ext>
            </a:extLst>
          </p:cNvPr>
          <p:cNvCxnSpPr>
            <a:cxnSpLocks/>
          </p:cNvCxnSpPr>
          <p:nvPr/>
        </p:nvCxnSpPr>
        <p:spPr>
          <a:xfrm>
            <a:off x="6910163" y="1744854"/>
            <a:ext cx="690126" cy="627733"/>
          </a:xfrm>
          <a:prstGeom prst="curvedConnector3">
            <a:avLst>
              <a:gd name="adj1" fmla="val 38170"/>
            </a:avLst>
          </a:prstGeom>
          <a:ln>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Connettore curvo 17">
            <a:extLst>
              <a:ext uri="{FF2B5EF4-FFF2-40B4-BE49-F238E27FC236}">
                <a16:creationId xmlns:a16="http://schemas.microsoft.com/office/drawing/2014/main" id="{478E3B18-DC7C-6492-44F4-6CCCE4791178}"/>
              </a:ext>
            </a:extLst>
          </p:cNvPr>
          <p:cNvCxnSpPr>
            <a:cxnSpLocks/>
          </p:cNvCxnSpPr>
          <p:nvPr/>
        </p:nvCxnSpPr>
        <p:spPr>
          <a:xfrm flipH="1">
            <a:off x="10504693" y="2234911"/>
            <a:ext cx="690126" cy="627733"/>
          </a:xfrm>
          <a:prstGeom prst="curvedConnector3">
            <a:avLst>
              <a:gd name="adj1" fmla="val 38170"/>
            </a:avLst>
          </a:prstGeom>
          <a:ln>
            <a:solidFill>
              <a:srgbClr val="55FF55"/>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1" name="Connettore curvo 20">
            <a:extLst>
              <a:ext uri="{FF2B5EF4-FFF2-40B4-BE49-F238E27FC236}">
                <a16:creationId xmlns:a16="http://schemas.microsoft.com/office/drawing/2014/main" id="{FBC64EAD-4795-75DA-6127-9CDDD4389C66}"/>
              </a:ext>
            </a:extLst>
          </p:cNvPr>
          <p:cNvCxnSpPr>
            <a:cxnSpLocks/>
          </p:cNvCxnSpPr>
          <p:nvPr/>
        </p:nvCxnSpPr>
        <p:spPr>
          <a:xfrm rot="5400000" flipH="1" flipV="1">
            <a:off x="8320125" y="5277648"/>
            <a:ext cx="821060" cy="627731"/>
          </a:xfrm>
          <a:prstGeom prst="curvedConnector3">
            <a:avLst>
              <a:gd name="adj1" fmla="val 50000"/>
            </a:avLst>
          </a:prstGeom>
          <a:ln>
            <a:solidFill>
              <a:srgbClr val="FF00FF"/>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4" name="CasellaDiTesto 23">
            <a:extLst>
              <a:ext uri="{FF2B5EF4-FFF2-40B4-BE49-F238E27FC236}">
                <a16:creationId xmlns:a16="http://schemas.microsoft.com/office/drawing/2014/main" id="{9CC218C8-8491-847B-801C-7BE0F7DB9DA8}"/>
              </a:ext>
            </a:extLst>
          </p:cNvPr>
          <p:cNvSpPr txBox="1"/>
          <p:nvPr/>
        </p:nvSpPr>
        <p:spPr>
          <a:xfrm>
            <a:off x="7759233" y="5966073"/>
            <a:ext cx="1315111" cy="369332"/>
          </a:xfrm>
          <a:prstGeom prst="rect">
            <a:avLst/>
          </a:prstGeom>
          <a:noFill/>
        </p:spPr>
        <p:txBody>
          <a:bodyPr wrap="square">
            <a:spAutoFit/>
          </a:bodyPr>
          <a:lstStyle/>
          <a:p>
            <a:r>
              <a:rPr lang="it-IT" sz="1800" dirty="0" err="1">
                <a:solidFill>
                  <a:srgbClr val="FF00FF"/>
                </a:solidFill>
                <a:latin typeface="Century Gothic" panose="020B0502020202020204" pitchFamily="34" charset="0"/>
              </a:rPr>
              <a:t>Trajectory</a:t>
            </a:r>
            <a:endParaRPr lang="it-IT" dirty="0">
              <a:solidFill>
                <a:srgbClr val="FF00FF"/>
              </a:solidFill>
            </a:endParaRPr>
          </a:p>
        </p:txBody>
      </p:sp>
      <p:sp>
        <p:nvSpPr>
          <p:cNvPr id="25" name="CasellaDiTesto 24">
            <a:extLst>
              <a:ext uri="{FF2B5EF4-FFF2-40B4-BE49-F238E27FC236}">
                <a16:creationId xmlns:a16="http://schemas.microsoft.com/office/drawing/2014/main" id="{CBEAAE2A-71A8-FAA7-6007-E3205C3FA9D9}"/>
              </a:ext>
            </a:extLst>
          </p:cNvPr>
          <p:cNvSpPr txBox="1"/>
          <p:nvPr/>
        </p:nvSpPr>
        <p:spPr>
          <a:xfrm>
            <a:off x="6025554" y="1395381"/>
            <a:ext cx="1315111" cy="369332"/>
          </a:xfrm>
          <a:prstGeom prst="rect">
            <a:avLst/>
          </a:prstGeom>
          <a:noFill/>
        </p:spPr>
        <p:txBody>
          <a:bodyPr wrap="square">
            <a:spAutoFit/>
          </a:bodyPr>
          <a:lstStyle/>
          <a:p>
            <a:r>
              <a:rPr lang="it-IT" sz="1800" dirty="0">
                <a:solidFill>
                  <a:srgbClr val="FF0000"/>
                </a:solidFill>
                <a:latin typeface="Century Gothic" panose="020B0502020202020204" pitchFamily="34" charset="0"/>
              </a:rPr>
              <a:t>Start point</a:t>
            </a:r>
            <a:endParaRPr lang="it-IT" dirty="0">
              <a:solidFill>
                <a:srgbClr val="FF0000"/>
              </a:solidFill>
            </a:endParaRPr>
          </a:p>
        </p:txBody>
      </p:sp>
      <p:sp>
        <p:nvSpPr>
          <p:cNvPr id="27" name="CasellaDiTesto 26">
            <a:extLst>
              <a:ext uri="{FF2B5EF4-FFF2-40B4-BE49-F238E27FC236}">
                <a16:creationId xmlns:a16="http://schemas.microsoft.com/office/drawing/2014/main" id="{A8B362E3-9F58-5E74-04F0-C28308737322}"/>
              </a:ext>
            </a:extLst>
          </p:cNvPr>
          <p:cNvSpPr txBox="1"/>
          <p:nvPr/>
        </p:nvSpPr>
        <p:spPr>
          <a:xfrm>
            <a:off x="10895982" y="1878609"/>
            <a:ext cx="1463031" cy="375156"/>
          </a:xfrm>
          <a:prstGeom prst="rect">
            <a:avLst/>
          </a:prstGeom>
          <a:noFill/>
        </p:spPr>
        <p:txBody>
          <a:bodyPr wrap="square">
            <a:spAutoFit/>
          </a:bodyPr>
          <a:lstStyle/>
          <a:p>
            <a:r>
              <a:rPr lang="it-IT" dirty="0">
                <a:solidFill>
                  <a:srgbClr val="39FF39"/>
                </a:solidFill>
                <a:latin typeface="Century Gothic" panose="020B0502020202020204" pitchFamily="34" charset="0"/>
              </a:rPr>
              <a:t>Goal</a:t>
            </a:r>
            <a:r>
              <a:rPr lang="it-IT" sz="1800" dirty="0">
                <a:solidFill>
                  <a:srgbClr val="39FF39"/>
                </a:solidFill>
                <a:latin typeface="Century Gothic" panose="020B0502020202020204" pitchFamily="34" charset="0"/>
              </a:rPr>
              <a:t> point</a:t>
            </a:r>
            <a:endParaRPr lang="it-IT" dirty="0">
              <a:solidFill>
                <a:srgbClr val="39FF39"/>
              </a:solidFill>
            </a:endParaRPr>
          </a:p>
        </p:txBody>
      </p:sp>
    </p:spTree>
    <p:extLst>
      <p:ext uri="{BB962C8B-B14F-4D97-AF65-F5344CB8AC3E}">
        <p14:creationId xmlns:p14="http://schemas.microsoft.com/office/powerpoint/2010/main" val="2785475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1077218"/>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br>
              <a:rPr lang="it-IT" sz="3200" dirty="0">
                <a:solidFill>
                  <a:srgbClr val="971720"/>
                </a:solidFill>
                <a:latin typeface="Century Gothic"/>
                <a:cs typeface="Century Gothic"/>
              </a:rPr>
            </a:br>
            <a:r>
              <a:rPr lang="it-IT" sz="3200" dirty="0">
                <a:solidFill>
                  <a:srgbClr val="971720"/>
                </a:solidFill>
                <a:latin typeface="Century Gothic"/>
                <a:cs typeface="Century Gothic"/>
              </a:rPr>
              <a:t>2 </a:t>
            </a:r>
            <a:r>
              <a:rPr lang="it-IT" sz="3200" dirty="0" err="1">
                <a:solidFill>
                  <a:srgbClr val="971720"/>
                </a:solidFill>
                <a:latin typeface="Century Gothic"/>
                <a:cs typeface="Century Gothic"/>
              </a:rPr>
              <a:t>approaches</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8" name="Rettangolo 7">
            <a:extLst>
              <a:ext uri="{FF2B5EF4-FFF2-40B4-BE49-F238E27FC236}">
                <a16:creationId xmlns:a16="http://schemas.microsoft.com/office/drawing/2014/main" id="{A1880AB6-F8B6-A741-8039-58F94E736AF5}"/>
              </a:ext>
            </a:extLst>
          </p:cNvPr>
          <p:cNvSpPr/>
          <p:nvPr/>
        </p:nvSpPr>
        <p:spPr>
          <a:xfrm>
            <a:off x="5022096" y="1909730"/>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Probabilistic</a:t>
            </a:r>
            <a:r>
              <a:rPr lang="it-IT" sz="2000" b="1" dirty="0">
                <a:latin typeface="Century Gothic" panose="020B0502020202020204" pitchFamily="34" charset="0"/>
              </a:rPr>
              <a:t> Roadmaps (PRM)</a:t>
            </a:r>
          </a:p>
        </p:txBody>
      </p:sp>
      <p:sp>
        <p:nvSpPr>
          <p:cNvPr id="12" name="Rettangolo 11">
            <a:extLst>
              <a:ext uri="{FF2B5EF4-FFF2-40B4-BE49-F238E27FC236}">
                <a16:creationId xmlns:a16="http://schemas.microsoft.com/office/drawing/2014/main" id="{E87370C3-F650-A45D-BDF4-86342EA482D3}"/>
              </a:ext>
            </a:extLst>
          </p:cNvPr>
          <p:cNvSpPr/>
          <p:nvPr/>
        </p:nvSpPr>
        <p:spPr>
          <a:xfrm>
            <a:off x="5025409" y="3613147"/>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Breadth</a:t>
            </a:r>
            <a:r>
              <a:rPr lang="it-IT" sz="2000" b="1" dirty="0">
                <a:latin typeface="Century Gothic" panose="020B0502020202020204" pitchFamily="34" charset="0"/>
              </a:rPr>
              <a:t>-first </a:t>
            </a:r>
            <a:r>
              <a:rPr lang="it-IT" sz="2000" b="1" dirty="0" err="1">
                <a:latin typeface="Century Gothic" panose="020B0502020202020204" pitchFamily="34" charset="0"/>
              </a:rPr>
              <a:t>search</a:t>
            </a:r>
            <a:r>
              <a:rPr lang="it-IT" sz="2000" b="1" dirty="0">
                <a:latin typeface="Century Gothic" panose="020B0502020202020204" pitchFamily="34" charset="0"/>
              </a:rPr>
              <a:t> (BFS)</a:t>
            </a:r>
          </a:p>
        </p:txBody>
      </p:sp>
      <p:sp>
        <p:nvSpPr>
          <p:cNvPr id="14" name="Segno di addizione 13">
            <a:extLst>
              <a:ext uri="{FF2B5EF4-FFF2-40B4-BE49-F238E27FC236}">
                <a16:creationId xmlns:a16="http://schemas.microsoft.com/office/drawing/2014/main" id="{1EBE9E7F-DFE4-5B65-57B4-1CB119C04AB2}"/>
              </a:ext>
            </a:extLst>
          </p:cNvPr>
          <p:cNvSpPr/>
          <p:nvPr/>
        </p:nvSpPr>
        <p:spPr>
          <a:xfrm>
            <a:off x="5904429" y="2843747"/>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25" name="Rettangolo 24">
            <a:extLst>
              <a:ext uri="{FF2B5EF4-FFF2-40B4-BE49-F238E27FC236}">
                <a16:creationId xmlns:a16="http://schemas.microsoft.com/office/drawing/2014/main" id="{0D209747-6C88-8320-E6FE-9FF712708530}"/>
              </a:ext>
            </a:extLst>
          </p:cNvPr>
          <p:cNvSpPr/>
          <p:nvPr/>
        </p:nvSpPr>
        <p:spPr>
          <a:xfrm>
            <a:off x="1702433" y="3699605"/>
            <a:ext cx="1615103" cy="615840"/>
          </a:xfrm>
          <a:prstGeom prst="rect">
            <a:avLst/>
          </a:prstGeom>
          <a:solidFill>
            <a:srgbClr val="FFD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a:solidFill>
                  <a:srgbClr val="172435"/>
                </a:solidFill>
                <a:latin typeface="Century Gothic" panose="020B0502020202020204" pitchFamily="34" charset="0"/>
              </a:rPr>
              <a:t> </a:t>
            </a:r>
            <a:r>
              <a:rPr lang="it-IT" sz="2000" b="1" dirty="0" err="1">
                <a:solidFill>
                  <a:srgbClr val="172435"/>
                </a:solidFill>
                <a:latin typeface="Century Gothic" panose="020B0502020202020204" pitchFamily="34" charset="0"/>
              </a:rPr>
              <a:t>Smooth</a:t>
            </a:r>
            <a:r>
              <a:rPr lang="it-IT" sz="2000" b="1" dirty="0">
                <a:solidFill>
                  <a:srgbClr val="172435"/>
                </a:solidFill>
                <a:latin typeface="Century Gothic" panose="020B0502020202020204" pitchFamily="34" charset="0"/>
              </a:rPr>
              <a:t> </a:t>
            </a:r>
            <a:r>
              <a:rPr lang="it-IT" sz="2000" b="1" dirty="0" err="1">
                <a:solidFill>
                  <a:srgbClr val="172435"/>
                </a:solidFill>
                <a:latin typeface="Century Gothic" panose="020B0502020202020204" pitchFamily="34" charset="0"/>
              </a:rPr>
              <a:t>path</a:t>
            </a:r>
            <a:endParaRPr lang="it-IT" sz="2000" b="1" dirty="0">
              <a:solidFill>
                <a:srgbClr val="172435"/>
              </a:solidFill>
              <a:latin typeface="Century Gothic" panose="020B0502020202020204" pitchFamily="34" charset="0"/>
            </a:endParaRPr>
          </a:p>
        </p:txBody>
      </p:sp>
      <p:sp>
        <p:nvSpPr>
          <p:cNvPr id="6" name="Parentesi graffa chiusa 5">
            <a:extLst>
              <a:ext uri="{FF2B5EF4-FFF2-40B4-BE49-F238E27FC236}">
                <a16:creationId xmlns:a16="http://schemas.microsoft.com/office/drawing/2014/main" id="{A0356E64-CBB0-AC25-9CAD-1CBA51B15A76}"/>
              </a:ext>
            </a:extLst>
          </p:cNvPr>
          <p:cNvSpPr/>
          <p:nvPr/>
        </p:nvSpPr>
        <p:spPr>
          <a:xfrm rot="10800000">
            <a:off x="3586100" y="1909730"/>
            <a:ext cx="759752" cy="4291417"/>
          </a:xfrm>
          <a:prstGeom prst="rightBrace">
            <a:avLst/>
          </a:prstGeom>
          <a:ln w="57150">
            <a:solidFill>
              <a:srgbClr val="17243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p:sp>
        <p:nvSpPr>
          <p:cNvPr id="10" name="Rettangolo 9">
            <a:extLst>
              <a:ext uri="{FF2B5EF4-FFF2-40B4-BE49-F238E27FC236}">
                <a16:creationId xmlns:a16="http://schemas.microsoft.com/office/drawing/2014/main" id="{DBA7426E-9472-E3C9-B1C6-619E75EB9CD2}"/>
              </a:ext>
            </a:extLst>
          </p:cNvPr>
          <p:cNvSpPr/>
          <p:nvPr/>
        </p:nvSpPr>
        <p:spPr>
          <a:xfrm>
            <a:off x="5022096" y="5316564"/>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Path</a:t>
            </a:r>
            <a:r>
              <a:rPr lang="it-IT" sz="2000" b="1" dirty="0">
                <a:latin typeface="Century Gothic" panose="020B0502020202020204" pitchFamily="34" charset="0"/>
              </a:rPr>
              <a:t> </a:t>
            </a:r>
            <a:r>
              <a:rPr lang="it-IT" sz="2000" b="1" dirty="0" err="1">
                <a:latin typeface="Century Gothic" panose="020B0502020202020204" pitchFamily="34" charset="0"/>
              </a:rPr>
              <a:t>smoothing</a:t>
            </a:r>
            <a:endParaRPr lang="it-IT" sz="2000" b="1" dirty="0">
              <a:latin typeface="Century Gothic" panose="020B0502020202020204" pitchFamily="34" charset="0"/>
            </a:endParaRPr>
          </a:p>
        </p:txBody>
      </p:sp>
      <p:sp>
        <p:nvSpPr>
          <p:cNvPr id="11" name="Segno di addizione 10">
            <a:extLst>
              <a:ext uri="{FF2B5EF4-FFF2-40B4-BE49-F238E27FC236}">
                <a16:creationId xmlns:a16="http://schemas.microsoft.com/office/drawing/2014/main" id="{25204D5E-A06D-B021-1647-F9558B7AAEEF}"/>
              </a:ext>
            </a:extLst>
          </p:cNvPr>
          <p:cNvSpPr/>
          <p:nvPr/>
        </p:nvSpPr>
        <p:spPr>
          <a:xfrm>
            <a:off x="5901116" y="4547164"/>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22" name="CasellaDiTesto 21">
            <a:extLst>
              <a:ext uri="{FF2B5EF4-FFF2-40B4-BE49-F238E27FC236}">
                <a16:creationId xmlns:a16="http://schemas.microsoft.com/office/drawing/2014/main" id="{AAF4618B-AB54-1927-AC40-7F22435E74C9}"/>
              </a:ext>
            </a:extLst>
          </p:cNvPr>
          <p:cNvSpPr txBox="1"/>
          <p:nvPr/>
        </p:nvSpPr>
        <p:spPr>
          <a:xfrm>
            <a:off x="119414" y="3804460"/>
            <a:ext cx="1615103" cy="400110"/>
          </a:xfrm>
          <a:prstGeom prst="rect">
            <a:avLst/>
          </a:prstGeom>
          <a:noFill/>
        </p:spPr>
        <p:txBody>
          <a:bodyPr wrap="square">
            <a:spAutoFit/>
          </a:bodyPr>
          <a:lstStyle/>
          <a:p>
            <a:r>
              <a:rPr lang="it-IT" sz="2000" dirty="0" err="1">
                <a:latin typeface="Century Gothic" panose="020B0502020202020204" pitchFamily="34" charset="0"/>
              </a:rPr>
              <a:t>Objective</a:t>
            </a:r>
            <a:r>
              <a:rPr lang="it-IT" sz="2000" dirty="0">
                <a:latin typeface="Century Gothic" panose="020B0502020202020204" pitchFamily="34" charset="0"/>
              </a:rPr>
              <a:t>:</a:t>
            </a:r>
          </a:p>
        </p:txBody>
      </p:sp>
      <p:sp>
        <p:nvSpPr>
          <p:cNvPr id="35" name="Ovale 34">
            <a:extLst>
              <a:ext uri="{FF2B5EF4-FFF2-40B4-BE49-F238E27FC236}">
                <a16:creationId xmlns:a16="http://schemas.microsoft.com/office/drawing/2014/main" id="{382BF34F-2E89-2B32-6889-3C122C3A2CFB}"/>
              </a:ext>
            </a:extLst>
          </p:cNvPr>
          <p:cNvSpPr/>
          <p:nvPr/>
        </p:nvSpPr>
        <p:spPr>
          <a:xfrm>
            <a:off x="6015444" y="1319535"/>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1</a:t>
            </a:r>
            <a:endParaRPr lang="it-IT" dirty="0">
              <a:solidFill>
                <a:srgbClr val="971720"/>
              </a:solidFill>
              <a:latin typeface="Century Gothic"/>
              <a:cs typeface="Century Gothic"/>
            </a:endParaRPr>
          </a:p>
        </p:txBody>
      </p:sp>
      <p:sp>
        <p:nvSpPr>
          <p:cNvPr id="38" name="Rettangolo 37">
            <a:extLst>
              <a:ext uri="{FF2B5EF4-FFF2-40B4-BE49-F238E27FC236}">
                <a16:creationId xmlns:a16="http://schemas.microsoft.com/office/drawing/2014/main" id="{ADCF0364-5C9A-29E3-AAFE-6A7994DEDBD9}"/>
              </a:ext>
            </a:extLst>
          </p:cNvPr>
          <p:cNvSpPr/>
          <p:nvPr/>
        </p:nvSpPr>
        <p:spPr>
          <a:xfrm>
            <a:off x="8974865" y="1926506"/>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Reeds</a:t>
            </a:r>
            <a:r>
              <a:rPr lang="it-IT" sz="2000" b="1" dirty="0">
                <a:latin typeface="Century Gothic" panose="020B0502020202020204" pitchFamily="34" charset="0"/>
              </a:rPr>
              <a:t>-Shepp </a:t>
            </a:r>
            <a:r>
              <a:rPr lang="it-IT" sz="2000" b="1" dirty="0" err="1">
                <a:latin typeface="Century Gothic" panose="020B0502020202020204" pitchFamily="34" charset="0"/>
              </a:rPr>
              <a:t>Curves</a:t>
            </a:r>
            <a:endParaRPr lang="it-IT" sz="2000" b="1" dirty="0">
              <a:latin typeface="Century Gothic" panose="020B0502020202020204" pitchFamily="34" charset="0"/>
            </a:endParaRPr>
          </a:p>
        </p:txBody>
      </p:sp>
      <p:sp>
        <p:nvSpPr>
          <p:cNvPr id="39" name="Rettangolo 38">
            <a:extLst>
              <a:ext uri="{FF2B5EF4-FFF2-40B4-BE49-F238E27FC236}">
                <a16:creationId xmlns:a16="http://schemas.microsoft.com/office/drawing/2014/main" id="{94FAFD5D-94F7-8CCF-831B-63E4B51C7209}"/>
              </a:ext>
            </a:extLst>
          </p:cNvPr>
          <p:cNvSpPr/>
          <p:nvPr/>
        </p:nvSpPr>
        <p:spPr>
          <a:xfrm>
            <a:off x="8978178" y="3629923"/>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Dijkstra's</a:t>
            </a:r>
            <a:r>
              <a:rPr lang="it-IT" sz="2000" b="1" dirty="0">
                <a:latin typeface="Century Gothic" panose="020B0502020202020204" pitchFamily="34" charset="0"/>
              </a:rPr>
              <a:t> </a:t>
            </a:r>
            <a:r>
              <a:rPr lang="it-IT" sz="2000" b="1" dirty="0" err="1">
                <a:latin typeface="Century Gothic" panose="020B0502020202020204" pitchFamily="34" charset="0"/>
              </a:rPr>
              <a:t>algorithm</a:t>
            </a:r>
            <a:endParaRPr lang="it-IT" sz="2000" b="1" dirty="0">
              <a:latin typeface="Century Gothic" panose="020B0502020202020204" pitchFamily="34" charset="0"/>
            </a:endParaRPr>
          </a:p>
        </p:txBody>
      </p:sp>
      <p:sp>
        <p:nvSpPr>
          <p:cNvPr id="40" name="Segno di addizione 39">
            <a:extLst>
              <a:ext uri="{FF2B5EF4-FFF2-40B4-BE49-F238E27FC236}">
                <a16:creationId xmlns:a16="http://schemas.microsoft.com/office/drawing/2014/main" id="{7AF8C3FB-1577-F037-795A-8E02F1586A06}"/>
              </a:ext>
            </a:extLst>
          </p:cNvPr>
          <p:cNvSpPr/>
          <p:nvPr/>
        </p:nvSpPr>
        <p:spPr>
          <a:xfrm>
            <a:off x="9857198" y="2860523"/>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41" name="Ovale 40">
            <a:extLst>
              <a:ext uri="{FF2B5EF4-FFF2-40B4-BE49-F238E27FC236}">
                <a16:creationId xmlns:a16="http://schemas.microsoft.com/office/drawing/2014/main" id="{8E041229-5323-1090-ADB7-2CD88CEAE8CB}"/>
              </a:ext>
            </a:extLst>
          </p:cNvPr>
          <p:cNvSpPr/>
          <p:nvPr/>
        </p:nvSpPr>
        <p:spPr>
          <a:xfrm>
            <a:off x="9968213" y="1336311"/>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2</a:t>
            </a:r>
            <a:endParaRPr lang="it-IT" sz="1800" dirty="0">
              <a:solidFill>
                <a:srgbClr val="971720"/>
              </a:solidFill>
              <a:latin typeface="Century Gothic"/>
              <a:cs typeface="Century Gothic"/>
            </a:endParaRPr>
          </a:p>
        </p:txBody>
      </p:sp>
    </p:spTree>
    <p:extLst>
      <p:ext uri="{BB962C8B-B14F-4D97-AF65-F5344CB8AC3E}">
        <p14:creationId xmlns:p14="http://schemas.microsoft.com/office/powerpoint/2010/main" val="326445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1°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11" name="CasellaDiTesto 10">
            <a:extLst>
              <a:ext uri="{FF2B5EF4-FFF2-40B4-BE49-F238E27FC236}">
                <a16:creationId xmlns:a16="http://schemas.microsoft.com/office/drawing/2014/main" id="{FB13F1DF-F4B1-8FE9-C4D1-1C7F853969BB}"/>
              </a:ext>
            </a:extLst>
          </p:cNvPr>
          <p:cNvSpPr txBox="1"/>
          <p:nvPr/>
        </p:nvSpPr>
        <p:spPr>
          <a:xfrm>
            <a:off x="159176" y="3775112"/>
            <a:ext cx="4430110" cy="369332"/>
          </a:xfrm>
          <a:prstGeom prst="rect">
            <a:avLst/>
          </a:prstGeom>
          <a:noFill/>
        </p:spPr>
        <p:txBody>
          <a:bodyPr wrap="square">
            <a:spAutoFit/>
          </a:bodyPr>
          <a:lstStyle/>
          <a:p>
            <a:r>
              <a:rPr lang="it-IT" dirty="0" err="1">
                <a:latin typeface="Century Gothic" panose="020B0502020202020204" pitchFamily="34" charset="0"/>
              </a:rPr>
              <a:t>Probabilistic</a:t>
            </a:r>
            <a:r>
              <a:rPr lang="it-IT" dirty="0">
                <a:latin typeface="Century Gothic" panose="020B0502020202020204" pitchFamily="34" charset="0"/>
              </a:rPr>
              <a:t> Roadmap Method (PRM)</a:t>
            </a:r>
          </a:p>
        </p:txBody>
      </p:sp>
      <p:pic>
        <p:nvPicPr>
          <p:cNvPr id="5" name="Immagine 4">
            <a:extLst>
              <a:ext uri="{FF2B5EF4-FFF2-40B4-BE49-F238E27FC236}">
                <a16:creationId xmlns:a16="http://schemas.microsoft.com/office/drawing/2014/main" id="{AE404A69-BA6F-3C12-F073-59F030A65CF2}"/>
              </a:ext>
            </a:extLst>
          </p:cNvPr>
          <p:cNvPicPr>
            <a:picLocks noChangeAspect="1"/>
          </p:cNvPicPr>
          <p:nvPr/>
        </p:nvPicPr>
        <p:blipFill>
          <a:blip r:embed="rId4"/>
          <a:stretch>
            <a:fillRect/>
          </a:stretch>
        </p:blipFill>
        <p:spPr>
          <a:xfrm>
            <a:off x="4881789" y="1767619"/>
            <a:ext cx="3301293" cy="1991780"/>
          </a:xfrm>
          <a:prstGeom prst="rect">
            <a:avLst/>
          </a:prstGeom>
        </p:spPr>
      </p:pic>
      <p:pic>
        <p:nvPicPr>
          <p:cNvPr id="6" name="Immagine 5">
            <a:extLst>
              <a:ext uri="{FF2B5EF4-FFF2-40B4-BE49-F238E27FC236}">
                <a16:creationId xmlns:a16="http://schemas.microsoft.com/office/drawing/2014/main" id="{A3B92D56-B1FD-B094-0E91-3BBDE7799290}"/>
              </a:ext>
            </a:extLst>
          </p:cNvPr>
          <p:cNvPicPr>
            <a:picLocks noChangeAspect="1"/>
          </p:cNvPicPr>
          <p:nvPr/>
        </p:nvPicPr>
        <p:blipFill>
          <a:blip r:embed="rId5"/>
          <a:stretch>
            <a:fillRect/>
          </a:stretch>
        </p:blipFill>
        <p:spPr>
          <a:xfrm>
            <a:off x="2794707" y="4193135"/>
            <a:ext cx="3301293" cy="1952260"/>
          </a:xfrm>
          <a:prstGeom prst="rect">
            <a:avLst/>
          </a:prstGeom>
        </p:spPr>
      </p:pic>
      <p:sp>
        <p:nvSpPr>
          <p:cNvPr id="13" name="CasellaDiTesto 12">
            <a:extLst>
              <a:ext uri="{FF2B5EF4-FFF2-40B4-BE49-F238E27FC236}">
                <a16:creationId xmlns:a16="http://schemas.microsoft.com/office/drawing/2014/main" id="{053B1FFB-A008-433D-F192-588EBAAAD655}"/>
              </a:ext>
            </a:extLst>
          </p:cNvPr>
          <p:cNvSpPr txBox="1"/>
          <p:nvPr/>
        </p:nvSpPr>
        <p:spPr>
          <a:xfrm>
            <a:off x="5085486" y="3775165"/>
            <a:ext cx="3058073" cy="369332"/>
          </a:xfrm>
          <a:prstGeom prst="rect">
            <a:avLst/>
          </a:prstGeom>
          <a:noFill/>
        </p:spPr>
        <p:txBody>
          <a:bodyPr wrap="square">
            <a:spAutoFit/>
          </a:bodyPr>
          <a:lstStyle/>
          <a:p>
            <a:r>
              <a:rPr lang="it-IT" sz="1800" dirty="0" err="1">
                <a:latin typeface="Century Gothic" panose="020B0502020202020204" pitchFamily="34" charset="0"/>
              </a:rPr>
              <a:t>Breadth</a:t>
            </a:r>
            <a:r>
              <a:rPr lang="it-IT" sz="1800" dirty="0">
                <a:latin typeface="Century Gothic" panose="020B0502020202020204" pitchFamily="34" charset="0"/>
              </a:rPr>
              <a:t>-First </a:t>
            </a:r>
            <a:r>
              <a:rPr lang="it-IT" sz="1800" dirty="0" err="1">
                <a:latin typeface="Century Gothic" panose="020B0502020202020204" pitchFamily="34" charset="0"/>
              </a:rPr>
              <a:t>Search</a:t>
            </a:r>
            <a:r>
              <a:rPr lang="it-IT" sz="1800" dirty="0">
                <a:latin typeface="Century Gothic" panose="020B0502020202020204" pitchFamily="34" charset="0"/>
              </a:rPr>
              <a:t> (BFS)</a:t>
            </a:r>
            <a:endParaRPr lang="it-IT" dirty="0"/>
          </a:p>
        </p:txBody>
      </p:sp>
      <p:sp>
        <p:nvSpPr>
          <p:cNvPr id="14" name="CasellaDiTesto 13">
            <a:extLst>
              <a:ext uri="{FF2B5EF4-FFF2-40B4-BE49-F238E27FC236}">
                <a16:creationId xmlns:a16="http://schemas.microsoft.com/office/drawing/2014/main" id="{F0EC54E4-D4BD-744F-0214-33950D30DB2E}"/>
              </a:ext>
            </a:extLst>
          </p:cNvPr>
          <p:cNvSpPr txBox="1"/>
          <p:nvPr/>
        </p:nvSpPr>
        <p:spPr>
          <a:xfrm>
            <a:off x="3484721" y="6126952"/>
            <a:ext cx="2146736" cy="369332"/>
          </a:xfrm>
          <a:prstGeom prst="rect">
            <a:avLst/>
          </a:prstGeom>
          <a:noFill/>
        </p:spPr>
        <p:txBody>
          <a:bodyPr wrap="square">
            <a:spAutoFit/>
          </a:bodyPr>
          <a:lstStyle/>
          <a:p>
            <a:r>
              <a:rPr lang="it-IT" sz="1800" dirty="0" err="1">
                <a:latin typeface="Century Gothic" panose="020B0502020202020204" pitchFamily="34" charset="0"/>
              </a:rPr>
              <a:t>Path</a:t>
            </a:r>
            <a:r>
              <a:rPr lang="it-IT" sz="1800" dirty="0">
                <a:latin typeface="Century Gothic" panose="020B0502020202020204" pitchFamily="34" charset="0"/>
              </a:rPr>
              <a:t> </a:t>
            </a:r>
            <a:r>
              <a:rPr lang="it-IT" sz="1800" dirty="0" err="1">
                <a:latin typeface="Century Gothic" panose="020B0502020202020204" pitchFamily="34" charset="0"/>
              </a:rPr>
              <a:t>smoothing</a:t>
            </a:r>
            <a:endParaRPr lang="it-IT" dirty="0"/>
          </a:p>
        </p:txBody>
      </p:sp>
      <p:sp>
        <p:nvSpPr>
          <p:cNvPr id="35" name="Rettangolo 34">
            <a:extLst>
              <a:ext uri="{FF2B5EF4-FFF2-40B4-BE49-F238E27FC236}">
                <a16:creationId xmlns:a16="http://schemas.microsoft.com/office/drawing/2014/main" id="{9A87A834-EF29-1DAB-889C-664F16D0E642}"/>
              </a:ext>
            </a:extLst>
          </p:cNvPr>
          <p:cNvSpPr/>
          <p:nvPr/>
        </p:nvSpPr>
        <p:spPr>
          <a:xfrm>
            <a:off x="9172169" y="1895336"/>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Probabilistic</a:t>
            </a:r>
            <a:r>
              <a:rPr lang="it-IT" sz="2000" b="1" dirty="0">
                <a:latin typeface="Century Gothic" panose="020B0502020202020204" pitchFamily="34" charset="0"/>
              </a:rPr>
              <a:t> Roadmaps (PRM)</a:t>
            </a:r>
          </a:p>
        </p:txBody>
      </p:sp>
      <p:sp>
        <p:nvSpPr>
          <p:cNvPr id="36" name="Rettangolo 35">
            <a:extLst>
              <a:ext uri="{FF2B5EF4-FFF2-40B4-BE49-F238E27FC236}">
                <a16:creationId xmlns:a16="http://schemas.microsoft.com/office/drawing/2014/main" id="{484B7340-F767-E822-0961-ECD4CE408FAD}"/>
              </a:ext>
            </a:extLst>
          </p:cNvPr>
          <p:cNvSpPr/>
          <p:nvPr/>
        </p:nvSpPr>
        <p:spPr>
          <a:xfrm>
            <a:off x="9175482" y="3598753"/>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Breadth</a:t>
            </a:r>
            <a:r>
              <a:rPr lang="it-IT" sz="2000" b="1" dirty="0">
                <a:latin typeface="Century Gothic" panose="020B0502020202020204" pitchFamily="34" charset="0"/>
              </a:rPr>
              <a:t>-first </a:t>
            </a:r>
            <a:r>
              <a:rPr lang="it-IT" sz="2000" b="1" dirty="0" err="1">
                <a:latin typeface="Century Gothic" panose="020B0502020202020204" pitchFamily="34" charset="0"/>
              </a:rPr>
              <a:t>search</a:t>
            </a:r>
            <a:r>
              <a:rPr lang="it-IT" sz="2000" b="1" dirty="0">
                <a:latin typeface="Century Gothic" panose="020B0502020202020204" pitchFamily="34" charset="0"/>
              </a:rPr>
              <a:t> (BFS)</a:t>
            </a:r>
          </a:p>
        </p:txBody>
      </p:sp>
      <p:sp>
        <p:nvSpPr>
          <p:cNvPr id="37" name="Segno di addizione 36">
            <a:extLst>
              <a:ext uri="{FF2B5EF4-FFF2-40B4-BE49-F238E27FC236}">
                <a16:creationId xmlns:a16="http://schemas.microsoft.com/office/drawing/2014/main" id="{E07E4125-F0E6-5F6A-4697-19C958DF21B3}"/>
              </a:ext>
            </a:extLst>
          </p:cNvPr>
          <p:cNvSpPr/>
          <p:nvPr/>
        </p:nvSpPr>
        <p:spPr>
          <a:xfrm>
            <a:off x="10054502" y="2829353"/>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38" name="Rettangolo 37">
            <a:extLst>
              <a:ext uri="{FF2B5EF4-FFF2-40B4-BE49-F238E27FC236}">
                <a16:creationId xmlns:a16="http://schemas.microsoft.com/office/drawing/2014/main" id="{5ACF634D-9F02-C8C7-6CF4-6090B717CA8A}"/>
              </a:ext>
            </a:extLst>
          </p:cNvPr>
          <p:cNvSpPr/>
          <p:nvPr/>
        </p:nvSpPr>
        <p:spPr>
          <a:xfrm>
            <a:off x="9172169" y="5302170"/>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Path</a:t>
            </a:r>
            <a:r>
              <a:rPr lang="it-IT" sz="2000" b="1" dirty="0">
                <a:latin typeface="Century Gothic" panose="020B0502020202020204" pitchFamily="34" charset="0"/>
              </a:rPr>
              <a:t> </a:t>
            </a:r>
            <a:r>
              <a:rPr lang="it-IT" sz="2000" b="1" dirty="0" err="1">
                <a:latin typeface="Century Gothic" panose="020B0502020202020204" pitchFamily="34" charset="0"/>
              </a:rPr>
              <a:t>smoothing</a:t>
            </a:r>
            <a:endParaRPr lang="it-IT" sz="2000" b="1" dirty="0">
              <a:latin typeface="Century Gothic" panose="020B0502020202020204" pitchFamily="34" charset="0"/>
            </a:endParaRPr>
          </a:p>
        </p:txBody>
      </p:sp>
      <p:sp>
        <p:nvSpPr>
          <p:cNvPr id="39" name="Segno di addizione 38">
            <a:extLst>
              <a:ext uri="{FF2B5EF4-FFF2-40B4-BE49-F238E27FC236}">
                <a16:creationId xmlns:a16="http://schemas.microsoft.com/office/drawing/2014/main" id="{640C24A8-BDAE-098D-1086-5913B1AC085A}"/>
              </a:ext>
            </a:extLst>
          </p:cNvPr>
          <p:cNvSpPr/>
          <p:nvPr/>
        </p:nvSpPr>
        <p:spPr>
          <a:xfrm>
            <a:off x="10051189" y="4532770"/>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40" name="Ovale 39">
            <a:extLst>
              <a:ext uri="{FF2B5EF4-FFF2-40B4-BE49-F238E27FC236}">
                <a16:creationId xmlns:a16="http://schemas.microsoft.com/office/drawing/2014/main" id="{60896CF8-31E0-D4AE-509D-A02577C37783}"/>
              </a:ext>
            </a:extLst>
          </p:cNvPr>
          <p:cNvSpPr/>
          <p:nvPr/>
        </p:nvSpPr>
        <p:spPr>
          <a:xfrm>
            <a:off x="10165517" y="1305141"/>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1</a:t>
            </a:r>
            <a:endParaRPr lang="it-IT" dirty="0">
              <a:solidFill>
                <a:srgbClr val="971720"/>
              </a:solidFill>
              <a:latin typeface="Century Gothic"/>
              <a:cs typeface="Century Gothic"/>
            </a:endParaRPr>
          </a:p>
        </p:txBody>
      </p:sp>
      <p:pic>
        <p:nvPicPr>
          <p:cNvPr id="41" name="Immagine 40">
            <a:extLst>
              <a:ext uri="{FF2B5EF4-FFF2-40B4-BE49-F238E27FC236}">
                <a16:creationId xmlns:a16="http://schemas.microsoft.com/office/drawing/2014/main" id="{8E5409B6-9E75-D963-054C-E43FA014CD34}"/>
              </a:ext>
            </a:extLst>
          </p:cNvPr>
          <p:cNvPicPr>
            <a:picLocks noChangeAspect="1"/>
          </p:cNvPicPr>
          <p:nvPr/>
        </p:nvPicPr>
        <p:blipFill>
          <a:blip r:embed="rId6"/>
          <a:srcRect/>
          <a:stretch/>
        </p:blipFill>
        <p:spPr>
          <a:xfrm>
            <a:off x="707627" y="1764522"/>
            <a:ext cx="3301293" cy="1980775"/>
          </a:xfrm>
          <a:prstGeom prst="rect">
            <a:avLst/>
          </a:prstGeom>
        </p:spPr>
      </p:pic>
    </p:spTree>
    <p:extLst>
      <p:ext uri="{BB962C8B-B14F-4D97-AF65-F5344CB8AC3E}">
        <p14:creationId xmlns:p14="http://schemas.microsoft.com/office/powerpoint/2010/main" val="2947281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r>
              <a:rPr lang="it-IT" sz="1400" dirty="0">
                <a:solidFill>
                  <a:srgbClr val="162230"/>
                </a:solidFill>
                <a:latin typeface="Century Gothic"/>
                <a:cs typeface="Century Gothic"/>
              </a:rPr>
              <a:t>/32</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Probabilistic</a:t>
            </a:r>
            <a:r>
              <a:rPr lang="it-IT" sz="3200" dirty="0">
                <a:solidFill>
                  <a:srgbClr val="971720"/>
                </a:solidFill>
                <a:latin typeface="Century Gothic"/>
                <a:cs typeface="Century Gothic"/>
              </a:rPr>
              <a:t> Roadmap Method (PRM)    </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20" name="CasellaDiTesto 19">
            <a:extLst>
              <a:ext uri="{FF2B5EF4-FFF2-40B4-BE49-F238E27FC236}">
                <a16:creationId xmlns:a16="http://schemas.microsoft.com/office/drawing/2014/main" id="{27486572-2699-3EEE-CE0D-7AA9DDD02A35}"/>
              </a:ext>
            </a:extLst>
          </p:cNvPr>
          <p:cNvSpPr txBox="1"/>
          <p:nvPr/>
        </p:nvSpPr>
        <p:spPr>
          <a:xfrm>
            <a:off x="546054" y="5935844"/>
            <a:ext cx="6410095" cy="369332"/>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Next step </a:t>
            </a:r>
            <a:r>
              <a:rPr lang="en-US" sz="1800" dirty="0">
                <a:sym typeface="Wingdings" panose="05000000000000000000" pitchFamily="2" charset="2"/>
              </a:rPr>
              <a:t> find a path with a search algorithm</a:t>
            </a:r>
            <a:endParaRPr lang="it-IT" sz="1800" b="1" dirty="0"/>
          </a:p>
        </p:txBody>
      </p:sp>
      <p:sp>
        <p:nvSpPr>
          <p:cNvPr id="35" name="Rettangolo 34">
            <a:extLst>
              <a:ext uri="{FF2B5EF4-FFF2-40B4-BE49-F238E27FC236}">
                <a16:creationId xmlns:a16="http://schemas.microsoft.com/office/drawing/2014/main" id="{9A87A834-EF29-1DAB-889C-664F16D0E642}"/>
              </a:ext>
            </a:extLst>
          </p:cNvPr>
          <p:cNvSpPr/>
          <p:nvPr/>
        </p:nvSpPr>
        <p:spPr>
          <a:xfrm>
            <a:off x="1096818" y="1963619"/>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a:latin typeface="Century Gothic" panose="020B0502020202020204" pitchFamily="34" charset="0"/>
              </a:rPr>
              <a:t>Roadmap </a:t>
            </a:r>
            <a:r>
              <a:rPr lang="it-IT" sz="2000" b="1" dirty="0" err="1">
                <a:latin typeface="Century Gothic" panose="020B0502020202020204" pitchFamily="34" charset="0"/>
              </a:rPr>
              <a:t>construction</a:t>
            </a:r>
            <a:endParaRPr lang="it-IT" sz="2000" b="1" dirty="0">
              <a:latin typeface="Century Gothic" panose="020B0502020202020204" pitchFamily="34" charset="0"/>
            </a:endParaRPr>
          </a:p>
        </p:txBody>
      </p:sp>
      <p:sp>
        <p:nvSpPr>
          <p:cNvPr id="40" name="Ovale 39">
            <a:extLst>
              <a:ext uri="{FF2B5EF4-FFF2-40B4-BE49-F238E27FC236}">
                <a16:creationId xmlns:a16="http://schemas.microsoft.com/office/drawing/2014/main" id="{60896CF8-31E0-D4AE-509D-A02577C37783}"/>
              </a:ext>
            </a:extLst>
          </p:cNvPr>
          <p:cNvSpPr/>
          <p:nvPr/>
        </p:nvSpPr>
        <p:spPr>
          <a:xfrm>
            <a:off x="546054" y="2133309"/>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1</a:t>
            </a:r>
            <a:endParaRPr lang="it-IT" dirty="0">
              <a:solidFill>
                <a:srgbClr val="971720"/>
              </a:solidFill>
              <a:latin typeface="Century Gothic"/>
              <a:cs typeface="Century Gothic"/>
            </a:endParaRPr>
          </a:p>
        </p:txBody>
      </p:sp>
      <p:sp>
        <p:nvSpPr>
          <p:cNvPr id="7" name="Rettangolo 6">
            <a:extLst>
              <a:ext uri="{FF2B5EF4-FFF2-40B4-BE49-F238E27FC236}">
                <a16:creationId xmlns:a16="http://schemas.microsoft.com/office/drawing/2014/main" id="{8E5B5EB7-3D98-2A09-6ED4-38F869739521}"/>
              </a:ext>
            </a:extLst>
          </p:cNvPr>
          <p:cNvSpPr/>
          <p:nvPr/>
        </p:nvSpPr>
        <p:spPr>
          <a:xfrm>
            <a:off x="6398820" y="4309055"/>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Graph</a:t>
            </a:r>
            <a:r>
              <a:rPr lang="it-IT" sz="2000" b="1" dirty="0">
                <a:latin typeface="Century Gothic" panose="020B0502020202020204" pitchFamily="34" charset="0"/>
              </a:rPr>
              <a:t> </a:t>
            </a:r>
            <a:r>
              <a:rPr lang="it-IT" sz="2000" b="1" dirty="0" err="1">
                <a:latin typeface="Century Gothic" panose="020B0502020202020204" pitchFamily="34" charset="0"/>
              </a:rPr>
              <a:t>creation</a:t>
            </a:r>
            <a:endParaRPr lang="it-IT" sz="2000" b="1" dirty="0">
              <a:latin typeface="Century Gothic" panose="020B0502020202020204" pitchFamily="34" charset="0"/>
            </a:endParaRPr>
          </a:p>
        </p:txBody>
      </p:sp>
      <p:sp>
        <p:nvSpPr>
          <p:cNvPr id="8" name="Ovale 7">
            <a:extLst>
              <a:ext uri="{FF2B5EF4-FFF2-40B4-BE49-F238E27FC236}">
                <a16:creationId xmlns:a16="http://schemas.microsoft.com/office/drawing/2014/main" id="{DC25AF76-3790-E917-58ED-8C26D6143883}"/>
              </a:ext>
            </a:extLst>
          </p:cNvPr>
          <p:cNvSpPr/>
          <p:nvPr/>
        </p:nvSpPr>
        <p:spPr>
          <a:xfrm>
            <a:off x="5848056" y="4478745"/>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3</a:t>
            </a:r>
            <a:endParaRPr lang="it-IT" dirty="0">
              <a:solidFill>
                <a:srgbClr val="971720"/>
              </a:solidFill>
              <a:latin typeface="Century Gothic"/>
              <a:cs typeface="Century Gothic"/>
            </a:endParaRPr>
          </a:p>
        </p:txBody>
      </p:sp>
      <p:sp>
        <p:nvSpPr>
          <p:cNvPr id="10" name="Rettangolo 9">
            <a:extLst>
              <a:ext uri="{FF2B5EF4-FFF2-40B4-BE49-F238E27FC236}">
                <a16:creationId xmlns:a16="http://schemas.microsoft.com/office/drawing/2014/main" id="{AFFAF0A8-39D0-4935-F19D-E59CB1F2D60A}"/>
              </a:ext>
            </a:extLst>
          </p:cNvPr>
          <p:cNvSpPr/>
          <p:nvPr/>
        </p:nvSpPr>
        <p:spPr>
          <a:xfrm>
            <a:off x="3697475" y="3121491"/>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Adding</a:t>
            </a:r>
            <a:r>
              <a:rPr lang="it-IT" sz="2000" b="1" dirty="0">
                <a:latin typeface="Century Gothic" panose="020B0502020202020204" pitchFamily="34" charset="0"/>
              </a:rPr>
              <a:t> Start and Goal</a:t>
            </a:r>
          </a:p>
        </p:txBody>
      </p:sp>
      <p:sp>
        <p:nvSpPr>
          <p:cNvPr id="11" name="Ovale 10">
            <a:extLst>
              <a:ext uri="{FF2B5EF4-FFF2-40B4-BE49-F238E27FC236}">
                <a16:creationId xmlns:a16="http://schemas.microsoft.com/office/drawing/2014/main" id="{B4272802-A2D5-3628-C1EA-AF83F689D37D}"/>
              </a:ext>
            </a:extLst>
          </p:cNvPr>
          <p:cNvSpPr/>
          <p:nvPr/>
        </p:nvSpPr>
        <p:spPr>
          <a:xfrm>
            <a:off x="3146711" y="3291181"/>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2</a:t>
            </a:r>
            <a:endParaRPr lang="it-IT" dirty="0">
              <a:solidFill>
                <a:srgbClr val="971720"/>
              </a:solidFill>
              <a:latin typeface="Century Gothic"/>
              <a:cs typeface="Century Gothic"/>
            </a:endParaRPr>
          </a:p>
        </p:txBody>
      </p:sp>
      <p:sp>
        <p:nvSpPr>
          <p:cNvPr id="12" name="Rettangolo 11">
            <a:extLst>
              <a:ext uri="{FF2B5EF4-FFF2-40B4-BE49-F238E27FC236}">
                <a16:creationId xmlns:a16="http://schemas.microsoft.com/office/drawing/2014/main" id="{CDFBCA77-D3E8-D53C-D56B-54AE322602A7}"/>
              </a:ext>
            </a:extLst>
          </p:cNvPr>
          <p:cNvSpPr/>
          <p:nvPr/>
        </p:nvSpPr>
        <p:spPr>
          <a:xfrm>
            <a:off x="9021554" y="5342833"/>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Termination</a:t>
            </a:r>
            <a:r>
              <a:rPr lang="it-IT" sz="2000" b="1" dirty="0">
                <a:latin typeface="Century Gothic" panose="020B0502020202020204" pitchFamily="34" charset="0"/>
              </a:rPr>
              <a:t> </a:t>
            </a:r>
            <a:r>
              <a:rPr lang="it-IT" sz="2000" b="1" dirty="0" err="1">
                <a:latin typeface="Century Gothic" panose="020B0502020202020204" pitchFamily="34" charset="0"/>
              </a:rPr>
              <a:t>criteria</a:t>
            </a:r>
            <a:endParaRPr lang="it-IT" sz="2000" b="1" dirty="0">
              <a:latin typeface="Century Gothic" panose="020B0502020202020204" pitchFamily="34" charset="0"/>
            </a:endParaRPr>
          </a:p>
        </p:txBody>
      </p:sp>
      <p:sp>
        <p:nvSpPr>
          <p:cNvPr id="13" name="Ovale 12">
            <a:extLst>
              <a:ext uri="{FF2B5EF4-FFF2-40B4-BE49-F238E27FC236}">
                <a16:creationId xmlns:a16="http://schemas.microsoft.com/office/drawing/2014/main" id="{A20F1B9E-7BA2-64B0-EEB8-621999CE02CD}"/>
              </a:ext>
            </a:extLst>
          </p:cNvPr>
          <p:cNvSpPr/>
          <p:nvPr/>
        </p:nvSpPr>
        <p:spPr>
          <a:xfrm>
            <a:off x="8470790" y="5512523"/>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4</a:t>
            </a:r>
            <a:endParaRPr lang="it-IT" dirty="0">
              <a:solidFill>
                <a:srgbClr val="971720"/>
              </a:solidFill>
              <a:latin typeface="Century Gothic"/>
              <a:cs typeface="Century Gothic"/>
            </a:endParaRPr>
          </a:p>
        </p:txBody>
      </p:sp>
      <p:sp>
        <p:nvSpPr>
          <p:cNvPr id="15" name="CasellaDiTesto 14">
            <a:extLst>
              <a:ext uri="{FF2B5EF4-FFF2-40B4-BE49-F238E27FC236}">
                <a16:creationId xmlns:a16="http://schemas.microsoft.com/office/drawing/2014/main" id="{C0BF6A03-52F1-707F-8893-6CC02089C92A}"/>
              </a:ext>
            </a:extLst>
          </p:cNvPr>
          <p:cNvSpPr txBox="1"/>
          <p:nvPr/>
        </p:nvSpPr>
        <p:spPr>
          <a:xfrm>
            <a:off x="3273414" y="2017162"/>
            <a:ext cx="4016265" cy="861774"/>
          </a:xfrm>
          <a:prstGeom prst="rect">
            <a:avLst/>
          </a:prstGeom>
          <a:noFill/>
        </p:spPr>
        <p:txBody>
          <a:bodyPr wrap="square">
            <a:spAutoFit/>
          </a:bodyPr>
          <a:lstStyle/>
          <a:p>
            <a:pPr marL="914400" lvl="1" indent="-457200">
              <a:buFont typeface="Arial" panose="020B0604020202020204" pitchFamily="34" charset="0"/>
              <a:buChar char="•"/>
            </a:pPr>
            <a:r>
              <a:rPr lang="en-US" sz="1600" dirty="0">
                <a:latin typeface="Century Gothic" panose="020B0502020202020204" pitchFamily="34" charset="0"/>
              </a:rPr>
              <a:t>Sampling</a:t>
            </a:r>
          </a:p>
          <a:p>
            <a:pPr marL="914400" lvl="1" indent="-457200">
              <a:buFont typeface="Arial" panose="020B0604020202020204" pitchFamily="34" charset="0"/>
              <a:buChar char="•"/>
            </a:pPr>
            <a:r>
              <a:rPr lang="en-US" sz="1600" dirty="0">
                <a:latin typeface="Century Gothic" panose="020B0502020202020204" pitchFamily="34" charset="0"/>
              </a:rPr>
              <a:t>Collision Checking</a:t>
            </a:r>
          </a:p>
          <a:p>
            <a:pPr marL="914400" lvl="1" indent="-457200">
              <a:buFont typeface="Arial" panose="020B0604020202020204" pitchFamily="34" charset="0"/>
              <a:buChar char="•"/>
            </a:pPr>
            <a:r>
              <a:rPr lang="en-US" sz="1600" dirty="0">
                <a:latin typeface="Century Gothic" panose="020B0502020202020204" pitchFamily="34" charset="0"/>
              </a:rPr>
              <a:t>Connecting Nodes</a:t>
            </a:r>
            <a:endParaRPr lang="en-US" sz="700" dirty="0">
              <a:latin typeface="Century Gothic" panose="020B0502020202020204" pitchFamily="34" charset="0"/>
            </a:endParaRPr>
          </a:p>
        </p:txBody>
      </p:sp>
    </p:spTree>
    <p:extLst>
      <p:ext uri="{BB962C8B-B14F-4D97-AF65-F5344CB8AC3E}">
        <p14:creationId xmlns:p14="http://schemas.microsoft.com/office/powerpoint/2010/main" val="3076494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6291</TotalTime>
  <Words>2842</Words>
  <Application>Microsoft Office PowerPoint</Application>
  <PresentationFormat>Widescreen</PresentationFormat>
  <Paragraphs>366</Paragraphs>
  <Slides>28</Slides>
  <Notes>28</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28</vt:i4>
      </vt:variant>
    </vt:vector>
  </HeadingPairs>
  <TitlesOfParts>
    <vt:vector size="39" baseType="lpstr">
      <vt:lpstr>Arial</vt:lpstr>
      <vt:lpstr>Calibri</vt:lpstr>
      <vt:lpstr>Cambria Math</vt:lpstr>
      <vt:lpstr>Century Gothic</vt:lpstr>
      <vt:lpstr>CMMI12</vt:lpstr>
      <vt:lpstr>CMMI8</vt:lpstr>
      <vt:lpstr>CMR12</vt:lpstr>
      <vt:lpstr>CMSY10</vt:lpstr>
      <vt:lpstr>Courier New</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Università degli Studi Federico II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studi in Ingegneria dell'Automazione</dc:title>
  <dc:subject>Presentazione</dc:subject>
  <dc:creator>Bruno Siciliano</dc:creator>
  <cp:lastModifiedBy>ANGELO VITTOZZI</cp:lastModifiedBy>
  <cp:revision>232</cp:revision>
  <dcterms:created xsi:type="dcterms:W3CDTF">2013-09-05T14:27:33Z</dcterms:created>
  <dcterms:modified xsi:type="dcterms:W3CDTF">2024-09-06T17:57:46Z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d0b24d-6422-44b0-b3de-abb3a9e8c81a_Enabled">
    <vt:lpwstr>true</vt:lpwstr>
  </property>
  <property fmtid="{D5CDD505-2E9C-101B-9397-08002B2CF9AE}" pid="3" name="MSIP_Label_2ad0b24d-6422-44b0-b3de-abb3a9e8c81a_SetDate">
    <vt:lpwstr>2023-11-17T08:23:44Z</vt:lpwstr>
  </property>
  <property fmtid="{D5CDD505-2E9C-101B-9397-08002B2CF9AE}" pid="4" name="MSIP_Label_2ad0b24d-6422-44b0-b3de-abb3a9e8c81a_Method">
    <vt:lpwstr>Standard</vt:lpwstr>
  </property>
  <property fmtid="{D5CDD505-2E9C-101B-9397-08002B2CF9AE}" pid="5" name="MSIP_Label_2ad0b24d-6422-44b0-b3de-abb3a9e8c81a_Name">
    <vt:lpwstr>defa4170-0d19-0005-0004-bc88714345d2</vt:lpwstr>
  </property>
  <property fmtid="{D5CDD505-2E9C-101B-9397-08002B2CF9AE}" pid="6" name="MSIP_Label_2ad0b24d-6422-44b0-b3de-abb3a9e8c81a_SiteId">
    <vt:lpwstr>2fcfe26a-bb62-46b0-b1e3-28f9da0c45fd</vt:lpwstr>
  </property>
  <property fmtid="{D5CDD505-2E9C-101B-9397-08002B2CF9AE}" pid="7" name="MSIP_Label_2ad0b24d-6422-44b0-b3de-abb3a9e8c81a_ActionId">
    <vt:lpwstr>1b2aca62-0698-4b4b-8806-f5e797c31212</vt:lpwstr>
  </property>
  <property fmtid="{D5CDD505-2E9C-101B-9397-08002B2CF9AE}" pid="8" name="MSIP_Label_2ad0b24d-6422-44b0-b3de-abb3a9e8c81a_ContentBits">
    <vt:lpwstr>0</vt:lpwstr>
  </property>
</Properties>
</file>