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</p:sldMasterIdLst>
  <p:notesMasterIdLst>
    <p:notesMasterId r:id="rId13"/>
  </p:notesMasterIdLst>
  <p:sldIdLst>
    <p:sldId id="268" r:id="rId5"/>
    <p:sldId id="270" r:id="rId6"/>
    <p:sldId id="411" r:id="rId7"/>
    <p:sldId id="412" r:id="rId8"/>
    <p:sldId id="413" r:id="rId9"/>
    <p:sldId id="410" r:id="rId10"/>
    <p:sldId id="414" r:id="rId11"/>
    <p:sldId id="41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3"/>
    <a:srgbClr val="C00000"/>
    <a:srgbClr val="4E4BA2"/>
    <a:srgbClr val="4590B8"/>
    <a:srgbClr val="7791C1"/>
    <a:srgbClr val="929292"/>
    <a:srgbClr val="7A81FF"/>
    <a:srgbClr val="1A3260"/>
    <a:srgbClr val="6762D6"/>
    <a:srgbClr val="FF6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3C1E4-BFAC-DDD5-F916-3B439D498083}" v="2" dt="2023-03-08T10:32:10.212"/>
    <p1510:client id="{8A326626-36E0-EA4E-AAA7-831C32C5712A}" v="69" dt="2022-03-21T16:11:23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A ROCCO DI TORREPADULA" userId="S::franca.roccoditorrepadula@unina.it::bf246112-3b76-4e05-927b-724bcbce9661" providerId="AD" clId="Web-{4A93C1E4-BFAC-DDD5-F916-3B439D498083}"/>
    <pc:docChg chg="sldOrd">
      <pc:chgData name="FRANCA ROCCO DI TORREPADULA" userId="S::franca.roccoditorrepadula@unina.it::bf246112-3b76-4e05-927b-724bcbce9661" providerId="AD" clId="Web-{4A93C1E4-BFAC-DDD5-F916-3B439D498083}" dt="2023-03-08T10:32:10.212" v="1"/>
      <pc:docMkLst>
        <pc:docMk/>
      </pc:docMkLst>
      <pc:sldChg chg="ord">
        <pc:chgData name="FRANCA ROCCO DI TORREPADULA" userId="S::franca.roccoditorrepadula@unina.it::bf246112-3b76-4e05-927b-724bcbce9661" providerId="AD" clId="Web-{4A93C1E4-BFAC-DDD5-F916-3B439D498083}" dt="2023-03-08T10:32:10.212" v="1"/>
        <pc:sldMkLst>
          <pc:docMk/>
          <pc:sldMk cId="2291804183" sldId="4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493AD-272D-4AE8-A53C-F1C6DA2BD14F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33C45-C195-4D57-9CE0-BC22AE01BC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71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3C45-C195-4D57-9CE0-BC22AE01BC3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54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3C45-C195-4D57-9CE0-BC22AE01BC3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9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3C45-C195-4D57-9CE0-BC22AE01BC3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68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3C45-C195-4D57-9CE0-BC22AE01BC3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085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3C45-C195-4D57-9CE0-BC22AE01BC3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934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3C45-C195-4D57-9CE0-BC22AE01BC3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447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3C45-C195-4D57-9CE0-BC22AE01BC3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35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8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1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2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01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1F7F4-85E0-4091-8931-06108A626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60" y="901372"/>
            <a:ext cx="10993549" cy="889677"/>
          </a:xfrm>
        </p:spPr>
        <p:txBody>
          <a:bodyPr>
            <a:noAutofit/>
          </a:bodyPr>
          <a:lstStyle/>
          <a:p>
            <a:pPr algn="ctr"/>
            <a:r>
              <a:rPr lang="it-IT" sz="5400"/>
              <a:t>Esercitazione </a:t>
            </a:r>
            <a:r>
              <a:rPr lang="it-IT" sz="5400" err="1"/>
              <a:t>csd</a:t>
            </a:r>
            <a:endParaRPr lang="it-IT" sz="54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6405E9-B796-4940-A49E-8E1C3B8E0399}"/>
              </a:ext>
            </a:extLst>
          </p:cNvPr>
          <p:cNvSpPr txBox="1"/>
          <p:nvPr/>
        </p:nvSpPr>
        <p:spPr>
          <a:xfrm>
            <a:off x="5663988" y="2369633"/>
            <a:ext cx="6097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2000">
                <a:solidFill>
                  <a:srgbClr val="1A3260"/>
                </a:solidFill>
              </a:rPr>
              <a:t>Ing. Somma</a:t>
            </a:r>
          </a:p>
          <a:p>
            <a:pPr algn="r"/>
            <a:r>
              <a:rPr lang="it-IT" sz="2000">
                <a:solidFill>
                  <a:srgbClr val="1A3260"/>
                </a:solidFill>
              </a:rPr>
              <a:t>Ing. Rocco di Torrepadula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8F83DA-06EE-CB44-95EE-F49F695383FA}"/>
              </a:ext>
            </a:extLst>
          </p:cNvPr>
          <p:cNvSpPr txBox="1"/>
          <p:nvPr/>
        </p:nvSpPr>
        <p:spPr>
          <a:xfrm>
            <a:off x="493446" y="2000301"/>
            <a:ext cx="60972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>
                <a:solidFill>
                  <a:srgbClr val="1A3260"/>
                </a:solidFill>
              </a:rPr>
              <a:t>Prof. </a:t>
            </a:r>
            <a:r>
              <a:rPr lang="it-IT" sz="3200" err="1">
                <a:solidFill>
                  <a:srgbClr val="1A3260"/>
                </a:solidFill>
              </a:rPr>
              <a:t>Mazzocca</a:t>
            </a:r>
            <a:br>
              <a:rPr lang="it-IT" sz="3200">
                <a:solidFill>
                  <a:srgbClr val="1A3260"/>
                </a:solidFill>
              </a:rPr>
            </a:br>
            <a:r>
              <a:rPr lang="it-IT" sz="3200">
                <a:solidFill>
                  <a:srgbClr val="1A3260"/>
                </a:solidFill>
              </a:rPr>
              <a:t>Prof. De </a:t>
            </a:r>
            <a:r>
              <a:rPr lang="it-IT" sz="3200" err="1">
                <a:solidFill>
                  <a:srgbClr val="1A3260"/>
                </a:solidFill>
              </a:rPr>
              <a:t>Benedictis</a:t>
            </a:r>
            <a:endParaRPr lang="it-IT" sz="3200">
              <a:solidFill>
                <a:srgbClr val="1A326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BC1504-FDF0-9C47-B93A-363E627747CC}"/>
              </a:ext>
            </a:extLst>
          </p:cNvPr>
          <p:cNvSpPr txBox="1"/>
          <p:nvPr/>
        </p:nvSpPr>
        <p:spPr>
          <a:xfrm>
            <a:off x="497221" y="4262618"/>
            <a:ext cx="11197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ts val="400"/>
              </a:spcBef>
            </a:pPr>
            <a:r>
              <a:rPr lang="it-IT" altLang="it-IT" sz="4000">
                <a:solidFill>
                  <a:schemeClr val="bg2">
                    <a:lumMod val="90000"/>
                  </a:schemeClr>
                </a:solidFill>
              </a:rPr>
              <a:t>PROGRAMMAZIONE ASSEMBLER M68K</a:t>
            </a:r>
          </a:p>
        </p:txBody>
      </p:sp>
    </p:spTree>
    <p:extLst>
      <p:ext uri="{BB962C8B-B14F-4D97-AF65-F5344CB8AC3E}">
        <p14:creationId xmlns:p14="http://schemas.microsoft.com/office/powerpoint/2010/main" val="127080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38A24B-4CB5-4242-B044-0F3CF9327E5D}"/>
              </a:ext>
            </a:extLst>
          </p:cNvPr>
          <p:cNvSpPr txBox="1"/>
          <p:nvPr/>
        </p:nvSpPr>
        <p:spPr>
          <a:xfrm>
            <a:off x="346440" y="-63157"/>
            <a:ext cx="706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Esercizio 1 - Matrice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24905D-3EB4-4308-892B-C52C2B862BD8}"/>
              </a:ext>
            </a:extLst>
          </p:cNvPr>
          <p:cNvSpPr txBox="1"/>
          <p:nvPr/>
        </p:nvSpPr>
        <p:spPr>
          <a:xfrm>
            <a:off x="346440" y="807353"/>
            <a:ext cx="11402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I dati forniti da un’immagine video vengono memorizzati in una matrice di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NxM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byte. Definire un programma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assembler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tramite cui: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Calcolare il valore di grigi massimo e minimo;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Scambiare la riga contenente il valore massimo con la riga contenente il valore minimo.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5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38A24B-4CB5-4242-B044-0F3CF9327E5D}"/>
              </a:ext>
            </a:extLst>
          </p:cNvPr>
          <p:cNvSpPr txBox="1"/>
          <p:nvPr/>
        </p:nvSpPr>
        <p:spPr>
          <a:xfrm>
            <a:off x="346440" y="-63157"/>
            <a:ext cx="706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Linearizzazione della matrice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24905D-3EB4-4308-892B-C52C2B862BD8}"/>
              </a:ext>
            </a:extLst>
          </p:cNvPr>
          <p:cNvSpPr txBox="1"/>
          <p:nvPr/>
        </p:nvSpPr>
        <p:spPr>
          <a:xfrm>
            <a:off x="346440" y="807353"/>
            <a:ext cx="11402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>
                <a:latin typeface="Calibri" panose="020F0502020204030204" pitchFamily="34" charset="0"/>
                <a:cs typeface="Calibri" panose="020F0502020204030204" pitchFamily="34" charset="0"/>
              </a:rPr>
              <a:t>Per essere memorizzata in memoria, la matrice viene </a:t>
            </a:r>
            <a:r>
              <a:rPr lang="it-IT" sz="2800" i="1" err="1">
                <a:latin typeface="Calibri" panose="020F0502020204030204" pitchFamily="34" charset="0"/>
                <a:cs typeface="Calibri" panose="020F0502020204030204" pitchFamily="34" charset="0"/>
              </a:rPr>
              <a:t>linerizzata</a:t>
            </a:r>
            <a:r>
              <a:rPr lang="it-IT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i="1">
                <a:latin typeface="Calibri" panose="020F0502020204030204" pitchFamily="34" charset="0"/>
                <a:cs typeface="Calibri" panose="020F0502020204030204" pitchFamily="34" charset="0"/>
              </a:rPr>
              <a:t>per righe</a:t>
            </a:r>
            <a:endParaRPr lang="it-IT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it-IT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3DBDBF86-EE1D-6043-BA97-AAFC880A2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47179"/>
              </p:ext>
            </p:extLst>
          </p:nvPr>
        </p:nvGraphicFramePr>
        <p:xfrm>
          <a:off x="1460500" y="2546382"/>
          <a:ext cx="4203700" cy="255015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97737676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695451808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198857425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3587481220"/>
                    </a:ext>
                  </a:extLst>
                </a:gridCol>
              </a:tblGrid>
              <a:tr h="850053"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254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140</a:t>
                      </a:r>
                    </a:p>
                  </a:txBody>
                  <a:tcPr marL="155323" marR="155323" marT="77661" marB="77661" anchor="ctr"/>
                </a:tc>
                <a:extLst>
                  <a:ext uri="{0D108BD9-81ED-4DB2-BD59-A6C34878D82A}">
                    <a16:rowId xmlns:a16="http://schemas.microsoft.com/office/drawing/2014/main" val="3213625106"/>
                  </a:ext>
                </a:extLst>
              </a:tr>
              <a:tr h="850053"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</a:t>
                      </a:r>
                    </a:p>
                  </a:txBody>
                  <a:tcPr marL="155323" marR="155323" marT="77661" marB="77661" anchor="ctr"/>
                </a:tc>
                <a:extLst>
                  <a:ext uri="{0D108BD9-81ED-4DB2-BD59-A6C34878D82A}">
                    <a16:rowId xmlns:a16="http://schemas.microsoft.com/office/drawing/2014/main" val="3696634506"/>
                  </a:ext>
                </a:extLst>
              </a:tr>
              <a:tr h="850053"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253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254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254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</a:t>
                      </a:r>
                    </a:p>
                  </a:txBody>
                  <a:tcPr marL="155323" marR="155323" marT="77661" marB="77661" anchor="ctr"/>
                </a:tc>
                <a:extLst>
                  <a:ext uri="{0D108BD9-81ED-4DB2-BD59-A6C34878D82A}">
                    <a16:rowId xmlns:a16="http://schemas.microsoft.com/office/drawing/2014/main" val="11509419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0033D5-03A8-DF42-9A97-19600A36C9CE}"/>
              </a:ext>
            </a:extLst>
          </p:cNvPr>
          <p:cNvSpPr txBox="1"/>
          <p:nvPr/>
        </p:nvSpPr>
        <p:spPr>
          <a:xfrm>
            <a:off x="1828800" y="208267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25004D-72E3-394E-B657-8770F1B66B3F}"/>
              </a:ext>
            </a:extLst>
          </p:cNvPr>
          <p:cNvSpPr txBox="1"/>
          <p:nvPr/>
        </p:nvSpPr>
        <p:spPr>
          <a:xfrm>
            <a:off x="2921000" y="208267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7D2152-5126-8F4D-AB95-571C2054BE94}"/>
              </a:ext>
            </a:extLst>
          </p:cNvPr>
          <p:cNvSpPr txBox="1"/>
          <p:nvPr/>
        </p:nvSpPr>
        <p:spPr>
          <a:xfrm>
            <a:off x="4013200" y="208267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46AC81-DD49-4547-8018-6990F6B0D48D}"/>
              </a:ext>
            </a:extLst>
          </p:cNvPr>
          <p:cNvSpPr txBox="1"/>
          <p:nvPr/>
        </p:nvSpPr>
        <p:spPr>
          <a:xfrm>
            <a:off x="4991100" y="208267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64EF47-47D0-DA46-B84B-ED5173302345}"/>
              </a:ext>
            </a:extLst>
          </p:cNvPr>
          <p:cNvSpPr txBox="1"/>
          <p:nvPr/>
        </p:nvSpPr>
        <p:spPr>
          <a:xfrm>
            <a:off x="990600" y="278117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74FEA57-B602-FB40-961B-F0D8A5C87777}"/>
              </a:ext>
            </a:extLst>
          </p:cNvPr>
          <p:cNvSpPr txBox="1"/>
          <p:nvPr/>
        </p:nvSpPr>
        <p:spPr>
          <a:xfrm>
            <a:off x="990600" y="363679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E5B45E1-730E-544A-A5BF-F0917DBF3405}"/>
              </a:ext>
            </a:extLst>
          </p:cNvPr>
          <p:cNvSpPr txBox="1"/>
          <p:nvPr/>
        </p:nvSpPr>
        <p:spPr>
          <a:xfrm>
            <a:off x="990600" y="449241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graphicFrame>
        <p:nvGraphicFramePr>
          <p:cNvPr id="5" name="Tabella 12">
            <a:extLst>
              <a:ext uri="{FF2B5EF4-FFF2-40B4-BE49-F238E27FC236}">
                <a16:creationId xmlns:a16="http://schemas.microsoft.com/office/drawing/2014/main" id="{BF4933CB-FA61-F348-A413-B2EC3545F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16450"/>
              </p:ext>
            </p:extLst>
          </p:nvPr>
        </p:nvGraphicFramePr>
        <p:xfrm>
          <a:off x="9042402" y="1710356"/>
          <a:ext cx="1054098" cy="4540116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054098">
                  <a:extLst>
                    <a:ext uri="{9D8B030D-6E8A-4147-A177-3AD203B41FA5}">
                      <a16:colId xmlns:a16="http://schemas.microsoft.com/office/drawing/2014/main" val="4084988814"/>
                    </a:ext>
                  </a:extLst>
                </a:gridCol>
              </a:tblGrid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62560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09936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5989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86782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367108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20836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70640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40895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28387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26989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96163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79707"/>
                  </a:ext>
                </a:extLst>
              </a:tr>
            </a:tbl>
          </a:graphicData>
        </a:graphic>
      </p:graphicFrame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EC908781-D639-B84C-9413-8C7C962F92C4}"/>
              </a:ext>
            </a:extLst>
          </p:cNvPr>
          <p:cNvCxnSpPr/>
          <p:nvPr/>
        </p:nvCxnSpPr>
        <p:spPr>
          <a:xfrm>
            <a:off x="8788400" y="1710356"/>
            <a:ext cx="0" cy="1440155"/>
          </a:xfrm>
          <a:prstGeom prst="line">
            <a:avLst/>
          </a:prstGeom>
          <a:ln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2BBE2266-CEF7-084F-83F8-86FB065A2628}"/>
              </a:ext>
            </a:extLst>
          </p:cNvPr>
          <p:cNvCxnSpPr/>
          <p:nvPr/>
        </p:nvCxnSpPr>
        <p:spPr>
          <a:xfrm>
            <a:off x="8788400" y="3286049"/>
            <a:ext cx="0" cy="1440155"/>
          </a:xfrm>
          <a:prstGeom prst="line">
            <a:avLst/>
          </a:prstGeom>
          <a:ln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0B3A92FA-049B-6F4B-86D2-0707A67FD713}"/>
              </a:ext>
            </a:extLst>
          </p:cNvPr>
          <p:cNvCxnSpPr/>
          <p:nvPr/>
        </p:nvCxnSpPr>
        <p:spPr>
          <a:xfrm>
            <a:off x="8788400" y="4810317"/>
            <a:ext cx="0" cy="1440155"/>
          </a:xfrm>
          <a:prstGeom prst="line">
            <a:avLst/>
          </a:prstGeom>
          <a:ln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ella 12">
            <a:extLst>
              <a:ext uri="{FF2B5EF4-FFF2-40B4-BE49-F238E27FC236}">
                <a16:creationId xmlns:a16="http://schemas.microsoft.com/office/drawing/2014/main" id="{1207A1E3-8B1B-7741-AA3B-DCA7FCE5B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35655"/>
              </p:ext>
            </p:extLst>
          </p:nvPr>
        </p:nvGraphicFramePr>
        <p:xfrm>
          <a:off x="10045700" y="1710356"/>
          <a:ext cx="1054098" cy="4540116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054098">
                  <a:extLst>
                    <a:ext uri="{9D8B030D-6E8A-4147-A177-3AD203B41FA5}">
                      <a16:colId xmlns:a16="http://schemas.microsoft.com/office/drawing/2014/main" val="4084988814"/>
                    </a:ext>
                  </a:extLst>
                </a:gridCol>
              </a:tblGrid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 i="1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062560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 i="1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09936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 i="1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405989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 i="1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386782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 i="1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67108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 i="1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920836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 i="1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70640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 i="1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40895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 i="1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428387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 i="1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126989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 i="1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396163"/>
                  </a:ext>
                </a:extLst>
              </a:tr>
              <a:tr h="378343">
                <a:tc>
                  <a:txBody>
                    <a:bodyPr/>
                    <a:lstStyle/>
                    <a:p>
                      <a:pPr algn="ctr"/>
                      <a:r>
                        <a:rPr lang="it-IT" i="1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279707"/>
                  </a:ext>
                </a:extLst>
              </a:tr>
            </a:tbl>
          </a:graphicData>
        </a:graphic>
      </p:graphicFrame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4B4716D-740D-1B4F-8BCA-C1278654695D}"/>
              </a:ext>
            </a:extLst>
          </p:cNvPr>
          <p:cNvCxnSpPr/>
          <p:nvPr/>
        </p:nvCxnSpPr>
        <p:spPr>
          <a:xfrm flipV="1">
            <a:off x="5727700" y="2430433"/>
            <a:ext cx="2997200" cy="535412"/>
          </a:xfrm>
          <a:prstGeom prst="straightConnector1">
            <a:avLst/>
          </a:prstGeom>
          <a:ln>
            <a:solidFill>
              <a:srgbClr val="9420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930D1A29-DA1F-824E-A0E6-6FD0F53BC9C3}"/>
              </a:ext>
            </a:extLst>
          </p:cNvPr>
          <p:cNvCxnSpPr>
            <a:cxnSpLocks/>
          </p:cNvCxnSpPr>
          <p:nvPr/>
        </p:nvCxnSpPr>
        <p:spPr>
          <a:xfrm>
            <a:off x="5727702" y="3853935"/>
            <a:ext cx="2997198" cy="38221"/>
          </a:xfrm>
          <a:prstGeom prst="straightConnector1">
            <a:avLst/>
          </a:prstGeom>
          <a:ln>
            <a:solidFill>
              <a:srgbClr val="9420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F2D974C-97D7-F745-9122-D3BB8E10A8A9}"/>
              </a:ext>
            </a:extLst>
          </p:cNvPr>
          <p:cNvCxnSpPr>
            <a:cxnSpLocks/>
          </p:cNvCxnSpPr>
          <p:nvPr/>
        </p:nvCxnSpPr>
        <p:spPr>
          <a:xfrm>
            <a:off x="5727700" y="4657966"/>
            <a:ext cx="2997200" cy="872428"/>
          </a:xfrm>
          <a:prstGeom prst="straightConnector1">
            <a:avLst/>
          </a:prstGeom>
          <a:ln>
            <a:solidFill>
              <a:srgbClr val="9420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5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38A24B-4CB5-4242-B044-0F3CF9327E5D}"/>
              </a:ext>
            </a:extLst>
          </p:cNvPr>
          <p:cNvSpPr txBox="1"/>
          <p:nvPr/>
        </p:nvSpPr>
        <p:spPr>
          <a:xfrm>
            <a:off x="346440" y="-63157"/>
            <a:ext cx="706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Visita della matrice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24905D-3EB4-4308-892B-C52C2B862BD8}"/>
              </a:ext>
            </a:extLst>
          </p:cNvPr>
          <p:cNvSpPr txBox="1"/>
          <p:nvPr/>
        </p:nvSpPr>
        <p:spPr>
          <a:xfrm>
            <a:off x="346440" y="807353"/>
            <a:ext cx="11402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>
                <a:latin typeface="Calibri" panose="020F0502020204030204" pitchFamily="34" charset="0"/>
                <a:cs typeface="Calibri" panose="020F0502020204030204" pitchFamily="34" charset="0"/>
              </a:rPr>
              <a:t>Per ricercare il massimo e il minimo è necessario scorrere la matrice, utilizziamo un ciclo innestato per memorizzare la posizione del </a:t>
            </a:r>
            <a:r>
              <a:rPr lang="it-IT" sz="280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it-IT" sz="28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sz="2800" err="1"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r>
              <a:rPr lang="it-IT" sz="2800">
                <a:latin typeface="Calibri" panose="020F0502020204030204" pitchFamily="34" charset="0"/>
                <a:cs typeface="Calibri" panose="020F0502020204030204" pitchFamily="34" charset="0"/>
              </a:rPr>
              <a:t> e capire quando abbiamo visitato ogni elemento.</a:t>
            </a:r>
          </a:p>
          <a:p>
            <a:pPr algn="just"/>
            <a:endParaRPr lang="it-IT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0" name="Tabella 3">
            <a:extLst>
              <a:ext uri="{FF2B5EF4-FFF2-40B4-BE49-F238E27FC236}">
                <a16:creationId xmlns:a16="http://schemas.microsoft.com/office/drawing/2014/main" id="{80E71D39-FEB3-774E-A563-099560295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71928"/>
              </p:ext>
            </p:extLst>
          </p:nvPr>
        </p:nvGraphicFramePr>
        <p:xfrm>
          <a:off x="2628900" y="3048423"/>
          <a:ext cx="4203700" cy="6087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97737676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695451808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198857425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3587481220"/>
                    </a:ext>
                  </a:extLst>
                </a:gridCol>
              </a:tblGrid>
              <a:tr h="608753"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254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140</a:t>
                      </a:r>
                    </a:p>
                  </a:txBody>
                  <a:tcPr marL="155323" marR="155323" marT="77661" marB="77661" anchor="ctr"/>
                </a:tc>
                <a:extLst>
                  <a:ext uri="{0D108BD9-81ED-4DB2-BD59-A6C34878D82A}">
                    <a16:rowId xmlns:a16="http://schemas.microsoft.com/office/drawing/2014/main" val="3213625106"/>
                  </a:ext>
                </a:extLst>
              </a:tr>
            </a:tbl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5A9D50A-1F2A-2C42-8B78-C63A3EB3CECA}"/>
              </a:ext>
            </a:extLst>
          </p:cNvPr>
          <p:cNvSpPr txBox="1"/>
          <p:nvPr/>
        </p:nvSpPr>
        <p:spPr>
          <a:xfrm>
            <a:off x="2984500" y="261306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DC4D347-5E41-6640-9008-D1EDD00CA2DC}"/>
              </a:ext>
            </a:extLst>
          </p:cNvPr>
          <p:cNvSpPr txBox="1"/>
          <p:nvPr/>
        </p:nvSpPr>
        <p:spPr>
          <a:xfrm>
            <a:off x="4076700" y="261306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3F7ED0F-B24B-2445-84AD-9A25F3640FB3}"/>
              </a:ext>
            </a:extLst>
          </p:cNvPr>
          <p:cNvSpPr txBox="1"/>
          <p:nvPr/>
        </p:nvSpPr>
        <p:spPr>
          <a:xfrm>
            <a:off x="5168900" y="261306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490EFAB-07F3-6240-BA08-DE98529C6865}"/>
              </a:ext>
            </a:extLst>
          </p:cNvPr>
          <p:cNvSpPr txBox="1"/>
          <p:nvPr/>
        </p:nvSpPr>
        <p:spPr>
          <a:xfrm>
            <a:off x="6146800" y="261306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D3C6D1A-A946-984A-AC4E-440FAA091ECB}"/>
              </a:ext>
            </a:extLst>
          </p:cNvPr>
          <p:cNvSpPr txBox="1"/>
          <p:nvPr/>
        </p:nvSpPr>
        <p:spPr>
          <a:xfrm>
            <a:off x="2209800" y="316813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9" name="Figura a mano libera 18">
            <a:extLst>
              <a:ext uri="{FF2B5EF4-FFF2-40B4-BE49-F238E27FC236}">
                <a16:creationId xmlns:a16="http://schemas.microsoft.com/office/drawing/2014/main" id="{FFFCFA6B-58F3-AF49-8D04-8496004B71A2}"/>
              </a:ext>
            </a:extLst>
          </p:cNvPr>
          <p:cNvSpPr/>
          <p:nvPr/>
        </p:nvSpPr>
        <p:spPr>
          <a:xfrm>
            <a:off x="2215368" y="2490046"/>
            <a:ext cx="5404632" cy="608754"/>
          </a:xfrm>
          <a:custGeom>
            <a:avLst/>
            <a:gdLst>
              <a:gd name="connsiteX0" fmla="*/ 286532 w 5503042"/>
              <a:gd name="connsiteY0" fmla="*/ 970764 h 970764"/>
              <a:gd name="connsiteX1" fmla="*/ 7132 w 5503042"/>
              <a:gd name="connsiteY1" fmla="*/ 704064 h 970764"/>
              <a:gd name="connsiteX2" fmla="*/ 159532 w 5503042"/>
              <a:gd name="connsiteY2" fmla="*/ 297664 h 970764"/>
              <a:gd name="connsiteX3" fmla="*/ 934232 w 5503042"/>
              <a:gd name="connsiteY3" fmla="*/ 30964 h 970764"/>
              <a:gd name="connsiteX4" fmla="*/ 2648732 w 5503042"/>
              <a:gd name="connsiteY4" fmla="*/ 5564 h 970764"/>
              <a:gd name="connsiteX5" fmla="*/ 3931432 w 5503042"/>
              <a:gd name="connsiteY5" fmla="*/ 18264 h 970764"/>
              <a:gd name="connsiteX6" fmla="*/ 5023632 w 5503042"/>
              <a:gd name="connsiteY6" fmla="*/ 30964 h 970764"/>
              <a:gd name="connsiteX7" fmla="*/ 5391932 w 5503042"/>
              <a:gd name="connsiteY7" fmla="*/ 221464 h 970764"/>
              <a:gd name="connsiteX8" fmla="*/ 5455432 w 5503042"/>
              <a:gd name="connsiteY8" fmla="*/ 564364 h 970764"/>
              <a:gd name="connsiteX9" fmla="*/ 4744232 w 5503042"/>
              <a:gd name="connsiteY9" fmla="*/ 919964 h 97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03042" h="970764">
                <a:moveTo>
                  <a:pt x="286532" y="970764"/>
                </a:moveTo>
                <a:cubicBezTo>
                  <a:pt x="157415" y="893505"/>
                  <a:pt x="28299" y="816247"/>
                  <a:pt x="7132" y="704064"/>
                </a:cubicBezTo>
                <a:cubicBezTo>
                  <a:pt x="-14035" y="591881"/>
                  <a:pt x="5015" y="409847"/>
                  <a:pt x="159532" y="297664"/>
                </a:cubicBezTo>
                <a:cubicBezTo>
                  <a:pt x="314049" y="185481"/>
                  <a:pt x="519365" y="79647"/>
                  <a:pt x="934232" y="30964"/>
                </a:cubicBezTo>
                <a:cubicBezTo>
                  <a:pt x="1349099" y="-17719"/>
                  <a:pt x="2648732" y="5564"/>
                  <a:pt x="2648732" y="5564"/>
                </a:cubicBezTo>
                <a:lnTo>
                  <a:pt x="3931432" y="18264"/>
                </a:lnTo>
                <a:cubicBezTo>
                  <a:pt x="4327249" y="22497"/>
                  <a:pt x="4780215" y="-2903"/>
                  <a:pt x="5023632" y="30964"/>
                </a:cubicBezTo>
                <a:cubicBezTo>
                  <a:pt x="5267049" y="64831"/>
                  <a:pt x="5319965" y="132564"/>
                  <a:pt x="5391932" y="221464"/>
                </a:cubicBezTo>
                <a:cubicBezTo>
                  <a:pt x="5463899" y="310364"/>
                  <a:pt x="5563382" y="447947"/>
                  <a:pt x="5455432" y="564364"/>
                </a:cubicBezTo>
                <a:cubicBezTo>
                  <a:pt x="5347482" y="680781"/>
                  <a:pt x="4877582" y="854347"/>
                  <a:pt x="4744232" y="919964"/>
                </a:cubicBezTo>
              </a:path>
            </a:pathLst>
          </a:custGeom>
          <a:noFill/>
          <a:ln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42093"/>
              </a:solidFill>
            </a:endParaRPr>
          </a:p>
        </p:txBody>
      </p:sp>
      <p:graphicFrame>
        <p:nvGraphicFramePr>
          <p:cNvPr id="41" name="Tabella 3">
            <a:extLst>
              <a:ext uri="{FF2B5EF4-FFF2-40B4-BE49-F238E27FC236}">
                <a16:creationId xmlns:a16="http://schemas.microsoft.com/office/drawing/2014/main" id="{2874A1E8-9B6E-2B4A-93D8-0DB3F042D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148102"/>
              </p:ext>
            </p:extLst>
          </p:nvPr>
        </p:nvGraphicFramePr>
        <p:xfrm>
          <a:off x="2623332" y="4412563"/>
          <a:ext cx="4203700" cy="6087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97737676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695451808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198857425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3587481220"/>
                    </a:ext>
                  </a:extLst>
                </a:gridCol>
              </a:tblGrid>
              <a:tr h="608753"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254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140</a:t>
                      </a:r>
                    </a:p>
                  </a:txBody>
                  <a:tcPr marL="155323" marR="155323" marT="77661" marB="77661" anchor="ctr"/>
                </a:tc>
                <a:extLst>
                  <a:ext uri="{0D108BD9-81ED-4DB2-BD59-A6C34878D82A}">
                    <a16:rowId xmlns:a16="http://schemas.microsoft.com/office/drawing/2014/main" val="3213625106"/>
                  </a:ext>
                </a:extLst>
              </a:tr>
            </a:tbl>
          </a:graphicData>
        </a:graphic>
      </p:graphicFrame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346CC8E1-1857-A849-9BBB-7332822D02FB}"/>
              </a:ext>
            </a:extLst>
          </p:cNvPr>
          <p:cNvSpPr txBox="1"/>
          <p:nvPr/>
        </p:nvSpPr>
        <p:spPr>
          <a:xfrm>
            <a:off x="2978932" y="397720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BE7F8D7-653E-8143-9A47-92A0FF50C1DE}"/>
              </a:ext>
            </a:extLst>
          </p:cNvPr>
          <p:cNvSpPr txBox="1"/>
          <p:nvPr/>
        </p:nvSpPr>
        <p:spPr>
          <a:xfrm>
            <a:off x="4071132" y="397720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BF4FFE0-7953-C844-9684-934015C98384}"/>
              </a:ext>
            </a:extLst>
          </p:cNvPr>
          <p:cNvSpPr txBox="1"/>
          <p:nvPr/>
        </p:nvSpPr>
        <p:spPr>
          <a:xfrm>
            <a:off x="5163332" y="397720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32C3160-6911-234B-9577-2BCA4DF8C6F6}"/>
              </a:ext>
            </a:extLst>
          </p:cNvPr>
          <p:cNvSpPr txBox="1"/>
          <p:nvPr/>
        </p:nvSpPr>
        <p:spPr>
          <a:xfrm>
            <a:off x="6141232" y="397720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F5BF0A6-A9FE-A345-827B-AF7C81D166ED}"/>
              </a:ext>
            </a:extLst>
          </p:cNvPr>
          <p:cNvSpPr txBox="1"/>
          <p:nvPr/>
        </p:nvSpPr>
        <p:spPr>
          <a:xfrm>
            <a:off x="2204232" y="453227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7" name="Figura a mano libera 46">
            <a:extLst>
              <a:ext uri="{FF2B5EF4-FFF2-40B4-BE49-F238E27FC236}">
                <a16:creationId xmlns:a16="http://schemas.microsoft.com/office/drawing/2014/main" id="{0C751C68-185D-5C48-8892-93030A2E8AF9}"/>
              </a:ext>
            </a:extLst>
          </p:cNvPr>
          <p:cNvSpPr/>
          <p:nvPr/>
        </p:nvSpPr>
        <p:spPr>
          <a:xfrm>
            <a:off x="2209800" y="3854186"/>
            <a:ext cx="5404632" cy="608754"/>
          </a:xfrm>
          <a:custGeom>
            <a:avLst/>
            <a:gdLst>
              <a:gd name="connsiteX0" fmla="*/ 286532 w 5503042"/>
              <a:gd name="connsiteY0" fmla="*/ 970764 h 970764"/>
              <a:gd name="connsiteX1" fmla="*/ 7132 w 5503042"/>
              <a:gd name="connsiteY1" fmla="*/ 704064 h 970764"/>
              <a:gd name="connsiteX2" fmla="*/ 159532 w 5503042"/>
              <a:gd name="connsiteY2" fmla="*/ 297664 h 970764"/>
              <a:gd name="connsiteX3" fmla="*/ 934232 w 5503042"/>
              <a:gd name="connsiteY3" fmla="*/ 30964 h 970764"/>
              <a:gd name="connsiteX4" fmla="*/ 2648732 w 5503042"/>
              <a:gd name="connsiteY4" fmla="*/ 5564 h 970764"/>
              <a:gd name="connsiteX5" fmla="*/ 3931432 w 5503042"/>
              <a:gd name="connsiteY5" fmla="*/ 18264 h 970764"/>
              <a:gd name="connsiteX6" fmla="*/ 5023632 w 5503042"/>
              <a:gd name="connsiteY6" fmla="*/ 30964 h 970764"/>
              <a:gd name="connsiteX7" fmla="*/ 5391932 w 5503042"/>
              <a:gd name="connsiteY7" fmla="*/ 221464 h 970764"/>
              <a:gd name="connsiteX8" fmla="*/ 5455432 w 5503042"/>
              <a:gd name="connsiteY8" fmla="*/ 564364 h 970764"/>
              <a:gd name="connsiteX9" fmla="*/ 4744232 w 5503042"/>
              <a:gd name="connsiteY9" fmla="*/ 919964 h 97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03042" h="970764">
                <a:moveTo>
                  <a:pt x="286532" y="970764"/>
                </a:moveTo>
                <a:cubicBezTo>
                  <a:pt x="157415" y="893505"/>
                  <a:pt x="28299" y="816247"/>
                  <a:pt x="7132" y="704064"/>
                </a:cubicBezTo>
                <a:cubicBezTo>
                  <a:pt x="-14035" y="591881"/>
                  <a:pt x="5015" y="409847"/>
                  <a:pt x="159532" y="297664"/>
                </a:cubicBezTo>
                <a:cubicBezTo>
                  <a:pt x="314049" y="185481"/>
                  <a:pt x="519365" y="79647"/>
                  <a:pt x="934232" y="30964"/>
                </a:cubicBezTo>
                <a:cubicBezTo>
                  <a:pt x="1349099" y="-17719"/>
                  <a:pt x="2648732" y="5564"/>
                  <a:pt x="2648732" y="5564"/>
                </a:cubicBezTo>
                <a:lnTo>
                  <a:pt x="3931432" y="18264"/>
                </a:lnTo>
                <a:cubicBezTo>
                  <a:pt x="4327249" y="22497"/>
                  <a:pt x="4780215" y="-2903"/>
                  <a:pt x="5023632" y="30964"/>
                </a:cubicBezTo>
                <a:cubicBezTo>
                  <a:pt x="5267049" y="64831"/>
                  <a:pt x="5319965" y="132564"/>
                  <a:pt x="5391932" y="221464"/>
                </a:cubicBezTo>
                <a:cubicBezTo>
                  <a:pt x="5463899" y="310364"/>
                  <a:pt x="5563382" y="447947"/>
                  <a:pt x="5455432" y="564364"/>
                </a:cubicBezTo>
                <a:cubicBezTo>
                  <a:pt x="5347482" y="680781"/>
                  <a:pt x="4877582" y="854347"/>
                  <a:pt x="4744232" y="919964"/>
                </a:cubicBezTo>
              </a:path>
            </a:pathLst>
          </a:custGeom>
          <a:noFill/>
          <a:ln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42093"/>
              </a:solidFill>
            </a:endParaRPr>
          </a:p>
        </p:txBody>
      </p:sp>
      <p:graphicFrame>
        <p:nvGraphicFramePr>
          <p:cNvPr id="48" name="Tabella 3">
            <a:extLst>
              <a:ext uri="{FF2B5EF4-FFF2-40B4-BE49-F238E27FC236}">
                <a16:creationId xmlns:a16="http://schemas.microsoft.com/office/drawing/2014/main" id="{A042349F-8941-514C-9298-140C6513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76197"/>
              </p:ext>
            </p:extLst>
          </p:nvPr>
        </p:nvGraphicFramePr>
        <p:xfrm>
          <a:off x="2617764" y="5805155"/>
          <a:ext cx="4203700" cy="6087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97737676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695451808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198857425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3587481220"/>
                    </a:ext>
                  </a:extLst>
                </a:gridCol>
              </a:tblGrid>
              <a:tr h="608753"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254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</a:t>
                      </a:r>
                    </a:p>
                  </a:txBody>
                  <a:tcPr marL="155323" marR="155323" marT="77661" marB="776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140</a:t>
                      </a:r>
                    </a:p>
                  </a:txBody>
                  <a:tcPr marL="155323" marR="155323" marT="77661" marB="77661" anchor="ctr"/>
                </a:tc>
                <a:extLst>
                  <a:ext uri="{0D108BD9-81ED-4DB2-BD59-A6C34878D82A}">
                    <a16:rowId xmlns:a16="http://schemas.microsoft.com/office/drawing/2014/main" val="3213625106"/>
                  </a:ext>
                </a:extLst>
              </a:tr>
            </a:tbl>
          </a:graphicData>
        </a:graphic>
      </p:graphicFrame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9ABD880-D023-594D-8546-720BF2F8148C}"/>
              </a:ext>
            </a:extLst>
          </p:cNvPr>
          <p:cNvSpPr txBox="1"/>
          <p:nvPr/>
        </p:nvSpPr>
        <p:spPr>
          <a:xfrm>
            <a:off x="2973364" y="536979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58D05BF6-A9F1-CD4F-9D4F-7F4DEC37E4BE}"/>
              </a:ext>
            </a:extLst>
          </p:cNvPr>
          <p:cNvSpPr txBox="1"/>
          <p:nvPr/>
        </p:nvSpPr>
        <p:spPr>
          <a:xfrm>
            <a:off x="4065564" y="536979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BBB34D16-77E2-164E-B1F2-85FCCD4E25E3}"/>
              </a:ext>
            </a:extLst>
          </p:cNvPr>
          <p:cNvSpPr txBox="1"/>
          <p:nvPr/>
        </p:nvSpPr>
        <p:spPr>
          <a:xfrm>
            <a:off x="5157764" y="536979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7CC7359-A101-CD47-825E-B79642F25F62}"/>
              </a:ext>
            </a:extLst>
          </p:cNvPr>
          <p:cNvSpPr txBox="1"/>
          <p:nvPr/>
        </p:nvSpPr>
        <p:spPr>
          <a:xfrm>
            <a:off x="6135664" y="536979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38308A2-51F0-9F4C-A6DE-3B814E14F05A}"/>
              </a:ext>
            </a:extLst>
          </p:cNvPr>
          <p:cNvSpPr txBox="1"/>
          <p:nvPr/>
        </p:nvSpPr>
        <p:spPr>
          <a:xfrm>
            <a:off x="2198664" y="59248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4" name="Figura a mano libera 53">
            <a:extLst>
              <a:ext uri="{FF2B5EF4-FFF2-40B4-BE49-F238E27FC236}">
                <a16:creationId xmlns:a16="http://schemas.microsoft.com/office/drawing/2014/main" id="{9D4E1E25-1300-4345-8D4E-B8F0053732BD}"/>
              </a:ext>
            </a:extLst>
          </p:cNvPr>
          <p:cNvSpPr/>
          <p:nvPr/>
        </p:nvSpPr>
        <p:spPr>
          <a:xfrm>
            <a:off x="2204232" y="5246778"/>
            <a:ext cx="5404632" cy="608754"/>
          </a:xfrm>
          <a:custGeom>
            <a:avLst/>
            <a:gdLst>
              <a:gd name="connsiteX0" fmla="*/ 286532 w 5503042"/>
              <a:gd name="connsiteY0" fmla="*/ 970764 h 970764"/>
              <a:gd name="connsiteX1" fmla="*/ 7132 w 5503042"/>
              <a:gd name="connsiteY1" fmla="*/ 704064 h 970764"/>
              <a:gd name="connsiteX2" fmla="*/ 159532 w 5503042"/>
              <a:gd name="connsiteY2" fmla="*/ 297664 h 970764"/>
              <a:gd name="connsiteX3" fmla="*/ 934232 w 5503042"/>
              <a:gd name="connsiteY3" fmla="*/ 30964 h 970764"/>
              <a:gd name="connsiteX4" fmla="*/ 2648732 w 5503042"/>
              <a:gd name="connsiteY4" fmla="*/ 5564 h 970764"/>
              <a:gd name="connsiteX5" fmla="*/ 3931432 w 5503042"/>
              <a:gd name="connsiteY5" fmla="*/ 18264 h 970764"/>
              <a:gd name="connsiteX6" fmla="*/ 5023632 w 5503042"/>
              <a:gd name="connsiteY6" fmla="*/ 30964 h 970764"/>
              <a:gd name="connsiteX7" fmla="*/ 5391932 w 5503042"/>
              <a:gd name="connsiteY7" fmla="*/ 221464 h 970764"/>
              <a:gd name="connsiteX8" fmla="*/ 5455432 w 5503042"/>
              <a:gd name="connsiteY8" fmla="*/ 564364 h 970764"/>
              <a:gd name="connsiteX9" fmla="*/ 4744232 w 5503042"/>
              <a:gd name="connsiteY9" fmla="*/ 919964 h 97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03042" h="970764">
                <a:moveTo>
                  <a:pt x="286532" y="970764"/>
                </a:moveTo>
                <a:cubicBezTo>
                  <a:pt x="157415" y="893505"/>
                  <a:pt x="28299" y="816247"/>
                  <a:pt x="7132" y="704064"/>
                </a:cubicBezTo>
                <a:cubicBezTo>
                  <a:pt x="-14035" y="591881"/>
                  <a:pt x="5015" y="409847"/>
                  <a:pt x="159532" y="297664"/>
                </a:cubicBezTo>
                <a:cubicBezTo>
                  <a:pt x="314049" y="185481"/>
                  <a:pt x="519365" y="79647"/>
                  <a:pt x="934232" y="30964"/>
                </a:cubicBezTo>
                <a:cubicBezTo>
                  <a:pt x="1349099" y="-17719"/>
                  <a:pt x="2648732" y="5564"/>
                  <a:pt x="2648732" y="5564"/>
                </a:cubicBezTo>
                <a:lnTo>
                  <a:pt x="3931432" y="18264"/>
                </a:lnTo>
                <a:cubicBezTo>
                  <a:pt x="4327249" y="22497"/>
                  <a:pt x="4780215" y="-2903"/>
                  <a:pt x="5023632" y="30964"/>
                </a:cubicBezTo>
                <a:cubicBezTo>
                  <a:pt x="5267049" y="64831"/>
                  <a:pt x="5319965" y="132564"/>
                  <a:pt x="5391932" y="221464"/>
                </a:cubicBezTo>
                <a:cubicBezTo>
                  <a:pt x="5463899" y="310364"/>
                  <a:pt x="5563382" y="447947"/>
                  <a:pt x="5455432" y="564364"/>
                </a:cubicBezTo>
                <a:cubicBezTo>
                  <a:pt x="5347482" y="680781"/>
                  <a:pt x="4877582" y="854347"/>
                  <a:pt x="4744232" y="919964"/>
                </a:cubicBezTo>
              </a:path>
            </a:pathLst>
          </a:custGeom>
          <a:noFill/>
          <a:ln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42093"/>
              </a:solidFill>
            </a:endParaRPr>
          </a:p>
        </p:txBody>
      </p:sp>
      <p:sp>
        <p:nvSpPr>
          <p:cNvPr id="57" name="Figura a mano libera 56">
            <a:extLst>
              <a:ext uri="{FF2B5EF4-FFF2-40B4-BE49-F238E27FC236}">
                <a16:creationId xmlns:a16="http://schemas.microsoft.com/office/drawing/2014/main" id="{3D048B9F-24AF-034F-8433-DABBA376A4E0}"/>
              </a:ext>
            </a:extLst>
          </p:cNvPr>
          <p:cNvSpPr/>
          <p:nvPr/>
        </p:nvSpPr>
        <p:spPr>
          <a:xfrm>
            <a:off x="1304849" y="3073400"/>
            <a:ext cx="1044651" cy="3306168"/>
          </a:xfrm>
          <a:custGeom>
            <a:avLst/>
            <a:gdLst>
              <a:gd name="connsiteX0" fmla="*/ 854151 w 1044651"/>
              <a:gd name="connsiteY0" fmla="*/ 0 h 3306168"/>
              <a:gd name="connsiteX1" fmla="*/ 193751 w 1044651"/>
              <a:gd name="connsiteY1" fmla="*/ 330200 h 3306168"/>
              <a:gd name="connsiteX2" fmla="*/ 15951 w 1044651"/>
              <a:gd name="connsiteY2" fmla="*/ 1422400 h 3306168"/>
              <a:gd name="connsiteX3" fmla="*/ 28651 w 1044651"/>
              <a:gd name="connsiteY3" fmla="*/ 2514600 h 3306168"/>
              <a:gd name="connsiteX4" fmla="*/ 193751 w 1044651"/>
              <a:gd name="connsiteY4" fmla="*/ 3187700 h 3306168"/>
              <a:gd name="connsiteX5" fmla="*/ 1044651 w 1044651"/>
              <a:gd name="connsiteY5" fmla="*/ 3302000 h 330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4651" h="3306168">
                <a:moveTo>
                  <a:pt x="854151" y="0"/>
                </a:moveTo>
                <a:cubicBezTo>
                  <a:pt x="593801" y="46566"/>
                  <a:pt x="333451" y="93133"/>
                  <a:pt x="193751" y="330200"/>
                </a:cubicBezTo>
                <a:cubicBezTo>
                  <a:pt x="54051" y="567267"/>
                  <a:pt x="43468" y="1058334"/>
                  <a:pt x="15951" y="1422400"/>
                </a:cubicBezTo>
                <a:cubicBezTo>
                  <a:pt x="-11566" y="1786466"/>
                  <a:pt x="-982" y="2220383"/>
                  <a:pt x="28651" y="2514600"/>
                </a:cubicBezTo>
                <a:cubicBezTo>
                  <a:pt x="58284" y="2808817"/>
                  <a:pt x="24418" y="3056467"/>
                  <a:pt x="193751" y="3187700"/>
                </a:cubicBezTo>
                <a:cubicBezTo>
                  <a:pt x="363084" y="3318933"/>
                  <a:pt x="703867" y="3310466"/>
                  <a:pt x="1044651" y="3302000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1B4A9F55-EE18-AE4A-BA85-404AFAE8C764}"/>
              </a:ext>
            </a:extLst>
          </p:cNvPr>
          <p:cNvSpPr txBox="1"/>
          <p:nvPr/>
        </p:nvSpPr>
        <p:spPr>
          <a:xfrm>
            <a:off x="3987800" y="2147020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942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D1==M?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FDCEC87-C30F-6E41-A7FD-ACE7D13E428D}"/>
              </a:ext>
            </a:extLst>
          </p:cNvPr>
          <p:cNvSpPr txBox="1"/>
          <p:nvPr/>
        </p:nvSpPr>
        <p:spPr>
          <a:xfrm>
            <a:off x="-98471" y="4340872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D0==N?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BAD79ACD-6373-D44B-9FF9-12CB8D0EC5D6}"/>
              </a:ext>
            </a:extLst>
          </p:cNvPr>
          <p:cNvSpPr txBox="1"/>
          <p:nvPr/>
        </p:nvSpPr>
        <p:spPr>
          <a:xfrm>
            <a:off x="7899400" y="2693211"/>
            <a:ext cx="370564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>
                <a:latin typeface="Calibri" panose="020F0502020204030204" pitchFamily="34" charset="0"/>
                <a:cs typeface="Calibri" panose="020F0502020204030204" pitchFamily="34" charset="0"/>
              </a:rPr>
              <a:t>Usiamo un registro come contatore delle colonne (</a:t>
            </a:r>
            <a:r>
              <a:rPr lang="it-IT" sz="2000" b="1">
                <a:latin typeface="Calibri" panose="020F0502020204030204" pitchFamily="34" charset="0"/>
                <a:cs typeface="Calibri" panose="020F0502020204030204" pitchFamily="34" charset="0"/>
              </a:rPr>
              <a:t>D1</a:t>
            </a:r>
            <a:r>
              <a:rPr lang="it-IT" sz="2000">
                <a:latin typeface="Calibri" panose="020F0502020204030204" pitchFamily="34" charset="0"/>
                <a:cs typeface="Calibri" panose="020F0502020204030204" pitchFamily="34" charset="0"/>
              </a:rPr>
              <a:t>) e un registro come contatore per le righe (</a:t>
            </a:r>
            <a:r>
              <a:rPr lang="it-IT" sz="2000" b="1">
                <a:latin typeface="Calibri" panose="020F0502020204030204" pitchFamily="34" charset="0"/>
                <a:cs typeface="Calibri" panose="020F0502020204030204" pitchFamily="34" charset="0"/>
              </a:rPr>
              <a:t>D0</a:t>
            </a:r>
            <a:r>
              <a:rPr lang="it-IT" sz="2000">
                <a:latin typeface="Calibri" panose="020F0502020204030204" pitchFamily="34" charset="0"/>
                <a:cs typeface="Calibri" panose="020F0502020204030204" pitchFamily="34" charset="0"/>
              </a:rPr>
              <a:t>). Lo scorrimento della riga termina quando D1 raggiunge M (ovvero abbiamo visitato tutte le colonne). Lo scorrimento delle colonne termina quando D0 è </a:t>
            </a:r>
            <a:r>
              <a:rPr lang="it-IT" sz="200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sz="2000">
                <a:latin typeface="Calibri" panose="020F0502020204030204" pitchFamily="34" charset="0"/>
                <a:cs typeface="Calibri" panose="020F0502020204030204" pitchFamily="34" charset="0"/>
              </a:rPr>
              <a:t> (ovvero abbiamo visitato tutte le righe).</a:t>
            </a:r>
          </a:p>
          <a:p>
            <a:pPr algn="just"/>
            <a:endParaRPr lang="it-IT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1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38A24B-4CB5-4242-B044-0F3CF9327E5D}"/>
              </a:ext>
            </a:extLst>
          </p:cNvPr>
          <p:cNvSpPr txBox="1"/>
          <p:nvPr/>
        </p:nvSpPr>
        <p:spPr>
          <a:xfrm>
            <a:off x="346440" y="-63157"/>
            <a:ext cx="1098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Esempio passaggio dei parametri su </a:t>
            </a:r>
            <a:r>
              <a:rPr lang="it-IT" sz="32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it-IT" sz="32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Ricerca del MAX</a:t>
            </a:r>
          </a:p>
        </p:txBody>
      </p:sp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B6C25804-4A71-3745-9090-336DA4C6D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17527"/>
              </p:ext>
            </p:extLst>
          </p:nvPr>
        </p:nvGraphicFramePr>
        <p:xfrm>
          <a:off x="2017655" y="3285912"/>
          <a:ext cx="19685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8500">
                  <a:extLst>
                    <a:ext uri="{9D8B030D-6E8A-4147-A177-3AD203B41FA5}">
                      <a16:colId xmlns:a16="http://schemas.microsoft.com/office/drawing/2014/main" val="974691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FP_OLD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25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PC_OLD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9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4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it-IT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48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8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IND_MAX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4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48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it-IT" b="0" i="1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</a:t>
                      </a:r>
                      <a:r>
                        <a:rPr lang="it-IT" b="0" i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utente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64110"/>
                  </a:ext>
                </a:extLst>
              </a:tr>
            </a:tbl>
          </a:graphicData>
        </a:graphic>
      </p:graphicFrame>
      <p:graphicFrame>
        <p:nvGraphicFramePr>
          <p:cNvPr id="30" name="Tabella 3">
            <a:extLst>
              <a:ext uri="{FF2B5EF4-FFF2-40B4-BE49-F238E27FC236}">
                <a16:creationId xmlns:a16="http://schemas.microsoft.com/office/drawing/2014/main" id="{C9C2DC45-32E2-4D48-A0BD-7DA496253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52555"/>
              </p:ext>
            </p:extLst>
          </p:nvPr>
        </p:nvGraphicFramePr>
        <p:xfrm>
          <a:off x="3859155" y="3285912"/>
          <a:ext cx="13462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974691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byte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6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byte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89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byte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4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byte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48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byte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58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byte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04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byte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448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it-IT" b="0" i="1">
                        <a:solidFill>
                          <a:schemeClr val="bg2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664110"/>
                  </a:ext>
                </a:extLst>
              </a:tr>
            </a:tbl>
          </a:graphicData>
        </a:graphic>
      </p:graphicFrame>
      <p:graphicFrame>
        <p:nvGraphicFramePr>
          <p:cNvPr id="34" name="Tabella 3">
            <a:extLst>
              <a:ext uri="{FF2B5EF4-FFF2-40B4-BE49-F238E27FC236}">
                <a16:creationId xmlns:a16="http://schemas.microsoft.com/office/drawing/2014/main" id="{9FF85941-9044-164E-9401-FE82A03E8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86663"/>
              </p:ext>
            </p:extLst>
          </p:nvPr>
        </p:nvGraphicFramePr>
        <p:xfrm>
          <a:off x="-488917" y="3071706"/>
          <a:ext cx="13462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974691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b="1" i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b="0" i="0">
                          <a:solidFill>
                            <a:srgbClr val="94209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A6+4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89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b="0" i="0">
                          <a:solidFill>
                            <a:srgbClr val="94209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A6+8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4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b="0" i="0">
                          <a:solidFill>
                            <a:srgbClr val="94209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A6+10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48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b="0" i="0">
                          <a:solidFill>
                            <a:srgbClr val="94209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A6+12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58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b="0" i="0">
                          <a:solidFill>
                            <a:srgbClr val="94209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A6+16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04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b="0" i="0">
                          <a:solidFill>
                            <a:srgbClr val="94209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A6+18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448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it-IT" b="0" i="1">
                        <a:solidFill>
                          <a:schemeClr val="bg2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664110"/>
                  </a:ext>
                </a:extLst>
              </a:tr>
            </a:tbl>
          </a:graphicData>
        </a:graphic>
      </p:graphicFrame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C6115D5-326F-FB47-9D92-EF72E314AD2D}"/>
              </a:ext>
            </a:extLst>
          </p:cNvPr>
          <p:cNvCxnSpPr>
            <a:cxnSpLocks/>
          </p:cNvCxnSpPr>
          <p:nvPr/>
        </p:nvCxnSpPr>
        <p:spPr>
          <a:xfrm>
            <a:off x="877978" y="4019126"/>
            <a:ext cx="1054100" cy="0"/>
          </a:xfrm>
          <a:prstGeom prst="straightConnector1">
            <a:avLst/>
          </a:prstGeom>
          <a:ln w="12700">
            <a:solidFill>
              <a:srgbClr val="942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118283B0-DCF5-6944-8797-8D838C9E760F}"/>
              </a:ext>
            </a:extLst>
          </p:cNvPr>
          <p:cNvCxnSpPr>
            <a:cxnSpLocks/>
          </p:cNvCxnSpPr>
          <p:nvPr/>
        </p:nvCxnSpPr>
        <p:spPr>
          <a:xfrm>
            <a:off x="877978" y="4349326"/>
            <a:ext cx="1054100" cy="0"/>
          </a:xfrm>
          <a:prstGeom prst="straightConnector1">
            <a:avLst/>
          </a:prstGeom>
          <a:ln w="12700">
            <a:solidFill>
              <a:srgbClr val="942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0481BC-47D4-4345-9061-F50FDDFEA3BC}"/>
              </a:ext>
            </a:extLst>
          </p:cNvPr>
          <p:cNvCxnSpPr>
            <a:cxnSpLocks/>
          </p:cNvCxnSpPr>
          <p:nvPr/>
        </p:nvCxnSpPr>
        <p:spPr>
          <a:xfrm>
            <a:off x="877978" y="4717626"/>
            <a:ext cx="1054100" cy="0"/>
          </a:xfrm>
          <a:prstGeom prst="straightConnector1">
            <a:avLst/>
          </a:prstGeom>
          <a:ln w="12700">
            <a:solidFill>
              <a:srgbClr val="942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91C736F2-1742-A744-8553-F7C767CDD5A9}"/>
              </a:ext>
            </a:extLst>
          </p:cNvPr>
          <p:cNvCxnSpPr>
            <a:cxnSpLocks/>
          </p:cNvCxnSpPr>
          <p:nvPr/>
        </p:nvCxnSpPr>
        <p:spPr>
          <a:xfrm>
            <a:off x="877978" y="5096086"/>
            <a:ext cx="1054100" cy="0"/>
          </a:xfrm>
          <a:prstGeom prst="straightConnector1">
            <a:avLst/>
          </a:prstGeom>
          <a:ln w="12700">
            <a:solidFill>
              <a:srgbClr val="942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0D7CBB9F-0CD1-8446-9E10-BED39E7903A3}"/>
              </a:ext>
            </a:extLst>
          </p:cNvPr>
          <p:cNvCxnSpPr>
            <a:cxnSpLocks/>
          </p:cNvCxnSpPr>
          <p:nvPr/>
        </p:nvCxnSpPr>
        <p:spPr>
          <a:xfrm>
            <a:off x="877978" y="5477086"/>
            <a:ext cx="1054100" cy="0"/>
          </a:xfrm>
          <a:prstGeom prst="straightConnector1">
            <a:avLst/>
          </a:prstGeom>
          <a:ln w="12700">
            <a:solidFill>
              <a:srgbClr val="942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A39F8B-EFD1-4F4C-A859-5351499463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830"/>
          <a:stretch/>
        </p:blipFill>
        <p:spPr>
          <a:xfrm>
            <a:off x="5078355" y="786068"/>
            <a:ext cx="6846945" cy="4408232"/>
          </a:xfrm>
          <a:prstGeom prst="rect">
            <a:avLst/>
          </a:prstGeom>
          <a:solidFill>
            <a:srgbClr val="4E4BA2"/>
          </a:solidFill>
          <a:ln>
            <a:solidFill>
              <a:srgbClr val="942093"/>
            </a:solidFill>
          </a:ln>
        </p:spPr>
      </p:pic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2697FE13-55E3-5540-A50C-76BFC42A2BFB}"/>
              </a:ext>
            </a:extLst>
          </p:cNvPr>
          <p:cNvCxnSpPr>
            <a:cxnSpLocks/>
          </p:cNvCxnSpPr>
          <p:nvPr/>
        </p:nvCxnSpPr>
        <p:spPr>
          <a:xfrm>
            <a:off x="877978" y="3648286"/>
            <a:ext cx="1054100" cy="0"/>
          </a:xfrm>
          <a:prstGeom prst="straightConnector1">
            <a:avLst/>
          </a:prstGeom>
          <a:ln w="12700">
            <a:solidFill>
              <a:srgbClr val="942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3AA7F03A-F7EE-564D-933A-A20B070A82B1}"/>
              </a:ext>
            </a:extLst>
          </p:cNvPr>
          <p:cNvCxnSpPr>
            <a:cxnSpLocks/>
          </p:cNvCxnSpPr>
          <p:nvPr/>
        </p:nvCxnSpPr>
        <p:spPr>
          <a:xfrm>
            <a:off x="877978" y="3285912"/>
            <a:ext cx="10541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6D7FF538-2784-CF4D-9689-ED87528A5FED}"/>
              </a:ext>
            </a:extLst>
          </p:cNvPr>
          <p:cNvSpPr/>
          <p:nvPr/>
        </p:nvSpPr>
        <p:spPr>
          <a:xfrm>
            <a:off x="1982878" y="5108786"/>
            <a:ext cx="2046082" cy="822114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08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38A24B-4CB5-4242-B044-0F3CF9327E5D}"/>
              </a:ext>
            </a:extLst>
          </p:cNvPr>
          <p:cNvSpPr txBox="1"/>
          <p:nvPr/>
        </p:nvSpPr>
        <p:spPr>
          <a:xfrm>
            <a:off x="346440" y="-63157"/>
            <a:ext cx="706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Esercizio 2 - Coda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24905D-3EB4-4308-892B-C52C2B862BD8}"/>
              </a:ext>
            </a:extLst>
          </p:cNvPr>
          <p:cNvSpPr txBox="1"/>
          <p:nvPr/>
        </p:nvSpPr>
        <p:spPr>
          <a:xfrm>
            <a:off x="346440" y="807353"/>
            <a:ext cx="11402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>
                <a:latin typeface="Calibri" panose="020F0502020204030204" pitchFamily="34" charset="0"/>
                <a:cs typeface="Calibri" panose="020F0502020204030204" pitchFamily="34" charset="0"/>
              </a:rPr>
              <a:t>Sia data una coda e due vettori di supporto. Scorrere gli elementi del vettore 1: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>
                <a:latin typeface="Calibri" panose="020F0502020204030204" pitchFamily="34" charset="0"/>
                <a:cs typeface="Calibri" panose="020F0502020204030204" pitchFamily="34" charset="0"/>
              </a:rPr>
              <a:t>Per ogni byte pari a 1, effettuare un’operazione di inserimento in coda, inserendo il corrispondente elemento del vettore 2;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>
                <a:latin typeface="Calibri" panose="020F0502020204030204" pitchFamily="34" charset="0"/>
                <a:cs typeface="Calibri" panose="020F0502020204030204" pitchFamily="34" charset="0"/>
              </a:rPr>
              <a:t>Per ogni byte pari a 0, effettuare un’operazione di prelievo dalla coda.</a:t>
            </a:r>
          </a:p>
        </p:txBody>
      </p:sp>
    </p:spTree>
    <p:extLst>
      <p:ext uri="{BB962C8B-B14F-4D97-AF65-F5344CB8AC3E}">
        <p14:creationId xmlns:p14="http://schemas.microsoft.com/office/powerpoint/2010/main" val="52718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38A24B-4CB5-4242-B044-0F3CF9327E5D}"/>
              </a:ext>
            </a:extLst>
          </p:cNvPr>
          <p:cNvSpPr txBox="1"/>
          <p:nvPr/>
        </p:nvSpPr>
        <p:spPr>
          <a:xfrm>
            <a:off x="346440" y="-63157"/>
            <a:ext cx="706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Struttura della coda</a:t>
            </a:r>
          </a:p>
        </p:txBody>
      </p:sp>
      <p:sp>
        <p:nvSpPr>
          <p:cNvPr id="4" name="Rettangolo 19">
            <a:extLst>
              <a:ext uri="{FF2B5EF4-FFF2-40B4-BE49-F238E27FC236}">
                <a16:creationId xmlns:a16="http://schemas.microsoft.com/office/drawing/2014/main" id="{CBE75660-23A5-844A-B004-7D629385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1965636"/>
            <a:ext cx="2640013" cy="720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QLENG</a:t>
            </a:r>
          </a:p>
        </p:txBody>
      </p:sp>
      <p:sp>
        <p:nvSpPr>
          <p:cNvPr id="5" name="CasellaDiTesto 31">
            <a:extLst>
              <a:ext uri="{FF2B5EF4-FFF2-40B4-BE49-F238E27FC236}">
                <a16:creationId xmlns:a16="http://schemas.microsoft.com/office/drawing/2014/main" id="{78C33FF6-D651-C245-84D2-5F1D0097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1822761"/>
            <a:ext cx="301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1600"/>
              <a:t>0</a:t>
            </a:r>
          </a:p>
        </p:txBody>
      </p:sp>
      <p:sp>
        <p:nvSpPr>
          <p:cNvPr id="6" name="CasellaDiTesto 32">
            <a:extLst>
              <a:ext uri="{FF2B5EF4-FFF2-40B4-BE49-F238E27FC236}">
                <a16:creationId xmlns:a16="http://schemas.microsoft.com/office/drawing/2014/main" id="{11DA1589-D3B1-1847-BCD2-818D08E0B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2541898"/>
            <a:ext cx="301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1600"/>
              <a:t>4</a:t>
            </a:r>
          </a:p>
        </p:txBody>
      </p:sp>
      <p:sp>
        <p:nvSpPr>
          <p:cNvPr id="8" name="CasellaDiTesto 33">
            <a:extLst>
              <a:ext uri="{FF2B5EF4-FFF2-40B4-BE49-F238E27FC236}">
                <a16:creationId xmlns:a16="http://schemas.microsoft.com/office/drawing/2014/main" id="{08C90D78-FAA2-F747-806E-EE6AF3978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3189598"/>
            <a:ext cx="301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1600"/>
              <a:t>8</a:t>
            </a:r>
          </a:p>
        </p:txBody>
      </p:sp>
      <p:sp>
        <p:nvSpPr>
          <p:cNvPr id="9" name="CasellaDiTesto 34">
            <a:extLst>
              <a:ext uri="{FF2B5EF4-FFF2-40B4-BE49-F238E27FC236}">
                <a16:creationId xmlns:a16="http://schemas.microsoft.com/office/drawing/2014/main" id="{35CACCAF-C80F-314C-A204-1457BE573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3910323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1600"/>
              <a:t>12</a:t>
            </a:r>
          </a:p>
        </p:txBody>
      </p:sp>
      <p:sp>
        <p:nvSpPr>
          <p:cNvPr id="10" name="Rettangolo 23">
            <a:extLst>
              <a:ext uri="{FF2B5EF4-FFF2-40B4-BE49-F238E27FC236}">
                <a16:creationId xmlns:a16="http://schemas.microsoft.com/office/drawing/2014/main" id="{23563ED1-0842-7F4B-8BE5-5A4A9FEE0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4126223"/>
            <a:ext cx="2640013" cy="72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QHEAD</a:t>
            </a:r>
          </a:p>
        </p:txBody>
      </p:sp>
      <p:sp>
        <p:nvSpPr>
          <p:cNvPr id="11" name="CasellaDiTesto 34">
            <a:extLst>
              <a:ext uri="{FF2B5EF4-FFF2-40B4-BE49-F238E27FC236}">
                <a16:creationId xmlns:a16="http://schemas.microsoft.com/office/drawing/2014/main" id="{4A7F4829-8CD4-A242-AB63-3EEC61744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4631048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1600"/>
              <a:t>16</a:t>
            </a:r>
          </a:p>
        </p:txBody>
      </p:sp>
      <p:sp>
        <p:nvSpPr>
          <p:cNvPr id="12" name="CasellaDiTesto 27">
            <a:extLst>
              <a:ext uri="{FF2B5EF4-FFF2-40B4-BE49-F238E27FC236}">
                <a16:creationId xmlns:a16="http://schemas.microsoft.com/office/drawing/2014/main" id="{A6BD62AD-AA09-EF49-9532-A5AF2D808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38" y="1749736"/>
            <a:ext cx="461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1400"/>
              <a:t>DT</a:t>
            </a:r>
          </a:p>
        </p:txBody>
      </p:sp>
      <p:sp>
        <p:nvSpPr>
          <p:cNvPr id="13" name="Freccia a destra 28">
            <a:extLst>
              <a:ext uri="{FF2B5EF4-FFF2-40B4-BE49-F238E27FC236}">
                <a16:creationId xmlns:a16="http://schemas.microsoft.com/office/drawing/2014/main" id="{B3176F56-FAE0-A442-A2F6-C4EACA85F2D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054600" y="1894198"/>
            <a:ext cx="461963" cy="136525"/>
          </a:xfrm>
          <a:prstGeom prst="rightArrow">
            <a:avLst>
              <a:gd name="adj1" fmla="val 50000"/>
              <a:gd name="adj2" fmla="val 36532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rot="1080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it-IT" altLang="it-IT" sz="100"/>
          </a:p>
        </p:txBody>
      </p:sp>
      <p:sp>
        <p:nvSpPr>
          <p:cNvPr id="14" name="Rettangolo 19">
            <a:extLst>
              <a:ext uri="{FF2B5EF4-FFF2-40B4-BE49-F238E27FC236}">
                <a16:creationId xmlns:a16="http://schemas.microsoft.com/office/drawing/2014/main" id="{A98580DA-E7A5-2B45-8889-2705D69D3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2686361"/>
            <a:ext cx="2640013" cy="720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QSIZE</a:t>
            </a:r>
          </a:p>
        </p:txBody>
      </p:sp>
      <p:sp>
        <p:nvSpPr>
          <p:cNvPr id="15" name="Rettangolo 23">
            <a:extLst>
              <a:ext uri="{FF2B5EF4-FFF2-40B4-BE49-F238E27FC236}">
                <a16:creationId xmlns:a16="http://schemas.microsoft.com/office/drawing/2014/main" id="{F9AA2C35-FA06-6444-8879-EAA5ED36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4845361"/>
            <a:ext cx="2640013" cy="72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QSTRT</a:t>
            </a:r>
          </a:p>
        </p:txBody>
      </p:sp>
      <p:sp>
        <p:nvSpPr>
          <p:cNvPr id="16" name="Rettangolo 23">
            <a:extLst>
              <a:ext uri="{FF2B5EF4-FFF2-40B4-BE49-F238E27FC236}">
                <a16:creationId xmlns:a16="http://schemas.microsoft.com/office/drawing/2014/main" id="{2E096EAB-2827-7944-9575-56EE3D510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5566086"/>
            <a:ext cx="2640013" cy="72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QEND</a:t>
            </a:r>
          </a:p>
        </p:txBody>
      </p:sp>
      <p:sp>
        <p:nvSpPr>
          <p:cNvPr id="17" name="CasellaDiTesto 34">
            <a:extLst>
              <a:ext uri="{FF2B5EF4-FFF2-40B4-BE49-F238E27FC236}">
                <a16:creationId xmlns:a16="http://schemas.microsoft.com/office/drawing/2014/main" id="{7EFB32D1-128B-6646-A1F4-9D6A1C573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5350186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1600"/>
              <a:t>20</a:t>
            </a:r>
          </a:p>
        </p:txBody>
      </p:sp>
      <p:sp>
        <p:nvSpPr>
          <p:cNvPr id="18" name="Rettangolo 23">
            <a:extLst>
              <a:ext uri="{FF2B5EF4-FFF2-40B4-BE49-F238E27FC236}">
                <a16:creationId xmlns:a16="http://schemas.microsoft.com/office/drawing/2014/main" id="{FC3D41E2-B21F-CC42-832B-65060050A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3407086"/>
            <a:ext cx="2640013" cy="72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QTAIL</a:t>
            </a:r>
          </a:p>
        </p:txBody>
      </p:sp>
      <p:sp>
        <p:nvSpPr>
          <p:cNvPr id="19" name="Rettangolo 23">
            <a:extLst>
              <a:ext uri="{FF2B5EF4-FFF2-40B4-BE49-F238E27FC236}">
                <a16:creationId xmlns:a16="http://schemas.microsoft.com/office/drawing/2014/main" id="{D4668204-0319-3847-A2E0-4F0027CA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2111686"/>
            <a:ext cx="2640013" cy="358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(word)</a:t>
            </a:r>
          </a:p>
        </p:txBody>
      </p:sp>
      <p:sp>
        <p:nvSpPr>
          <p:cNvPr id="20" name="Rettangolo 23">
            <a:extLst>
              <a:ext uri="{FF2B5EF4-FFF2-40B4-BE49-F238E27FC236}">
                <a16:creationId xmlns:a16="http://schemas.microsoft.com/office/drawing/2014/main" id="{2C51A2F4-5262-934B-8E69-F3FF42A04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2472048"/>
            <a:ext cx="2640013" cy="358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(word)</a:t>
            </a:r>
          </a:p>
        </p:txBody>
      </p:sp>
      <p:sp>
        <p:nvSpPr>
          <p:cNvPr id="21" name="Rettangolo 23">
            <a:extLst>
              <a:ext uri="{FF2B5EF4-FFF2-40B4-BE49-F238E27FC236}">
                <a16:creationId xmlns:a16="http://schemas.microsoft.com/office/drawing/2014/main" id="{3A8A7459-E9BB-9048-9A4E-99D37609D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2832411"/>
            <a:ext cx="2640013" cy="358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(word)</a:t>
            </a:r>
          </a:p>
        </p:txBody>
      </p:sp>
      <p:sp>
        <p:nvSpPr>
          <p:cNvPr id="22" name="Rettangolo 23">
            <a:extLst>
              <a:ext uri="{FF2B5EF4-FFF2-40B4-BE49-F238E27FC236}">
                <a16:creationId xmlns:a16="http://schemas.microsoft.com/office/drawing/2014/main" id="{73FBFD55-B0AE-5D41-A93D-2AE17EC19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3191186"/>
            <a:ext cx="2640013" cy="2303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(word)</a:t>
            </a:r>
          </a:p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.</a:t>
            </a:r>
          </a:p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.</a:t>
            </a:r>
          </a:p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.</a:t>
            </a:r>
          </a:p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(word)</a:t>
            </a:r>
          </a:p>
        </p:txBody>
      </p:sp>
      <p:sp>
        <p:nvSpPr>
          <p:cNvPr id="23" name="Rettangolo 23">
            <a:extLst>
              <a:ext uri="{FF2B5EF4-FFF2-40B4-BE49-F238E27FC236}">
                <a16:creationId xmlns:a16="http://schemas.microsoft.com/office/drawing/2014/main" id="{3A489677-84B0-F64C-9258-DE60976C7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5494648"/>
            <a:ext cx="2640013" cy="358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(word)</a:t>
            </a:r>
          </a:p>
        </p:txBody>
      </p:sp>
      <p:sp>
        <p:nvSpPr>
          <p:cNvPr id="24" name="Line 35">
            <a:extLst>
              <a:ext uri="{FF2B5EF4-FFF2-40B4-BE49-F238E27FC236}">
                <a16:creationId xmlns:a16="http://schemas.microsoft.com/office/drawing/2014/main" id="{30477991-C568-0146-9C07-E61D4AF22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4463" y="2110098"/>
            <a:ext cx="0" cy="374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5" name="Line 36">
            <a:extLst>
              <a:ext uri="{FF2B5EF4-FFF2-40B4-BE49-F238E27FC236}">
                <a16:creationId xmlns:a16="http://schemas.microsoft.com/office/drawing/2014/main" id="{E58D2EAE-8805-4A4D-AD1B-B3E02509D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000" y="211009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6" name="Line 37">
            <a:extLst>
              <a:ext uri="{FF2B5EF4-FFF2-40B4-BE49-F238E27FC236}">
                <a16:creationId xmlns:a16="http://schemas.microsoft.com/office/drawing/2014/main" id="{FF4E8BB1-A118-FC45-9EA9-AB4239431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000" y="5855011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" name="Text Box 38">
            <a:extLst>
              <a:ext uri="{FF2B5EF4-FFF2-40B4-BE49-F238E27FC236}">
                <a16:creationId xmlns:a16="http://schemas.microsoft.com/office/drawing/2014/main" id="{FF149FCE-6B36-D64D-AF8A-8203D9F0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38" y="3694423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it-IT"/>
              <a:t>QSIZE</a:t>
            </a:r>
          </a:p>
        </p:txBody>
      </p:sp>
      <p:sp>
        <p:nvSpPr>
          <p:cNvPr id="28" name="Text Box 39">
            <a:extLst>
              <a:ext uri="{FF2B5EF4-FFF2-40B4-BE49-F238E27FC236}">
                <a16:creationId xmlns:a16="http://schemas.microsoft.com/office/drawing/2014/main" id="{3A58E809-6D73-064A-8E8C-B436D09AF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38" y="1749736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it-IT"/>
              <a:t>QSTRT</a:t>
            </a:r>
          </a:p>
        </p:txBody>
      </p:sp>
      <p:sp>
        <p:nvSpPr>
          <p:cNvPr id="29" name="Text Box 40">
            <a:extLst>
              <a:ext uri="{FF2B5EF4-FFF2-40B4-BE49-F238E27FC236}">
                <a16:creationId xmlns:a16="http://schemas.microsoft.com/office/drawing/2014/main" id="{9C383CF4-1EE3-C14B-903E-DA7D1E19F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38" y="5855011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it-IT"/>
              <a:t>QEND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DD99D2D-36DA-094E-AA88-19747932709D}"/>
              </a:ext>
            </a:extLst>
          </p:cNvPr>
          <p:cNvSpPr txBox="1"/>
          <p:nvPr/>
        </p:nvSpPr>
        <p:spPr>
          <a:xfrm>
            <a:off x="433388" y="762089"/>
            <a:ext cx="11339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>
                <a:latin typeface="Calibri" panose="020F0502020204030204" pitchFamily="34" charset="0"/>
                <a:cs typeface="Calibri" panose="020F0502020204030204" pitchFamily="34" charset="0"/>
              </a:rPr>
              <a:t>QSTRT</a:t>
            </a:r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2400" b="1">
                <a:latin typeface="Calibri" panose="020F0502020204030204" pitchFamily="34" charset="0"/>
                <a:cs typeface="Calibri" panose="020F0502020204030204" pitchFamily="34" charset="0"/>
              </a:rPr>
              <a:t>QEND</a:t>
            </a:r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 delimitano l’area di memoria allocata per la coda, la cui dimensione è </a:t>
            </a:r>
            <a:r>
              <a:rPr lang="it-IT" sz="2400" b="1">
                <a:latin typeface="Calibri" panose="020F0502020204030204" pitchFamily="34" charset="0"/>
                <a:cs typeface="Calibri" panose="020F0502020204030204" pitchFamily="34" charset="0"/>
              </a:rPr>
              <a:t>QSIZE</a:t>
            </a:r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it-IT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4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38A24B-4CB5-4242-B044-0F3CF9327E5D}"/>
              </a:ext>
            </a:extLst>
          </p:cNvPr>
          <p:cNvSpPr txBox="1"/>
          <p:nvPr/>
        </p:nvSpPr>
        <p:spPr>
          <a:xfrm>
            <a:off x="346440" y="-63157"/>
            <a:ext cx="706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Struttura della coda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DD99D2D-36DA-094E-AA88-19747932709D}"/>
              </a:ext>
            </a:extLst>
          </p:cNvPr>
          <p:cNvSpPr txBox="1"/>
          <p:nvPr/>
        </p:nvSpPr>
        <p:spPr>
          <a:xfrm>
            <a:off x="433388" y="762089"/>
            <a:ext cx="11339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>
                <a:latin typeface="Calibri" panose="020F0502020204030204" pitchFamily="34" charset="0"/>
                <a:cs typeface="Calibri" panose="020F0502020204030204" pitchFamily="34" charset="0"/>
              </a:rPr>
              <a:t>QHEAD</a:t>
            </a:r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2400" b="1">
                <a:latin typeface="Calibri" panose="020F0502020204030204" pitchFamily="34" charset="0"/>
                <a:cs typeface="Calibri" panose="020F0502020204030204" pitchFamily="34" charset="0"/>
              </a:rPr>
              <a:t>QTAIL </a:t>
            </a:r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sono rispettivamente la testa e la coda. </a:t>
            </a:r>
            <a:r>
              <a:rPr lang="it-IT" sz="2400" b="1">
                <a:latin typeface="Calibri" panose="020F0502020204030204" pitchFamily="34" charset="0"/>
                <a:cs typeface="Calibri" panose="020F0502020204030204" pitchFamily="34" charset="0"/>
              </a:rPr>
              <a:t>QLENG </a:t>
            </a:r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è il numero di elementi correntemente presenti in coda. </a:t>
            </a:r>
          </a:p>
          <a:p>
            <a:pPr algn="just"/>
            <a:endParaRPr lang="it-IT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ttangolo 19">
            <a:extLst>
              <a:ext uri="{FF2B5EF4-FFF2-40B4-BE49-F238E27FC236}">
                <a16:creationId xmlns:a16="http://schemas.microsoft.com/office/drawing/2014/main" id="{310D6D26-95F7-8B4C-B4EF-A10B5215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1774736"/>
            <a:ext cx="2640013" cy="720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QLENG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F4CB077-3D48-644B-968C-372FE105F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8" y="1631861"/>
            <a:ext cx="301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1600"/>
              <a:t>0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5574A50-A3A4-2941-9C39-C0C6206E1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8" y="2350998"/>
            <a:ext cx="301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1600"/>
              <a:t>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C69ED92-E0FC-4140-9BF4-4CDD5B216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8" y="2998698"/>
            <a:ext cx="301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1600"/>
              <a:t>8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0946AE4-C7E7-3443-9606-432F69A83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3719423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1600"/>
              <a:t>12</a:t>
            </a:r>
          </a:p>
        </p:txBody>
      </p:sp>
      <p:sp>
        <p:nvSpPr>
          <p:cNvPr id="36" name="Rettangolo 23">
            <a:extLst>
              <a:ext uri="{FF2B5EF4-FFF2-40B4-BE49-F238E27FC236}">
                <a16:creationId xmlns:a16="http://schemas.microsoft.com/office/drawing/2014/main" id="{5AC99597-5FE2-F24D-886A-CA02525F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3935323"/>
            <a:ext cx="2640013" cy="72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QHEAD</a:t>
            </a:r>
          </a:p>
        </p:txBody>
      </p:sp>
      <p:sp>
        <p:nvSpPr>
          <p:cNvPr id="37" name="CasellaDiTesto 34">
            <a:extLst>
              <a:ext uri="{FF2B5EF4-FFF2-40B4-BE49-F238E27FC236}">
                <a16:creationId xmlns:a16="http://schemas.microsoft.com/office/drawing/2014/main" id="{DAD32D8F-D89E-C544-8F2C-E5B9D1345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4440148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1600"/>
              <a:t>16</a:t>
            </a:r>
          </a:p>
        </p:txBody>
      </p:sp>
      <p:sp>
        <p:nvSpPr>
          <p:cNvPr id="38" name="CasellaDiTesto 27">
            <a:extLst>
              <a:ext uri="{FF2B5EF4-FFF2-40B4-BE49-F238E27FC236}">
                <a16:creationId xmlns:a16="http://schemas.microsoft.com/office/drawing/2014/main" id="{CB35349C-605A-5E4D-9BC1-F1E550C3D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1558836"/>
            <a:ext cx="461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1400"/>
              <a:t>DT</a:t>
            </a:r>
          </a:p>
        </p:txBody>
      </p:sp>
      <p:sp>
        <p:nvSpPr>
          <p:cNvPr id="39" name="Freccia a destra 28">
            <a:extLst>
              <a:ext uri="{FF2B5EF4-FFF2-40B4-BE49-F238E27FC236}">
                <a16:creationId xmlns:a16="http://schemas.microsoft.com/office/drawing/2014/main" id="{C1039881-41D4-6F4F-9AE5-D800AEAA909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321300" y="1703298"/>
            <a:ext cx="461963" cy="136525"/>
          </a:xfrm>
          <a:prstGeom prst="rightArrow">
            <a:avLst>
              <a:gd name="adj1" fmla="val 50000"/>
              <a:gd name="adj2" fmla="val 36532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rot="1080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it-IT" altLang="it-IT" sz="100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383040AA-1FFA-CF45-BC4E-FCF2C23F4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2495461"/>
            <a:ext cx="2640013" cy="720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QSIZE</a:t>
            </a:r>
          </a:p>
        </p:txBody>
      </p:sp>
      <p:sp>
        <p:nvSpPr>
          <p:cNvPr id="41" name="Rettangolo 23">
            <a:extLst>
              <a:ext uri="{FF2B5EF4-FFF2-40B4-BE49-F238E27FC236}">
                <a16:creationId xmlns:a16="http://schemas.microsoft.com/office/drawing/2014/main" id="{3C1281DE-0419-C242-B86F-6D19F68C8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4654461"/>
            <a:ext cx="2640013" cy="72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QSTRT</a:t>
            </a:r>
          </a:p>
        </p:txBody>
      </p:sp>
      <p:sp>
        <p:nvSpPr>
          <p:cNvPr id="42" name="Rettangolo 23">
            <a:extLst>
              <a:ext uri="{FF2B5EF4-FFF2-40B4-BE49-F238E27FC236}">
                <a16:creationId xmlns:a16="http://schemas.microsoft.com/office/drawing/2014/main" id="{FE222FFF-981E-C742-905C-A460E4F5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5375186"/>
            <a:ext cx="2640013" cy="72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QEND</a:t>
            </a:r>
          </a:p>
        </p:txBody>
      </p:sp>
      <p:sp>
        <p:nvSpPr>
          <p:cNvPr id="43" name="CasellaDiTesto 34">
            <a:extLst>
              <a:ext uri="{FF2B5EF4-FFF2-40B4-BE49-F238E27FC236}">
                <a16:creationId xmlns:a16="http://schemas.microsoft.com/office/drawing/2014/main" id="{F76AB984-D406-9B4E-990D-BFF4C6BCA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5159286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1600"/>
              <a:t>20</a:t>
            </a:r>
          </a:p>
        </p:txBody>
      </p:sp>
      <p:sp>
        <p:nvSpPr>
          <p:cNvPr id="44" name="Rettangolo 23">
            <a:extLst>
              <a:ext uri="{FF2B5EF4-FFF2-40B4-BE49-F238E27FC236}">
                <a16:creationId xmlns:a16="http://schemas.microsoft.com/office/drawing/2014/main" id="{ED3D41C9-1062-2545-AF1D-0662ABADC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3216186"/>
            <a:ext cx="2640013" cy="72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QTAIL</a:t>
            </a:r>
          </a:p>
        </p:txBody>
      </p:sp>
      <p:sp>
        <p:nvSpPr>
          <p:cNvPr id="45" name="Rettangolo 23">
            <a:extLst>
              <a:ext uri="{FF2B5EF4-FFF2-40B4-BE49-F238E27FC236}">
                <a16:creationId xmlns:a16="http://schemas.microsoft.com/office/drawing/2014/main" id="{0ED8E644-073C-B748-8F5A-593254D74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920786"/>
            <a:ext cx="2640013" cy="358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(word)</a:t>
            </a:r>
          </a:p>
        </p:txBody>
      </p:sp>
      <p:sp>
        <p:nvSpPr>
          <p:cNvPr id="46" name="Rettangolo 23">
            <a:extLst>
              <a:ext uri="{FF2B5EF4-FFF2-40B4-BE49-F238E27FC236}">
                <a16:creationId xmlns:a16="http://schemas.microsoft.com/office/drawing/2014/main" id="{7CED83BD-9C6A-AC41-8AFE-B86A7768A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281148"/>
            <a:ext cx="2640013" cy="358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(word)</a:t>
            </a:r>
          </a:p>
        </p:txBody>
      </p:sp>
      <p:sp>
        <p:nvSpPr>
          <p:cNvPr id="47" name="Rettangolo 23">
            <a:extLst>
              <a:ext uri="{FF2B5EF4-FFF2-40B4-BE49-F238E27FC236}">
                <a16:creationId xmlns:a16="http://schemas.microsoft.com/office/drawing/2014/main" id="{F3A3841D-81D5-694B-A21B-E093462B4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641511"/>
            <a:ext cx="2640013" cy="358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(word)</a:t>
            </a:r>
          </a:p>
        </p:txBody>
      </p:sp>
      <p:sp>
        <p:nvSpPr>
          <p:cNvPr id="48" name="Line 22">
            <a:extLst>
              <a:ext uri="{FF2B5EF4-FFF2-40B4-BE49-F238E27FC236}">
                <a16:creationId xmlns:a16="http://schemas.microsoft.com/office/drawing/2014/main" id="{BD71A7DF-DCF2-1643-A377-ABCA5C144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1163" y="3071723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9" name="Line 23">
            <a:extLst>
              <a:ext uri="{FF2B5EF4-FFF2-40B4-BE49-F238E27FC236}">
                <a16:creationId xmlns:a16="http://schemas.microsoft.com/office/drawing/2014/main" id="{2E2F9FA5-5411-C44E-9267-0CA8C734C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307172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0" name="Line 24">
            <a:extLst>
              <a:ext uri="{FF2B5EF4-FFF2-40B4-BE49-F238E27FC236}">
                <a16:creationId xmlns:a16="http://schemas.microsoft.com/office/drawing/2014/main" id="{123DB793-1980-194D-BCFE-80E761708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444014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1" name="Text Box 26">
            <a:extLst>
              <a:ext uri="{FF2B5EF4-FFF2-40B4-BE49-F238E27FC236}">
                <a16:creationId xmlns:a16="http://schemas.microsoft.com/office/drawing/2014/main" id="{D5EFF5CD-4B77-3943-8E21-EC15D5D72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8" y="2998698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it-IT"/>
              <a:t>QHEAD</a:t>
            </a:r>
          </a:p>
        </p:txBody>
      </p:sp>
      <p:sp>
        <p:nvSpPr>
          <p:cNvPr id="52" name="Text Box 27">
            <a:extLst>
              <a:ext uri="{FF2B5EF4-FFF2-40B4-BE49-F238E27FC236}">
                <a16:creationId xmlns:a16="http://schemas.microsoft.com/office/drawing/2014/main" id="{77B9A383-1C24-5145-A368-A6B598551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4440148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it-IT"/>
              <a:t>QTAIL</a:t>
            </a:r>
          </a:p>
        </p:txBody>
      </p:sp>
      <p:sp>
        <p:nvSpPr>
          <p:cNvPr id="53" name="Rettangolo 23">
            <a:extLst>
              <a:ext uri="{FF2B5EF4-FFF2-40B4-BE49-F238E27FC236}">
                <a16:creationId xmlns:a16="http://schemas.microsoft.com/office/drawing/2014/main" id="{C621B395-2297-0642-93E2-1CA6202A1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3000286"/>
            <a:ext cx="2640013" cy="3587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(word)</a:t>
            </a:r>
          </a:p>
        </p:txBody>
      </p:sp>
      <p:sp>
        <p:nvSpPr>
          <p:cNvPr id="54" name="Rettangolo 23">
            <a:extLst>
              <a:ext uri="{FF2B5EF4-FFF2-40B4-BE49-F238E27FC236}">
                <a16:creationId xmlns:a16="http://schemas.microsoft.com/office/drawing/2014/main" id="{75E8CA48-28AB-8041-9C72-CEC5D9E19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3359061"/>
            <a:ext cx="2640013" cy="3587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(word)</a:t>
            </a:r>
          </a:p>
        </p:txBody>
      </p:sp>
      <p:sp>
        <p:nvSpPr>
          <p:cNvPr id="55" name="Rettangolo 23">
            <a:extLst>
              <a:ext uri="{FF2B5EF4-FFF2-40B4-BE49-F238E27FC236}">
                <a16:creationId xmlns:a16="http://schemas.microsoft.com/office/drawing/2014/main" id="{EA618317-7660-7341-80BA-668A21C58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3719423"/>
            <a:ext cx="2640013" cy="3587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(word)</a:t>
            </a:r>
          </a:p>
        </p:txBody>
      </p:sp>
      <p:sp>
        <p:nvSpPr>
          <p:cNvPr id="56" name="Rettangolo 23">
            <a:extLst>
              <a:ext uri="{FF2B5EF4-FFF2-40B4-BE49-F238E27FC236}">
                <a16:creationId xmlns:a16="http://schemas.microsoft.com/office/drawing/2014/main" id="{BC3DFCD0-00FC-8E49-849E-389C06FE9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4079786"/>
            <a:ext cx="2640013" cy="3587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(word)</a:t>
            </a:r>
          </a:p>
        </p:txBody>
      </p:sp>
      <p:sp>
        <p:nvSpPr>
          <p:cNvPr id="57" name="Rettangolo 23">
            <a:extLst>
              <a:ext uri="{FF2B5EF4-FFF2-40B4-BE49-F238E27FC236}">
                <a16:creationId xmlns:a16="http://schemas.microsoft.com/office/drawing/2014/main" id="{E022D028-5E53-034E-BD2F-5E4B68218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4440148"/>
            <a:ext cx="2640013" cy="358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(word)</a:t>
            </a:r>
          </a:p>
        </p:txBody>
      </p:sp>
      <p:sp>
        <p:nvSpPr>
          <p:cNvPr id="58" name="Rettangolo 23">
            <a:extLst>
              <a:ext uri="{FF2B5EF4-FFF2-40B4-BE49-F238E27FC236}">
                <a16:creationId xmlns:a16="http://schemas.microsoft.com/office/drawing/2014/main" id="{E357C588-48F7-594F-BEFD-A00543326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4798923"/>
            <a:ext cx="2640013" cy="358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>
                <a:latin typeface="System" charset="0"/>
              </a:rPr>
              <a:t>(word)</a:t>
            </a:r>
          </a:p>
        </p:txBody>
      </p:sp>
      <p:sp>
        <p:nvSpPr>
          <p:cNvPr id="59" name="Text Box 34">
            <a:extLst>
              <a:ext uri="{FF2B5EF4-FFF2-40B4-BE49-F238E27FC236}">
                <a16:creationId xmlns:a16="http://schemas.microsoft.com/office/drawing/2014/main" id="{618A2714-2A27-4042-809C-93A36AEF6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3503523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it-IT"/>
              <a:t>QLENG</a:t>
            </a:r>
          </a:p>
        </p:txBody>
      </p:sp>
    </p:spTree>
    <p:extLst>
      <p:ext uri="{BB962C8B-B14F-4D97-AF65-F5344CB8AC3E}">
        <p14:creationId xmlns:p14="http://schemas.microsoft.com/office/powerpoint/2010/main" val="22918041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06A2F055B1AE84689D2EDE4F1BB8FE1" ma:contentTypeVersion="7" ma:contentTypeDescription="Creare un nuovo documento." ma:contentTypeScope="" ma:versionID="5169db0c1e3c1c8a18fb65ef89a804d0">
  <xsd:schema xmlns:xsd="http://www.w3.org/2001/XMLSchema" xmlns:xs="http://www.w3.org/2001/XMLSchema" xmlns:p="http://schemas.microsoft.com/office/2006/metadata/properties" xmlns:ns2="ea3c0b93-470f-42dd-b0df-0a74dec29db2" xmlns:ns3="a35e0589-9676-4f35-b7a8-47600681213d" targetNamespace="http://schemas.microsoft.com/office/2006/metadata/properties" ma:root="true" ma:fieldsID="2e799a2ca661ed5f847da137cbe70819" ns2:_="" ns3:_="">
    <xsd:import namespace="ea3c0b93-470f-42dd-b0df-0a74dec29db2"/>
    <xsd:import namespace="a35e0589-9676-4f35-b7a8-4760068121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c0b93-470f-42dd-b0df-0a74dec29d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e0589-9676-4f35-b7a8-4760068121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84E106-311C-47A7-904B-6815A11C7D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B3F720-B0DC-4B4C-8A3F-054822E52095}"/>
</file>

<file path=customXml/itemProps3.xml><?xml version="1.0" encoding="utf-8"?>
<ds:datastoreItem xmlns:ds="http://schemas.openxmlformats.org/officeDocument/2006/customXml" ds:itemID="{2ED3731D-F6CA-4FCF-9F52-790331DE4E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491</Words>
  <Application>Microsoft Office PowerPoint</Application>
  <PresentationFormat>Widescreen</PresentationFormat>
  <Paragraphs>174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System</vt:lpstr>
      <vt:lpstr>Wingdings 2</vt:lpstr>
      <vt:lpstr>Dividendi</vt:lpstr>
      <vt:lpstr>Esercitazione csd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Alessandra</dc:creator>
  <cp:lastModifiedBy>FRANCA ROCCO DI TORREPADULA</cp:lastModifiedBy>
  <cp:revision>2</cp:revision>
  <cp:lastPrinted>2021-11-28T13:47:44Z</cp:lastPrinted>
  <dcterms:created xsi:type="dcterms:W3CDTF">2020-08-02T16:13:15Z</dcterms:created>
  <dcterms:modified xsi:type="dcterms:W3CDTF">2023-03-08T15:21:09Z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0x010100506A2F055B1AE84689D2EDE4F1BB8FE1</vt:lpwstr>
  </property>
</Properties>
</file>