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Pacifico"/>
      <p:regular r:id="rId29"/>
    </p:embeddedFont>
    <p:embeddedFont>
      <p:font typeface="Lato Black"/>
      <p:bold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4733A2-D7B7-4D1E-898A-781774DCDA16}">
  <a:tblStyle styleId="{FE4733A2-D7B7-4D1E-898A-781774DCDA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acific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Black-boldItalic.fntdata"/><Relationship Id="rId30" Type="http://schemas.openxmlformats.org/officeDocument/2006/relationships/font" Target="fonts/LatoBlack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ve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6ed1de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6ed1de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7e95f53e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7e95f53e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7e95f53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7e95f53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7e95f53e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57e95f53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6ed1de7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6ed1de7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6ed1de73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6ed1de73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6ed1de7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6ed1de7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2213b88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2213b88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6ed1de73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6ed1de73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6ed1de735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6ed1de735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7e95f53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7e95f53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7e95f53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7e95f53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2.jp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26075" y="991850"/>
            <a:ext cx="32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 project for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Computer Vision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26075" y="1613750"/>
            <a:ext cx="32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Tuesday, 28th February 2023</a:t>
            </a:r>
            <a:r>
              <a:rPr b="1" lang="it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1338" l="15315" r="15322" t="4979"/>
          <a:stretch/>
        </p:blipFill>
        <p:spPr>
          <a:xfrm>
            <a:off x="5471641" y="3091620"/>
            <a:ext cx="1133100" cy="1125000"/>
          </a:xfrm>
          <a:prstGeom prst="ellipse">
            <a:avLst/>
          </a:prstGeom>
          <a:noFill/>
          <a:ln cap="flat" cmpd="sng" w="9525">
            <a:solidFill>
              <a:srgbClr val="0A225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351" y="3085450"/>
            <a:ext cx="1133100" cy="1122000"/>
          </a:xfrm>
          <a:prstGeom prst="ellipse">
            <a:avLst/>
          </a:prstGeom>
          <a:noFill/>
          <a:ln cap="flat" cmpd="sng" w="9525">
            <a:solidFill>
              <a:srgbClr val="0A225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13"/>
          <p:cNvSpPr txBox="1"/>
          <p:nvPr/>
        </p:nvSpPr>
        <p:spPr>
          <a:xfrm>
            <a:off x="5121350" y="4248533"/>
            <a:ext cx="18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Simone Pio Caronia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944060" y="4248533"/>
            <a:ext cx="18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Paolo Ruggirello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26075" y="2533600"/>
            <a:ext cx="32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powered by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5811200" y="1599700"/>
            <a:ext cx="2494800" cy="7200"/>
          </a:xfrm>
          <a:prstGeom prst="straightConnector1">
            <a:avLst/>
          </a:prstGeom>
          <a:noFill/>
          <a:ln cap="flat" cmpd="sng" w="952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-198387" y="153038"/>
            <a:ext cx="555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DenseNet-based model for Defect</a:t>
            </a:r>
            <a:endParaRPr sz="19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Classification on Solar Panels</a:t>
            </a:r>
            <a:endParaRPr sz="19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551825" y="712213"/>
            <a:ext cx="4052275" cy="4278250"/>
            <a:chOff x="551825" y="712213"/>
            <a:chExt cx="4052275" cy="4278250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6">
              <a:alphaModFix amt="15000"/>
            </a:blip>
            <a:stretch>
              <a:fillRect/>
            </a:stretch>
          </p:blipFill>
          <p:spPr>
            <a:xfrm>
              <a:off x="551825" y="712213"/>
              <a:ext cx="4052275" cy="427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/>
            <p:nvPr/>
          </p:nvSpPr>
          <p:spPr>
            <a:xfrm rot="-5400000">
              <a:off x="1080275" y="1283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1121226" y="13371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5400000">
              <a:off x="1171896" y="13972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" name="Google Shape;69;p13"/>
            <p:cNvCxnSpPr/>
            <p:nvPr/>
          </p:nvCxnSpPr>
          <p:spPr>
            <a:xfrm>
              <a:off x="1516575" y="177335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3"/>
            <p:cNvSpPr/>
            <p:nvPr/>
          </p:nvSpPr>
          <p:spPr>
            <a:xfrm rot="-5400000">
              <a:off x="1875000" y="21133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1915951" y="21669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5400000">
              <a:off x="1966621" y="22270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Google Shape;73;p13"/>
            <p:cNvCxnSpPr/>
            <p:nvPr/>
          </p:nvCxnSpPr>
          <p:spPr>
            <a:xfrm>
              <a:off x="2317113" y="25785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3"/>
            <p:cNvSpPr/>
            <p:nvPr/>
          </p:nvSpPr>
          <p:spPr>
            <a:xfrm rot="-5400000">
              <a:off x="2644975" y="28911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-5400000">
              <a:off x="2685926" y="29447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5400000">
              <a:off x="2736596" y="30048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3048725" y="33736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3"/>
            <p:cNvSpPr/>
            <p:nvPr/>
          </p:nvSpPr>
          <p:spPr>
            <a:xfrm rot="-5400000">
              <a:off x="3399275" y="37208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3440226" y="3774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3490896" y="383459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3"/>
            <p:cNvCxnSpPr>
              <a:endCxn id="74" idx="0"/>
            </p:cNvCxnSpPr>
            <p:nvPr/>
          </p:nvCxnSpPr>
          <p:spPr>
            <a:xfrm flipH="1" rot="-5400000">
              <a:off x="1364275" y="1925702"/>
              <a:ext cx="1417200" cy="1112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>
              <a:endCxn id="78" idx="0"/>
            </p:cNvCxnSpPr>
            <p:nvPr/>
          </p:nvCxnSpPr>
          <p:spPr>
            <a:xfrm flipH="1" rot="-5400000">
              <a:off x="1322525" y="1959402"/>
              <a:ext cx="2254800" cy="18669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>
              <a:endCxn id="78" idx="0"/>
            </p:cNvCxnSpPr>
            <p:nvPr/>
          </p:nvCxnSpPr>
          <p:spPr>
            <a:xfrm flipH="1" rot="-5400000">
              <a:off x="2124875" y="2761752"/>
              <a:ext cx="1452600" cy="1064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 txBox="1"/>
          <p:nvPr/>
        </p:nvSpPr>
        <p:spPr>
          <a:xfrm>
            <a:off x="159575" y="239375"/>
            <a:ext cx="65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7</a:t>
            </a: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    Results per fold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 flipH="1" rot="10800000">
            <a:off x="159425" y="786275"/>
            <a:ext cx="3555900" cy="72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2" name="Google Shape;282;p22"/>
          <p:cNvGraphicFramePr/>
          <p:nvPr/>
        </p:nvGraphicFramePr>
        <p:xfrm>
          <a:off x="1946513" y="95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{FE4733A2-D7B7-4D1E-898A-781774DCDA16}</a:tableStyleId>
              </a:tblPr>
              <a:tblGrid>
                <a:gridCol w="1050325"/>
                <a:gridCol w="2047700"/>
                <a:gridCol w="2152950"/>
              </a:tblGrid>
              <a:tr h="46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Fold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F1 score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83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69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84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73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84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70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85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</a:t>
                      </a: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85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74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82</a:t>
                      </a: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70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84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74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</a:t>
                      </a: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73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83</a:t>
                      </a: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%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3" name="Google Shape;283;p22"/>
          <p:cNvGrpSpPr/>
          <p:nvPr/>
        </p:nvGrpSpPr>
        <p:grpSpPr>
          <a:xfrm>
            <a:off x="7887775" y="3810164"/>
            <a:ext cx="1220140" cy="1285186"/>
            <a:chOff x="551825" y="712213"/>
            <a:chExt cx="4052275" cy="4278250"/>
          </a:xfrm>
        </p:grpSpPr>
        <p:pic>
          <p:nvPicPr>
            <p:cNvPr id="284" name="Google Shape;284;p22"/>
            <p:cNvPicPr preferRelativeResize="0"/>
            <p:nvPr/>
          </p:nvPicPr>
          <p:blipFill>
            <a:blip r:embed="rId4">
              <a:alphaModFix amt="15000"/>
            </a:blip>
            <a:stretch>
              <a:fillRect/>
            </a:stretch>
          </p:blipFill>
          <p:spPr>
            <a:xfrm>
              <a:off x="551825" y="712213"/>
              <a:ext cx="4052275" cy="427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2"/>
            <p:cNvSpPr/>
            <p:nvPr/>
          </p:nvSpPr>
          <p:spPr>
            <a:xfrm rot="-5400000">
              <a:off x="1080275" y="1283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 rot="-5400000">
              <a:off x="1121226" y="13371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 rot="-5400000">
              <a:off x="1171896" y="13972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" name="Google Shape;288;p22"/>
            <p:cNvCxnSpPr/>
            <p:nvPr/>
          </p:nvCxnSpPr>
          <p:spPr>
            <a:xfrm>
              <a:off x="1516575" y="177335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9" name="Google Shape;289;p22"/>
            <p:cNvSpPr/>
            <p:nvPr/>
          </p:nvSpPr>
          <p:spPr>
            <a:xfrm rot="-5400000">
              <a:off x="1875000" y="21133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5400000">
              <a:off x="1915951" y="21669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5400000">
              <a:off x="1966621" y="22270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" name="Google Shape;292;p22"/>
            <p:cNvCxnSpPr/>
            <p:nvPr/>
          </p:nvCxnSpPr>
          <p:spPr>
            <a:xfrm>
              <a:off x="2317113" y="25785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Google Shape;293;p22"/>
            <p:cNvSpPr/>
            <p:nvPr/>
          </p:nvSpPr>
          <p:spPr>
            <a:xfrm rot="-5400000">
              <a:off x="2644975" y="28911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5400000">
              <a:off x="2685926" y="29447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 rot="-5400000">
              <a:off x="2736596" y="30048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" name="Google Shape;296;p22"/>
            <p:cNvCxnSpPr/>
            <p:nvPr/>
          </p:nvCxnSpPr>
          <p:spPr>
            <a:xfrm>
              <a:off x="3048725" y="33736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22"/>
            <p:cNvSpPr/>
            <p:nvPr/>
          </p:nvSpPr>
          <p:spPr>
            <a:xfrm rot="-5400000">
              <a:off x="3399275" y="37208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 rot="-5400000">
              <a:off x="3440226" y="3774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 rot="-5400000">
              <a:off x="3490896" y="383459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22"/>
            <p:cNvCxnSpPr>
              <a:endCxn id="293" idx="0"/>
            </p:cNvCxnSpPr>
            <p:nvPr/>
          </p:nvCxnSpPr>
          <p:spPr>
            <a:xfrm flipH="1" rot="-5400000">
              <a:off x="1364275" y="1925702"/>
              <a:ext cx="1417200" cy="1112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2"/>
            <p:cNvCxnSpPr>
              <a:endCxn id="297" idx="0"/>
            </p:cNvCxnSpPr>
            <p:nvPr/>
          </p:nvCxnSpPr>
          <p:spPr>
            <a:xfrm flipH="1" rot="-5400000">
              <a:off x="1322525" y="1959402"/>
              <a:ext cx="2254800" cy="18669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22"/>
            <p:cNvCxnSpPr>
              <a:endCxn id="297" idx="0"/>
            </p:cNvCxnSpPr>
            <p:nvPr/>
          </p:nvCxnSpPr>
          <p:spPr>
            <a:xfrm flipH="1" rot="-5400000">
              <a:off x="2124875" y="2761752"/>
              <a:ext cx="1452600" cy="1064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159575" y="239375"/>
            <a:ext cx="65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7.1   Results 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309" name="Google Shape;309;p23"/>
          <p:cNvCxnSpPr>
            <a:endCxn id="308" idx="2"/>
          </p:cNvCxnSpPr>
          <p:nvPr/>
        </p:nvCxnSpPr>
        <p:spPr>
          <a:xfrm>
            <a:off x="159425" y="793475"/>
            <a:ext cx="3282600" cy="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3"/>
          <p:cNvSpPr/>
          <p:nvPr/>
        </p:nvSpPr>
        <p:spPr>
          <a:xfrm>
            <a:off x="3550071" y="1714313"/>
            <a:ext cx="2052900" cy="85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F1</a:t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3549660" y="2571782"/>
            <a:ext cx="2052900" cy="8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72</a:t>
            </a:r>
            <a:r>
              <a:rPr lang="it" sz="2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%</a:t>
            </a:r>
            <a:endParaRPr b="1" sz="2000"/>
          </a:p>
        </p:txBody>
      </p:sp>
      <p:sp>
        <p:nvSpPr>
          <p:cNvPr id="312" name="Google Shape;312;p23"/>
          <p:cNvSpPr/>
          <p:nvPr/>
        </p:nvSpPr>
        <p:spPr>
          <a:xfrm>
            <a:off x="5598831" y="1714313"/>
            <a:ext cx="2052900" cy="85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 Light"/>
                <a:ea typeface="Lato Light"/>
                <a:cs typeface="Lato Light"/>
                <a:sym typeface="Lato Light"/>
              </a:rPr>
              <a:t>St. Dev. Accuracy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5598421" y="2571782"/>
            <a:ext cx="2052900" cy="8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Lato Black"/>
                <a:ea typeface="Lato Black"/>
                <a:cs typeface="Lato Black"/>
                <a:sym typeface="Lato Black"/>
              </a:rPr>
              <a:t>0,01</a:t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7887775" y="3810164"/>
            <a:ext cx="1220140" cy="1285186"/>
            <a:chOff x="551825" y="712213"/>
            <a:chExt cx="4052275" cy="4278250"/>
          </a:xfrm>
        </p:grpSpPr>
        <p:pic>
          <p:nvPicPr>
            <p:cNvPr id="315" name="Google Shape;315;p23"/>
            <p:cNvPicPr preferRelativeResize="0"/>
            <p:nvPr/>
          </p:nvPicPr>
          <p:blipFill>
            <a:blip r:embed="rId4">
              <a:alphaModFix amt="15000"/>
            </a:blip>
            <a:stretch>
              <a:fillRect/>
            </a:stretch>
          </p:blipFill>
          <p:spPr>
            <a:xfrm>
              <a:off x="551825" y="712213"/>
              <a:ext cx="4052275" cy="427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3"/>
            <p:cNvSpPr/>
            <p:nvPr/>
          </p:nvSpPr>
          <p:spPr>
            <a:xfrm rot="-5400000">
              <a:off x="1080275" y="1283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 rot="-5400000">
              <a:off x="1121226" y="13371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 rot="-5400000">
              <a:off x="1171896" y="13972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" name="Google Shape;319;p23"/>
            <p:cNvCxnSpPr/>
            <p:nvPr/>
          </p:nvCxnSpPr>
          <p:spPr>
            <a:xfrm>
              <a:off x="1516575" y="177335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0" name="Google Shape;320;p23"/>
            <p:cNvSpPr/>
            <p:nvPr/>
          </p:nvSpPr>
          <p:spPr>
            <a:xfrm rot="-5400000">
              <a:off x="1875000" y="21133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rot="-5400000">
              <a:off x="1915951" y="21669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-5400000">
              <a:off x="1966621" y="22270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" name="Google Shape;323;p23"/>
            <p:cNvCxnSpPr/>
            <p:nvPr/>
          </p:nvCxnSpPr>
          <p:spPr>
            <a:xfrm>
              <a:off x="2317113" y="25785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23"/>
            <p:cNvSpPr/>
            <p:nvPr/>
          </p:nvSpPr>
          <p:spPr>
            <a:xfrm rot="-5400000">
              <a:off x="2644975" y="28911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-5400000">
              <a:off x="2685926" y="29447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-5400000">
              <a:off x="2736596" y="30048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3"/>
            <p:cNvCxnSpPr/>
            <p:nvPr/>
          </p:nvCxnSpPr>
          <p:spPr>
            <a:xfrm>
              <a:off x="3048725" y="33736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23"/>
            <p:cNvSpPr/>
            <p:nvPr/>
          </p:nvSpPr>
          <p:spPr>
            <a:xfrm rot="-5400000">
              <a:off x="3399275" y="37208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-5400000">
              <a:off x="3440226" y="3774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-5400000">
              <a:off x="3490896" y="383459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23"/>
            <p:cNvCxnSpPr>
              <a:endCxn id="324" idx="0"/>
            </p:cNvCxnSpPr>
            <p:nvPr/>
          </p:nvCxnSpPr>
          <p:spPr>
            <a:xfrm flipH="1" rot="-5400000">
              <a:off x="1364275" y="1925702"/>
              <a:ext cx="1417200" cy="1112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3"/>
            <p:cNvCxnSpPr>
              <a:endCxn id="328" idx="0"/>
            </p:cNvCxnSpPr>
            <p:nvPr/>
          </p:nvCxnSpPr>
          <p:spPr>
            <a:xfrm flipH="1" rot="-5400000">
              <a:off x="1322525" y="1959402"/>
              <a:ext cx="2254800" cy="18669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3"/>
            <p:cNvCxnSpPr>
              <a:endCxn id="328" idx="0"/>
            </p:cNvCxnSpPr>
            <p:nvPr/>
          </p:nvCxnSpPr>
          <p:spPr>
            <a:xfrm flipH="1" rot="-5400000">
              <a:off x="2124875" y="2761752"/>
              <a:ext cx="1452600" cy="1064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" name="Google Shape;334;p23"/>
          <p:cNvSpPr/>
          <p:nvPr/>
        </p:nvSpPr>
        <p:spPr>
          <a:xfrm>
            <a:off x="1488133" y="1714313"/>
            <a:ext cx="2052900" cy="85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 Light"/>
                <a:ea typeface="Lato Light"/>
                <a:cs typeface="Lato Light"/>
                <a:sym typeface="Lato Light"/>
              </a:rPr>
              <a:t>Accuracy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1487723" y="2571782"/>
            <a:ext cx="2052900" cy="8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Lato Black"/>
                <a:ea typeface="Lato Black"/>
                <a:cs typeface="Lato Black"/>
                <a:sym typeface="Lato Black"/>
              </a:rPr>
              <a:t>84%</a:t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3288737" y="1258655"/>
            <a:ext cx="1049825" cy="87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24"/>
          <p:cNvCxnSpPr/>
          <p:nvPr/>
        </p:nvCxnSpPr>
        <p:spPr>
          <a:xfrm flipH="1" rot="10800000">
            <a:off x="4534313" y="1338338"/>
            <a:ext cx="8400" cy="7128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4"/>
          <p:cNvSpPr txBox="1"/>
          <p:nvPr/>
        </p:nvSpPr>
        <p:spPr>
          <a:xfrm>
            <a:off x="2271750" y="2371650"/>
            <a:ext cx="46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Thanks for your attention!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468175" y="4491175"/>
            <a:ext cx="460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aveat"/>
                <a:ea typeface="Caveat"/>
                <a:cs typeface="Caveat"/>
                <a:sym typeface="Caveat"/>
              </a:rPr>
              <a:t>Simone Pio</a:t>
            </a:r>
            <a:r>
              <a:rPr lang="it" sz="1700">
                <a:latin typeface="Pacifico"/>
                <a:ea typeface="Pacifico"/>
                <a:cs typeface="Pacifico"/>
                <a:sym typeface="Pacifico"/>
              </a:rPr>
              <a:t>   </a:t>
            </a:r>
            <a:r>
              <a:rPr lang="it" sz="1700">
                <a:latin typeface="Lato Light"/>
                <a:ea typeface="Lato Light"/>
                <a:cs typeface="Lato Light"/>
                <a:sym typeface="Lato Light"/>
              </a:rPr>
              <a:t>&amp;</a:t>
            </a:r>
            <a:r>
              <a:rPr lang="it" sz="1700">
                <a:latin typeface="Pacifico"/>
                <a:ea typeface="Pacifico"/>
                <a:cs typeface="Pacifico"/>
                <a:sym typeface="Pacifico"/>
              </a:rPr>
              <a:t>  </a:t>
            </a:r>
            <a:r>
              <a:rPr lang="it" sz="2000">
                <a:latin typeface="Caveat"/>
                <a:ea typeface="Caveat"/>
                <a:cs typeface="Caveat"/>
                <a:sym typeface="Caveat"/>
              </a:rPr>
              <a:t>Paolo		</a:t>
            </a:r>
            <a:endParaRPr sz="2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2271750" y="2818050"/>
            <a:ext cx="46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Lato Light"/>
                <a:ea typeface="Lato Light"/>
                <a:cs typeface="Lato Light"/>
                <a:sym typeface="Lato Light"/>
              </a:rPr>
              <a:t>Now, Q &amp; A</a:t>
            </a:r>
            <a:endParaRPr sz="1700"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45" name="Google Shape;345;p24"/>
          <p:cNvGrpSpPr/>
          <p:nvPr/>
        </p:nvGrpSpPr>
        <p:grpSpPr>
          <a:xfrm>
            <a:off x="4738459" y="1107766"/>
            <a:ext cx="1116807" cy="1173952"/>
            <a:chOff x="551825" y="712213"/>
            <a:chExt cx="4052275" cy="4278250"/>
          </a:xfrm>
        </p:grpSpPr>
        <p:pic>
          <p:nvPicPr>
            <p:cNvPr id="346" name="Google Shape;346;p24"/>
            <p:cNvPicPr preferRelativeResize="0"/>
            <p:nvPr/>
          </p:nvPicPr>
          <p:blipFill>
            <a:blip r:embed="rId4">
              <a:alphaModFix amt="15000"/>
            </a:blip>
            <a:stretch>
              <a:fillRect/>
            </a:stretch>
          </p:blipFill>
          <p:spPr>
            <a:xfrm>
              <a:off x="551825" y="712213"/>
              <a:ext cx="4052275" cy="427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4"/>
            <p:cNvSpPr/>
            <p:nvPr/>
          </p:nvSpPr>
          <p:spPr>
            <a:xfrm rot="-5400000">
              <a:off x="1080275" y="1283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 rot="-5400000">
              <a:off x="1121226" y="13371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 rot="-5400000">
              <a:off x="1171896" y="13972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24"/>
            <p:cNvCxnSpPr/>
            <p:nvPr/>
          </p:nvCxnSpPr>
          <p:spPr>
            <a:xfrm>
              <a:off x="1516575" y="177335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" name="Google Shape;351;p24"/>
            <p:cNvSpPr/>
            <p:nvPr/>
          </p:nvSpPr>
          <p:spPr>
            <a:xfrm rot="-5400000">
              <a:off x="1875000" y="21133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 rot="-5400000">
              <a:off x="1915951" y="21669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 rot="-5400000">
              <a:off x="1966621" y="22270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4" name="Google Shape;354;p24"/>
            <p:cNvCxnSpPr/>
            <p:nvPr/>
          </p:nvCxnSpPr>
          <p:spPr>
            <a:xfrm>
              <a:off x="2317113" y="25785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5" name="Google Shape;355;p24"/>
            <p:cNvSpPr/>
            <p:nvPr/>
          </p:nvSpPr>
          <p:spPr>
            <a:xfrm rot="-5400000">
              <a:off x="2644975" y="28911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 rot="-5400000">
              <a:off x="2685926" y="29447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 rot="-5400000">
              <a:off x="2736596" y="30048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8" name="Google Shape;358;p24"/>
            <p:cNvCxnSpPr/>
            <p:nvPr/>
          </p:nvCxnSpPr>
          <p:spPr>
            <a:xfrm>
              <a:off x="3048725" y="33736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24"/>
            <p:cNvSpPr/>
            <p:nvPr/>
          </p:nvSpPr>
          <p:spPr>
            <a:xfrm rot="-5400000">
              <a:off x="3399275" y="37208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3440226" y="3774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3490896" y="383459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" name="Google Shape;362;p24"/>
            <p:cNvCxnSpPr>
              <a:endCxn id="355" idx="0"/>
            </p:cNvCxnSpPr>
            <p:nvPr/>
          </p:nvCxnSpPr>
          <p:spPr>
            <a:xfrm flipH="1" rot="-5400000">
              <a:off x="1364275" y="1925702"/>
              <a:ext cx="1417200" cy="1112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4"/>
            <p:cNvCxnSpPr>
              <a:endCxn id="359" idx="0"/>
            </p:cNvCxnSpPr>
            <p:nvPr/>
          </p:nvCxnSpPr>
          <p:spPr>
            <a:xfrm flipH="1" rot="-5400000">
              <a:off x="1322525" y="1959402"/>
              <a:ext cx="2254800" cy="18669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4"/>
            <p:cNvCxnSpPr>
              <a:endCxn id="359" idx="0"/>
            </p:cNvCxnSpPr>
            <p:nvPr/>
          </p:nvCxnSpPr>
          <p:spPr>
            <a:xfrm flipH="1" rot="-5400000">
              <a:off x="2124875" y="2761752"/>
              <a:ext cx="1452600" cy="1064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159575" y="239375"/>
            <a:ext cx="16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933550" y="1125050"/>
            <a:ext cx="5545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Look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at images</a:t>
            </a:r>
            <a:br>
              <a:rPr lang="it" sz="1600">
                <a:latin typeface="Lato"/>
                <a:ea typeface="Lato"/>
                <a:cs typeface="Lato"/>
                <a:sym typeface="Lato"/>
              </a:rPr>
            </a:b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Preprocessing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Model experiments</a:t>
            </a:r>
            <a:br>
              <a:rPr lang="it" sz="1600">
                <a:latin typeface="Lato"/>
                <a:ea typeface="Lato"/>
                <a:cs typeface="Lato"/>
                <a:sym typeface="Lato"/>
              </a:rPr>
            </a:b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Transfer learning -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DenseNet</a:t>
            </a:r>
            <a:br>
              <a:rPr b="1" lang="it" sz="1600">
                <a:latin typeface="Lato"/>
                <a:ea typeface="Lato"/>
                <a:cs typeface="Lato"/>
                <a:sym typeface="Lato"/>
              </a:rPr>
            </a:b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Final complete model</a:t>
            </a:r>
            <a:br>
              <a:rPr lang="it" sz="1600">
                <a:latin typeface="Lato"/>
                <a:ea typeface="Lato"/>
                <a:cs typeface="Lato"/>
                <a:sym typeface="Lato"/>
              </a:rPr>
            </a:b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How we improved performances</a:t>
            </a:r>
            <a:br>
              <a:rPr lang="it" sz="1600">
                <a:latin typeface="Lato"/>
                <a:ea typeface="Lato"/>
                <a:cs typeface="Lato"/>
                <a:sym typeface="Lato"/>
              </a:rPr>
            </a:b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Results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 flipH="1" rot="10800000">
            <a:off x="159575" y="789875"/>
            <a:ext cx="4563900" cy="36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5218952" y="1125041"/>
            <a:ext cx="3230879" cy="3386235"/>
            <a:chOff x="551825" y="712213"/>
            <a:chExt cx="4052275" cy="4278250"/>
          </a:xfrm>
        </p:grpSpPr>
        <p:pic>
          <p:nvPicPr>
            <p:cNvPr id="93" name="Google Shape;93;p14"/>
            <p:cNvPicPr preferRelativeResize="0"/>
            <p:nvPr/>
          </p:nvPicPr>
          <p:blipFill>
            <a:blip r:embed="rId4">
              <a:alphaModFix amt="15000"/>
            </a:blip>
            <a:stretch>
              <a:fillRect/>
            </a:stretch>
          </p:blipFill>
          <p:spPr>
            <a:xfrm>
              <a:off x="551825" y="712213"/>
              <a:ext cx="4052275" cy="427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4"/>
            <p:cNvSpPr/>
            <p:nvPr/>
          </p:nvSpPr>
          <p:spPr>
            <a:xfrm rot="-5400000">
              <a:off x="1080275" y="1283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1121226" y="13371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1171896" y="13972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4"/>
            <p:cNvCxnSpPr/>
            <p:nvPr/>
          </p:nvCxnSpPr>
          <p:spPr>
            <a:xfrm>
              <a:off x="1516575" y="177335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Google Shape;98;p14"/>
            <p:cNvSpPr/>
            <p:nvPr/>
          </p:nvSpPr>
          <p:spPr>
            <a:xfrm rot="-5400000">
              <a:off x="1875000" y="21133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1915951" y="21669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1966621" y="22270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14"/>
            <p:cNvCxnSpPr/>
            <p:nvPr/>
          </p:nvCxnSpPr>
          <p:spPr>
            <a:xfrm>
              <a:off x="2317113" y="25785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14"/>
            <p:cNvSpPr/>
            <p:nvPr/>
          </p:nvSpPr>
          <p:spPr>
            <a:xfrm rot="-5400000">
              <a:off x="2644975" y="28911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-5400000">
              <a:off x="2685926" y="29447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-5400000">
              <a:off x="2736596" y="300484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3048725" y="3373600"/>
              <a:ext cx="521700" cy="545700"/>
            </a:xfrm>
            <a:prstGeom prst="straightConnector1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4"/>
            <p:cNvSpPr/>
            <p:nvPr/>
          </p:nvSpPr>
          <p:spPr>
            <a:xfrm rot="-5400000">
              <a:off x="3399275" y="372085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-5400000">
              <a:off x="3440226" y="3774502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90896" y="3834598"/>
              <a:ext cx="567000" cy="5988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14"/>
            <p:cNvCxnSpPr>
              <a:endCxn id="102" idx="0"/>
            </p:cNvCxnSpPr>
            <p:nvPr/>
          </p:nvCxnSpPr>
          <p:spPr>
            <a:xfrm flipH="1" rot="-5400000">
              <a:off x="1364275" y="1925702"/>
              <a:ext cx="1417200" cy="1112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>
              <a:endCxn id="106" idx="0"/>
            </p:cNvCxnSpPr>
            <p:nvPr/>
          </p:nvCxnSpPr>
          <p:spPr>
            <a:xfrm flipH="1" rot="-5400000">
              <a:off x="1322525" y="1959402"/>
              <a:ext cx="2254800" cy="18669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>
              <a:endCxn id="106" idx="0"/>
            </p:cNvCxnSpPr>
            <p:nvPr/>
          </p:nvCxnSpPr>
          <p:spPr>
            <a:xfrm flipH="1" rot="-5400000">
              <a:off x="2124875" y="2761752"/>
              <a:ext cx="1452600" cy="1064400"/>
            </a:xfrm>
            <a:prstGeom prst="curvedConnector2">
              <a:avLst/>
            </a:prstGeom>
            <a:noFill/>
            <a:ln cap="flat" cmpd="sng" w="19050">
              <a:solidFill>
                <a:srgbClr val="4B67A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434500" y="3204675"/>
            <a:ext cx="1594500" cy="144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7433063" y="1765225"/>
            <a:ext cx="1594500" cy="144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59575" y="239375"/>
            <a:ext cx="394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2400"/>
              <a:buFont typeface="Lato Black"/>
              <a:buAutoNum type="arabicPeriod"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Look at images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20" name="Google Shape;120;p15"/>
          <p:cNvCxnSpPr/>
          <p:nvPr/>
        </p:nvCxnSpPr>
        <p:spPr>
          <a:xfrm flipH="1" rot="10800000">
            <a:off x="159575" y="789875"/>
            <a:ext cx="4563900" cy="36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5"/>
          <p:cNvSpPr/>
          <p:nvPr/>
        </p:nvSpPr>
        <p:spPr>
          <a:xfrm rot="-5400000">
            <a:off x="-400425" y="2278525"/>
            <a:ext cx="1440000" cy="409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Working</a:t>
            </a:r>
            <a:endParaRPr b="1"/>
          </a:p>
        </p:txBody>
      </p:sp>
      <p:sp>
        <p:nvSpPr>
          <p:cNvPr id="122" name="Google Shape;122;p15"/>
          <p:cNvSpPr/>
          <p:nvPr/>
        </p:nvSpPr>
        <p:spPr>
          <a:xfrm rot="-5400000">
            <a:off x="-400250" y="3720375"/>
            <a:ext cx="1440000" cy="408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Working</a:t>
            </a:r>
            <a:endParaRPr b="1"/>
          </a:p>
        </p:txBody>
      </p:sp>
      <p:sp>
        <p:nvSpPr>
          <p:cNvPr id="123" name="Google Shape;123;p15"/>
          <p:cNvSpPr/>
          <p:nvPr/>
        </p:nvSpPr>
        <p:spPr>
          <a:xfrm>
            <a:off x="525463" y="1764325"/>
            <a:ext cx="2220900" cy="144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900" y="1808980"/>
            <a:ext cx="1314000" cy="13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2747605" y="1764328"/>
            <a:ext cx="2220900" cy="144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25375" y="3204675"/>
            <a:ext cx="2220900" cy="144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2747605" y="3204675"/>
            <a:ext cx="2220900" cy="144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0663" y="2545423"/>
            <a:ext cx="1314000" cy="131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8830" y="3266951"/>
            <a:ext cx="1314000" cy="131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7477" y="3267675"/>
            <a:ext cx="1314000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7504" y="1809700"/>
            <a:ext cx="1314000" cy="13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5042663" y="2903006"/>
            <a:ext cx="40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latin typeface="Lato"/>
                <a:ea typeface="Lato"/>
                <a:cs typeface="Lato"/>
                <a:sym typeface="Lato"/>
              </a:rPr>
              <a:t>+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270540" y="4724918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Lato"/>
                <a:ea typeface="Lato"/>
                <a:cs typeface="Lato"/>
                <a:sym typeface="Lato"/>
              </a:rPr>
              <a:t>Cracks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223917" y="4724934"/>
            <a:ext cx="14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Lato"/>
                <a:ea typeface="Lato"/>
                <a:cs typeface="Lato"/>
                <a:sym typeface="Lato"/>
              </a:rPr>
              <a:t>No reflection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513812" y="3860875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Noise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922977" y="2903006"/>
            <a:ext cx="40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latin typeface="Lato"/>
                <a:ea typeface="Lato"/>
                <a:cs typeface="Lato"/>
                <a:sym typeface="Lato"/>
              </a:rPr>
              <a:t>=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3271" y="1829475"/>
            <a:ext cx="1314000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3268" y="3269475"/>
            <a:ext cx="1314000" cy="131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242250" y="925050"/>
            <a:ext cx="448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In the full dataset of 2624 images, there are: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1803 </a:t>
            </a:r>
            <a:r>
              <a:rPr b="1"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WORKING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cells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821 </a:t>
            </a:r>
            <a:r>
              <a:rPr b="1"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WORKING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cells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159575" y="239375"/>
            <a:ext cx="64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2400"/>
              <a:buFont typeface="Lato Black"/>
              <a:buAutoNum type="arabicPeriod" startAt="2"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Preprocessing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flipH="1" rot="10800000">
            <a:off x="159575" y="786275"/>
            <a:ext cx="5970900" cy="72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 txBox="1"/>
          <p:nvPr/>
        </p:nvSpPr>
        <p:spPr>
          <a:xfrm>
            <a:off x="242250" y="925050"/>
            <a:ext cx="81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The preprocessing pipeline implemented gives in output a unique file with both transformed images and related labels.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3" y="1675575"/>
            <a:ext cx="891533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538" y="2051025"/>
            <a:ext cx="1335500" cy="13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450" y="2790000"/>
            <a:ext cx="716550" cy="1063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 rot="-5400000">
            <a:off x="3239567" y="2007878"/>
            <a:ext cx="2220900" cy="1440000"/>
          </a:xfrm>
          <a:prstGeom prst="flowChartManualOperation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630013" y="2543225"/>
            <a:ext cx="14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PREPROCESSING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16"/>
          <p:cNvCxnSpPr>
            <a:stCxn id="148" idx="3"/>
            <a:endCxn id="150" idx="3"/>
          </p:cNvCxnSpPr>
          <p:nvPr/>
        </p:nvCxnSpPr>
        <p:spPr>
          <a:xfrm flipH="1">
            <a:off x="1266895" y="2232788"/>
            <a:ext cx="87600" cy="1089000"/>
          </a:xfrm>
          <a:prstGeom prst="bentConnector3">
            <a:avLst>
              <a:gd fmla="val -271832" name="adj1"/>
            </a:avLst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52" idx="3"/>
            <a:endCxn id="149" idx="1"/>
          </p:cNvCxnSpPr>
          <p:nvPr/>
        </p:nvCxnSpPr>
        <p:spPr>
          <a:xfrm>
            <a:off x="5070013" y="2727875"/>
            <a:ext cx="2275500" cy="20700"/>
          </a:xfrm>
          <a:prstGeom prst="straightConnector1">
            <a:avLst/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16"/>
          <p:cNvCxnSpPr>
            <a:endCxn id="152" idx="1"/>
          </p:cNvCxnSpPr>
          <p:nvPr/>
        </p:nvCxnSpPr>
        <p:spPr>
          <a:xfrm flipH="1" rot="10800000">
            <a:off x="1590913" y="2727875"/>
            <a:ext cx="2039100" cy="3300"/>
          </a:xfrm>
          <a:prstGeom prst="straightConnector1">
            <a:avLst/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" name="Google Shape;156;p16"/>
          <p:cNvSpPr txBox="1"/>
          <p:nvPr/>
        </p:nvSpPr>
        <p:spPr>
          <a:xfrm>
            <a:off x="3458125" y="4221175"/>
            <a:ext cx="178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Resizing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 sz="900">
                <a:latin typeface="Roboto Mono"/>
                <a:ea typeface="Roboto Mono"/>
                <a:cs typeface="Roboto Mono"/>
                <a:sym typeface="Roboto Mono"/>
              </a:rPr>
              <a:t>300x300 </a:t>
            </a:r>
            <a:r>
              <a:rPr lang="it" sz="900"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it" sz="900">
                <a:latin typeface="Roboto Mono"/>
                <a:ea typeface="Roboto Mono"/>
                <a:cs typeface="Roboto Mono"/>
                <a:sym typeface="Roboto Mono"/>
              </a:rPr>
              <a:t>224x224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139825" y="4221175"/>
            <a:ext cx="233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Gaussian filter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 sz="900">
                <a:latin typeface="Roboto Mono"/>
                <a:ea typeface="Roboto Mono"/>
                <a:cs typeface="Roboto Mono"/>
                <a:sym typeface="Roboto Mono"/>
              </a:rPr>
              <a:t>cv2.GaussianBlur(img, (5,5), 3)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" name="Google Shape;158;p16"/>
          <p:cNvCxnSpPr>
            <a:stCxn id="156" idx="0"/>
            <a:endCxn id="151" idx="1"/>
          </p:cNvCxnSpPr>
          <p:nvPr/>
        </p:nvCxnSpPr>
        <p:spPr>
          <a:xfrm rot="-5400000">
            <a:off x="4047925" y="3918475"/>
            <a:ext cx="604800" cy="600"/>
          </a:xfrm>
          <a:prstGeom prst="curvedConnector3">
            <a:avLst>
              <a:gd fmla="val 31651" name="adj1"/>
            </a:avLst>
          </a:prstGeom>
          <a:noFill/>
          <a:ln cap="flat" cmpd="sng" w="19050">
            <a:solidFill>
              <a:srgbClr val="4B67A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stCxn id="151" idx="1"/>
            <a:endCxn id="157" idx="0"/>
          </p:cNvCxnSpPr>
          <p:nvPr/>
        </p:nvCxnSpPr>
        <p:spPr>
          <a:xfrm rot="5400000">
            <a:off x="3026417" y="2897438"/>
            <a:ext cx="604800" cy="2042400"/>
          </a:xfrm>
          <a:prstGeom prst="curvedConnector3">
            <a:avLst>
              <a:gd fmla="val 68372" name="adj1"/>
            </a:avLst>
          </a:prstGeom>
          <a:noFill/>
          <a:ln cap="flat" cmpd="sng" w="19050">
            <a:solidFill>
              <a:srgbClr val="4B67A4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60" name="Google Shape;160;p16"/>
          <p:cNvGraphicFramePr/>
          <p:nvPr/>
        </p:nvGraphicFramePr>
        <p:xfrm>
          <a:off x="7126613" y="369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{FE4733A2-D7B7-4D1E-898A-781774DCDA16}</a:tableStyleId>
              </a:tblPr>
              <a:tblGrid>
                <a:gridCol w="581150"/>
                <a:gridCol w="581150"/>
                <a:gridCol w="611025"/>
              </a:tblGrid>
              <a:tr h="198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index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image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50">
                          <a:latin typeface="Lato"/>
                          <a:ea typeface="Lato"/>
                          <a:cs typeface="Lato"/>
                          <a:sym typeface="Lato"/>
                        </a:rPr>
                        <a:t>label</a:t>
                      </a:r>
                      <a:endParaRPr sz="9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[[...]]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[[...]]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2623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15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[[...]]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b="1" sz="115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16"/>
          <p:cNvSpPr txBox="1"/>
          <p:nvPr/>
        </p:nvSpPr>
        <p:spPr>
          <a:xfrm>
            <a:off x="5070025" y="4221175"/>
            <a:ext cx="178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Normalization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 sz="900">
                <a:latin typeface="Roboto Mono"/>
                <a:ea typeface="Roboto Mono"/>
                <a:cs typeface="Roboto Mono"/>
                <a:sym typeface="Roboto Mono"/>
              </a:rPr>
              <a:t>values in [0, 1]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" name="Google Shape;162;p16"/>
          <p:cNvCxnSpPr>
            <a:stCxn id="161" idx="0"/>
            <a:endCxn id="151" idx="1"/>
          </p:cNvCxnSpPr>
          <p:nvPr/>
        </p:nvCxnSpPr>
        <p:spPr>
          <a:xfrm flipH="1" rot="5400000">
            <a:off x="4853575" y="3112825"/>
            <a:ext cx="604800" cy="1611900"/>
          </a:xfrm>
          <a:prstGeom prst="curvedConnector3">
            <a:avLst>
              <a:gd fmla="val 31651" name="adj1"/>
            </a:avLst>
          </a:prstGeom>
          <a:noFill/>
          <a:ln cap="flat" cmpd="sng" w="19050">
            <a:solidFill>
              <a:srgbClr val="4B67A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159575" y="239375"/>
            <a:ext cx="64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2.1    Failed p</a:t>
            </a: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reprocessing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 flipH="1" rot="10800000">
            <a:off x="159575" y="786275"/>
            <a:ext cx="5970900" cy="72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50" y="1540275"/>
            <a:ext cx="1094075" cy="10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242250" y="925050"/>
            <a:ext cx="818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Different preprocessing pipelines have been tried, but the metrics were lower than the ones got with the final model and preprocessing chosen.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648816" y="1601970"/>
            <a:ext cx="2481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600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1300"/>
              <a:buFont typeface="Lato"/>
              <a:buAutoNum type="arabicPeriod"/>
            </a:pPr>
            <a:r>
              <a:rPr b="1" i="1" lang="it" sz="13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Mask</a:t>
            </a:r>
            <a:endParaRPr b="1" i="1" sz="13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Applied the mask, calculated as the intersection of link lines of solar cells.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50" y="2711800"/>
            <a:ext cx="1094075" cy="10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1648816" y="2773495"/>
            <a:ext cx="2481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600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1300"/>
              <a:buFont typeface="Lato"/>
              <a:buAutoNum type="arabicPeriod" startAt="2"/>
            </a:pPr>
            <a:r>
              <a:rPr b="1" i="1" lang="it" sz="13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Gradient</a:t>
            </a:r>
            <a:endParaRPr b="1" i="1" sz="13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Applied Sobel/Laplacian filters to try working on it.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345" y="3883325"/>
            <a:ext cx="1094075" cy="1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1648816" y="3976308"/>
            <a:ext cx="2481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3600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1300"/>
              <a:buFont typeface="Lato"/>
              <a:buAutoNum type="arabicPeriod" startAt="3"/>
            </a:pPr>
            <a:r>
              <a:rPr b="1" i="1" lang="it" sz="13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Morphological operations</a:t>
            </a:r>
            <a:endParaRPr b="1" i="1" sz="13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Applied opening/closing operations to remove small objects.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793400" y="202694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much more: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LBP;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Reading images in RGB;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Seam carving;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Rescale intensity;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Thresholding: Global, Otsu method, Variable local;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 3-channels image;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Sharpening filters;</a:t>
            </a:r>
            <a:b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combinations of above.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159575" y="239375"/>
            <a:ext cx="544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2400"/>
              <a:buFont typeface="Lato Black"/>
              <a:buAutoNum type="arabicPeriod" startAt="3"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Model experiments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159575" y="793475"/>
            <a:ext cx="5160600" cy="9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242250" y="925050"/>
            <a:ext cx="68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Before getting to the final model, different approaches were tried. The most relevant ones are: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08267" y="1939047"/>
            <a:ext cx="14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Homemade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CNN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588" y="1406874"/>
            <a:ext cx="3400817" cy="1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7045350" y="1785150"/>
            <a:ext cx="18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DISCARDED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Too shallow to extract good features, low metrics, time consuming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708267" y="3963084"/>
            <a:ext cx="14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ResNet-50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999" y="3578825"/>
            <a:ext cx="3636000" cy="11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7010125" y="3701475"/>
            <a:ext cx="18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DISCARDED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Better features, short training time, but 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low metrics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159575" y="239375"/>
            <a:ext cx="65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2400"/>
              <a:buFont typeface="Lato Black"/>
              <a:buAutoNum type="arabicPeriod" startAt="4"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Transfer learning - DenseNet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 flipH="1" rot="10800000">
            <a:off x="159575" y="787175"/>
            <a:ext cx="5400000" cy="63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825" y="1726475"/>
            <a:ext cx="3163975" cy="218249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242250" y="925050"/>
            <a:ext cx="6803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The approach chosen is based on transfer learning.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The base model selected is </a:t>
            </a:r>
            <a:r>
              <a:rPr b="1" lang="it" sz="1200">
                <a:latin typeface="Lato"/>
                <a:ea typeface="Lato"/>
                <a:cs typeface="Lato"/>
                <a:sym typeface="Lato"/>
              </a:rPr>
              <a:t>DenseNet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Obtained the best results related to handcrafted version;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Transfer learning using pretrained model on ImageNet;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Exploited its depth to extract better features;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Skip connection as FEATURE MAPS CONCATENATION.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505625" y="4014350"/>
            <a:ext cx="299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Thanks to that, feature maps extracted in first layers are propagated to all the next ones. Those FM contain information about local characteristics.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19"/>
          <p:cNvCxnSpPr>
            <a:stCxn id="200" idx="2"/>
            <a:endCxn id="201" idx="1"/>
          </p:cNvCxnSpPr>
          <p:nvPr/>
        </p:nvCxnSpPr>
        <p:spPr>
          <a:xfrm rot="5400000">
            <a:off x="3184350" y="4016700"/>
            <a:ext cx="780600" cy="138300"/>
          </a:xfrm>
          <a:prstGeom prst="curvedConnector4">
            <a:avLst>
              <a:gd fmla="val 20420" name="adj1"/>
              <a:gd fmla="val 272090" name="adj2"/>
            </a:avLst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159575" y="239375"/>
            <a:ext cx="65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2400"/>
              <a:buFont typeface="Lato Black"/>
              <a:buAutoNum type="arabicPeriod" startAt="5"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Final complete model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 flipH="1" rot="10800000">
            <a:off x="159575" y="787175"/>
            <a:ext cx="5574300" cy="63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0"/>
          <p:cNvSpPr txBox="1"/>
          <p:nvPr/>
        </p:nvSpPr>
        <p:spPr>
          <a:xfrm>
            <a:off x="1068955" y="1397209"/>
            <a:ext cx="1282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DenseNet-169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109600" y="1801850"/>
            <a:ext cx="87000" cy="2056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511842" y="1397209"/>
            <a:ext cx="1282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Flatten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5121413" y="1920975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5121413" y="2180275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5121413" y="2439575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5121413" y="3217475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121413" y="3476775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5121413" y="3736075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75" y="2430750"/>
            <a:ext cx="2891279" cy="69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/>
          <p:nvPr/>
        </p:nvSpPr>
        <p:spPr>
          <a:xfrm>
            <a:off x="2999250" y="2203550"/>
            <a:ext cx="399600" cy="4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3124800" y="2782900"/>
            <a:ext cx="399600" cy="4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341238" y="2669000"/>
            <a:ext cx="6438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4397350" y="2669000"/>
            <a:ext cx="6438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5329513" y="2657100"/>
            <a:ext cx="6438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7470175" y="2669000"/>
            <a:ext cx="6438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4817222" y="1386013"/>
            <a:ext cx="71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128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7157313" y="2127700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157313" y="2387000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7157313" y="3164900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7157313" y="3424200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6570067" y="1409634"/>
            <a:ext cx="1282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64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975624" y="2581688"/>
            <a:ext cx="3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9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9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9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7005099" y="2500288"/>
            <a:ext cx="3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9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9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9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7841992" y="1409634"/>
            <a:ext cx="1282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8429238" y="2775950"/>
            <a:ext cx="108000" cy="10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5349575" y="1307825"/>
            <a:ext cx="216000" cy="216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3050" y="3054400"/>
            <a:ext cx="1040394" cy="6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>
            <a:off x="7292000" y="1302625"/>
            <a:ext cx="216000" cy="216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9" name="Google Shape;239;p20"/>
          <p:cNvSpPr txBox="1"/>
          <p:nvPr/>
        </p:nvSpPr>
        <p:spPr>
          <a:xfrm>
            <a:off x="7041797" y="1230013"/>
            <a:ext cx="71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7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8679450" y="1302625"/>
            <a:ext cx="216000" cy="216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1" name="Google Shape;241;p20"/>
          <p:cNvSpPr txBox="1"/>
          <p:nvPr/>
        </p:nvSpPr>
        <p:spPr>
          <a:xfrm>
            <a:off x="8429247" y="1230013"/>
            <a:ext cx="71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sz="7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5457625" y="4036075"/>
            <a:ext cx="7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Legend: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5707825" y="4362025"/>
            <a:ext cx="216000" cy="216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4" name="Google Shape;244;p20"/>
          <p:cNvSpPr txBox="1"/>
          <p:nvPr/>
        </p:nvSpPr>
        <p:spPr>
          <a:xfrm>
            <a:off x="5457622" y="4289413"/>
            <a:ext cx="71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7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5923825" y="4285375"/>
            <a:ext cx="5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ReLu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5707825" y="4690950"/>
            <a:ext cx="216000" cy="216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7" name="Google Shape;247;p20"/>
          <p:cNvSpPr txBox="1"/>
          <p:nvPr/>
        </p:nvSpPr>
        <p:spPr>
          <a:xfrm>
            <a:off x="5457622" y="4618338"/>
            <a:ext cx="71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sz="7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923825" y="4614300"/>
            <a:ext cx="8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Sigmoid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24175" y="3654675"/>
            <a:ext cx="250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 Mono"/>
                <a:ea typeface="Roboto Mono"/>
                <a:cs typeface="Roboto Mono"/>
                <a:sym typeface="Roboto Mono"/>
              </a:rPr>
              <a:t>net = keras.applications.DenseNet169(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 Mono"/>
                <a:ea typeface="Roboto Mono"/>
                <a:cs typeface="Roboto Mono"/>
                <a:sym typeface="Roboto Mono"/>
              </a:rPr>
              <a:t>   weights='imagenet',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 Mono"/>
                <a:ea typeface="Roboto Mono"/>
                <a:cs typeface="Roboto Mono"/>
                <a:sym typeface="Roboto Mono"/>
              </a:rPr>
              <a:t>   include_top=False,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 Mono"/>
                <a:ea typeface="Roboto Mono"/>
                <a:cs typeface="Roboto Mono"/>
                <a:sym typeface="Roboto Mono"/>
              </a:rPr>
              <a:t>   input_shape=(224, 224, 3)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 Mono"/>
                <a:ea typeface="Roboto Mono"/>
                <a:cs typeface="Roboto Mono"/>
                <a:sym typeface="Roboto Mono"/>
              </a:rPr>
              <a:t>net.trainable = False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" name="Google Shape;250;p20"/>
          <p:cNvCxnSpPr>
            <a:stCxn id="219" idx="2"/>
          </p:cNvCxnSpPr>
          <p:nvPr/>
        </p:nvCxnSpPr>
        <p:spPr>
          <a:xfrm rot="5400000">
            <a:off x="1205165" y="3161281"/>
            <a:ext cx="542400" cy="46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20"/>
          <p:cNvSpPr/>
          <p:nvPr/>
        </p:nvSpPr>
        <p:spPr>
          <a:xfrm>
            <a:off x="7963050" y="3889073"/>
            <a:ext cx="1040400" cy="4170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Lato"/>
                <a:ea typeface="Lato"/>
                <a:cs typeface="Lato"/>
                <a:sym typeface="Lato"/>
              </a:rPr>
              <a:t>y &gt; 0.5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7313275" y="4447575"/>
            <a:ext cx="8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800">
                <a:latin typeface="Lato"/>
                <a:ea typeface="Lato"/>
                <a:cs typeface="Lato"/>
                <a:sym typeface="Lato"/>
              </a:rPr>
              <a:t>Working</a:t>
            </a:r>
            <a:endParaRPr i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8082900" y="4690950"/>
            <a:ext cx="8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800">
                <a:latin typeface="Lato"/>
                <a:ea typeface="Lato"/>
                <a:cs typeface="Lato"/>
                <a:sym typeface="Lato"/>
              </a:rPr>
              <a:t>Not </a:t>
            </a:r>
            <a:r>
              <a:rPr i="1" lang="it" sz="800">
                <a:latin typeface="Lato"/>
                <a:ea typeface="Lato"/>
                <a:cs typeface="Lato"/>
                <a:sym typeface="Lato"/>
              </a:rPr>
              <a:t>Working</a:t>
            </a:r>
            <a:endParaRPr i="1"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4" name="Google Shape;254;p20"/>
          <p:cNvCxnSpPr>
            <a:stCxn id="251" idx="1"/>
            <a:endCxn id="252" idx="0"/>
          </p:cNvCxnSpPr>
          <p:nvPr/>
        </p:nvCxnSpPr>
        <p:spPr>
          <a:xfrm flipH="1">
            <a:off x="7713750" y="4097573"/>
            <a:ext cx="249300" cy="350100"/>
          </a:xfrm>
          <a:prstGeom prst="bentConnector2">
            <a:avLst/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5" name="Google Shape;255;p20"/>
          <p:cNvSpPr txBox="1"/>
          <p:nvPr/>
        </p:nvSpPr>
        <p:spPr>
          <a:xfrm>
            <a:off x="7162350" y="3943675"/>
            <a:ext cx="8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1" sz="8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20"/>
          <p:cNvCxnSpPr>
            <a:stCxn id="251" idx="2"/>
          </p:cNvCxnSpPr>
          <p:nvPr/>
        </p:nvCxnSpPr>
        <p:spPr>
          <a:xfrm>
            <a:off x="8483250" y="4306073"/>
            <a:ext cx="2700" cy="408600"/>
          </a:xfrm>
          <a:prstGeom prst="straightConnector1">
            <a:avLst/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7" name="Google Shape;257;p20"/>
          <p:cNvSpPr txBox="1"/>
          <p:nvPr/>
        </p:nvSpPr>
        <p:spPr>
          <a:xfrm>
            <a:off x="8267100" y="4344613"/>
            <a:ext cx="80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b="1" sz="8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6110220" y="2065700"/>
            <a:ext cx="28800" cy="152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5483367" y="1462234"/>
            <a:ext cx="12825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Dropout</a:t>
            </a:r>
            <a:endParaRPr b="1" i="1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867825" y="1770813"/>
            <a:ext cx="5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6320113" y="2657100"/>
            <a:ext cx="6438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5099372" y="1235213"/>
            <a:ext cx="71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A2256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700">
              <a:solidFill>
                <a:srgbClr val="0A225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 b="4311" l="18186" r="21193" t="2160"/>
          <a:stretch/>
        </p:blipFill>
        <p:spPr>
          <a:xfrm>
            <a:off x="8351250" y="76200"/>
            <a:ext cx="716550" cy="59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 txBox="1"/>
          <p:nvPr/>
        </p:nvSpPr>
        <p:spPr>
          <a:xfrm>
            <a:off x="159575" y="239375"/>
            <a:ext cx="65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A2256"/>
              </a:buClr>
              <a:buSzPts val="2400"/>
              <a:buFont typeface="Lato Black"/>
              <a:buAutoNum type="arabicPeriod" startAt="6"/>
            </a:pP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How we improved </a:t>
            </a:r>
            <a:r>
              <a:rPr lang="it" sz="2400">
                <a:solidFill>
                  <a:srgbClr val="0A2256"/>
                </a:solidFill>
                <a:latin typeface="Lato Black"/>
                <a:ea typeface="Lato Black"/>
                <a:cs typeface="Lato Black"/>
                <a:sym typeface="Lato Black"/>
              </a:rPr>
              <a:t>performances</a:t>
            </a:r>
            <a:endParaRPr sz="2400">
              <a:solidFill>
                <a:srgbClr val="0A2256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269" name="Google Shape;269;p21"/>
          <p:cNvCxnSpPr/>
          <p:nvPr/>
        </p:nvCxnSpPr>
        <p:spPr>
          <a:xfrm flipH="1" rot="10800000">
            <a:off x="159575" y="787175"/>
            <a:ext cx="5574300" cy="6300"/>
          </a:xfrm>
          <a:prstGeom prst="straightConnector1">
            <a:avLst/>
          </a:prstGeom>
          <a:noFill/>
          <a:ln cap="flat" cmpd="sng" w="28575">
            <a:solidFill>
              <a:srgbClr val="0A225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1"/>
          <p:cNvSpPr txBox="1"/>
          <p:nvPr/>
        </p:nvSpPr>
        <p:spPr>
          <a:xfrm>
            <a:off x="242250" y="925050"/>
            <a:ext cx="6803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In order to improve performances, the following elements were tuned for the training phase: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Early Stopping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:  regularization method to avoid overfitting;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Optimizer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: Adam optimizer, evolution  of stochastic gradient 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r>
              <a:rPr lang="it" sz="1200">
                <a:latin typeface="Lato"/>
                <a:ea typeface="Lato"/>
                <a:cs typeface="Lato"/>
                <a:sym typeface="Lato"/>
              </a:rPr>
              <a:t>descent which perform well in computer vision tasks;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Class_weight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: used to give more weight to class 1 (Not Working) to improve F1 score.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Data augmentation</a:t>
            </a:r>
            <a:r>
              <a:rPr lang="it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it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np.flipud() | np.fliplr()</a:t>
            </a:r>
            <a:br>
              <a:rPr lang="it" sz="1200">
                <a:latin typeface="Lato"/>
                <a:ea typeface="Lato"/>
                <a:cs typeface="Lato"/>
                <a:sym typeface="Lato"/>
              </a:rPr>
            </a:b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Other hyperparameters: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Epochs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20;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Batch size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32;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Loss function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it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‘binary_cross_entropy’</a:t>
            </a:r>
            <a:r>
              <a:rPr lang="it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6180125" y="1383050"/>
            <a:ext cx="269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keras.callbacks.EarlyStopping(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monitor='val_loss',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mode='min',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patience=5,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restore_best_weights=True)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373200" y="2402400"/>
            <a:ext cx="26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keras.optimizers.Adam()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3" name="Google Shape;273;p21"/>
          <p:cNvCxnSpPr>
            <a:endCxn id="271" idx="1"/>
          </p:cNvCxnSpPr>
          <p:nvPr/>
        </p:nvCxnSpPr>
        <p:spPr>
          <a:xfrm>
            <a:off x="4862525" y="1784600"/>
            <a:ext cx="1317600" cy="75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21"/>
          <p:cNvCxnSpPr>
            <a:endCxn id="272" idx="1"/>
          </p:cNvCxnSpPr>
          <p:nvPr/>
        </p:nvCxnSpPr>
        <p:spPr>
          <a:xfrm>
            <a:off x="5416800" y="2505750"/>
            <a:ext cx="956400" cy="66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4B67A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