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14" d="100"/>
          <a:sy n="114" d="100"/>
        </p:scale>
        <p:origin x="2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77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56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168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51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06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55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7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71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8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8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8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10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54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988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9339C-F749-003B-BFA7-AACE6B458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Hackapizza 2025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4CC228-EA61-F7BB-D184-89BBC69CC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Team - LSF</a:t>
            </a:r>
          </a:p>
        </p:txBody>
      </p:sp>
    </p:spTree>
    <p:extLst>
      <p:ext uri="{BB962C8B-B14F-4D97-AF65-F5344CB8AC3E}">
        <p14:creationId xmlns:p14="http://schemas.microsoft.com/office/powerpoint/2010/main" val="42387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B1639-94DA-365E-9EC2-5D35C88D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19482-A12C-F963-B53E-78B2C9E7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Problem Description</a:t>
            </a:r>
          </a:p>
          <a:p>
            <a:r>
              <a:rPr lang="en-US" noProof="0" dirty="0"/>
              <a:t>Solution Description</a:t>
            </a:r>
          </a:p>
          <a:p>
            <a:pPr lvl="1"/>
            <a:r>
              <a:rPr lang="en-US" dirty="0"/>
              <a:t>Design Principles</a:t>
            </a:r>
            <a:endParaRPr lang="en-US" noProof="0" dirty="0"/>
          </a:p>
          <a:p>
            <a:pPr lvl="1"/>
            <a:r>
              <a:rPr lang="en-US" noProof="0" dirty="0"/>
              <a:t>High Level Architecture</a:t>
            </a:r>
          </a:p>
          <a:p>
            <a:pPr lvl="1"/>
            <a:r>
              <a:rPr lang="en-US" noProof="0" dirty="0"/>
              <a:t>Offline Phase: Knowledge Base Creation</a:t>
            </a:r>
          </a:p>
          <a:p>
            <a:pPr lvl="1"/>
            <a:r>
              <a:rPr lang="en-US" noProof="0" dirty="0"/>
              <a:t>Online Phase: Knowledge Base Querying</a:t>
            </a:r>
          </a:p>
          <a:p>
            <a:r>
              <a:rPr lang="en-US" noProof="0" dirty="0"/>
              <a:t>Results</a:t>
            </a:r>
          </a:p>
          <a:p>
            <a:r>
              <a:rPr lang="en-US" noProof="0" dirty="0"/>
              <a:t>Possible Improvements</a:t>
            </a:r>
          </a:p>
        </p:txBody>
      </p:sp>
    </p:spTree>
    <p:extLst>
      <p:ext uri="{BB962C8B-B14F-4D97-AF65-F5344CB8AC3E}">
        <p14:creationId xmlns:p14="http://schemas.microsoft.com/office/powerpoint/2010/main" val="4961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C6207-83AB-C8D2-552B-91C8C8CAD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8F148-2FA6-82EE-61E4-46E702FA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Description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F858C-9214-76B9-C13C-86494016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1" noProof="0" dirty="0"/>
              <a:t>Goal: </a:t>
            </a:r>
            <a:r>
              <a:rPr lang="en-US" noProof="0" dirty="0"/>
              <a:t>develop a “intergalactic food advisor” that can provide the user with a list of suitable dishes based on a question in natural language, which implicitly contains some constraints.</a:t>
            </a:r>
          </a:p>
          <a:p>
            <a:pPr algn="just"/>
            <a:r>
              <a:rPr lang="en-US" b="1" i="1" dirty="0"/>
              <a:t>Basic Setting: </a:t>
            </a:r>
            <a:r>
              <a:rPr lang="en-US" dirty="0"/>
              <a:t>in the galaxy there are 30 different </a:t>
            </a:r>
            <a:r>
              <a:rPr lang="en-US" i="1" dirty="0"/>
              <a:t>restaurants</a:t>
            </a:r>
            <a:r>
              <a:rPr lang="en-US" dirty="0"/>
              <a:t> scattered around 10 different </a:t>
            </a:r>
            <a:r>
              <a:rPr lang="en-US" i="1" dirty="0"/>
              <a:t>planets</a:t>
            </a:r>
            <a:r>
              <a:rPr lang="en-US" dirty="0"/>
              <a:t>, each with its </a:t>
            </a:r>
            <a:r>
              <a:rPr lang="en-US" i="1" dirty="0"/>
              <a:t>chef </a:t>
            </a:r>
            <a:r>
              <a:rPr lang="en-US" dirty="0"/>
              <a:t>and its unique set of </a:t>
            </a:r>
            <a:r>
              <a:rPr lang="en-US" i="1" dirty="0"/>
              <a:t>dishes </a:t>
            </a:r>
            <a:r>
              <a:rPr lang="en-US" dirty="0"/>
              <a:t>(i.e., menu). Every </a:t>
            </a:r>
            <a:r>
              <a:rPr lang="en-US" i="1" dirty="0"/>
              <a:t>chef</a:t>
            </a:r>
            <a:r>
              <a:rPr lang="en-US" dirty="0"/>
              <a:t> has their own </a:t>
            </a:r>
            <a:r>
              <a:rPr lang="en-US" i="1" dirty="0"/>
              <a:t>cooking </a:t>
            </a:r>
            <a:r>
              <a:rPr lang="en-US" dirty="0"/>
              <a:t>licenses, and every </a:t>
            </a:r>
            <a:r>
              <a:rPr lang="en-US" i="1" dirty="0"/>
              <a:t>dish </a:t>
            </a:r>
            <a:r>
              <a:rPr lang="en-US" dirty="0"/>
              <a:t>is prepared with specific </a:t>
            </a:r>
            <a:r>
              <a:rPr lang="en-US" i="1" dirty="0"/>
              <a:t>ingredients </a:t>
            </a:r>
            <a:r>
              <a:rPr lang="en-US" dirty="0"/>
              <a:t>and </a:t>
            </a:r>
            <a:r>
              <a:rPr lang="en-US" i="1" dirty="0"/>
              <a:t>cooking techniques</a:t>
            </a:r>
            <a:r>
              <a:rPr lang="en-US" dirty="0"/>
              <a:t>.</a:t>
            </a:r>
          </a:p>
          <a:p>
            <a:pPr algn="just"/>
            <a:r>
              <a:rPr lang="en-US" i="1" dirty="0"/>
              <a:t>Additional Info: </a:t>
            </a:r>
            <a:r>
              <a:rPr lang="en-US" dirty="0"/>
              <a:t>every </a:t>
            </a:r>
            <a:r>
              <a:rPr lang="en-US" i="1" dirty="0"/>
              <a:t>cooking technique </a:t>
            </a:r>
            <a:r>
              <a:rPr lang="en-US" dirty="0"/>
              <a:t>requires a set of </a:t>
            </a:r>
            <a:r>
              <a:rPr lang="en-US" i="1" dirty="0"/>
              <a:t>licenses </a:t>
            </a:r>
            <a:r>
              <a:rPr lang="en-US" dirty="0"/>
              <a:t>to be performed, some </a:t>
            </a:r>
            <a:r>
              <a:rPr lang="en-US" i="1" dirty="0"/>
              <a:t>ingredients </a:t>
            </a:r>
            <a:r>
              <a:rPr lang="en-US" dirty="0"/>
              <a:t>that contain weird </a:t>
            </a:r>
            <a:r>
              <a:rPr lang="en-US" i="1" dirty="0"/>
              <a:t>substances</a:t>
            </a:r>
            <a:r>
              <a:rPr lang="en-US" dirty="0"/>
              <a:t> cannot exceed a certain thresholds, and there are three different </a:t>
            </a:r>
            <a:r>
              <a:rPr lang="en-US" i="1" dirty="0"/>
              <a:t>orders</a:t>
            </a:r>
            <a:r>
              <a:rPr lang="en-US" dirty="0"/>
              <a:t> to take care of.</a:t>
            </a:r>
          </a:p>
        </p:txBody>
      </p:sp>
    </p:spTree>
    <p:extLst>
      <p:ext uri="{BB962C8B-B14F-4D97-AF65-F5344CB8AC3E}">
        <p14:creationId xmlns:p14="http://schemas.microsoft.com/office/powerpoint/2010/main" val="181009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7FFA7-35DC-E1BD-F7F7-6A44E5A54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A5C29-F438-1793-1907-CCD6D259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Design Principles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8D442-F4D8-5F37-1C81-B451CECF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Make the System as Predictable and Controllable as Possible.</a:t>
            </a:r>
          </a:p>
          <a:p>
            <a:pPr lvl="1" algn="just"/>
            <a:r>
              <a:rPr lang="en-US" dirty="0"/>
              <a:t>Combine LLMs with Rule-Based Parsing.</a:t>
            </a:r>
          </a:p>
          <a:p>
            <a:pPr lvl="1" algn="just"/>
            <a:r>
              <a:rPr lang="en-US" dirty="0"/>
              <a:t>Map Questions to Predefined Sequences of Actions.</a:t>
            </a:r>
          </a:p>
          <a:p>
            <a:pPr algn="just"/>
            <a:r>
              <a:rPr lang="en-US" dirty="0"/>
              <a:t>Make the System Deployable On-Premises with Limited Resources.</a:t>
            </a:r>
          </a:p>
          <a:p>
            <a:pPr lvl="1" algn="just"/>
            <a:r>
              <a:rPr lang="en-US" dirty="0"/>
              <a:t>Use “Small“ Open Weights Large Language Models (LLMs).</a:t>
            </a:r>
          </a:p>
          <a:p>
            <a:pPr algn="just"/>
            <a:r>
              <a:rPr lang="en-US" dirty="0"/>
              <a:t>Focus on Data Quality.</a:t>
            </a:r>
          </a:p>
          <a:p>
            <a:pPr lvl="1" algn="just"/>
            <a:r>
              <a:rPr lang="en-US" dirty="0"/>
              <a:t>Define a Precise Data Model that Suits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5884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7894-08C3-B160-6465-226E763B5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648EC-9CA3-9F8F-ACCC-CE8622A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High Level Architecture</a:t>
            </a:r>
          </a:p>
        </p:txBody>
      </p:sp>
      <p:pic>
        <p:nvPicPr>
          <p:cNvPr id="11" name="Segnaposto contenuto 10" descr="Immagine che contiene testo, diagramma, schizzo, disegno&#10;&#10;Il contenuto generato dall'IA potrebbe non essere corretto.">
            <a:extLst>
              <a:ext uri="{FF2B5EF4-FFF2-40B4-BE49-F238E27FC236}">
                <a16:creationId xmlns:a16="http://schemas.microsoft.com/office/drawing/2014/main" id="{30FC018F-5D28-010A-E73C-EC8098594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23" y="2336800"/>
            <a:ext cx="9429129" cy="3598863"/>
          </a:xfrm>
        </p:spPr>
      </p:pic>
    </p:spTree>
    <p:extLst>
      <p:ext uri="{BB962C8B-B14F-4D97-AF65-F5344CB8AC3E}">
        <p14:creationId xmlns:p14="http://schemas.microsoft.com/office/powerpoint/2010/main" val="381468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C7B4B-CD6B-940C-1F3F-208CAE292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587AC-8BBD-8CE3-093B-76B74D0B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Offline Phase (1/1)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617CB-E7AC-8693-4B2E-2DB6C2EF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/>
              <a:t>Goal:</a:t>
            </a:r>
            <a:r>
              <a:rPr lang="en-US" dirty="0"/>
              <a:t> creating the Knowledge Base.</a:t>
            </a:r>
          </a:p>
          <a:p>
            <a:pPr algn="just"/>
            <a:r>
              <a:rPr lang="en-US" b="1" i="1" dirty="0"/>
              <a:t>Description: </a:t>
            </a:r>
            <a:r>
              <a:rPr lang="en-US" dirty="0"/>
              <a:t>the </a:t>
            </a:r>
            <a:r>
              <a:rPr lang="en-US" i="1" dirty="0"/>
              <a:t>Knowledge Base Manager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reads </a:t>
            </a:r>
            <a:r>
              <a:rPr lang="en-US" i="1" dirty="0"/>
              <a:t>menus</a:t>
            </a:r>
            <a:r>
              <a:rPr lang="en-US" dirty="0"/>
              <a:t> and supporting documents (e.g., </a:t>
            </a:r>
            <a:r>
              <a:rPr lang="en-US" i="1" dirty="0"/>
              <a:t>cooking manual</a:t>
            </a:r>
            <a:r>
              <a:rPr lang="en-US" dirty="0"/>
              <a:t>, </a:t>
            </a:r>
            <a:r>
              <a:rPr lang="en-US" i="1" dirty="0"/>
              <a:t>intergalactic code of conduct, dish mappings, planets distances</a:t>
            </a:r>
            <a:r>
              <a:rPr lang="en-US" dirty="0"/>
              <a:t>, …) from an </a:t>
            </a:r>
            <a:r>
              <a:rPr lang="en-US" b="1" dirty="0"/>
              <a:t>object storage,</a:t>
            </a:r>
            <a:r>
              <a:rPr lang="en-US" dirty="0"/>
              <a:t> (ii) generates for each </a:t>
            </a:r>
            <a:r>
              <a:rPr lang="en-US" i="1" dirty="0"/>
              <a:t>dish</a:t>
            </a:r>
            <a:r>
              <a:rPr lang="en-US" dirty="0"/>
              <a:t> a JSON descriptor that represents it, (iii) and saves it in a </a:t>
            </a:r>
            <a:r>
              <a:rPr lang="en-US" b="1" dirty="0"/>
              <a:t>document database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Notes: </a:t>
            </a:r>
            <a:r>
              <a:rPr lang="en-US" dirty="0"/>
              <a:t>in this exemplified setting both the </a:t>
            </a:r>
            <a:r>
              <a:rPr lang="en-US" b="1" dirty="0"/>
              <a:t>object storage </a:t>
            </a:r>
            <a:r>
              <a:rPr lang="en-US" dirty="0"/>
              <a:t>and the </a:t>
            </a:r>
            <a:r>
              <a:rPr lang="en-US" b="1" dirty="0"/>
              <a:t>document database</a:t>
            </a:r>
            <a:r>
              <a:rPr lang="en-US" dirty="0"/>
              <a:t> are folders in our repo, but the switch to </a:t>
            </a:r>
            <a:r>
              <a:rPr lang="en-US" dirty="0" err="1"/>
              <a:t>acutal</a:t>
            </a:r>
            <a:r>
              <a:rPr lang="en-US" dirty="0"/>
              <a:t> tools such as </a:t>
            </a:r>
            <a:r>
              <a:rPr lang="en-US" i="1" dirty="0" err="1"/>
              <a:t>MinIO</a:t>
            </a:r>
            <a:r>
              <a:rPr lang="en-US" dirty="0"/>
              <a:t> and </a:t>
            </a:r>
            <a:r>
              <a:rPr lang="en-US" i="1" dirty="0"/>
              <a:t>MongoDB</a:t>
            </a:r>
            <a:r>
              <a:rPr lang="en-US" dirty="0"/>
              <a:t>, for instance, is simple.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0812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CD6F-6A1F-DD39-4347-27BA7CE1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C7D35-3920-486F-D931-3FDE32DA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Offline Phase (1/2)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8249A1E3-2DCA-7820-D8BF-0627097C5AC6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i="1" dirty="0"/>
              <a:t>Data Model: </a:t>
            </a:r>
            <a:r>
              <a:rPr lang="en-US" dirty="0"/>
              <a:t>for each </a:t>
            </a:r>
            <a:r>
              <a:rPr lang="en-US" i="1" dirty="0"/>
              <a:t>dish, </a:t>
            </a:r>
            <a:r>
              <a:rPr lang="en-US" dirty="0"/>
              <a:t>we extract the following information.</a:t>
            </a:r>
          </a:p>
          <a:p>
            <a:pPr lvl="1" algn="just"/>
            <a:r>
              <a:rPr lang="en-US" b="1" dirty="0"/>
              <a:t>Restaurant</a:t>
            </a:r>
          </a:p>
          <a:p>
            <a:pPr lvl="2" algn="just"/>
            <a:r>
              <a:rPr lang="en-US" dirty="0"/>
              <a:t>Name</a:t>
            </a:r>
          </a:p>
          <a:p>
            <a:pPr lvl="2" algn="just"/>
            <a:r>
              <a:rPr lang="en-US" dirty="0"/>
              <a:t>Planet</a:t>
            </a:r>
          </a:p>
          <a:p>
            <a:pPr lvl="1" algn="just"/>
            <a:r>
              <a:rPr lang="en-US" b="1" dirty="0"/>
              <a:t>Chef</a:t>
            </a:r>
          </a:p>
          <a:p>
            <a:pPr lvl="2" algn="just"/>
            <a:r>
              <a:rPr lang="en-US" dirty="0"/>
              <a:t>Name</a:t>
            </a:r>
          </a:p>
          <a:p>
            <a:pPr lvl="2" algn="just"/>
            <a:r>
              <a:rPr lang="en-US" dirty="0"/>
              <a:t>Licenses (Name, Code, Level)</a:t>
            </a:r>
          </a:p>
          <a:p>
            <a:pPr lvl="1" algn="just"/>
            <a:r>
              <a:rPr lang="en-US" b="1" dirty="0"/>
              <a:t>Dish</a:t>
            </a:r>
          </a:p>
          <a:p>
            <a:pPr lvl="2" algn="just"/>
            <a:r>
              <a:rPr lang="en-US" dirty="0"/>
              <a:t>Code</a:t>
            </a:r>
          </a:p>
          <a:p>
            <a:pPr lvl="2" algn="just"/>
            <a:r>
              <a:rPr lang="en-US" dirty="0"/>
              <a:t>Name</a:t>
            </a:r>
          </a:p>
          <a:p>
            <a:pPr lvl="2" algn="just"/>
            <a:r>
              <a:rPr lang="en-US" dirty="0"/>
              <a:t>Ingredients</a:t>
            </a:r>
          </a:p>
          <a:p>
            <a:pPr lvl="2" algn="just"/>
            <a:r>
              <a:rPr lang="en-US" dirty="0"/>
              <a:t>Techniques (Name, Category, Subcategory)</a:t>
            </a:r>
          </a:p>
          <a:p>
            <a:pPr lvl="1" algn="just"/>
            <a:r>
              <a:rPr lang="en-US" b="1" dirty="0"/>
              <a:t>Orders Info</a:t>
            </a:r>
          </a:p>
        </p:txBody>
      </p:sp>
    </p:spTree>
    <p:extLst>
      <p:ext uri="{BB962C8B-B14F-4D97-AF65-F5344CB8AC3E}">
        <p14:creationId xmlns:p14="http://schemas.microsoft.com/office/powerpoint/2010/main" val="414050697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497</TotalTime>
  <Words>394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Berlino</vt:lpstr>
      <vt:lpstr>Hackapizza 2025</vt:lpstr>
      <vt:lpstr>Summary</vt:lpstr>
      <vt:lpstr>Problem Description</vt:lpstr>
      <vt:lpstr>Solution Description – Design Principles</vt:lpstr>
      <vt:lpstr>Solution Description – High Level Architecture</vt:lpstr>
      <vt:lpstr>Solution Description – Offline Phase (1/1)</vt:lpstr>
      <vt:lpstr>Solution Description – Offline Phase (1/2)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Paolo Scarponi</dc:creator>
  <cp:lastModifiedBy>Paolo Scarponi</cp:lastModifiedBy>
  <cp:revision>4</cp:revision>
  <dcterms:created xsi:type="dcterms:W3CDTF">2025-03-06T13:33:47Z</dcterms:created>
  <dcterms:modified xsi:type="dcterms:W3CDTF">2025-03-06T21:57:09Z</dcterms:modified>
</cp:coreProperties>
</file>