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howSpecialPlsOnTitleSld="0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/>
  <p:notesSz cx="51435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EA2DF46F-B55A-32A3-B410-C2387663080B}">
  <a:tblStyle styleId="{EA2DF46F-B55A-32A3-B410-C2387663080B}" styleName="Table_0">
    <a:wholeTbl>
      <a:tcTxStyle>
        <a:srgbClr val="000000"/>
      </a:tcTxStyle>
      <a:tcStyle>
        <a:tcBdr>
          <a:left>
            <a:ln w="9525">
              <a:solidFill>
                <a:srgbClr val="000000"/>
              </a:solidFill>
            </a:ln>
          </a:left>
          <a:right>
            <a:ln w="9525">
              <a:solidFill>
                <a:srgbClr val="000000"/>
              </a:solidFill>
            </a:ln>
          </a:right>
          <a:top>
            <a:ln w="9525">
              <a:solidFill>
                <a:srgbClr val="000000"/>
              </a:solidFill>
            </a:ln>
          </a:top>
          <a:bottom>
            <a:ln w="9525">
              <a:solidFill>
                <a:srgbClr val="000000"/>
              </a:solidFill>
            </a:ln>
          </a:bottom>
          <a:insideH>
            <a:ln w="9525">
              <a:solidFill>
                <a:srgbClr val="000000"/>
              </a:solidFill>
            </a:ln>
          </a:insideH>
          <a:insideV>
            <a:ln w="9525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" preserve="0" showMasterPhAnim="0" type="title" userDrawn="1">
  <p:cSld name="TITL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;p2" hidden="0"/>
          <p:cNvSpPr>
            <a:spLocks noAdjustHandles="0" noChangeArrowheads="0"/>
          </p:cNvSpPr>
          <p:nvPr isPhoto="0" userDrawn="0">
            <p:ph type="ctrTitle" hasCustomPrompt="0"/>
          </p:nvPr>
        </p:nvSpPr>
        <p:spPr bwMode="auto">
          <a:xfrm>
            <a:off x="595849" y="2906213"/>
            <a:ext cx="6154500" cy="118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1;p2" hidden="0"/>
          <p:cNvSpPr/>
          <p:nvPr isPhoto="0" userDrawn="0"/>
        </p:nvSpPr>
        <p:spPr bwMode="auto">
          <a:xfrm>
            <a:off x="595849" y="4392919"/>
            <a:ext cx="60168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7;p1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588700" y="4406306"/>
            <a:ext cx="7966500" cy="2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Google Shape;58;p11" hidden="0"/>
          <p:cNvSpPr/>
          <p:nvPr isPhoto="0" userDrawn="0"/>
        </p:nvSpPr>
        <p:spPr bwMode="auto">
          <a:xfrm>
            <a:off x="2584275" y="451669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59;p11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1;p12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1 column - Gold" preserve="0" showMasterPhAnim="0" userDrawn="1">
  <p:cSld name="TITLE_AND_BODY_1_1">
    <p:bg>
      <p:bgPr shadeToTitle="0">
        <a:solidFill>
          <a:schemeClr val="accent3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3;p13" hidden="0"/>
          <p:cNvSpPr/>
          <p:nvPr isPhoto="0" userDrawn="0"/>
        </p:nvSpPr>
        <p:spPr bwMode="auto">
          <a:xfrm>
            <a:off x="0" y="1069462"/>
            <a:ext cx="412800" cy="2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64;p1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447620"/>
            <a:ext cx="8229600" cy="10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5;p1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561950" y="1880794"/>
            <a:ext cx="8020200" cy="28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66;p13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2 columns - Gold" preserve="0" showMasterPhAnim="0" userDrawn="1">
  <p:cSld name="TITLE_AND_TWO_COLUMNS_2_1">
    <p:bg>
      <p:bgPr shadeToTitle="0">
        <a:solidFill>
          <a:schemeClr val="accent3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8;p14" hidden="0"/>
          <p:cNvSpPr/>
          <p:nvPr isPhoto="0" userDrawn="0"/>
        </p:nvSpPr>
        <p:spPr bwMode="auto">
          <a:xfrm>
            <a:off x="0" y="1069462"/>
            <a:ext cx="412800" cy="2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69;p1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447620"/>
            <a:ext cx="8229600" cy="10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0;p1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852210"/>
            <a:ext cx="3561000" cy="30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1;p1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5131068" y="1852125"/>
            <a:ext cx="3600000" cy="30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72;p14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3 columns - Gold" preserve="0" showMasterPhAnim="0" userDrawn="1">
  <p:cSld name="TITLE_AND_TWO_COLUMNS_1_1_1">
    <p:bg>
      <p:bgPr shadeToTitle="0">
        <a:solidFill>
          <a:schemeClr val="accent3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4;p15" hidden="0"/>
          <p:cNvSpPr/>
          <p:nvPr isPhoto="0" userDrawn="0"/>
        </p:nvSpPr>
        <p:spPr bwMode="auto">
          <a:xfrm>
            <a:off x="0" y="1069462"/>
            <a:ext cx="412800" cy="2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75;p1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447620"/>
            <a:ext cx="8229600" cy="10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6;p1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397575" y="1846388"/>
            <a:ext cx="2691000" cy="28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1pPr>
            <a:lvl2pPr marL="914400" lvl="1" indent="-3302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302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7;p1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26491" y="1846388"/>
            <a:ext cx="2691000" cy="28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1pPr>
            <a:lvl2pPr marL="914400" lvl="1" indent="-3302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302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78;p15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55408" y="1846388"/>
            <a:ext cx="2691000" cy="28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1pPr>
            <a:lvl2pPr marL="914400" lvl="1" indent="-3302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302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79;p15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- Gold" preserve="0" showMasterPhAnim="0" userDrawn="1">
  <p:cSld name="TITLE_ONLY_1_1">
    <p:bg>
      <p:bgPr shadeToTitle="0">
        <a:solidFill>
          <a:schemeClr val="accent3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1;p1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428569"/>
            <a:ext cx="8229600" cy="57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2;p16" hidden="0"/>
          <p:cNvSpPr/>
          <p:nvPr isPhoto="0" userDrawn="0"/>
        </p:nvSpPr>
        <p:spPr bwMode="auto">
          <a:xfrm>
            <a:off x="2584275" y="4565606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83;p16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 - Gold" preserve="0" showMasterPhAnim="0" userDrawn="1">
  <p:cSld name="CAPTION_ONLY_1_1">
    <p:bg>
      <p:bgPr shadeToTitle="0">
        <a:solidFill>
          <a:schemeClr val="accent3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5;p1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588700" y="4406306"/>
            <a:ext cx="7966500" cy="2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Google Shape;86;p17" hidden="0"/>
          <p:cNvSpPr/>
          <p:nvPr isPhoto="0" userDrawn="0"/>
        </p:nvSpPr>
        <p:spPr bwMode="auto">
          <a:xfrm>
            <a:off x="2584275" y="451669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87;p17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- Gold" preserve="0" showMasterPhAnim="0" userDrawn="1">
  <p:cSld name="BLANK_1_1">
    <p:bg>
      <p:bgPr shadeToTitle="0">
        <a:solidFill>
          <a:schemeClr val="accent3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9;p18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ubtitle - Teal" preserve="0" showMasterPhAnim="0" userDrawn="1">
  <p:cSld name="TITLE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3;p3" hidden="0"/>
          <p:cNvSpPr>
            <a:spLocks noAdjustHandles="0" noChangeArrowheads="0"/>
          </p:cNvSpPr>
          <p:nvPr isPhoto="0" userDrawn="0">
            <p:ph type="ctrTitle" hasCustomPrompt="0"/>
          </p:nvPr>
        </p:nvSpPr>
        <p:spPr bwMode="auto">
          <a:xfrm>
            <a:off x="634075" y="1735744"/>
            <a:ext cx="6009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4;p3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634075" y="3646444"/>
            <a:ext cx="60936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5;p3" hidden="0"/>
          <p:cNvSpPr/>
          <p:nvPr isPhoto="0" userDrawn="0"/>
        </p:nvSpPr>
        <p:spPr bwMode="auto">
          <a:xfrm>
            <a:off x="634075" y="3207919"/>
            <a:ext cx="60168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16;p3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ubtitle - Gold" preserve="0" showMasterPhAnim="0" userDrawn="1">
  <p:cSld name="TITLE_1_3_1">
    <p:bg>
      <p:bgPr shadeToTitle="0">
        <a:solidFill>
          <a:schemeClr val="accent3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;p4" hidden="0"/>
          <p:cNvSpPr>
            <a:spLocks noAdjustHandles="0" noChangeArrowheads="0"/>
          </p:cNvSpPr>
          <p:nvPr isPhoto="0" userDrawn="0">
            <p:ph type="ctrTitle" hasCustomPrompt="0"/>
          </p:nvPr>
        </p:nvSpPr>
        <p:spPr bwMode="auto">
          <a:xfrm>
            <a:off x="565775" y="1583344"/>
            <a:ext cx="6009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9;p4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81675" y="3494044"/>
            <a:ext cx="60936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0;p4" hidden="0"/>
          <p:cNvSpPr/>
          <p:nvPr isPhoto="0" userDrawn="0"/>
        </p:nvSpPr>
        <p:spPr bwMode="auto">
          <a:xfrm>
            <a:off x="581050" y="3055519"/>
            <a:ext cx="60168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21;p4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Quote - Teal" preserve="0" showMasterPhAnim="0" userDrawn="1">
  <p:cSld name="TITLE_1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3;p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1513800" y="2161800"/>
            <a:ext cx="6116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>
              <a:spcBef>
                <a:spcPts val="600"/>
              </a:spcBef>
              <a:spcAft>
                <a:spcPts val="0"/>
              </a:spcAft>
              <a:buSzPts val="2000"/>
              <a:buChar char="○"/>
              <a:defRPr i="1"/>
            </a:lvl1pPr>
            <a:lvl2pPr marL="914400" lvl="1" indent="-3556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2pPr>
            <a:lvl3pPr marL="1371600" lvl="2" indent="-3556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1828800" lvl="3" indent="-3556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marL="2286000" lvl="4" indent="-35560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marL="2743200" lvl="5" indent="-3556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marL="3200400" lvl="6" indent="-3556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marL="3657600" lvl="7" indent="-35560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4;p5" hidden="0"/>
          <p:cNvSpPr>
            <a:spLocks noAdjustHandles="0" noChangeArrowheads="0"/>
          </p:cNvSpPr>
          <p:nvPr isPhoto="0" userDrawn="0"/>
        </p:nvSpPr>
        <p:spPr bwMode="auto"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96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“</a:t>
            </a:r>
            <a:endParaRPr sz="9600" b="1">
              <a:solidFill>
                <a:srgbClr val="FFFFFF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" name="Google Shape;25;p5" hidden="0"/>
          <p:cNvSpPr/>
          <p:nvPr isPhoto="0" userDrawn="0"/>
        </p:nvSpPr>
        <p:spPr bwMode="auto">
          <a:xfrm>
            <a:off x="2584275" y="4565606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26;p5" hidden="0"/>
          <p:cNvSpPr/>
          <p:nvPr isPhoto="0" userDrawn="0"/>
        </p:nvSpPr>
        <p:spPr bwMode="auto">
          <a:xfrm>
            <a:off x="2584275" y="451669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" name="Google Shape;27;p5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Quote - Gold" preserve="0" showMasterPhAnim="0" userDrawn="1">
  <p:cSld name="TITLE_1_1_1_1">
    <p:bg>
      <p:bgPr shadeToTitle="0">
        <a:solidFill>
          <a:schemeClr val="accent3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9;p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1513800" y="2161800"/>
            <a:ext cx="6116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>
              <a:spcBef>
                <a:spcPts val="600"/>
              </a:spcBef>
              <a:spcAft>
                <a:spcPts val="0"/>
              </a:spcAft>
              <a:buSzPts val="2000"/>
              <a:buChar char="○"/>
              <a:defRPr i="1"/>
            </a:lvl1pPr>
            <a:lvl2pPr marL="914400" lvl="1" indent="-3556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2pPr>
            <a:lvl3pPr marL="1371600" lvl="2" indent="-3556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1828800" lvl="3" indent="-3556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marL="2286000" lvl="4" indent="-35560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marL="2743200" lvl="5" indent="-3556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marL="3200400" lvl="6" indent="-3556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marL="3657600" lvl="7" indent="-35560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0;p6" hidden="0"/>
          <p:cNvSpPr>
            <a:spLocks noAdjustHandles="0" noChangeArrowheads="0"/>
          </p:cNvSpPr>
          <p:nvPr isPhoto="0" userDrawn="0"/>
        </p:nvSpPr>
        <p:spPr bwMode="auto"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96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</a:rPr>
              <a:t>“</a:t>
            </a:r>
            <a:endParaRPr sz="9600" b="1">
              <a:solidFill>
                <a:schemeClr val="lt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" name="Google Shape;31;p6" hidden="0"/>
          <p:cNvSpPr/>
          <p:nvPr isPhoto="0" userDrawn="0"/>
        </p:nvSpPr>
        <p:spPr bwMode="auto">
          <a:xfrm>
            <a:off x="2584275" y="4565606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32;p6" hidden="0"/>
          <p:cNvSpPr/>
          <p:nvPr isPhoto="0" userDrawn="0"/>
        </p:nvSpPr>
        <p:spPr bwMode="auto">
          <a:xfrm>
            <a:off x="2584275" y="451669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" name="Google Shape;33;p6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1 column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5;p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447620"/>
            <a:ext cx="8229600" cy="10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6;p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561950" y="1880794"/>
            <a:ext cx="8020200" cy="28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7;p7" hidden="0"/>
          <p:cNvSpPr/>
          <p:nvPr isPhoto="0" userDrawn="0"/>
        </p:nvSpPr>
        <p:spPr bwMode="auto">
          <a:xfrm>
            <a:off x="0" y="1069462"/>
            <a:ext cx="412800" cy="2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38;p7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2 columns" preserve="0" showMasterPhAnim="0" type="twoColTx" userDrawn="1">
  <p:cSld name="TITLE_AND_TWO_COLUMN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0;p8" hidden="0"/>
          <p:cNvSpPr/>
          <p:nvPr isPhoto="0" userDrawn="0"/>
        </p:nvSpPr>
        <p:spPr bwMode="auto">
          <a:xfrm>
            <a:off x="0" y="1069462"/>
            <a:ext cx="412800" cy="2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41;p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447620"/>
            <a:ext cx="8229600" cy="10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2;p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852210"/>
            <a:ext cx="3561000" cy="30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43;p8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5131068" y="1852125"/>
            <a:ext cx="3600000" cy="30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44;p8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3 columns" preserve="0" showMasterPhAnim="0" userDrawn="1">
  <p:cSld name="TITLE_AND_TWO_COLUMNS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6;p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447620"/>
            <a:ext cx="8229600" cy="10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7;p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397575" y="1846388"/>
            <a:ext cx="2691000" cy="28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1pPr>
            <a:lvl2pPr marL="914400" lvl="1" indent="-3302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302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8;p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26491" y="1846388"/>
            <a:ext cx="2691000" cy="28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1pPr>
            <a:lvl2pPr marL="914400" lvl="1" indent="-3302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302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49;p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55408" y="1846388"/>
            <a:ext cx="2691000" cy="28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1pPr>
            <a:lvl2pPr marL="914400" lvl="1" indent="-3302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302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50;p9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sp>
        <p:nvSpPr>
          <p:cNvPr id="9" name="Google Shape;51;p9" hidden="0"/>
          <p:cNvSpPr/>
          <p:nvPr isPhoto="0" userDrawn="0"/>
        </p:nvSpPr>
        <p:spPr bwMode="auto">
          <a:xfrm>
            <a:off x="0" y="1069462"/>
            <a:ext cx="412800" cy="2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3;p1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428569"/>
            <a:ext cx="8229600" cy="57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4;p10" hidden="0"/>
          <p:cNvSpPr/>
          <p:nvPr isPhoto="0" userDrawn="0"/>
        </p:nvSpPr>
        <p:spPr bwMode="auto">
          <a:xfrm>
            <a:off x="2584275" y="4565606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55;p10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">
    <p:bg>
      <p:bgPr shadeToTitle="0">
        <a:solidFill>
          <a:schemeClr val="accen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;p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447620"/>
            <a:ext cx="8229600" cy="10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;p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561950" y="1880794"/>
            <a:ext cx="8020200" cy="28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○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●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■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●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○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■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●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○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■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;p1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556775" y="4777350"/>
            <a:ext cx="5487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1pPr>
            <a:lvl2pPr lvl="1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2pPr>
            <a:lvl3pPr lvl="2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3pPr>
            <a:lvl4pPr lvl="3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4pPr>
            <a:lvl5pPr lvl="4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5pPr>
            <a:lvl6pPr lvl="5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6pPr>
            <a:lvl7pPr lvl="6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7pPr>
            <a:lvl8pPr lvl="7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8pPr>
            <a:lvl9pPr lvl="8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1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4;p19" hidden="0"/>
          <p:cNvSpPr>
            <a:spLocks noAdjustHandles="0" noChangeArrowheads="0"/>
          </p:cNvSpPr>
          <p:nvPr isPhoto="0" userDrawn="0">
            <p:ph type="ctrTitle" hasCustomPrompt="0"/>
          </p:nvPr>
        </p:nvSpPr>
        <p:spPr bwMode="auto">
          <a:xfrm>
            <a:off x="443449" y="888204"/>
            <a:ext cx="6291000" cy="118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PROGETTO AGE ESTIMATION 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rcRect l="24875" t="513" r="27289" b="30692"/>
          <a:stretch/>
        </p:blipFill>
        <p:spPr bwMode="auto">
          <a:xfrm flipH="0" flipV="0">
            <a:off x="7710444" y="3987584"/>
            <a:ext cx="1436821" cy="1162372"/>
          </a:xfrm>
          <a:prstGeom prst="rect">
            <a:avLst/>
          </a:prstGeom>
        </p:spPr>
      </p:pic>
      <p:sp>
        <p:nvSpPr>
          <p:cNvPr id="6" name="" hidden="0"/>
          <p:cNvSpPr/>
          <p:nvPr isPhoto="0" userDrawn="0"/>
        </p:nvSpPr>
        <p:spPr bwMode="auto">
          <a:xfrm flipH="0" flipV="0">
            <a:off x="550550" y="4036016"/>
            <a:ext cx="6909660" cy="7010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n" sz="2000" b="1" i="0" u="none" strike="noStrike" cap="none" spc="0">
                <a:solidFill>
                  <a:schemeClr val="bg1"/>
                </a:solidFill>
                <a:latin typeface="Montserrat"/>
                <a:ea typeface="Montserrat"/>
                <a:cs typeface="Montserrat"/>
              </a:rPr>
              <a:t>Artificial Vision A.A. 2020/2021 Paolo Sofia 0622701108</a:t>
            </a:r>
            <a:endParaRPr sz="2000" b="1">
              <a:solidFill>
                <a:schemeClr val="bg1"/>
              </a:solidFill>
              <a:latin typeface="montserrat"/>
              <a:ea typeface="montserrat"/>
              <a:cs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7;p3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16902"/>
            <a:ext cx="82296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SOLUZIONE PROBLEMA </a:t>
            </a:r>
            <a:r>
              <a:rPr lang="en">
                <a:solidFill>
                  <a:srgbClr val="1D98C7"/>
                </a:solidFill>
              </a:rPr>
              <a:t>OVERFITTING</a:t>
            </a:r>
            <a:endParaRPr>
              <a:solidFill>
                <a:srgbClr val="1D98C7"/>
              </a:solidFill>
            </a:endParaRPr>
          </a:p>
        </p:txBody>
      </p:sp>
      <p:sp>
        <p:nvSpPr>
          <p:cNvPr id="5" name="Google Shape;191;p30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sp>
        <p:nvSpPr>
          <p:cNvPr id="6" name="Google Shape;187;p30" hidden="0"/>
          <p:cNvSpPr>
            <a:spLocks noAdjustHandles="0" noChangeArrowheads="0"/>
          </p:cNvSpPr>
          <p:nvPr isPhoto="0" userDrawn="0"/>
        </p:nvSpPr>
        <p:spPr bwMode="auto">
          <a:xfrm>
            <a:off x="479324" y="838672"/>
            <a:ext cx="8229600" cy="5729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000" b="0"/>
              <a:t>Regolarizzazione L1L2 su pesi e bias per tutti i layer convoluzionali</a:t>
            </a:r>
            <a:endParaRPr sz="2000" b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000" b="0"/>
              <a:t>L1 = 0.01</a:t>
            </a:r>
            <a:endParaRPr sz="2000" b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000" b="0"/>
              <a:t>L2 = 0.02</a:t>
            </a:r>
            <a:endParaRPr sz="2000" b="0">
              <a:solidFill>
                <a:srgbClr val="1D98C7"/>
              </a:solidFill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4829999" y="-1230312"/>
            <a:ext cx="914400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063749" y="1338791"/>
            <a:ext cx="4857750" cy="3524249"/>
          </a:xfrm>
          <a:prstGeom prst="rect">
            <a:avLst/>
          </a:prstGeom>
        </p:spPr>
      </p:pic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3"/>
          <a:srcRect l="24875" t="513" r="27289" b="30692"/>
          <a:stretch/>
        </p:blipFill>
        <p:spPr bwMode="auto">
          <a:xfrm flipH="0" flipV="0">
            <a:off x="8055522" y="4423473"/>
            <a:ext cx="898011" cy="726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96;p31" hidden="0"/>
          <p:cNvSpPr>
            <a:spLocks noAdjustHandles="0" noChangeArrowheads="0"/>
          </p:cNvSpPr>
          <p:nvPr isPhoto="0" userDrawn="0">
            <p:ph type="title" idx="4294967295" hasCustomPrompt="0"/>
          </p:nvPr>
        </p:nvSpPr>
        <p:spPr bwMode="auto">
          <a:xfrm flipH="0" flipV="0">
            <a:off x="380999" y="219024"/>
            <a:ext cx="8589728" cy="5729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FFC800"/>
                </a:solidFill>
              </a:rPr>
              <a:t>DIFFERENZA TRA MODELLO CON REGOLARIZZAZIONE E SENZA</a:t>
            </a:r>
            <a:endParaRPr sz="2400">
              <a:solidFill>
                <a:srgbClr val="FFC800"/>
              </a:solidFill>
            </a:endParaRPr>
          </a:p>
        </p:txBody>
      </p:sp>
      <p:sp>
        <p:nvSpPr>
          <p:cNvPr id="5" name="Google Shape;197;p31" hidden="0"/>
          <p:cNvSpPr/>
          <p:nvPr isPhoto="0" userDrawn="0"/>
        </p:nvSpPr>
        <p:spPr bwMode="auto">
          <a:xfrm>
            <a:off x="0" y="2152101"/>
            <a:ext cx="9144000" cy="2991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" name="Google Shape;229;p31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753656" y="638317"/>
            <a:ext cx="5536967" cy="3985754"/>
          </a:xfrm>
          <a:prstGeom prst="rect">
            <a:avLst/>
          </a:prstGeom>
        </p:spPr>
      </p:pic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3"/>
          <a:srcRect l="24875" t="513" r="27289" b="30692"/>
          <a:stretch/>
        </p:blipFill>
        <p:spPr bwMode="auto">
          <a:xfrm flipH="0" flipV="0">
            <a:off x="8055522" y="4423473"/>
            <a:ext cx="898011" cy="726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96;p31" hidden="0"/>
          <p:cNvSpPr>
            <a:spLocks noAdjustHandles="0" noChangeArrowheads="0"/>
          </p:cNvSpPr>
          <p:nvPr isPhoto="0" userDrawn="0">
            <p:ph type="title" idx="4294967295" hasCustomPrompt="0"/>
          </p:nvPr>
        </p:nvSpPr>
        <p:spPr bwMode="auto">
          <a:xfrm flipH="0" flipV="0">
            <a:off x="380999" y="219024"/>
            <a:ext cx="8589728" cy="5729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FFC800"/>
                </a:solidFill>
              </a:rPr>
              <a:t>DIFFERENZA TRA MODELLO CON REGOLARIZZAZIONE E SENZA</a:t>
            </a:r>
            <a:endParaRPr sz="2400">
              <a:solidFill>
                <a:srgbClr val="FFC800"/>
              </a:solidFill>
            </a:endParaRPr>
          </a:p>
        </p:txBody>
      </p:sp>
      <p:sp>
        <p:nvSpPr>
          <p:cNvPr id="5" name="Google Shape;197;p31" hidden="0"/>
          <p:cNvSpPr/>
          <p:nvPr isPhoto="0" userDrawn="0"/>
        </p:nvSpPr>
        <p:spPr bwMode="auto">
          <a:xfrm>
            <a:off x="0" y="2152100"/>
            <a:ext cx="9144000" cy="29912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3" tIns="45699" rIns="91423" bIns="45699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" name="Google Shape;229;p31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556774" y="4777349"/>
            <a:ext cx="548699" cy="2900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70B820C9-D9B9-DE28-A64A-EB916DC13742}" type="slidenum">
              <a:rPr lang="en"/>
              <a:t/>
            </a:fld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833033" y="698572"/>
            <a:ext cx="5867695" cy="4223827"/>
          </a:xfrm>
          <a:prstGeom prst="rect">
            <a:avLst/>
          </a:prstGeom>
        </p:spPr>
      </p:pic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3"/>
          <a:srcRect l="24875" t="513" r="27289" b="30692"/>
          <a:stretch/>
        </p:blipFill>
        <p:spPr bwMode="auto">
          <a:xfrm flipH="0" flipV="0">
            <a:off x="8055522" y="4423473"/>
            <a:ext cx="898011" cy="726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34;p3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428569"/>
            <a:ext cx="8229600" cy="57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RISULTATI</a:t>
            </a:r>
            <a:endParaRPr/>
          </a:p>
        </p:txBody>
      </p:sp>
      <p:graphicFrame>
        <p:nvGraphicFramePr>
          <p:cNvPr id="5" name="Google Shape;235;p32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562899" y="1503730"/>
          <a:ext cx="3000000" cy="3000000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{EA2DF46F-B55A-32A3-B410-C2387663080B}</a:tableStyleId>
                <a:noFill/>
              </a:tblPr>
              <a:tblGrid>
                <a:gridCol w="2678709"/>
                <a:gridCol w="2901290"/>
                <a:gridCol w="2646325"/>
              </a:tblGrid>
              <a:tr h="1272971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2400" b="1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91425" marR="91425" marT="68575" marB="68575" anchor="ctr">
                    <a:lnL w="9525" algn="ctr">
                      <a:solidFill>
                        <a:srgbClr val="FFFFFF"/>
                      </a:solidFill>
                    </a:lnL>
                    <a:lnR w="9525" algn="ctr">
                      <a:solidFill>
                        <a:srgbClr val="FFFFFF">
                          <a:alpha val="0"/>
                        </a:srgbClr>
                      </a:solidFill>
                    </a:lnR>
                    <a:lnT w="28575" algn="ctr">
                      <a:solidFill>
                        <a:srgbClr val="FFFFFF"/>
                      </a:solidFill>
                    </a:lnT>
                    <a:lnB w="28575" algn="ctr">
                      <a:solidFill>
                        <a:srgbClr val="FFFFFF"/>
                      </a:solidFill>
                    </a:lnB>
                    <a:solidFill>
                      <a:srgbClr val="FFFFFF">
                        <a:alpha val="731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</a:rPr>
                        <a:t>Validation Loss</a:t>
                      </a:r>
                      <a:endParaRPr sz="2400" b="1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91425" marR="91425" marT="68575" marB="68575" anchor="ctr">
                    <a:lnL w="9525" algn="ctr">
                      <a:solidFill>
                        <a:srgbClr val="FFFFFF">
                          <a:alpha val="0"/>
                        </a:srgbClr>
                      </a:solidFill>
                    </a:lnL>
                    <a:lnR w="9525" algn="ctr">
                      <a:solidFill>
                        <a:srgbClr val="FFFFFF">
                          <a:alpha val="0"/>
                        </a:srgbClr>
                      </a:solidFill>
                    </a:lnR>
                    <a:lnT w="28575" algn="ctr">
                      <a:solidFill>
                        <a:srgbClr val="FFFFFF"/>
                      </a:solidFill>
                    </a:lnT>
                    <a:lnB w="28575" algn="ctr">
                      <a:solidFill>
                        <a:srgbClr val="FFFFFF"/>
                      </a:solidFill>
                    </a:lnB>
                    <a:solidFill>
                      <a:srgbClr val="FFFFFF">
                        <a:alpha val="731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</a:rPr>
                        <a:t>Validation MAE</a:t>
                      </a:r>
                      <a:endParaRPr sz="2400" b="1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91425" marR="91425" marT="68575" marB="68575" anchor="ctr">
                    <a:lnL w="9525" algn="ctr">
                      <a:solidFill>
                        <a:srgbClr val="FFFFFF">
                          <a:alpha val="0"/>
                        </a:srgbClr>
                      </a:solidFill>
                    </a:lnL>
                    <a:lnR w="9525" algn="ctr">
                      <a:solidFill>
                        <a:srgbClr val="FFFFFF">
                          <a:alpha val="0"/>
                        </a:srgbClr>
                      </a:solidFill>
                    </a:lnR>
                    <a:lnT w="28575" algn="ctr">
                      <a:solidFill>
                        <a:srgbClr val="FFFFFF"/>
                      </a:solidFill>
                    </a:lnT>
                    <a:lnB w="28575" algn="ctr">
                      <a:solidFill>
                        <a:srgbClr val="FFFFFF"/>
                      </a:solidFill>
                    </a:lnB>
                    <a:solidFill>
                      <a:srgbClr val="FFFFFF">
                        <a:alpha val="7310"/>
                      </a:srgbClr>
                    </a:solidFill>
                  </a:tcPr>
                </a:tc>
              </a:tr>
              <a:tr h="1388369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</a:rPr>
                        <a:t>ResNet18 con regolarizzazione</a:t>
                      </a:r>
                      <a:endParaRPr sz="2400" b="1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91425" marR="91425" marT="68575" marB="68575" anchor="ctr">
                    <a:lnL w="9525" algn="ctr">
                      <a:solidFill>
                        <a:srgbClr val="FFFFFF"/>
                      </a:solidFill>
                    </a:lnL>
                    <a:lnR w="9525" algn="ctr">
                      <a:solidFill>
                        <a:srgbClr val="FFFFFF">
                          <a:alpha val="0"/>
                        </a:srgbClr>
                      </a:solidFill>
                    </a:lnR>
                    <a:lnT w="9525" algn="ctr">
                      <a:solidFill>
                        <a:srgbClr val="FFFFFF"/>
                      </a:solidFill>
                    </a:lnT>
                    <a:lnB w="9525" algn="ctr">
                      <a:solidFill>
                        <a:srgbClr val="FFFFFF"/>
                      </a:solidFill>
                    </a:lnB>
                    <a:solidFill>
                      <a:srgbClr val="FFFFFF">
                        <a:alpha val="731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3.41</a:t>
                      </a:r>
                      <a:endParaRPr sz="24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</a:endParaRPr>
                    </a:p>
                  </a:txBody>
                  <a:tcPr marL="91425" marR="91425" marT="68575" marB="68575" anchor="ctr">
                    <a:lnL w="9525" algn="ctr">
                      <a:solidFill>
                        <a:srgbClr val="FFFFFF">
                          <a:alpha val="0"/>
                        </a:srgbClr>
                      </a:solidFill>
                    </a:lnL>
                    <a:lnR w="9525" algn="ctr">
                      <a:solidFill>
                        <a:srgbClr val="FFFFFF">
                          <a:alpha val="0"/>
                        </a:srgbClr>
                      </a:solidFill>
                    </a:lnR>
                    <a:lnT w="9525" algn="ctr">
                      <a:solidFill>
                        <a:srgbClr val="FFFFFF"/>
                      </a:solidFill>
                    </a:lnT>
                    <a:lnB w="9525" algn="ctr">
                      <a:solidFill>
                        <a:srgbClr val="FFFFFF"/>
                      </a:solidFill>
                    </a:lnB>
                    <a:solidFill>
                      <a:srgbClr val="FFFFFF">
                        <a:alpha val="731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3.54</a:t>
                      </a:r>
                      <a:endParaRPr sz="24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</a:endParaRPr>
                    </a:p>
                  </a:txBody>
                  <a:tcPr marL="91425" marR="91425" marT="68575" marB="68575" anchor="ctr">
                    <a:lnL w="9525" algn="ctr">
                      <a:solidFill>
                        <a:srgbClr val="FFFFFF">
                          <a:alpha val="0"/>
                        </a:srgbClr>
                      </a:solidFill>
                    </a:lnL>
                    <a:lnR w="9525" algn="ctr">
                      <a:solidFill>
                        <a:srgbClr val="FFFFFF">
                          <a:alpha val="0"/>
                        </a:srgbClr>
                      </a:solidFill>
                    </a:lnR>
                    <a:lnT w="9525" algn="ctr">
                      <a:solidFill>
                        <a:srgbClr val="FFFFFF"/>
                      </a:solidFill>
                    </a:lnT>
                    <a:lnB w="9525" algn="ctr">
                      <a:solidFill>
                        <a:srgbClr val="FFFFFF"/>
                      </a:solidFill>
                    </a:lnB>
                    <a:solidFill>
                      <a:srgbClr val="FFFFFF">
                        <a:alpha val="731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" name="Google Shape;236;p32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rcRect l="24875" t="513" r="27289" b="30692"/>
          <a:stretch/>
        </p:blipFill>
        <p:spPr bwMode="auto">
          <a:xfrm flipH="0" flipV="0">
            <a:off x="8055522" y="4423473"/>
            <a:ext cx="898011" cy="726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9;p2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447620"/>
            <a:ext cx="8229600" cy="10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DESCRIZIONE PROBLEMA</a:t>
            </a:r>
            <a:endParaRPr/>
          </a:p>
        </p:txBody>
      </p:sp>
      <p:sp>
        <p:nvSpPr>
          <p:cNvPr id="5" name="Google Shape;100;p20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457200" y="1640812"/>
            <a:ext cx="8278392" cy="1655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sz="180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Age estimation analizzando il volto di una persona è un task difficile da risolvere, poichè difficile anche per gli esseri umani. 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6" name="Google Shape;103;p20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sp>
        <p:nvSpPr>
          <p:cNvPr id="7" name="Google Shape;99;p20" hidden="0"/>
          <p:cNvSpPr>
            <a:spLocks noAdjustHandles="0" noChangeArrowheads="0"/>
          </p:cNvSpPr>
          <p:nvPr isPhoto="0" userDrawn="0"/>
        </p:nvSpPr>
        <p:spPr bwMode="auto">
          <a:xfrm>
            <a:off x="457200" y="2158890"/>
            <a:ext cx="8229600" cy="1071900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SOLUZIONE PROPOSTA</a:t>
            </a:r>
            <a:endParaRPr/>
          </a:p>
        </p:txBody>
      </p:sp>
      <p:sp>
        <p:nvSpPr>
          <p:cNvPr id="8" name="Google Shape;100;p20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457200" y="3352083"/>
            <a:ext cx="8278392" cy="1655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>
              <a:defRPr/>
            </a:pPr>
            <a:r>
              <a:rPr lang="en-US" sz="1800" b="0" i="0" u="none" strike="noStrike" cap="none" spc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Allenare una rete neurale utilizzando la classificazione. Ad ogni età presente nel dataset è associata una classe.</a:t>
            </a:r>
            <a:r>
              <a:rPr sz="18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In generale la regressione è un problema più difficile da risolvere per una rete neurale rispetto alla classificazione.</a:t>
            </a:r>
            <a:endParaRPr sz="180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2"/>
          <a:srcRect l="24875" t="513" r="27289" b="30692"/>
          <a:stretch/>
        </p:blipFill>
        <p:spPr bwMode="auto">
          <a:xfrm flipH="0" flipV="0">
            <a:off x="8055524" y="4423474"/>
            <a:ext cx="898012" cy="7264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8;p21" hidden="0"/>
          <p:cNvSpPr>
            <a:spLocks noAdjustHandles="0" noChangeArrowheads="0"/>
          </p:cNvSpPr>
          <p:nvPr isPhoto="0" userDrawn="0">
            <p:ph type="ctrTitle" idx="4294967295" hasCustomPrompt="0"/>
          </p:nvPr>
        </p:nvSpPr>
        <p:spPr bwMode="auto">
          <a:xfrm flipH="0" flipV="0">
            <a:off x="1652" y="-8793"/>
            <a:ext cx="9153686" cy="767565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4800"/>
              <a:t>DATASET</a:t>
            </a:r>
            <a:endParaRPr sz="4800"/>
          </a:p>
        </p:txBody>
      </p:sp>
      <p:sp>
        <p:nvSpPr>
          <p:cNvPr id="5" name="Google Shape;109;p21" hidden="0"/>
          <p:cNvSpPr>
            <a:spLocks noAdjustHandles="0" noChangeArrowheads="0"/>
          </p:cNvSpPr>
          <p:nvPr isPhoto="0" userDrawn="0">
            <p:ph type="subTitle" idx="4294967295" hasCustomPrompt="0"/>
          </p:nvPr>
        </p:nvSpPr>
        <p:spPr bwMode="auto">
          <a:xfrm>
            <a:off x="331372" y="971970"/>
            <a:ext cx="6001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" sz="3600" b="1">
                <a:solidFill>
                  <a:srgbClr val="FFC800"/>
                </a:solidFill>
                <a:latin typeface="Montserrat"/>
                <a:ea typeface="Montserrat"/>
                <a:cs typeface="Montserrat"/>
              </a:rPr>
              <a:t>VGGFACE2 </a:t>
            </a:r>
            <a:endParaRPr sz="3600" b="1">
              <a:solidFill>
                <a:srgbClr val="FFC800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6" name="Google Shape;110;p21" hidden="0"/>
          <p:cNvSpPr>
            <a:spLocks noAdjustHandles="0" noChangeArrowheads="0"/>
          </p:cNvSpPr>
          <p:nvPr isPhoto="0" userDrawn="0">
            <p:ph type="body" idx="4294967295" hasCustomPrompt="0"/>
          </p:nvPr>
        </p:nvSpPr>
        <p:spPr bwMode="auto">
          <a:xfrm>
            <a:off x="331372" y="1945557"/>
            <a:ext cx="6001800" cy="23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/>
              <a:t>Il dataset è composto da oltre 3 milioni di immagini di persone in età compresa tra 1 e 82 anni. Dal dataset sono state selezionate circa 95000 immagini che sono state preprocessate.</a:t>
            </a:r>
            <a:endParaRPr/>
          </a:p>
          <a:p>
            <a:pPr marL="0" lvl="0" indent="0" algn="l">
              <a:spcBef>
                <a:spcPts val="599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112;p21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rcRect l="24875" t="513" r="27289" b="30692"/>
          <a:stretch/>
        </p:blipFill>
        <p:spPr bwMode="auto">
          <a:xfrm flipH="0" flipV="0">
            <a:off x="8055523" y="4423473"/>
            <a:ext cx="898011" cy="726480"/>
          </a:xfrm>
          <a:prstGeom prst="rect">
            <a:avLst/>
          </a:prstGeom>
        </p:spPr>
      </p:pic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3"/>
          <a:srcRect l="0" t="0" r="0" b="81481"/>
          <a:stretch/>
        </p:blipFill>
        <p:spPr bwMode="auto">
          <a:xfrm flipH="0" flipV="0">
            <a:off x="129148" y="3421537"/>
            <a:ext cx="7896105" cy="18312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30;p2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447620"/>
            <a:ext cx="8229600" cy="10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PREPROCESSING</a:t>
            </a:r>
            <a:endParaRPr/>
          </a:p>
        </p:txBody>
      </p:sp>
      <p:sp>
        <p:nvSpPr>
          <p:cNvPr id="5" name="Google Shape;131;p2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561950" y="1880794"/>
            <a:ext cx="8020200" cy="28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pPr>
            <a:r>
              <a:rPr lang="en"/>
              <a:t>Detection del visoin primo piano</a:t>
            </a:r>
            <a:endParaRPr/>
          </a:p>
          <a:p>
            <a:pPr marL="457200" lvl="0" indent="-355600" algn="l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pPr>
            <a:r>
              <a:rPr lang="en"/>
              <a:t>Allineamento del viso</a:t>
            </a:r>
            <a:endParaRPr/>
          </a:p>
          <a:p>
            <a:pPr marL="457200" lvl="0" indent="-355600" algn="l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pPr>
            <a:r>
              <a:rPr lang="en"/>
              <a:t>MIglioramento contrasto</a:t>
            </a:r>
            <a:endParaRPr/>
          </a:p>
        </p:txBody>
      </p:sp>
      <p:sp>
        <p:nvSpPr>
          <p:cNvPr id="6" name="Google Shape;132;p24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rcRect l="24875" t="513" r="27289" b="30692"/>
          <a:stretch/>
        </p:blipFill>
        <p:spPr bwMode="auto">
          <a:xfrm flipH="0" flipV="0">
            <a:off x="8055523" y="4423473"/>
            <a:ext cx="898011" cy="726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62;p2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447619"/>
            <a:ext cx="8229600" cy="1071900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DATA AUGMENTATION</a:t>
            </a:r>
            <a:endParaRPr/>
          </a:p>
        </p:txBody>
      </p:sp>
      <p:sp>
        <p:nvSpPr>
          <p:cNvPr id="5" name="Google Shape;163;p2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397575" y="1846387"/>
            <a:ext cx="2691000" cy="28382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ctr">
              <a:spcBef>
                <a:spcPts val="599"/>
              </a:spcBef>
              <a:spcAft>
                <a:spcPts val="0"/>
              </a:spcAft>
              <a:buNone/>
              <a:defRPr/>
            </a:pPr>
            <a:r>
              <a:rPr lang="en" b="1"/>
              <a:t>Random flip orizzontale</a:t>
            </a:r>
            <a:endParaRPr b="1"/>
          </a:p>
        </p:txBody>
      </p:sp>
      <p:sp>
        <p:nvSpPr>
          <p:cNvPr id="6" name="Google Shape;164;p27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26491" y="1846387"/>
            <a:ext cx="2691000" cy="28382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ctr">
              <a:spcBef>
                <a:spcPts val="599"/>
              </a:spcBef>
              <a:spcAft>
                <a:spcPts val="0"/>
              </a:spcAft>
              <a:buNone/>
              <a:defRPr/>
            </a:pPr>
            <a:r>
              <a:rPr lang="en" b="1"/>
              <a:t>Random brightness</a:t>
            </a:r>
            <a:endParaRPr b="1"/>
          </a:p>
          <a:p>
            <a:pPr marL="0" lvl="0" indent="0" algn="l">
              <a:spcBef>
                <a:spcPts val="599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165;p27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 flipH="0" flipV="0">
            <a:off x="6055407" y="1846387"/>
            <a:ext cx="2825481" cy="28382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599"/>
              </a:spcBef>
              <a:spcAft>
                <a:spcPts val="0"/>
              </a:spcAft>
              <a:buNone/>
              <a:defRPr/>
            </a:pPr>
            <a:r>
              <a:rPr lang="en" b="1"/>
              <a:t>Random saturation</a:t>
            </a:r>
            <a:endParaRPr b="1"/>
          </a:p>
          <a:p>
            <a:pPr marL="0" lvl="0" indent="0" algn="l">
              <a:spcBef>
                <a:spcPts val="599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" name="Google Shape;166;p27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556774" y="4777349"/>
            <a:ext cx="548699" cy="2900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9C783A38-F765-4D89-2F79-35D6E680D3D1}" type="slidenum">
              <a:rPr lang="en"/>
              <a:t/>
            </a:fld>
            <a:endParaRPr/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2"/>
          <a:srcRect l="24875" t="513" r="27289" b="30692"/>
          <a:stretch/>
        </p:blipFill>
        <p:spPr bwMode="auto">
          <a:xfrm flipH="0" flipV="0">
            <a:off x="8055523" y="4423473"/>
            <a:ext cx="898011" cy="726480"/>
          </a:xfrm>
          <a:prstGeom prst="rect">
            <a:avLst/>
          </a:prstGeom>
        </p:spPr>
      </p:pic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3"/>
          <a:srcRect l="4280" t="3400" r="52595" b="8090"/>
          <a:stretch/>
        </p:blipFill>
        <p:spPr bwMode="auto">
          <a:xfrm flipH="0" flipV="0">
            <a:off x="6467270" y="56504"/>
            <a:ext cx="1638703" cy="1630550"/>
          </a:xfrm>
          <a:prstGeom prst="rect">
            <a:avLst/>
          </a:prstGeom>
        </p:spPr>
      </p:pic>
      <p:pic>
        <p:nvPicPr>
          <p:cNvPr id="11" name="" hidden="0"/>
          <p:cNvPicPr>
            <a:picLocks noChangeAspect="1"/>
          </p:cNvPicPr>
          <p:nvPr isPhoto="0" userDrawn="0"/>
        </p:nvPicPr>
        <p:blipFill>
          <a:blip r:embed="rId4"/>
          <a:srcRect l="10434" t="0" r="0" b="9260"/>
          <a:stretch/>
        </p:blipFill>
        <p:spPr bwMode="auto">
          <a:xfrm flipH="0" flipV="0">
            <a:off x="3547340" y="2347309"/>
            <a:ext cx="2049300" cy="2076165"/>
          </a:xfrm>
          <a:prstGeom prst="rect">
            <a:avLst/>
          </a:prstGeom>
        </p:spPr>
      </p:pic>
      <p:pic>
        <p:nvPicPr>
          <p:cNvPr id="12" name="" hidden="0"/>
          <p:cNvPicPr>
            <a:picLocks noChangeAspect="1"/>
          </p:cNvPicPr>
          <p:nvPr isPhoto="0" userDrawn="0"/>
        </p:nvPicPr>
        <p:blipFill>
          <a:blip r:embed="rId5"/>
          <a:srcRect l="10519" t="0" r="0" b="8989"/>
          <a:stretch/>
        </p:blipFill>
        <p:spPr bwMode="auto">
          <a:xfrm flipH="0" flipV="0">
            <a:off x="6242252" y="2347309"/>
            <a:ext cx="2088739" cy="2124435"/>
          </a:xfrm>
          <a:prstGeom prst="rect">
            <a:avLst/>
          </a:prstGeom>
        </p:spPr>
      </p:pic>
      <p:pic>
        <p:nvPicPr>
          <p:cNvPr id="13" name="" hidden="0"/>
          <p:cNvPicPr>
            <a:picLocks noChangeAspect="1"/>
          </p:cNvPicPr>
          <p:nvPr isPhoto="0" userDrawn="0"/>
        </p:nvPicPr>
        <p:blipFill>
          <a:blip r:embed="rId3"/>
          <a:srcRect l="55986" t="0" r="1316" b="8090"/>
          <a:stretch/>
        </p:blipFill>
        <p:spPr bwMode="auto">
          <a:xfrm flipH="0" flipV="0">
            <a:off x="752202" y="2355239"/>
            <a:ext cx="1981744" cy="20682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37;p25" hidden="0"/>
          <p:cNvSpPr>
            <a:spLocks noAdjustHandles="0" noChangeArrowheads="0"/>
          </p:cNvSpPr>
          <p:nvPr isPhoto="0" userDrawn="0">
            <p:ph type="title" idx="4294967295" hasCustomPrompt="0"/>
          </p:nvPr>
        </p:nvSpPr>
        <p:spPr bwMode="auto">
          <a:xfrm>
            <a:off x="457200" y="2387944"/>
            <a:ext cx="8229600" cy="5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6000"/>
              <a:t>RESNET</a:t>
            </a:r>
            <a:endParaRPr sz="6000">
              <a:solidFill>
                <a:srgbClr val="FFC800"/>
              </a:solidFill>
            </a:endParaRPr>
          </a:p>
        </p:txBody>
      </p:sp>
      <p:sp>
        <p:nvSpPr>
          <p:cNvPr id="5" name="Google Shape;138;p25" hidden="0"/>
          <p:cNvSpPr>
            <a:spLocks noAdjustHandles="0" noChangeArrowheads="0"/>
          </p:cNvSpPr>
          <p:nvPr isPhoto="0" userDrawn="0">
            <p:ph type="subTitle" idx="4294967295" hasCustomPrompt="0"/>
          </p:nvPr>
        </p:nvSpPr>
        <p:spPr bwMode="auto">
          <a:xfrm>
            <a:off x="481675" y="3590738"/>
            <a:ext cx="81582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"/>
              <a:t>La rete scelta per l'addestramento.</a:t>
            </a:r>
            <a:endParaRPr/>
          </a:p>
        </p:txBody>
      </p:sp>
      <p:sp>
        <p:nvSpPr>
          <p:cNvPr id="6" name="Google Shape;139;p25" hidden="0"/>
          <p:cNvSpPr/>
          <p:nvPr isPhoto="0" userDrawn="0"/>
        </p:nvSpPr>
        <p:spPr bwMode="auto">
          <a:xfrm>
            <a:off x="3979200" y="3311513"/>
            <a:ext cx="1185599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149;p25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grpSp>
        <p:nvGrpSpPr>
          <p:cNvPr id="8" name="Google Shape;940;p46" hidden="0"/>
          <p:cNvGrpSpPr/>
          <p:nvPr isPhoto="0" userDrawn="0"/>
        </p:nvGrpSpPr>
        <p:grpSpPr bwMode="auto">
          <a:xfrm flipH="0" flipV="0">
            <a:off x="3945891" y="649514"/>
            <a:ext cx="1286438" cy="1449213"/>
            <a:chOff x="0" y="0"/>
            <a:chExt cx="1286438" cy="1449213"/>
          </a:xfrm>
        </p:grpSpPr>
        <p:sp>
          <p:nvSpPr>
            <p:cNvPr id="9" name="Google Shape;941;p46" hidden="0"/>
            <p:cNvSpPr/>
            <p:nvPr isPhoto="0" userDrawn="0"/>
          </p:nvSpPr>
          <p:spPr bwMode="auto">
            <a:xfrm>
              <a:off x="131583" y="735200"/>
              <a:ext cx="950923" cy="714012"/>
            </a:xfrm>
            <a:custGeom>
              <a:avLst/>
              <a:gdLst/>
              <a:ahLst/>
              <a:cxnLst/>
              <a:rect l="l" t="t" r="r" b="b"/>
              <a:pathLst>
                <a:path w="797" h="638" fill="norm" stroke="1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4" tIns="34274" rIns="68574" bIns="34274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  <a:defRPr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0" name="Google Shape;942;p46" hidden="0"/>
            <p:cNvSpPr/>
            <p:nvPr isPhoto="0" userDrawn="0"/>
          </p:nvSpPr>
          <p:spPr bwMode="auto">
            <a:xfrm>
              <a:off x="0" y="307640"/>
              <a:ext cx="620835" cy="866563"/>
            </a:xfrm>
            <a:custGeom>
              <a:avLst/>
              <a:gdLst/>
              <a:ahLst/>
              <a:cxnLst/>
              <a:rect l="l" t="t" r="r" b="b"/>
              <a:pathLst>
                <a:path w="520" h="774" fill="norm" stroke="1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4" tIns="34274" rIns="68574" bIns="34274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  <a:defRPr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1" name="Google Shape;943;p46" hidden="0"/>
            <p:cNvSpPr/>
            <p:nvPr isPhoto="0" userDrawn="0"/>
          </p:nvSpPr>
          <p:spPr bwMode="auto">
            <a:xfrm>
              <a:off x="657916" y="232637"/>
              <a:ext cx="628524" cy="859783"/>
            </a:xfrm>
            <a:custGeom>
              <a:avLst/>
              <a:gdLst/>
              <a:ahLst/>
              <a:cxnLst/>
              <a:rect l="l" t="t" r="r" b="b"/>
              <a:pathLst>
                <a:path w="527" h="768" fill="norm" stroke="1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4" tIns="34274" rIns="68574" bIns="34274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  <a:defRPr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" name="Google Shape;944;p46" hidden="0"/>
            <p:cNvSpPr/>
            <p:nvPr isPhoto="0" userDrawn="0"/>
          </p:nvSpPr>
          <p:spPr bwMode="auto">
            <a:xfrm>
              <a:off x="192175" y="0"/>
              <a:ext cx="968102" cy="700454"/>
            </a:xfrm>
            <a:custGeom>
              <a:avLst/>
              <a:gdLst/>
              <a:ahLst/>
              <a:cxnLst/>
              <a:rect l="l" t="t" r="r" b="b"/>
              <a:pathLst>
                <a:path w="811" h="626" fill="norm" stroke="1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68574" tIns="34274" rIns="68574" bIns="34274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  <a:defRPr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pic>
        <p:nvPicPr>
          <p:cNvPr id="13" name="" hidden="0"/>
          <p:cNvPicPr>
            <a:picLocks noChangeAspect="1"/>
          </p:cNvPicPr>
          <p:nvPr isPhoto="0" userDrawn="0"/>
        </p:nvPicPr>
        <p:blipFill>
          <a:blip r:embed="rId2"/>
          <a:srcRect l="24875" t="513" r="27289" b="30692"/>
          <a:stretch/>
        </p:blipFill>
        <p:spPr bwMode="auto">
          <a:xfrm flipH="0" flipV="0">
            <a:off x="8055523" y="4423473"/>
            <a:ext cx="898011" cy="726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4;p2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852210"/>
            <a:ext cx="3561000" cy="30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" b="1"/>
              <a:t>Residual Block</a:t>
            </a:r>
            <a:endParaRPr b="1"/>
          </a:p>
          <a:p>
            <a:pPr marL="0" lvl="0" indent="0" algn="l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"/>
              <a:t>Per evitare il problema del vanishing gradient, le attivazioni nei livelli inferiori vengono portate in avanti con delle skip connections.</a:t>
            </a:r>
            <a:endParaRPr lang="en"/>
          </a:p>
          <a:p>
            <a:pPr marL="0" lvl="0" indent="0" algn="l">
              <a:spcBef>
                <a:spcPts val="599"/>
              </a:spcBef>
              <a:spcAft>
                <a:spcPts val="0"/>
              </a:spcAft>
              <a:buNone/>
              <a:defRPr/>
            </a:pPr>
            <a:r>
              <a:rPr lang="en"/>
              <a:t>La rete è formata da 18 livelli.</a:t>
            </a:r>
            <a:endParaRPr/>
          </a:p>
        </p:txBody>
      </p:sp>
      <p:sp>
        <p:nvSpPr>
          <p:cNvPr id="5" name="Google Shape;155;p2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447620"/>
            <a:ext cx="8229600" cy="10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ARCHITETTURA</a:t>
            </a:r>
            <a:endParaRPr/>
          </a:p>
        </p:txBody>
      </p:sp>
      <p:sp>
        <p:nvSpPr>
          <p:cNvPr id="6" name="Google Shape;157;p26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rcRect l="2448" t="0" r="-2447" b="0"/>
          <a:stretch/>
        </p:blipFill>
        <p:spPr bwMode="auto">
          <a:xfrm rot="5399976" flipH="0" flipV="0">
            <a:off x="5633724" y="1764599"/>
            <a:ext cx="5312950" cy="1759703"/>
          </a:xfrm>
          <a:prstGeom prst="rect">
            <a:avLst/>
          </a:prstGeom>
        </p:spPr>
      </p:pic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3832174" y="1937287"/>
            <a:ext cx="3578172" cy="2065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62;p2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447620"/>
            <a:ext cx="8229600" cy="10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PROCEDURA DI TRAINING</a:t>
            </a:r>
            <a:endParaRPr/>
          </a:p>
        </p:txBody>
      </p:sp>
      <p:sp>
        <p:nvSpPr>
          <p:cNvPr id="5" name="Google Shape;163;p2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397575" y="1846388"/>
            <a:ext cx="2691000" cy="28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" b="1"/>
              <a:t>Step 1</a:t>
            </a:r>
            <a:endParaRPr b="1"/>
          </a:p>
          <a:p>
            <a:pPr marL="0" lvl="0" indent="0" algn="l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"/>
              <a:t>100 epoche utilizzando l'ottimizzatore Adam con learning rate = 0.001</a:t>
            </a:r>
            <a:endParaRPr/>
          </a:p>
        </p:txBody>
      </p:sp>
      <p:sp>
        <p:nvSpPr>
          <p:cNvPr id="6" name="Google Shape;164;p27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26491" y="1846388"/>
            <a:ext cx="2691000" cy="28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" b="1"/>
              <a:t>Step 2</a:t>
            </a:r>
            <a:endParaRPr b="1"/>
          </a:p>
          <a:p>
            <a:pPr marL="0" lvl="0" indent="0" algn="l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"/>
              <a:t>50 epoche utilizzando lo SGD con learning rate iniziale 0.01</a:t>
            </a:r>
            <a:endParaRPr/>
          </a:p>
        </p:txBody>
      </p:sp>
      <p:sp>
        <p:nvSpPr>
          <p:cNvPr id="7" name="Google Shape;165;p27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55408" y="1846388"/>
            <a:ext cx="2691000" cy="28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" b="1"/>
              <a:t>Learning rate schedule</a:t>
            </a:r>
            <a:endParaRPr b="1"/>
          </a:p>
          <a:p>
            <a:pPr marL="0" lvl="0" indent="0" algn="l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/>
              <a:t>Nella seconda fase, con il SGD, il learning rate diminuisce di un fattore 10 ogni 10 epoche</a:t>
            </a:r>
            <a:endParaRPr/>
          </a:p>
        </p:txBody>
      </p:sp>
      <p:sp>
        <p:nvSpPr>
          <p:cNvPr id="8" name="Google Shape;166;p27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2"/>
          <a:srcRect l="24875" t="513" r="27289" b="30692"/>
          <a:stretch/>
        </p:blipFill>
        <p:spPr bwMode="auto">
          <a:xfrm flipH="0" flipV="0">
            <a:off x="8055523" y="4423473"/>
            <a:ext cx="898011" cy="726480"/>
          </a:xfrm>
          <a:prstGeom prst="rect">
            <a:avLst/>
          </a:prstGeom>
        </p:spPr>
      </p:pic>
      <p:sp>
        <p:nvSpPr>
          <p:cNvPr id="10" name="Google Shape;162;p27" hidden="0"/>
          <p:cNvSpPr>
            <a:spLocks noAdjustHandles="0" noChangeArrowheads="0"/>
          </p:cNvSpPr>
          <p:nvPr isPhoto="0" userDrawn="0"/>
        </p:nvSpPr>
        <p:spPr bwMode="auto">
          <a:xfrm>
            <a:off x="397575" y="2949950"/>
            <a:ext cx="8229600" cy="1071900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FUNZIONE DI LOSS</a:t>
            </a:r>
            <a:endParaRPr lang="en"/>
          </a:p>
        </p:txBody>
      </p:sp>
      <p:sp>
        <p:nvSpPr>
          <p:cNvPr id="11" name="Google Shape;163;p27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457200" y="4220895"/>
            <a:ext cx="3289876" cy="1403008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199" algn="l">
              <a:lnSpc>
                <a:spcPct val="114999"/>
              </a:lnSpc>
              <a:spcBef>
                <a:spcPts val="599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○"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</a:defRPr>
            </a:lvl1pPr>
            <a:lvl2pPr marL="914400" marR="0" lvl="1" indent="-3301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</a:defRPr>
            </a:lvl2pPr>
            <a:lvl3pPr marL="1371600" marR="0" lvl="2" indent="-3301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■"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</a:defRPr>
            </a:lvl3pPr>
            <a:lvl4pPr marL="1828800" marR="0" lvl="3" indent="-3301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</a:defRPr>
            </a:lvl4pPr>
            <a:lvl5pPr marL="2286000" marR="0" lvl="4" indent="-3301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○"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</a:defRPr>
            </a:lvl5pPr>
            <a:lvl6pPr marL="2743200" marR="0" lvl="5" indent="-3301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■"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</a:defRPr>
            </a:lvl6pPr>
            <a:lvl7pPr marL="3200400" marR="0" lvl="6" indent="-3301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</a:defRPr>
            </a:lvl7pPr>
            <a:lvl8pPr marL="3657600" marR="0" lvl="7" indent="-3301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○"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</a:defRPr>
            </a:lvl8pPr>
            <a:lvl9pPr marL="4114800" marR="0" lvl="8" indent="-3301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■"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lvl="0" indent="0" algn="l">
              <a:spcBef>
                <a:spcPts val="599"/>
              </a:spcBef>
              <a:spcAft>
                <a:spcPts val="0"/>
              </a:spcAft>
              <a:buNone/>
              <a:defRPr/>
            </a:pPr>
            <a:r>
              <a:rPr lang="en" b="1"/>
              <a:t>Categorical crossentropy</a:t>
            </a:r>
            <a:endParaRPr b="1"/>
          </a:p>
          <a:p>
            <a:pPr marL="0" lvl="0" indent="0" algn="l">
              <a:spcBef>
                <a:spcPts val="599"/>
              </a:spcBef>
              <a:spcAft>
                <a:spcPts val="0"/>
              </a:spcAft>
              <a:buNone/>
              <a:defRPr/>
            </a:pPr>
            <a:r>
              <a:rPr lang="en"/>
              <a:t>Label smoothing 0.15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71;p2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858428"/>
            <a:ext cx="5007000" cy="10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RISULTATI </a:t>
            </a:r>
            <a:endParaRPr/>
          </a:p>
        </p:txBody>
      </p:sp>
      <p:sp>
        <p:nvSpPr>
          <p:cNvPr id="5" name="Google Shape;172;p2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 flipH="0" flipV="0">
            <a:off x="4552214" y="1653645"/>
            <a:ext cx="4278910" cy="2340418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sz="2400"/>
              <a:t>Si converge subito verso il minimo, ma è presente overfitting</a:t>
            </a:r>
            <a:endParaRPr sz="2400"/>
          </a:p>
        </p:txBody>
      </p:sp>
      <p:sp>
        <p:nvSpPr>
          <p:cNvPr id="6" name="Google Shape;174;p28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rcRect l="24875" t="513" r="27289" b="30692"/>
          <a:stretch/>
        </p:blipFill>
        <p:spPr bwMode="auto">
          <a:xfrm flipH="0" flipV="0">
            <a:off x="8055523" y="4423473"/>
            <a:ext cx="898011" cy="726480"/>
          </a:xfrm>
          <a:prstGeom prst="rect">
            <a:avLst/>
          </a:prstGeom>
        </p:spPr>
      </p:pic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-92603" y="1394377"/>
            <a:ext cx="4624311" cy="33548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Mercut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45AFDC"/>
      </a:accent1>
      <a:accent2>
        <a:srgbClr val="1D98C7"/>
      </a:accent2>
      <a:accent3>
        <a:srgbClr val="ED9E46"/>
      </a:accent3>
      <a:accent4>
        <a:srgbClr val="FFC800"/>
      </a:accent4>
      <a:accent5>
        <a:srgbClr val="CCCCCC"/>
      </a:accent5>
      <a:accent6>
        <a:srgbClr val="EFEFEF"/>
      </a:accent6>
      <a:hlink>
        <a:srgbClr val="1D98C7"/>
      </a:hlink>
      <a:folHlink>
        <a:srgbClr val="6611CC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ONLYOFFICE/6.1.0.90</Application>
  <DocSecurity>0</DocSecurity>
  <PresentationFormat>On-screen Show (4:3)</PresentationFormat>
  <Paragraphs>0</Paragraphs>
  <Slides>13</Slides>
  <Notes>13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3</cp:revision>
  <dcterms:modified xsi:type="dcterms:W3CDTF">2021-01-07T19:19:02Z</dcterms:modified>
  <cp:category/>
  <cp:contentStatus/>
  <cp:version/>
</cp:coreProperties>
</file>