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icksand-bold.fntdata"/><Relationship Id="rId6" Type="http://schemas.openxmlformats.org/officeDocument/2006/relationships/slide" Target="slides/slide2.xml"/><Relationship Id="rId18" Type="http://schemas.openxmlformats.org/officeDocument/2006/relationships/font" Target="fonts/Quicksa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0a304d3b0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0a304d3b0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0a304d3b0_1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0a304d3b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0a304d3b0_1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0a304d3b0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a304d3b0_1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a304d3b0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a304d3b0_1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a304d3b0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a304d3b0_1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a304d3b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a304d3b0_1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a304d3b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a304d3b0_1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a304d3b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a304d3b0_1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a304d3b0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a304d3b0_1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0a304d3b0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a304d3b0_1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a304d3b0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31800" y="1470444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Imaging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RANZCR CLIP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575" y="3983700"/>
            <a:ext cx="115980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2722425" y="3180450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Paolo Sofia, Matteo Carollo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100"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- EfficientNet B2</a:t>
            </a:r>
            <a:endParaRPr sz="2400"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54224" l="86105" r="0" t="20105"/>
          <a:stretch/>
        </p:blipFill>
        <p:spPr>
          <a:xfrm>
            <a:off x="8027350" y="139450"/>
            <a:ext cx="914600" cy="9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10268" l="5485" r="14199" t="18915"/>
          <a:stretch/>
        </p:blipFill>
        <p:spPr>
          <a:xfrm>
            <a:off x="3502800" y="1105850"/>
            <a:ext cx="5439150" cy="199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10527" l="4973" r="14801" t="18242"/>
          <a:stretch/>
        </p:blipFill>
        <p:spPr>
          <a:xfrm>
            <a:off x="3502788" y="3164725"/>
            <a:ext cx="5439150" cy="1861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 flipH="1" rot="10800000">
            <a:off x="949707" y="3385945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0" name="Google Shape;160;p21"/>
          <p:cNvSpPr txBox="1"/>
          <p:nvPr/>
        </p:nvSpPr>
        <p:spPr>
          <a:xfrm>
            <a:off x="1188800" y="3169200"/>
            <a:ext cx="1701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Area MCC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flipH="1" rot="10800000">
            <a:off x="949707" y="3774907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2" name="Google Shape;162;p21"/>
          <p:cNvSpPr txBox="1"/>
          <p:nvPr/>
        </p:nvSpPr>
        <p:spPr>
          <a:xfrm>
            <a:off x="1188800" y="3558175"/>
            <a:ext cx="2232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Training        0.5585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flipH="1" rot="10800000">
            <a:off x="949707" y="4163870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4" name="Google Shape;164;p21"/>
          <p:cNvSpPr txBox="1"/>
          <p:nvPr/>
        </p:nvSpPr>
        <p:spPr>
          <a:xfrm>
            <a:off x="1188800" y="3947125"/>
            <a:ext cx="2313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Validation     0.4962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flipH="1" rot="10800000">
            <a:off x="949707" y="1258570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6" name="Google Shape;166;p21"/>
          <p:cNvSpPr txBox="1"/>
          <p:nvPr/>
        </p:nvSpPr>
        <p:spPr>
          <a:xfrm>
            <a:off x="1188800" y="1041825"/>
            <a:ext cx="1701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AUC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 flipH="1" rot="10800000">
            <a:off x="949707" y="1647532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8" name="Google Shape;168;p21"/>
          <p:cNvSpPr txBox="1"/>
          <p:nvPr/>
        </p:nvSpPr>
        <p:spPr>
          <a:xfrm>
            <a:off x="1188800" y="1430800"/>
            <a:ext cx="2232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Training 	       </a:t>
            </a: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0.9575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 flipH="1" rot="10800000">
            <a:off x="949707" y="2036495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70" name="Google Shape;170;p21"/>
          <p:cNvSpPr txBox="1"/>
          <p:nvPr/>
        </p:nvSpPr>
        <p:spPr>
          <a:xfrm>
            <a:off x="1188800" y="1819750"/>
            <a:ext cx="2232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Validation     </a:t>
            </a: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0.93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  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 sz="1100"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77" name="Google Shape;177;p22"/>
          <p:cNvSpPr txBox="1"/>
          <p:nvPr/>
        </p:nvSpPr>
        <p:spPr>
          <a:xfrm>
            <a:off x="1165475" y="916200"/>
            <a:ext cx="79065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The model used is very simple, but performance are good, even though, with better design of either siamese net or multi headed net, higher scores could be achieved.</a:t>
            </a:r>
            <a:endParaRPr sz="20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Compared to other models on kaggle, our performance may appear inferior, but on kaggle they focus on winning competition, ignoring three important aspects:</a:t>
            </a:r>
            <a:endParaRPr sz="20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○"/>
            </a:pPr>
            <a:r>
              <a:rPr lang="en" sz="2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Data leakage</a:t>
            </a:r>
            <a:endParaRPr sz="20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○"/>
            </a:pPr>
            <a:r>
              <a:rPr lang="en" sz="2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Loss functions</a:t>
            </a:r>
            <a:endParaRPr sz="20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○"/>
            </a:pPr>
            <a:r>
              <a:rPr lang="en" sz="2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Noise as data augmentation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 sz="1100"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1165475" y="1138725"/>
            <a:ext cx="27840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Instance segmentation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 the dataset annotations to use instance segmentation and then classify the segmented images</a:t>
            </a:r>
            <a:endParaRPr sz="1800"/>
          </a:p>
        </p:txBody>
      </p:sp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3949174" y="1138723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Distillation methods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 teacher-student model using also annotation data</a:t>
            </a:r>
            <a:endParaRPr sz="1800"/>
          </a:p>
        </p:txBody>
      </p:sp>
      <p:sp>
        <p:nvSpPr>
          <p:cNvPr id="186" name="Google Shape;186;p23"/>
          <p:cNvSpPr txBox="1"/>
          <p:nvPr>
            <p:ph idx="4294967295" type="body"/>
          </p:nvPr>
        </p:nvSpPr>
        <p:spPr>
          <a:xfrm>
            <a:off x="6352775" y="1138725"/>
            <a:ext cx="22305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Multi headed net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Improve the design of the head, or use a different model for each group of data and then concatenate the results. In this case the models does not share the weights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200" y="3983700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sz="1100"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approaches - classification</a:t>
            </a:r>
            <a:endParaRPr sz="2400"/>
          </a:p>
        </p:txBody>
      </p:sp>
      <p:sp>
        <p:nvSpPr>
          <p:cNvPr id="80" name="Google Shape;80;p13"/>
          <p:cNvSpPr txBox="1"/>
          <p:nvPr/>
        </p:nvSpPr>
        <p:spPr>
          <a:xfrm>
            <a:off x="1165475" y="1183975"/>
            <a:ext cx="45138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 started our work taking into consideration this initial approach. Unfortunately, d</a:t>
            </a:r>
            <a:r>
              <a:rPr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ue to the limited time available</a:t>
            </a:r>
            <a:r>
              <a:rPr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, we simplified this approach, using a single model and attached a different head for each label group.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575" y="948225"/>
            <a:ext cx="2888600" cy="4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100"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 approaches: distillation</a:t>
            </a:r>
            <a:endParaRPr sz="24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71" y="1156675"/>
            <a:ext cx="4537025" cy="2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1165475" y="1156675"/>
            <a:ext cx="31251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 took inspiration also from other proposed method on kaggle, such as this one. We simplified our model by training a simple siamese net and then we fine tuned the model.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sz="1100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165475" y="604600"/>
            <a:ext cx="75213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work - Dataset</a:t>
            </a:r>
            <a:endParaRPr sz="2400"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1165475" y="894650"/>
            <a:ext cx="24456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Dataset issue:</a:t>
            </a:r>
            <a:endParaRPr sz="18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/>
              <a:t>Unbalanced labels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/>
              <a:t>Data leakage</a:t>
            </a:r>
            <a:endParaRPr sz="1600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5446" l="959" r="1116" t="2860"/>
          <a:stretch/>
        </p:blipFill>
        <p:spPr>
          <a:xfrm>
            <a:off x="1614050" y="2410725"/>
            <a:ext cx="6624126" cy="23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868175" y="894650"/>
            <a:ext cx="47721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Solution:</a:t>
            </a:r>
            <a:endParaRPr sz="1800">
              <a:solidFill>
                <a:schemeClr val="lt2"/>
              </a:solidFill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>
                <a:solidFill>
                  <a:schemeClr val="lt2"/>
                </a:solidFill>
              </a:rPr>
              <a:t>Compute weights for each label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>
                <a:solidFill>
                  <a:schemeClr val="lt2"/>
                </a:solidFill>
              </a:rPr>
              <a:t>Split train and validation set by patient maintaining the same label distribution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100"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1165475" y="604600"/>
            <a:ext cx="75213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work - Models, Losses, Optimizers comparison</a:t>
            </a:r>
            <a:endParaRPr sz="2400"/>
          </a:p>
        </p:txBody>
      </p:sp>
      <p:sp>
        <p:nvSpPr>
          <p:cNvPr id="105" name="Google Shape;105;p16"/>
          <p:cNvSpPr txBox="1"/>
          <p:nvPr/>
        </p:nvSpPr>
        <p:spPr>
          <a:xfrm>
            <a:off x="1165475" y="2083750"/>
            <a:ext cx="22587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CNN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Resnet18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Resnet101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Resnest50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Inception V3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Densenet169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EfficientNetB2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Xception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165475" y="1141824"/>
            <a:ext cx="7521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Our initial approach was to compare different CNN, loss functions and optimizers to find the best combination of them</a:t>
            </a:r>
            <a:endParaRPr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424175" y="2083750"/>
            <a:ext cx="24615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LOSS FUNCTIONS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BCE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Weighted BCE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Weighted BCE + L1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Weighted BCE + L2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Weighted BCE + L1 L2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ELR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Focal Loss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264450" y="2083750"/>
            <a:ext cx="22587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OPTIMIZERS</a:t>
            </a:r>
            <a:endParaRPr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Adam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Adam w. Decaying Momentum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SGD w. Decaying Momentum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Yogi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Adabound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Adabelief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sz="1100"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1165475" y="1174121"/>
            <a:ext cx="33069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Siamese Net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 stages training</a:t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siamese net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Transfer learning siamese net weights to original net</a:t>
            </a:r>
            <a:endParaRPr sz="1600"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work - Other approaches</a:t>
            </a:r>
            <a:endParaRPr sz="2400"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5078775" y="1174120"/>
            <a:ext cx="33069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Multi headead net</a:t>
            </a:r>
            <a:endParaRPr b="1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Different Head for each group of labels</a:t>
            </a:r>
            <a:endParaRPr sz="1600"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3543" l="3792" r="-1544" t="10861"/>
          <a:stretch/>
        </p:blipFill>
        <p:spPr>
          <a:xfrm>
            <a:off x="5168342" y="3064650"/>
            <a:ext cx="3473234" cy="169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7"/>
          <p:cNvGrpSpPr/>
          <p:nvPr/>
        </p:nvGrpSpPr>
        <p:grpSpPr>
          <a:xfrm>
            <a:off x="1038050" y="3064650"/>
            <a:ext cx="3561737" cy="1695950"/>
            <a:chOff x="1038050" y="3064650"/>
            <a:chExt cx="3561737" cy="1695950"/>
          </a:xfrm>
        </p:grpSpPr>
        <p:pic>
          <p:nvPicPr>
            <p:cNvPr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b="1965" l="1432" r="1771" t="23867"/>
            <a:stretch/>
          </p:blipFill>
          <p:spPr>
            <a:xfrm>
              <a:off x="1038062" y="3064650"/>
              <a:ext cx="3561724" cy="169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 rotWithShape="1">
            <a:blip r:embed="rId5">
              <a:alphaModFix/>
            </a:blip>
            <a:srcRect b="1719" l="2502" r="1620" t="48280"/>
            <a:stretch/>
          </p:blipFill>
          <p:spPr>
            <a:xfrm>
              <a:off x="1038050" y="3354001"/>
              <a:ext cx="389804" cy="31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 rotWithShape="1">
            <a:blip r:embed="rId6">
              <a:alphaModFix/>
            </a:blip>
            <a:srcRect b="78004" l="28319" r="41307" t="841"/>
            <a:stretch/>
          </p:blipFill>
          <p:spPr>
            <a:xfrm>
              <a:off x="1038055" y="4069851"/>
              <a:ext cx="319395" cy="345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100"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Architecture - EfficientNet B2</a:t>
            </a:r>
            <a:endParaRPr sz="2400"/>
          </a:p>
        </p:txBody>
      </p:sp>
      <p:sp>
        <p:nvSpPr>
          <p:cNvPr id="128" name="Google Shape;128;p18"/>
          <p:cNvSpPr txBox="1"/>
          <p:nvPr/>
        </p:nvSpPr>
        <p:spPr>
          <a:xfrm>
            <a:off x="1165475" y="803675"/>
            <a:ext cx="79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It has the best tradeoff between speed and performance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557900" y="1590113"/>
            <a:ext cx="2921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How it works: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Inverted residual block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Squeeze and excitation block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000" y="3376805"/>
            <a:ext cx="7883600" cy="162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150" y="1202625"/>
            <a:ext cx="3938460" cy="202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 sz="1100"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- Optimizer</a:t>
            </a:r>
            <a:endParaRPr sz="2400"/>
          </a:p>
        </p:txBody>
      </p:sp>
      <p:cxnSp>
        <p:nvCxnSpPr>
          <p:cNvPr id="138" name="Google Shape;138;p19"/>
          <p:cNvCxnSpPr/>
          <p:nvPr/>
        </p:nvCxnSpPr>
        <p:spPr>
          <a:xfrm flipH="1" rot="10800000">
            <a:off x="949707" y="1258570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39" name="Google Shape;139;p19"/>
          <p:cNvSpPr txBox="1"/>
          <p:nvPr/>
        </p:nvSpPr>
        <p:spPr>
          <a:xfrm>
            <a:off x="1188800" y="1041825"/>
            <a:ext cx="7334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Adam is less stable, but it is faster to converge and achieves best results, so we chose it as optimizer. Then we used Adabelief for a second stage training as it behaves better in proximity of the minima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5764" l="0" r="0" t="14832"/>
          <a:stretch/>
        </p:blipFill>
        <p:spPr>
          <a:xfrm>
            <a:off x="1089150" y="1865275"/>
            <a:ext cx="7087275" cy="31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 sz="1100"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1165475" y="60322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- Models</a:t>
            </a:r>
            <a:endParaRPr sz="2400"/>
          </a:p>
        </p:txBody>
      </p:sp>
      <p:cxnSp>
        <p:nvCxnSpPr>
          <p:cNvPr id="147" name="Google Shape;147;p20"/>
          <p:cNvCxnSpPr/>
          <p:nvPr/>
        </p:nvCxnSpPr>
        <p:spPr>
          <a:xfrm flipH="1" rot="10800000">
            <a:off x="949707" y="1258570"/>
            <a:ext cx="248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48" name="Google Shape;148;p20"/>
          <p:cNvSpPr txBox="1"/>
          <p:nvPr/>
        </p:nvSpPr>
        <p:spPr>
          <a:xfrm>
            <a:off x="1188800" y="1041825"/>
            <a:ext cx="7690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EfficientNetB5 has slightly better performance than EfficientNetB2, but it is larger and and slower, so we chose EfficientNetB2 also to avoid overfitting. 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10987" l="5096" r="0" t="16820"/>
          <a:stretch/>
        </p:blipFill>
        <p:spPr>
          <a:xfrm>
            <a:off x="1197800" y="1918100"/>
            <a:ext cx="7464226" cy="30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