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2" r:id="rId6"/>
    <p:sldId id="258" r:id="rId7"/>
    <p:sldId id="301" r:id="rId8"/>
    <p:sldId id="303" r:id="rId9"/>
    <p:sldId id="261" r:id="rId10"/>
    <p:sldId id="306" r:id="rId11"/>
    <p:sldId id="307" r:id="rId12"/>
    <p:sldId id="308" r:id="rId13"/>
    <p:sldId id="310" r:id="rId14"/>
    <p:sldId id="311" r:id="rId15"/>
    <p:sldId id="312" r:id="rId16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5934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75B80D-FABD-4FC7-8A89-6B424C925E22}" type="datetime1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F671F2-2E7C-46ED-BAF7-C6A1BAC40ED2}" type="datetime1">
              <a:rPr lang="en-GB" noProof="0" smtClean="0"/>
              <a:t>27/03/2025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8B270D-091D-4ED2-8C85-0898DD7D9F2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01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9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>
                <a:cs typeface="Calibri"/>
              </a:rPr>
              <a:t>Presenter name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 hidden="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pPr marL="0" indent="0" algn="ctr" rtl="0">
              <a:buNone/>
            </a:pPr>
            <a:r>
              <a:rPr lang="en-GB" noProof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grpSp>
        <p:nvGrpSpPr>
          <p:cNvPr id="48" name="Group 47" hidden="1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Subtitle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hidden="1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/>
              <a:t>Sample Footer Text</a:t>
            </a: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4663"/>
            <a:ext cx="12191999" cy="2334637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Forecasting stock market returns with economic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cs typeface="Calibri"/>
              </a:rPr>
              <a:t>Paolo Ferraro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8AC8-AB03-2EAC-D8AA-6CCAEE36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48"/>
            <a:ext cx="10213200" cy="545156"/>
          </a:xfrm>
        </p:spPr>
        <p:txBody>
          <a:bodyPr>
            <a:normAutofit fontScale="90000"/>
          </a:bodyPr>
          <a:lstStyle/>
          <a:p>
            <a:r>
              <a:rPr lang="en-GB" dirty="0"/>
              <a:t>Part 3: GLMNET vs Randon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4157-51CC-CCD2-EC83-C06C3451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80060"/>
            <a:ext cx="5318760" cy="637794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Data divided into train and test data (e.g. 80-20 split)</a:t>
            </a:r>
          </a:p>
          <a:p>
            <a:r>
              <a:rPr lang="en-GB" b="1" dirty="0"/>
              <a:t>GLMNET:</a:t>
            </a:r>
            <a:r>
              <a:rPr lang="en-GB" dirty="0"/>
              <a:t> Regularised regression model (reducing overfitting)</a:t>
            </a:r>
          </a:p>
          <a:p>
            <a:r>
              <a:rPr lang="en-GB" b="1" dirty="0"/>
              <a:t>Random Forest: </a:t>
            </a:r>
            <a:r>
              <a:rPr lang="en-GB" dirty="0"/>
              <a:t>Ensemble learning model based on decision trees, randomly samples subsets of data to build multiple decision trees</a:t>
            </a:r>
          </a:p>
          <a:p>
            <a:r>
              <a:rPr lang="en-GB" dirty="0"/>
              <a:t>Which one is better for this data? Look into the </a:t>
            </a:r>
            <a:r>
              <a:rPr lang="en-GB" u="sng" dirty="0"/>
              <a:t>error terms</a:t>
            </a:r>
            <a:r>
              <a:rPr lang="en-GB" dirty="0"/>
              <a:t> and the </a:t>
            </a:r>
            <a:r>
              <a:rPr lang="en-GB" u="sng" dirty="0"/>
              <a:t>R squared</a:t>
            </a:r>
          </a:p>
          <a:p>
            <a:r>
              <a:rPr lang="en-GB" dirty="0"/>
              <a:t>The smaller the error terms the better, the higher the R squared the better</a:t>
            </a:r>
          </a:p>
          <a:p>
            <a:r>
              <a:rPr lang="en-GB" dirty="0"/>
              <a:t>Test on the train and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CEE73-48C1-E677-A46D-9282A931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1" y="0"/>
            <a:ext cx="6873240" cy="5421631"/>
          </a:xfrm>
          <a:prstGeom prst="rect">
            <a:avLst/>
          </a:prstGeom>
        </p:spPr>
      </p:pic>
      <p:pic>
        <p:nvPicPr>
          <p:cNvPr id="7" name="Picture 6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621C8650-AA00-5FE8-65B7-71F04CBC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5421632"/>
            <a:ext cx="6873240" cy="14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5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2E78-0234-2445-155D-1B3EE71A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46" y="82296"/>
            <a:ext cx="4997958" cy="950599"/>
          </a:xfrm>
        </p:spPr>
        <p:txBody>
          <a:bodyPr>
            <a:normAutofit fontScale="90000"/>
          </a:bodyPr>
          <a:lstStyle/>
          <a:p>
            <a:r>
              <a:rPr lang="en-GB" dirty="0"/>
              <a:t>Error terms: </a:t>
            </a:r>
            <a:br>
              <a:rPr lang="en-GB" dirty="0"/>
            </a:br>
            <a:r>
              <a:rPr lang="en-GB" dirty="0"/>
              <a:t>GLMNET vs Random Forest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7C4FBA98-9226-C73E-D41A-9FAC17C51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-1"/>
            <a:ext cx="6096000" cy="3257548"/>
          </a:xfrm>
        </p:spPr>
      </p:pic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9E2AF74B-5163-A258-85B1-453BF939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7548"/>
            <a:ext cx="6096000" cy="3600452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D308B9A-0236-50FE-2E88-25E86689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7548"/>
            <a:ext cx="6096000" cy="36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09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9289-683F-72A7-CF86-9028F081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9884"/>
          </a:xfrm>
        </p:spPr>
        <p:txBody>
          <a:bodyPr>
            <a:normAutofit fontScale="90000"/>
          </a:bodyPr>
          <a:lstStyle/>
          <a:p>
            <a:r>
              <a:rPr lang="en-GB" dirty="0"/>
              <a:t>Further analysis: Random Forest can help us predict values better than ARIMA models</a:t>
            </a:r>
          </a:p>
        </p:txBody>
      </p:sp>
      <p:pic>
        <p:nvPicPr>
          <p:cNvPr id="5" name="Picture 4" descr="A graph showing a line of growth&#10;&#10;AI-generated content may be incorrect.">
            <a:extLst>
              <a:ext uri="{FF2B5EF4-FFF2-40B4-BE49-F238E27FC236}">
                <a16:creationId xmlns:a16="http://schemas.microsoft.com/office/drawing/2014/main" id="{7818DD31-075A-3D4C-19FC-09DC8137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884"/>
            <a:ext cx="12192000" cy="586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B30E-8547-9DB3-5024-F9AC44D5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06188"/>
            <a:ext cx="10213200" cy="806824"/>
          </a:xfrm>
        </p:spPr>
        <p:txBody>
          <a:bodyPr/>
          <a:lstStyle/>
          <a:p>
            <a:r>
              <a:rPr lang="en-GB" dirty="0"/>
              <a:t>How can we forecast the stock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ACA6-BC51-54B1-E0D7-097D3331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076326"/>
            <a:ext cx="10213200" cy="557548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Complicated to forecast stock market due to how unpredictable it is and how dependent on many variables it is</a:t>
            </a:r>
          </a:p>
          <a:p>
            <a:r>
              <a:rPr lang="en-GB" dirty="0"/>
              <a:t>Use economic variables to analyse relationships:</a:t>
            </a:r>
          </a:p>
          <a:p>
            <a:pPr lvl="1"/>
            <a:r>
              <a:rPr lang="en-GB" i="0" dirty="0"/>
              <a:t>	- Real GDP growth 			 - Gold price</a:t>
            </a:r>
          </a:p>
          <a:p>
            <a:pPr lvl="1"/>
            <a:r>
              <a:rPr lang="en-GB" i="0" dirty="0"/>
              <a:t>	- CPI: inflation measure			 - Unemployment rate</a:t>
            </a:r>
          </a:p>
          <a:p>
            <a:pPr lvl="1"/>
            <a:r>
              <a:rPr lang="en-GB" i="0" dirty="0"/>
              <a:t>	- Euro/Dollar exchange rate		 - Interest rate</a:t>
            </a:r>
          </a:p>
          <a:p>
            <a:pPr lvl="1"/>
            <a:r>
              <a:rPr lang="en-GB" i="0" dirty="0"/>
              <a:t>	 - VIX: market volatility</a:t>
            </a:r>
          </a:p>
          <a:p>
            <a:pPr lvl="1"/>
            <a:endParaRPr lang="en-GB" dirty="0"/>
          </a:p>
          <a:p>
            <a:pPr lvl="1"/>
            <a:r>
              <a:rPr lang="en-GB" i="0" dirty="0"/>
              <a:t>Used these variables to find relationships with the stock market and forecast</a:t>
            </a:r>
          </a:p>
          <a:p>
            <a:pPr lvl="1"/>
            <a:r>
              <a:rPr lang="en-GB" i="0" dirty="0"/>
              <a:t>The recurring theme of the project was to select efficient models by selecting them based on minimising error terms and the AIC value</a:t>
            </a:r>
          </a:p>
          <a:p>
            <a:pPr lvl="1"/>
            <a:r>
              <a:rPr lang="en-GB" dirty="0"/>
              <a:t>	</a:t>
            </a:r>
          </a:p>
          <a:p>
            <a:pPr lvl="1"/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0127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dirty="0"/>
              <a:t>Structure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9302" y="2876550"/>
            <a:ext cx="10826885" cy="2716854"/>
          </a:xfrm>
        </p:spPr>
        <p:txBody>
          <a:bodyPr rtlCol="0">
            <a:noAutofit/>
          </a:bodyPr>
          <a:lstStyle/>
          <a:p>
            <a:pPr marL="285750" indent="-285750" rtl="0">
              <a:buFontTx/>
              <a:buChar char="-"/>
            </a:pPr>
            <a:r>
              <a:rPr lang="en-GB" sz="1800" b="1" dirty="0"/>
              <a:t>Part 1: </a:t>
            </a:r>
            <a:r>
              <a:rPr lang="en-GB" sz="1800" dirty="0"/>
              <a:t>Correlation analysis to assess cyclicality and relationships with economic variables</a:t>
            </a:r>
          </a:p>
          <a:p>
            <a:pPr marL="285750" indent="-285750" rtl="0">
              <a:buFontTx/>
              <a:buChar char="-"/>
            </a:pPr>
            <a:r>
              <a:rPr lang="en-GB" sz="1800" b="1" dirty="0"/>
              <a:t>Part 2: </a:t>
            </a:r>
            <a:r>
              <a:rPr lang="en-GB" sz="1800" dirty="0"/>
              <a:t>Forecasting with ARIMA models</a:t>
            </a:r>
          </a:p>
          <a:p>
            <a:pPr marL="285750" indent="-285750" rtl="0">
              <a:buFontTx/>
              <a:buChar char="-"/>
            </a:pPr>
            <a:r>
              <a:rPr lang="en-GB" sz="1800" b="1" dirty="0"/>
              <a:t>Part 3: </a:t>
            </a:r>
            <a:r>
              <a:rPr lang="en-GB" sz="1800" dirty="0"/>
              <a:t>Beyond ARIMA models: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82FD-A3F9-FD61-47ED-481BB109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223" y="175097"/>
            <a:ext cx="10213200" cy="1112836"/>
          </a:xfrm>
        </p:spPr>
        <p:txBody>
          <a:bodyPr anchor="b">
            <a:normAutofit/>
          </a:bodyPr>
          <a:lstStyle/>
          <a:p>
            <a:r>
              <a:rPr lang="en-GB" dirty="0"/>
              <a:t>Process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BF1CDA1-DCD3-E77A-EC5D-BA1C828A0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67458"/>
              </p:ext>
            </p:extLst>
          </p:nvPr>
        </p:nvGraphicFramePr>
        <p:xfrm>
          <a:off x="415659" y="1287933"/>
          <a:ext cx="11310176" cy="528319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440">
                  <a:extLst>
                    <a:ext uri="{9D8B030D-6E8A-4147-A177-3AD203B41FA5}">
                      <a16:colId xmlns:a16="http://schemas.microsoft.com/office/drawing/2014/main" val="483022504"/>
                    </a:ext>
                  </a:extLst>
                </a:gridCol>
                <a:gridCol w="1318882">
                  <a:extLst>
                    <a:ext uri="{9D8B030D-6E8A-4147-A177-3AD203B41FA5}">
                      <a16:colId xmlns:a16="http://schemas.microsoft.com/office/drawing/2014/main" val="234604168"/>
                    </a:ext>
                  </a:extLst>
                </a:gridCol>
                <a:gridCol w="4859368">
                  <a:extLst>
                    <a:ext uri="{9D8B030D-6E8A-4147-A177-3AD203B41FA5}">
                      <a16:colId xmlns:a16="http://schemas.microsoft.com/office/drawing/2014/main" val="630549927"/>
                    </a:ext>
                  </a:extLst>
                </a:gridCol>
                <a:gridCol w="4541486">
                  <a:extLst>
                    <a:ext uri="{9D8B030D-6E8A-4147-A177-3AD203B41FA5}">
                      <a16:colId xmlns:a16="http://schemas.microsoft.com/office/drawing/2014/main" val="1213869291"/>
                    </a:ext>
                  </a:extLst>
                </a:gridCol>
              </a:tblGrid>
              <a:tr h="92687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Step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Tool used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Purpose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Outcome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b"/>
                </a:tc>
                <a:extLst>
                  <a:ext uri="{0D108BD9-81ED-4DB2-BD59-A6C34878D82A}">
                    <a16:rowId xmlns:a16="http://schemas.microsoft.com/office/drawing/2014/main" val="781351843"/>
                  </a:ext>
                </a:extLst>
              </a:tr>
              <a:tr h="12857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Python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To extract latest financial data of sector stock market prices with APIs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>
                          <a:effectLst/>
                        </a:rPr>
                        <a:t>Sector specific stock market downloaded from Yahoo Finance, for economic variables found data from IMF, OECD and FRED</a:t>
                      </a:r>
                      <a:endParaRPr lang="en-GB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2992997877"/>
                  </a:ext>
                </a:extLst>
              </a:tr>
              <a:tr h="12857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SQL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To clean the data, join relevant variables together to have clean tables, interpolate quarterly data into monthly data to have consistent time frequency, summarise data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Cleaned data with consistent time frequency (tabulated quarterly and monthly data)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1184048133"/>
                  </a:ext>
                </a:extLst>
              </a:tr>
              <a:tr h="128570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R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To code forecasting models, test them and compare them to see decide which one is better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Correlation values, ARIMA models, ML models, comparisons of error terms and visual comparisons, predictions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3431927374"/>
                  </a:ext>
                </a:extLst>
              </a:tr>
              <a:tr h="49920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</a:rPr>
                        <a:t>Excel/Tableau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 QA and visualise results</a:t>
                      </a:r>
                    </a:p>
                  </a:txBody>
                  <a:tcPr marL="6637" marR="6637" marT="663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Regression results table, forecasting comparisons chart, </a:t>
                      </a:r>
                      <a:r>
                        <a:rPr lang="en-GB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QAd</a:t>
                      </a:r>
                      <a:r>
                        <a:rPr lang="en-GB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data</a:t>
                      </a:r>
                    </a:p>
                  </a:txBody>
                  <a:tcPr marL="6637" marR="6637" marT="6637" marB="0" anchor="ctr"/>
                </a:tc>
                <a:extLst>
                  <a:ext uri="{0D108BD9-81ED-4DB2-BD59-A6C34878D82A}">
                    <a16:rowId xmlns:a16="http://schemas.microsoft.com/office/drawing/2014/main" val="73305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7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5E14-681F-387A-9EC5-8A5A21BA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2" y="0"/>
            <a:ext cx="10965893" cy="538566"/>
          </a:xfrm>
        </p:spPr>
        <p:txBody>
          <a:bodyPr>
            <a:normAutofit fontScale="90000"/>
          </a:bodyPr>
          <a:lstStyle/>
          <a:p>
            <a:r>
              <a:rPr lang="en-GB" dirty="0"/>
              <a:t>Part 1: How to choose the best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E865E-3A08-DD5A-46C3-9327DA479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538566"/>
                <a:ext cx="12192000" cy="423899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Objective is to see how economic variables correlate to sector specific stock market returns:</a:t>
                </a:r>
              </a:p>
              <a:p>
                <a:pPr lvl="1"/>
                <a:r>
                  <a:rPr lang="en-GB" dirty="0"/>
                  <a:t>	</a:t>
                </a:r>
                <a:r>
                  <a:rPr lang="en-GB" i="0" dirty="0"/>
                  <a:t>- Technology 				- Financials</a:t>
                </a:r>
              </a:p>
              <a:p>
                <a:pPr lvl="1"/>
                <a:r>
                  <a:rPr lang="en-GB" i="0" dirty="0"/>
                  <a:t>	- Healthcare				- Consumer discretionary</a:t>
                </a:r>
              </a:p>
              <a:p>
                <a:pPr lvl="1"/>
                <a:r>
                  <a:rPr lang="en-GB" i="0" dirty="0"/>
                  <a:t>	- Utilities				- Industrials</a:t>
                </a:r>
              </a:p>
              <a:p>
                <a:pPr lvl="1"/>
                <a:r>
                  <a:rPr lang="en-GB" i="0" dirty="0"/>
                  <a:t>	- Consumer staples			- S&amp;P500 (index fund)</a:t>
                </a:r>
              </a:p>
              <a:p>
                <a:pPr lvl="1"/>
                <a:r>
                  <a:rPr lang="en-GB" i="0" dirty="0"/>
                  <a:t>	- Bitcoin (proxy for crypto)</a:t>
                </a:r>
              </a:p>
              <a:p>
                <a:pPr lvl="1"/>
                <a:r>
                  <a:rPr lang="en-GB" i="0" dirty="0"/>
                  <a:t>Tried different models and made decision on best model based on minimising the AIC value and error terms (MAE, RMSE). Thus, decided model to use this model:</a:t>
                </a:r>
              </a:p>
              <a:p>
                <a:pPr lvl="1"/>
                <a:endParaRPr lang="en-GB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𝑺𝒕𝒐𝒄𝒌</m:t>
                      </m:r>
                      <m:r>
                        <a:rPr lang="en-GB" sz="1800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𝑹𝒆𝒕𝒖𝒓𝒏𝒔</m:t>
                      </m:r>
                      <m:r>
                        <a:rPr lang="en-GB" sz="1800" b="1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𝒍𝒐𝒈</m:t>
                          </m:r>
                        </m:fName>
                        <m:e>
                          <m:d>
                            <m:dPr>
                              <m:ctrlP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𝑮𝑫𝑷</m:t>
                              </m:r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1800" b="1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𝒈𝒓𝒐𝒘𝒕𝒉</m:t>
                              </m:r>
                            </m:e>
                          </m:d>
                        </m:e>
                      </m:func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𝑪𝑷𝑰</m:t>
                          </m:r>
                        </m:e>
                      </m:d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𝑬𝒖𝒓𝒐</m:t>
                          </m:r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𝑫𝒐𝒍𝒍𝒂𝒓</m:t>
                          </m:r>
                        </m:e>
                      </m:d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𝑮𝒐𝒍𝒅</m:t>
                          </m:r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800" b="1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𝑷𝒓𝒊𝒄𝒆</m:t>
                          </m:r>
                        </m:e>
                      </m:d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1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𝝐</m:t>
                      </m:r>
                    </m:oMath>
                  </m:oMathPara>
                </a14:m>
                <a:endParaRPr lang="en-GB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E865E-3A08-DD5A-46C3-9327DA479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8566"/>
                <a:ext cx="12192000" cy="4238994"/>
              </a:xfrm>
              <a:blipFill>
                <a:blip r:embed="rId2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omputer code with red and blue text&#10;&#10;AI-generated content may be incorrect.">
            <a:extLst>
              <a:ext uri="{FF2B5EF4-FFF2-40B4-BE49-F238E27FC236}">
                <a16:creationId xmlns:a16="http://schemas.microsoft.com/office/drawing/2014/main" id="{B9446F42-CC5C-7F63-746F-7338D71D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4777560"/>
            <a:ext cx="9387840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7">
            <a:extLst>
              <a:ext uri="{FF2B5EF4-FFF2-40B4-BE49-F238E27FC236}">
                <a16:creationId xmlns:a16="http://schemas.microsoft.com/office/drawing/2014/main" id="{A2B22992-A9A5-438D-A3A8-280E5195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760150" cy="46166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9" name="Footer Placeholder 48">
            <a:extLst>
              <a:ext uri="{FF2B5EF4-FFF2-40B4-BE49-F238E27FC236}">
                <a16:creationId xmlns:a16="http://schemas.microsoft.com/office/drawing/2014/main" id="{FF30B247-9087-4CF4-BC45-E112B9D4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54312" y="6357600"/>
            <a:ext cx="6683376" cy="460800"/>
          </a:xfrm>
        </p:spPr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10" name="Slide Number Placeholder 49">
            <a:extLst>
              <a:ext uri="{FF2B5EF4-FFF2-40B4-BE49-F238E27FC236}">
                <a16:creationId xmlns:a16="http://schemas.microsoft.com/office/drawing/2014/main" id="{01A08221-B499-4596-AFD9-5C981245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/>
          <a:lstStyle/>
          <a:p>
            <a:pPr rtl="0"/>
            <a:fld id="{D39607A7-8386-47DB-8578-DDEDD194E5D4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9C83BE6A-AF53-9A15-3118-D6B35429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F348-B8AD-8951-0C2B-631F173E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00" y="176214"/>
            <a:ext cx="10213200" cy="648539"/>
          </a:xfrm>
        </p:spPr>
        <p:txBody>
          <a:bodyPr/>
          <a:lstStyle/>
          <a:p>
            <a:r>
              <a:rPr lang="en-GB" dirty="0"/>
              <a:t>Part 2: How to choose the best forecasting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E1F5-32D0-BA8F-080D-3B9568F4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4753"/>
            <a:ext cx="6505575" cy="6033248"/>
          </a:xfrm>
        </p:spPr>
        <p:txBody>
          <a:bodyPr/>
          <a:lstStyle/>
          <a:p>
            <a:r>
              <a:rPr lang="en-GB" dirty="0"/>
              <a:t>There are different types of forecasting models</a:t>
            </a:r>
          </a:p>
          <a:p>
            <a:r>
              <a:rPr lang="en-GB" dirty="0"/>
              <a:t>ARIMA models: Autoregressive Integrated Moving Average</a:t>
            </a:r>
          </a:p>
          <a:p>
            <a:r>
              <a:rPr lang="en-GB" dirty="0"/>
              <a:t>Selected model with lowest </a:t>
            </a:r>
            <a:r>
              <a:rPr lang="en-GB" dirty="0" err="1"/>
              <a:t>AICc</a:t>
            </a:r>
            <a:r>
              <a:rPr lang="en-GB" dirty="0"/>
              <a:t> and error terms</a:t>
            </a:r>
          </a:p>
          <a:p>
            <a:r>
              <a:rPr lang="en-GB" b="1" dirty="0"/>
              <a:t>AR:</a:t>
            </a:r>
            <a:r>
              <a:rPr lang="en-GB" dirty="0"/>
              <a:t> use past observations of variables as regressors, </a:t>
            </a:r>
            <a:r>
              <a:rPr lang="en-GB" b="1" dirty="0"/>
              <a:t>I: </a:t>
            </a:r>
            <a:r>
              <a:rPr lang="en-GB" dirty="0"/>
              <a:t>Integrated, to deal with changes in patterns, </a:t>
            </a:r>
            <a:r>
              <a:rPr lang="en-GB" b="1" dirty="0"/>
              <a:t>MA:</a:t>
            </a:r>
            <a:r>
              <a:rPr lang="en-GB" dirty="0"/>
              <a:t> Moving Averages, for error terms</a:t>
            </a:r>
          </a:p>
          <a:p>
            <a:r>
              <a:rPr lang="en-GB" dirty="0"/>
              <a:t>How many ARs, MAs, I or no I? R automates these decisions with the </a:t>
            </a:r>
            <a:r>
              <a:rPr lang="en-GB" i="1" dirty="0" err="1"/>
              <a:t>auto.arima</a:t>
            </a:r>
            <a:r>
              <a:rPr lang="en-GB" i="1" dirty="0"/>
              <a:t>() </a:t>
            </a:r>
            <a:r>
              <a:rPr lang="en-GB" dirty="0"/>
              <a:t>function</a:t>
            </a:r>
          </a:p>
          <a:p>
            <a:endParaRPr lang="en-GB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FA351D1-9208-3661-BF99-6C385F58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824753"/>
            <a:ext cx="5686425" cy="3334871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8A78ABB-928A-2212-7D93-55B0EE41C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5" y="4175645"/>
            <a:ext cx="5686425" cy="268235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0F26324-8B9E-CC07-F0B2-2A619987C244}"/>
              </a:ext>
            </a:extLst>
          </p:cNvPr>
          <p:cNvSpPr/>
          <p:nvPr/>
        </p:nvSpPr>
        <p:spPr>
          <a:xfrm>
            <a:off x="7252447" y="5916706"/>
            <a:ext cx="950259" cy="2420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75636-20D5-AD41-D6FB-AB46F008F6BA}"/>
              </a:ext>
            </a:extLst>
          </p:cNvPr>
          <p:cNvCxnSpPr/>
          <p:nvPr/>
        </p:nvCxnSpPr>
        <p:spPr>
          <a:xfrm>
            <a:off x="379800" y="2895600"/>
            <a:ext cx="6047894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4B1BB5-3847-7D16-B03C-4B0BB8667285}"/>
              </a:ext>
            </a:extLst>
          </p:cNvPr>
          <p:cNvCxnSpPr>
            <a:cxnSpLocks/>
          </p:cNvCxnSpPr>
          <p:nvPr/>
        </p:nvCxnSpPr>
        <p:spPr>
          <a:xfrm>
            <a:off x="379800" y="2895600"/>
            <a:ext cx="6872647" cy="3137647"/>
          </a:xfrm>
          <a:prstGeom prst="bentConnector3">
            <a:avLst>
              <a:gd name="adj1" fmla="val 87792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4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3CDF-09C4-2BB8-AB17-E9AA6D46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860612"/>
          </a:xfrm>
        </p:spPr>
        <p:txBody>
          <a:bodyPr>
            <a:noAutofit/>
          </a:bodyPr>
          <a:lstStyle/>
          <a:p>
            <a:r>
              <a:rPr lang="en-GB" sz="2800" b="1" dirty="0"/>
              <a:t>Forecasts: </a:t>
            </a:r>
            <a:br>
              <a:rPr lang="en-GB" sz="2800" dirty="0"/>
            </a:br>
            <a:r>
              <a:rPr lang="en-GB" sz="2000" dirty="0"/>
              <a:t>ARIMA(AR lags, differencing, MA lags)(seasonal AR, seasonal diff., seasonal MA)[observations per seasonal period]</a:t>
            </a:r>
            <a:endParaRPr lang="en-GB" sz="2800" dirty="0"/>
          </a:p>
        </p:txBody>
      </p:sp>
      <p:pic>
        <p:nvPicPr>
          <p:cNvPr id="5" name="Content Placeholder 4" descr="A graph of a person&#10;&#10;AI-generated content may be incorrect.">
            <a:extLst>
              <a:ext uri="{FF2B5EF4-FFF2-40B4-BE49-F238E27FC236}">
                <a16:creationId xmlns:a16="http://schemas.microsoft.com/office/drawing/2014/main" id="{EF5F8460-2222-EC11-9E12-2C157F67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860612"/>
            <a:ext cx="12192001" cy="6002299"/>
          </a:xfrm>
        </p:spPr>
      </p:pic>
    </p:spTree>
    <p:extLst>
      <p:ext uri="{BB962C8B-B14F-4D97-AF65-F5344CB8AC3E}">
        <p14:creationId xmlns:p14="http://schemas.microsoft.com/office/powerpoint/2010/main" val="106633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0BDC-CEA6-1D95-474E-8BBD1A8F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213200" cy="708212"/>
          </a:xfrm>
        </p:spPr>
        <p:txBody>
          <a:bodyPr/>
          <a:lstStyle/>
          <a:p>
            <a:r>
              <a:rPr lang="en-GB" dirty="0"/>
              <a:t>Forecasts results: sector comparison</a:t>
            </a:r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A758DD93-E884-3AF8-7A6B-F29F6D20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681"/>
            <a:ext cx="12192000" cy="608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65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78_TF11158769_Win32" id="{F3F8FE87-2361-4B19-BDA6-013BEA194ACE}" vid="{B1F7F5A5-1557-4D8C-AB94-3B1042AF8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{2A4DD947-B17C-4213-A1ED-564D0B6053FC}tf11158769_win32</Template>
  <TotalTime>436</TotalTime>
  <Words>661</Words>
  <Application>Microsoft Office PowerPoint</Application>
  <PresentationFormat>Widescreen</PresentationFormat>
  <Paragraphs>72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Narrow</vt:lpstr>
      <vt:lpstr>Arial</vt:lpstr>
      <vt:lpstr>Avenir Next LT Pro</vt:lpstr>
      <vt:lpstr>Calibri</vt:lpstr>
      <vt:lpstr>Cambria Math</vt:lpstr>
      <vt:lpstr>Goudy Old Style</vt:lpstr>
      <vt:lpstr>Wingdings</vt:lpstr>
      <vt:lpstr>FrostyVTI</vt:lpstr>
      <vt:lpstr>Forecasting stock market returns with economic data</vt:lpstr>
      <vt:lpstr>How can we forecast the stock market?</vt:lpstr>
      <vt:lpstr>Structure of the project</vt:lpstr>
      <vt:lpstr>Process</vt:lpstr>
      <vt:lpstr>Part 1: How to choose the best regression model</vt:lpstr>
      <vt:lpstr>PowerPoint Presentation</vt:lpstr>
      <vt:lpstr>Part 2: How to choose the best forecasting model?</vt:lpstr>
      <vt:lpstr>Forecasts:  ARIMA(AR lags, differencing, MA lags)(seasonal AR, seasonal diff., seasonal MA)[observations per seasonal period]</vt:lpstr>
      <vt:lpstr>Forecasts results: sector comparison</vt:lpstr>
      <vt:lpstr>Part 3: GLMNET vs Randon Forest </vt:lpstr>
      <vt:lpstr>Error terms:  GLMNET vs Random Forest</vt:lpstr>
      <vt:lpstr>Further analysis: Random Forest can help us predict values better than ARIMA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Paolo Ferraro</dc:creator>
  <cp:lastModifiedBy>Paolo Ferraro</cp:lastModifiedBy>
  <cp:revision>9</cp:revision>
  <dcterms:created xsi:type="dcterms:W3CDTF">2025-03-25T16:47:32Z</dcterms:created>
  <dcterms:modified xsi:type="dcterms:W3CDTF">2025-03-27T11:05:10Z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