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8" r:id="rId4"/>
    <p:sldId id="296" r:id="rId5"/>
    <p:sldId id="260" r:id="rId6"/>
    <p:sldId id="302" r:id="rId7"/>
    <p:sldId id="261" r:id="rId8"/>
    <p:sldId id="262" r:id="rId9"/>
    <p:sldId id="297" r:id="rId10"/>
    <p:sldId id="301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01">
          <p15:clr>
            <a:srgbClr val="A4A3A4"/>
          </p15:clr>
        </p15:guide>
        <p15:guide id="2" orient="horz" pos="21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3801"/>
        <p:guide orient="horz" pos="216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2023/7/18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2023/7/18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24525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748338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70500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10" name="L 形 9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 形 10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41B74A-C19E-47FD-A5A4-E58D97A628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CD85C-28AF-47DA-922D-33C3381B7B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748338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4589463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EED3D6-1502-4D1F-85B0-AE903A8DF1F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5D9AEB-029E-4954-9B9C-7CE761287F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CD85C-28AF-47DA-922D-33C3381B7B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CD85C-28AF-47DA-922D-33C3381B7B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CD85C-28AF-47DA-922D-33C3381B7B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770" y="960755"/>
            <a:ext cx="7379970" cy="3106420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en-US" sz="66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SPEECH DENOISING</a:t>
            </a:r>
            <a:r>
              <a:rPr kumimoji="0" lang="vi-VN" altLang="en-US" sz="96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96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altLang="zh-CN" sz="6000" b="1" i="0" u="none" strike="noStrike" kern="120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lang="vi-VN" altLang="zh-CN" sz="280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sym typeface="+mn-ea"/>
              </a:rPr>
              <a:t>TECHNIQUES &amp; APPROACHES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476740" y="822960"/>
            <a:ext cx="2063750" cy="583565"/>
          </a:xfrm>
          <a:prstGeom prst="rect">
            <a:avLst/>
          </a:prstGeom>
          <a:noFill/>
          <a:ln w="38100" cap="rnd" cmpd="tri">
            <a:solidFill>
              <a:srgbClr val="FA9A60"/>
            </a:solidFill>
            <a:prstDash val="solid"/>
          </a:ln>
          <a:effectLst>
            <a:outerShdw blurRad="50800" dist="50800" dir="5400000" algn="ctr" rotWithShape="0">
              <a:srgbClr val="4F434F">
                <a:alpha val="10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altLang="en-US" sz="3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GROUP 4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7696949" y="2351983"/>
          <a:ext cx="4141470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MEMBERS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sz="1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BI12-075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Nguyễn Quang Đăng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  <a:sym typeface="+mn-ea"/>
                        </a:rPr>
                        <a:t>BI12-064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Nguyễn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Đình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Chi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  <a:sym typeface="+mn-ea"/>
                        </a:rPr>
                        <a:t>BI12-197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Phạm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Ngọc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Huy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  <a:sym typeface="+mn-ea"/>
                        </a:rPr>
                        <a:t>BI12-233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Nhữ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Tùng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Lâm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  <a:sym typeface="+mn-ea"/>
                        </a:rPr>
                        <a:t>BI12-026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Nguyễn Xuân Cường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  <a:sym typeface="+mn-ea"/>
                        </a:rPr>
                        <a:t>BI12-227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Lê Đức Kiên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vi-VN" altLang="en-US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  <a:sym typeface="+mn-ea"/>
                        </a:rPr>
                        <a:t>BI12-192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Bạch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Ngọc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Hưng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45465" y="1583690"/>
            <a:ext cx="3042285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vi-VN" altLang="en-US" sz="4400" b="1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DSP Project: </a:t>
            </a:r>
          </a:p>
        </p:txBody>
      </p:sp>
      <p:sp>
        <p:nvSpPr>
          <p:cNvPr id="9" name="矩形 4"/>
          <p:cNvSpPr/>
          <p:nvPr/>
        </p:nvSpPr>
        <p:spPr>
          <a:xfrm>
            <a:off x="667385" y="2275840"/>
            <a:ext cx="2658745" cy="7620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15" y="781685"/>
            <a:ext cx="6960870" cy="21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60" y="3698875"/>
            <a:ext cx="6990080" cy="20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4854575" y="3162935"/>
            <a:ext cx="2482850" cy="3397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Frequency Domain Filter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68570" y="5903595"/>
            <a:ext cx="2054225" cy="3397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sym typeface="+mn-ea"/>
              </a:rPr>
              <a:t>Spectral Subtraction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482850"/>
            <a:ext cx="8215630" cy="1325880"/>
          </a:xfrm>
        </p:spPr>
        <p:txBody>
          <a:bodyPr/>
          <a:lstStyle/>
          <a:p>
            <a:r>
              <a:rPr lang="vi-VN" altLang="en-US" sz="8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01</a:t>
            </a:r>
            <a:br>
              <a:rPr lang="vi-VN" altLang="en-US" sz="8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vi-VN" altLang="en-US" sz="8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</a:p>
        </p:txBody>
      </p:sp>
      <p:sp>
        <p:nvSpPr>
          <p:cNvPr id="9" name="矩形 4"/>
          <p:cNvSpPr/>
          <p:nvPr/>
        </p:nvSpPr>
        <p:spPr>
          <a:xfrm>
            <a:off x="981710" y="4175125"/>
            <a:ext cx="7029450" cy="7620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95350" y="4344035"/>
            <a:ext cx="3474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zh-CN" sz="240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What is Speech Denoising?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>
            <a:off x="7192009" y="1847850"/>
            <a:ext cx="268605" cy="61404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01. INTRODUCTION </a:t>
            </a:r>
          </a:p>
        </p:txBody>
      </p:sp>
      <p:sp>
        <p:nvSpPr>
          <p:cNvPr id="5" name="矩形 4"/>
          <p:cNvSpPr/>
          <p:nvPr/>
        </p:nvSpPr>
        <p:spPr>
          <a:xfrm>
            <a:off x="899795" y="973455"/>
            <a:ext cx="1760220" cy="71755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the data</a:t>
            </a:r>
          </a:p>
        </p:txBody>
      </p:sp>
      <p:sp>
        <p:nvSpPr>
          <p:cNvPr id="7" name="矩形 6"/>
          <p:cNvSpPr/>
          <p:nvPr/>
        </p:nvSpPr>
        <p:spPr>
          <a:xfrm>
            <a:off x="3656330" y="973455"/>
            <a:ext cx="1785620" cy="717550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Pre-processing</a:t>
            </a:r>
          </a:p>
        </p:txBody>
      </p:sp>
      <p:sp>
        <p:nvSpPr>
          <p:cNvPr id="12295" name="KSO_Shape"/>
          <p:cNvSpPr/>
          <p:nvPr/>
        </p:nvSpPr>
        <p:spPr>
          <a:xfrm>
            <a:off x="4739005" y="207963"/>
            <a:ext cx="538163" cy="652462"/>
          </a:xfrm>
          <a:custGeom>
            <a:avLst/>
            <a:gdLst/>
            <a:ahLst/>
            <a:cxnLst>
              <a:cxn ang="0">
                <a:pos x="114837" y="1293511"/>
              </a:cxn>
              <a:cxn ang="0">
                <a:pos x="554214" y="1488793"/>
              </a:cxn>
              <a:cxn ang="0">
                <a:pos x="988597" y="1303526"/>
              </a:cxn>
              <a:cxn ang="0">
                <a:pos x="1053505" y="1333569"/>
              </a:cxn>
              <a:cxn ang="0">
                <a:pos x="554214" y="1563901"/>
              </a:cxn>
              <a:cxn ang="0">
                <a:pos x="44935" y="1323555"/>
              </a:cxn>
              <a:cxn ang="0">
                <a:pos x="114837" y="1293511"/>
              </a:cxn>
              <a:cxn ang="0">
                <a:pos x="1158356" y="827841"/>
              </a:cxn>
              <a:cxn ang="0">
                <a:pos x="1288171" y="988071"/>
              </a:cxn>
              <a:cxn ang="0">
                <a:pos x="1123405" y="1153309"/>
              </a:cxn>
              <a:cxn ang="0">
                <a:pos x="1063491" y="1143296"/>
              </a:cxn>
              <a:cxn ang="0">
                <a:pos x="1103434" y="1078201"/>
              </a:cxn>
              <a:cxn ang="0">
                <a:pos x="1123405" y="1083208"/>
              </a:cxn>
              <a:cxn ang="0">
                <a:pos x="1213277" y="988071"/>
              </a:cxn>
              <a:cxn ang="0">
                <a:pos x="1153364" y="902949"/>
              </a:cxn>
              <a:cxn ang="0">
                <a:pos x="1158356" y="827841"/>
              </a:cxn>
              <a:cxn ang="0">
                <a:pos x="1093448" y="717681"/>
              </a:cxn>
              <a:cxn ang="0">
                <a:pos x="1103434" y="817826"/>
              </a:cxn>
              <a:cxn ang="0">
                <a:pos x="554214" y="1368620"/>
              </a:cxn>
              <a:cxn ang="0">
                <a:pos x="0" y="817826"/>
              </a:cxn>
              <a:cxn ang="0">
                <a:pos x="9987" y="727696"/>
              </a:cxn>
              <a:cxn ang="0">
                <a:pos x="554214" y="1013107"/>
              </a:cxn>
              <a:cxn ang="0">
                <a:pos x="1093448" y="727696"/>
              </a:cxn>
              <a:cxn ang="0">
                <a:pos x="1093448" y="717681"/>
              </a:cxn>
              <a:cxn ang="0">
                <a:pos x="554214" y="497363"/>
              </a:cxn>
              <a:cxn ang="0">
                <a:pos x="1033532" y="727696"/>
              </a:cxn>
              <a:cxn ang="0">
                <a:pos x="1028540" y="762747"/>
              </a:cxn>
              <a:cxn ang="0">
                <a:pos x="554214" y="602516"/>
              </a:cxn>
              <a:cxn ang="0">
                <a:pos x="74894" y="762747"/>
              </a:cxn>
              <a:cxn ang="0">
                <a:pos x="69900" y="727696"/>
              </a:cxn>
              <a:cxn ang="0">
                <a:pos x="554214" y="497363"/>
              </a:cxn>
              <a:cxn ang="0">
                <a:pos x="723521" y="82939"/>
              </a:cxn>
              <a:cxn ang="0">
                <a:pos x="737270" y="497634"/>
              </a:cxn>
              <a:cxn ang="0">
                <a:pos x="723521" y="82939"/>
              </a:cxn>
              <a:cxn ang="0">
                <a:pos x="366022" y="55293"/>
              </a:cxn>
              <a:cxn ang="0">
                <a:pos x="379772" y="469988"/>
              </a:cxn>
              <a:cxn ang="0">
                <a:pos x="366022" y="55293"/>
              </a:cxn>
              <a:cxn ang="0">
                <a:pos x="544770" y="0"/>
              </a:cxn>
              <a:cxn ang="0">
                <a:pos x="558521" y="414694"/>
              </a:cxn>
              <a:cxn ang="0">
                <a:pos x="544770" y="0"/>
              </a:cxn>
            </a:cxnLst>
            <a:rect l="0" t="0" r="0" b="0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2804160" y="1202690"/>
            <a:ext cx="737870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6"/>
          <p:cNvSpPr/>
          <p:nvPr/>
        </p:nvSpPr>
        <p:spPr>
          <a:xfrm>
            <a:off x="6433185" y="972820"/>
            <a:ext cx="1786255" cy="71818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Noise Estimation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56250" y="1202690"/>
            <a:ext cx="737870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5"/>
          <p:cNvSpPr/>
          <p:nvPr/>
        </p:nvSpPr>
        <p:spPr>
          <a:xfrm>
            <a:off x="4250690" y="2017395"/>
            <a:ext cx="1815465" cy="71628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Frequency Domain Filter</a:t>
            </a:r>
          </a:p>
        </p:txBody>
      </p:sp>
      <p:sp>
        <p:nvSpPr>
          <p:cNvPr id="13" name="矩形 5"/>
          <p:cNvSpPr/>
          <p:nvPr/>
        </p:nvSpPr>
        <p:spPr>
          <a:xfrm>
            <a:off x="8557260" y="2025650"/>
            <a:ext cx="1815465" cy="71628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Spectral Subtraction</a:t>
            </a:r>
          </a:p>
        </p:txBody>
      </p:sp>
      <p:sp>
        <p:nvSpPr>
          <p:cNvPr id="15" name="Bent-Up Arrow 14"/>
          <p:cNvSpPr/>
          <p:nvPr/>
        </p:nvSpPr>
        <p:spPr>
          <a:xfrm rot="5400000">
            <a:off x="4652010" y="3245485"/>
            <a:ext cx="1654810" cy="1173480"/>
          </a:xfrm>
          <a:prstGeom prst="bentUpArrow">
            <a:avLst>
              <a:gd name="adj1" fmla="val 12536"/>
              <a:gd name="adj2" fmla="val 14690"/>
              <a:gd name="adj3" fmla="val 169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6200000">
            <a:off x="8129270" y="3199130"/>
            <a:ext cx="1654810" cy="1160145"/>
          </a:xfrm>
          <a:prstGeom prst="bentUpArrow">
            <a:avLst>
              <a:gd name="adj1" fmla="val 12536"/>
              <a:gd name="adj2" fmla="val 14690"/>
              <a:gd name="adj3" fmla="val 16918"/>
            </a:avLst>
          </a:prstGeom>
          <a:scene3d>
            <a:camera prst="orthographicFront">
              <a:rot lat="10800000" lon="0" rev="0"/>
            </a:camera>
            <a:lightRig rig="threePt" dir="t"/>
          </a:scene3d>
          <a:sp3d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18" name="矩形 4"/>
          <p:cNvSpPr/>
          <p:nvPr/>
        </p:nvSpPr>
        <p:spPr>
          <a:xfrm>
            <a:off x="6431915" y="4255135"/>
            <a:ext cx="1807845" cy="1137285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Noise reduction (Weiner filtering, Spectral gating...)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4772660" y="5031740"/>
            <a:ext cx="1293495" cy="36068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6"/>
          <p:cNvSpPr/>
          <p:nvPr/>
        </p:nvSpPr>
        <p:spPr>
          <a:xfrm>
            <a:off x="2804160" y="4853305"/>
            <a:ext cx="1785620" cy="717550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Post-processing</a:t>
            </a:r>
          </a:p>
        </p:txBody>
      </p:sp>
      <p:sp>
        <p:nvSpPr>
          <p:cNvPr id="21" name="矩形 4"/>
          <p:cNvSpPr/>
          <p:nvPr/>
        </p:nvSpPr>
        <p:spPr>
          <a:xfrm>
            <a:off x="899795" y="3420745"/>
            <a:ext cx="1760220" cy="71755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</p:txBody>
      </p:sp>
      <p:sp>
        <p:nvSpPr>
          <p:cNvPr id="23" name="Bent-Up Arrow 22"/>
          <p:cNvSpPr/>
          <p:nvPr/>
        </p:nvSpPr>
        <p:spPr>
          <a:xfrm rot="16200000">
            <a:off x="2758440" y="3653790"/>
            <a:ext cx="1089660" cy="1013460"/>
          </a:xfrm>
          <a:prstGeom prst="bentUpArrow">
            <a:avLst>
              <a:gd name="adj1" fmla="val 12536"/>
              <a:gd name="adj2" fmla="val 14690"/>
              <a:gd name="adj3" fmla="val 169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6294755" y="2216150"/>
            <a:ext cx="2082165" cy="334645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482850"/>
            <a:ext cx="11023600" cy="1325880"/>
          </a:xfrm>
        </p:spPr>
        <p:txBody>
          <a:bodyPr/>
          <a:lstStyle/>
          <a:p>
            <a:r>
              <a:rPr lang="vi-VN" altLang="en-US" sz="8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02</a:t>
            </a:r>
            <a:br>
              <a:rPr lang="vi-VN" altLang="en-US" sz="8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vi-V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DENOISING TECHNIQUES</a:t>
            </a:r>
          </a:p>
        </p:txBody>
      </p:sp>
      <p:sp>
        <p:nvSpPr>
          <p:cNvPr id="9" name="矩形 4"/>
          <p:cNvSpPr/>
          <p:nvPr/>
        </p:nvSpPr>
        <p:spPr>
          <a:xfrm>
            <a:off x="981710" y="4175125"/>
            <a:ext cx="9052560" cy="7620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95350" y="4344035"/>
            <a:ext cx="29889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altLang="zh-CN" sz="240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Frequency Domain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altLang="zh-CN" sz="240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Spectral Subtraction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Frequency Domain Filter </a:t>
            </a:r>
          </a:p>
        </p:txBody>
      </p:sp>
      <p:sp>
        <p:nvSpPr>
          <p:cNvPr id="13328" name="矩形 21"/>
          <p:cNvSpPr/>
          <p:nvPr/>
        </p:nvSpPr>
        <p:spPr>
          <a:xfrm>
            <a:off x="838199" y="1173480"/>
            <a:ext cx="7951237" cy="12926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>
                <a:schemeClr val="accent6"/>
              </a:buClr>
              <a:buFont typeface="Wingdings" panose="05000000000000000000" pitchFamily="2" charset="2"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Fast Fourier Transform (FFT)</a:t>
            </a:r>
            <a:r>
              <a:rPr lang="vi-VN" b="1" dirty="0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vi-VN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is</a:t>
            </a:r>
            <a:r>
              <a:rPr lang="vi-VN" b="1" dirty="0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used to transform waveform data to frequency spectrum and reduce the amplitudes to zero</a:t>
            </a:r>
          </a:p>
          <a:p>
            <a:pPr algn="l">
              <a:buClr>
                <a:schemeClr val="accent6"/>
              </a:buClr>
              <a:buFont typeface="Wingdings" panose="05000000000000000000" pitchFamily="2" charset="2"/>
            </a:pPr>
            <a:endParaRPr lang="en-US" altLang="en-US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</a:pPr>
            <a:endParaRPr lang="en-US" altLang="en-US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algn="l">
              <a:buClr>
                <a:schemeClr val="accent6"/>
              </a:buClr>
              <a:buFont typeface="Wingdings" panose="05000000000000000000" pitchFamily="2" charset="2"/>
            </a:pPr>
            <a:endParaRPr lang="en-US" altLang="en-US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227296"/>
            <a:ext cx="5962015" cy="193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DF158F-4F24-8700-2170-7F7ABDBBB568}"/>
              </a:ext>
            </a:extLst>
          </p:cNvPr>
          <p:cNvSpPr txBox="1"/>
          <p:nvPr/>
        </p:nvSpPr>
        <p:spPr>
          <a:xfrm>
            <a:off x="838198" y="2529600"/>
            <a:ext cx="606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>
                <a:solidFill>
                  <a:schemeClr val="bg1"/>
                </a:solidFill>
              </a:rPr>
              <a:t>Fast</a:t>
            </a:r>
            <a:r>
              <a:rPr lang="vi-VN" sz="2400" b="1" dirty="0">
                <a:solidFill>
                  <a:schemeClr val="bg1"/>
                </a:solidFill>
              </a:rPr>
              <a:t> </a:t>
            </a:r>
            <a:r>
              <a:rPr lang="vi-VN" sz="2400" b="1" dirty="0" err="1">
                <a:solidFill>
                  <a:schemeClr val="bg1"/>
                </a:solidFill>
              </a:rPr>
              <a:t>fourier</a:t>
            </a:r>
            <a:r>
              <a:rPr lang="vi-VN" sz="2400" b="1" dirty="0">
                <a:solidFill>
                  <a:schemeClr val="bg1"/>
                </a:solidFill>
              </a:rPr>
              <a:t> </a:t>
            </a:r>
            <a:r>
              <a:rPr lang="vi-VN" sz="2400" b="1" dirty="0" err="1">
                <a:solidFill>
                  <a:schemeClr val="bg1"/>
                </a:solidFill>
              </a:rPr>
              <a:t>transform</a:t>
            </a:r>
            <a:r>
              <a:rPr lang="vi-VN" sz="2400" b="1" dirty="0">
                <a:solidFill>
                  <a:schemeClr val="bg1"/>
                </a:solidFill>
              </a:rPr>
              <a:t> </a:t>
            </a:r>
            <a:r>
              <a:rPr lang="vi-VN" sz="2400" b="1" dirty="0" err="1">
                <a:solidFill>
                  <a:schemeClr val="bg1"/>
                </a:solidFill>
              </a:rPr>
              <a:t>algorithm</a:t>
            </a:r>
            <a:r>
              <a:rPr lang="vi-VN" sz="2400" b="1" dirty="0">
                <a:solidFill>
                  <a:schemeClr val="bg1"/>
                </a:solidFill>
              </a:rPr>
              <a:t>: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/>
        </p:nvSpPr>
        <p:spPr>
          <a:xfrm>
            <a:off x="523875" y="37973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Frequency Domain Filter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189990"/>
            <a:ext cx="8077835" cy="4925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sz="360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sym typeface="+mn-ea"/>
              </a:rPr>
              <a:t>2. Spectral Subtraction </a:t>
            </a:r>
          </a:p>
        </p:txBody>
      </p:sp>
      <p:sp>
        <p:nvSpPr>
          <p:cNvPr id="14347" name="矩形 12"/>
          <p:cNvSpPr/>
          <p:nvPr/>
        </p:nvSpPr>
        <p:spPr>
          <a:xfrm>
            <a:off x="1554163" y="4275138"/>
            <a:ext cx="342423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rgbClr val="4F434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Donec sollicitudin molestie malesuada. Donec rutrum congue leo.</a:t>
            </a:r>
            <a:endParaRPr lang="zh-CN" altLang="en-US" sz="1400" dirty="0">
              <a:solidFill>
                <a:srgbClr val="4F434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348" name="矩形 13"/>
          <p:cNvSpPr/>
          <p:nvPr/>
        </p:nvSpPr>
        <p:spPr>
          <a:xfrm>
            <a:off x="1554163" y="3632200"/>
            <a:ext cx="3424237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rgbClr val="4F434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Donec sollicitudin molestie malesuada. Donec rutrum congue leo.</a:t>
            </a:r>
            <a:endParaRPr lang="zh-CN" altLang="en-US" sz="1400" dirty="0">
              <a:solidFill>
                <a:srgbClr val="4F434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349" name="矩形 14"/>
          <p:cNvSpPr/>
          <p:nvPr/>
        </p:nvSpPr>
        <p:spPr>
          <a:xfrm>
            <a:off x="1554163" y="3027363"/>
            <a:ext cx="342423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rgbClr val="4F434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Donec sollicitudin molestie malesuada. Donec rutrum congue leo.</a:t>
            </a:r>
            <a:endParaRPr lang="zh-CN" altLang="en-US" sz="1400" dirty="0">
              <a:solidFill>
                <a:srgbClr val="4F434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350" name="矩形 15"/>
          <p:cNvSpPr/>
          <p:nvPr/>
        </p:nvSpPr>
        <p:spPr>
          <a:xfrm>
            <a:off x="898525" y="4976813"/>
            <a:ext cx="4249738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4F434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Vestibulum ante ipsum primis in faucibus orci luctus et ultrices posuere cubilia Curae; Donec velit neque, auctor sit amet aliquam vel, ullamcorper sit amet ligula. </a:t>
            </a:r>
          </a:p>
        </p:txBody>
      </p:sp>
      <p:sp>
        <p:nvSpPr>
          <p:cNvPr id="2" name="矩形 4"/>
          <p:cNvSpPr/>
          <p:nvPr/>
        </p:nvSpPr>
        <p:spPr>
          <a:xfrm>
            <a:off x="1368425" y="1691005"/>
            <a:ext cx="1530350" cy="622935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967355" y="1873250"/>
            <a:ext cx="737870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6"/>
          <p:cNvSpPr/>
          <p:nvPr/>
        </p:nvSpPr>
        <p:spPr>
          <a:xfrm>
            <a:off x="3773805" y="1691005"/>
            <a:ext cx="1699895" cy="62293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(Hamming)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42280" y="1873250"/>
            <a:ext cx="737870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6"/>
          <p:cNvSpPr/>
          <p:nvPr/>
        </p:nvSpPr>
        <p:spPr>
          <a:xfrm>
            <a:off x="6348730" y="1691005"/>
            <a:ext cx="1699895" cy="62293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Fourier transform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117205" y="1873250"/>
            <a:ext cx="737870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5"/>
          <p:cNvSpPr/>
          <p:nvPr/>
        </p:nvSpPr>
        <p:spPr>
          <a:xfrm>
            <a:off x="8923655" y="1691005"/>
            <a:ext cx="1739265" cy="62357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vi-V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Noise estimation</a:t>
            </a:r>
          </a:p>
        </p:txBody>
      </p:sp>
      <p:sp>
        <p:nvSpPr>
          <p:cNvPr id="16" name="矩形 5"/>
          <p:cNvSpPr/>
          <p:nvPr/>
        </p:nvSpPr>
        <p:spPr>
          <a:xfrm>
            <a:off x="8923655" y="3093085"/>
            <a:ext cx="1739265" cy="62357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Spectral Subtraction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9533890" y="2622550"/>
            <a:ext cx="518795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6"/>
          <p:cNvSpPr/>
          <p:nvPr/>
        </p:nvSpPr>
        <p:spPr>
          <a:xfrm>
            <a:off x="6336030" y="3126740"/>
            <a:ext cx="1699895" cy="62293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Inverse FFT</a:t>
            </a:r>
          </a:p>
        </p:txBody>
      </p:sp>
      <p:sp>
        <p:nvSpPr>
          <p:cNvPr id="22" name="矩形 6"/>
          <p:cNvSpPr/>
          <p:nvPr/>
        </p:nvSpPr>
        <p:spPr>
          <a:xfrm>
            <a:off x="3748405" y="3128010"/>
            <a:ext cx="1699895" cy="62293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Post-processing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58465" y="3308985"/>
            <a:ext cx="737870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4"/>
          <p:cNvSpPr/>
          <p:nvPr/>
        </p:nvSpPr>
        <p:spPr>
          <a:xfrm>
            <a:off x="1375410" y="3126740"/>
            <a:ext cx="1530350" cy="622935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vi-V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</a:t>
            </a:r>
            <a:r>
              <a:rPr kumimoji="0" lang="vi-V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 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5523230" y="3308985"/>
            <a:ext cx="737870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8110855" y="3308350"/>
            <a:ext cx="737870" cy="25844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sz="3600" noProof="0" dirty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sym typeface="+mn-ea"/>
              </a:rPr>
              <a:t>2. Spectral Subtraction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85" y="1377315"/>
            <a:ext cx="7432675" cy="4459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482850"/>
            <a:ext cx="11023600" cy="1325880"/>
          </a:xfrm>
        </p:spPr>
        <p:txBody>
          <a:bodyPr/>
          <a:lstStyle/>
          <a:p>
            <a:r>
              <a:rPr lang="vi-VN" altLang="en-US" sz="8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0</a:t>
            </a:r>
            <a:r>
              <a:rPr lang="en-US" altLang="vi-VN" sz="8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br>
              <a:rPr lang="vi-VN" altLang="en-US" sz="8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altLang="vi-V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CONCLUSION</a:t>
            </a:r>
          </a:p>
        </p:txBody>
      </p:sp>
      <p:sp>
        <p:nvSpPr>
          <p:cNvPr id="9" name="矩形 4"/>
          <p:cNvSpPr/>
          <p:nvPr/>
        </p:nvSpPr>
        <p:spPr>
          <a:xfrm>
            <a:off x="981710" y="4175125"/>
            <a:ext cx="9052560" cy="7620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95350" y="4344035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endParaRPr lang="vi-VN" altLang="zh-CN" sz="240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322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SPEECH DENOISING   TECHNIQUES &amp; APPROACHES</vt:lpstr>
      <vt:lpstr>01 INTRODUCTION</vt:lpstr>
      <vt:lpstr>01. INTRODUCTION </vt:lpstr>
      <vt:lpstr>02 DENOISING TECHNIQUES</vt:lpstr>
      <vt:lpstr>1. Frequency Domain Filter </vt:lpstr>
      <vt:lpstr>PowerPoint Presentation</vt:lpstr>
      <vt:lpstr>2. Spectral Subtraction </vt:lpstr>
      <vt:lpstr>2. Spectral Subtraction</vt:lpstr>
      <vt:lpstr>03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Như Tung Lâm 009205</cp:lastModifiedBy>
  <cp:revision>70</cp:revision>
  <dcterms:created xsi:type="dcterms:W3CDTF">2014-12-12T13:36:00Z</dcterms:created>
  <dcterms:modified xsi:type="dcterms:W3CDTF">2023-07-18T16:52:20Z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  <property fmtid="{D5CDD505-2E9C-101B-9397-08002B2CF9AE}" pid="4" name="KSOProductBuildVer">
    <vt:lpwstr>1033-11.2.0.11537</vt:lpwstr>
  </property>
  <property fmtid="{D5CDD505-2E9C-101B-9397-08002B2CF9AE}" pid="5" name="ICV">
    <vt:lpwstr>11C57DAE619D4C53B810BB5F0F84777A</vt:lpwstr>
  </property>
</Properties>
</file>