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6"/>
  </p:notesMasterIdLst>
  <p:sldIdLst>
    <p:sldId id="256" r:id="rId2"/>
    <p:sldId id="257" r:id="rId3"/>
    <p:sldId id="288" r:id="rId4"/>
    <p:sldId id="289" r:id="rId5"/>
    <p:sldId id="292" r:id="rId6"/>
    <p:sldId id="293" r:id="rId7"/>
    <p:sldId id="294" r:id="rId8"/>
    <p:sldId id="310" r:id="rId9"/>
    <p:sldId id="307" r:id="rId10"/>
    <p:sldId id="306" r:id="rId11"/>
    <p:sldId id="312" r:id="rId12"/>
    <p:sldId id="298" r:id="rId13"/>
    <p:sldId id="308" r:id="rId14"/>
    <p:sldId id="309" r:id="rId15"/>
    <p:sldId id="287" r:id="rId16"/>
    <p:sldId id="313" r:id="rId17"/>
    <p:sldId id="311" r:id="rId18"/>
    <p:sldId id="302" r:id="rId19"/>
    <p:sldId id="303" r:id="rId20"/>
    <p:sldId id="304" r:id="rId21"/>
    <p:sldId id="305" r:id="rId22"/>
    <p:sldId id="299" r:id="rId23"/>
    <p:sldId id="300" r:id="rId24"/>
    <p:sldId id="301" r:id="rId25"/>
    <p:sldId id="297" r:id="rId26"/>
    <p:sldId id="265" r:id="rId27"/>
    <p:sldId id="266" r:id="rId28"/>
    <p:sldId id="268" r:id="rId29"/>
    <p:sldId id="269" r:id="rId30"/>
    <p:sldId id="314" r:id="rId31"/>
    <p:sldId id="273" r:id="rId32"/>
    <p:sldId id="317" r:id="rId33"/>
    <p:sldId id="315" r:id="rId34"/>
    <p:sldId id="316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8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3175" autoAdjust="0"/>
  </p:normalViewPr>
  <p:slideViewPr>
    <p:cSldViewPr snapToGrid="0">
      <p:cViewPr varScale="1">
        <p:scale>
          <a:sx n="84" d="100"/>
          <a:sy n="84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E9F10-042C-4F91-81E6-2270BF59309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BAB3D-6320-4BD3-A409-EB1069B6A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47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Martin-</a:t>
            </a:r>
            <a:r>
              <a:rPr lang="de-DE" dirty="0" err="1"/>
              <a:t>Segitz</a:t>
            </a:r>
            <a:r>
              <a:rPr lang="de-DE" dirty="0"/>
              <a:t>-Schule</a:t>
            </a:r>
          </a:p>
          <a:p>
            <a:pPr marL="0" indent="0">
              <a:buFontTx/>
              <a:buNone/>
            </a:pPr>
            <a:endParaRPr lang="de-DE" dirty="0"/>
          </a:p>
          <a:p>
            <a:r>
              <a:rPr lang="de-DE" dirty="0"/>
              <a:t>- ½ Klasse (12 Schüler/Team)</a:t>
            </a:r>
          </a:p>
          <a:p>
            <a:r>
              <a:rPr lang="de-DE" dirty="0"/>
              <a:t>Teambildung + Teamleiter</a:t>
            </a:r>
            <a:r>
              <a:rPr lang="de-DE" baseline="0" dirty="0"/>
              <a:t> + Projektleiter</a:t>
            </a:r>
          </a:p>
          <a:p>
            <a:r>
              <a:rPr lang="de-DE" baseline="0" dirty="0"/>
              <a:t>1 Woche in Raum 017</a:t>
            </a:r>
          </a:p>
          <a:p>
            <a:endParaRPr lang="de-DE" baseline="0" dirty="0"/>
          </a:p>
          <a:p>
            <a:r>
              <a:rPr lang="de-DE" baseline="0" dirty="0"/>
              <a:t>- Bisher gelerntes aus LJ 1+2</a:t>
            </a:r>
          </a:p>
          <a:p>
            <a:endParaRPr lang="de-DE" dirty="0"/>
          </a:p>
          <a:p>
            <a:r>
              <a:rPr lang="de-DE" dirty="0"/>
              <a:t>- Realitätsnahes Projekt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AB3D-6320-4BD3-A409-EB1069B6A7E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37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Daten</a:t>
            </a:r>
            <a:r>
              <a:rPr lang="de-DE" baseline="0" dirty="0"/>
              <a:t> in verschiedene Excel-Tabellen gespeichert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Nur Teilweise neue Hardware Dokumentiert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AB3D-6320-4BD3-A409-EB1069B6A7E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012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AB3D-6320-4BD3-A409-EB1069B6A7E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997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 6 Mann</a:t>
            </a:r>
            <a:r>
              <a:rPr lang="de-DE" baseline="0" dirty="0"/>
              <a:t> in Team-Hardware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AB3D-6320-4BD3-A409-EB1069B6A7E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01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DB</a:t>
            </a:r>
            <a:r>
              <a:rPr lang="de-DE" baseline="0" dirty="0"/>
              <a:t> anlegen, weit über Zeitplanung hinaus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AB3D-6320-4BD3-A409-EB1069B6A7E0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407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Pflichtenheft</a:t>
            </a:r>
            <a:r>
              <a:rPr lang="de-DE" baseline="0" dirty="0"/>
              <a:t> </a:t>
            </a:r>
            <a:r>
              <a:rPr lang="de-DE" baseline="0" dirty="0" err="1"/>
              <a:t>unterschäzt</a:t>
            </a: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AB3D-6320-4BD3-A409-EB1069B6A7E0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65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4ED-2286-4413-A683-16D47E2CA414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E7F-D06B-49F4-9E21-1EA51F690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73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4ED-2286-4413-A683-16D47E2CA414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E7F-D06B-49F4-9E21-1EA51F690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7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4ED-2286-4413-A683-16D47E2CA414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E7F-D06B-49F4-9E21-1EA51F690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34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4ED-2286-4413-A683-16D47E2CA414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E7F-D06B-49F4-9E21-1EA51F690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20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4ED-2286-4413-A683-16D47E2CA414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E7F-D06B-49F4-9E21-1EA51F690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60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4ED-2286-4413-A683-16D47E2CA414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E7F-D06B-49F4-9E21-1EA51F690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39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4ED-2286-4413-A683-16D47E2CA414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E7F-D06B-49F4-9E21-1EA51F690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1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4ED-2286-4413-A683-16D47E2CA414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E7F-D06B-49F4-9E21-1EA51F690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74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4ED-2286-4413-A683-16D47E2CA414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E7F-D06B-49F4-9E21-1EA51F690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3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4ED-2286-4413-A683-16D47E2CA414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E7F-D06B-49F4-9E21-1EA51F690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45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4ED-2286-4413-A683-16D47E2CA414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E7F-D06B-49F4-9E21-1EA51F690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55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1">
                <a:lumMod val="0"/>
                <a:lumOff val="100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94ED-2286-4413-A683-16D47E2CA414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1CE7F-D06B-49F4-9E21-1EA51F690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58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Projekt IT-Verwaltung</a:t>
            </a:r>
            <a:b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(Gruppe 2)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840083" cy="4927602"/>
          </a:xfrm>
        </p:spPr>
        <p:txBody>
          <a:bodyPr anchor="ctr">
            <a:normAutofit/>
          </a:bodyPr>
          <a:lstStyle/>
          <a:p>
            <a:pPr algn="r"/>
            <a:r>
              <a:rPr lang="de-DE" sz="2000" dirty="0">
                <a:solidFill>
                  <a:schemeClr val="accent1"/>
                </a:solidFill>
              </a:rPr>
              <a:t>Verwirklichung einer IT-Infrastruktur mit Verwaltungssoftware an der Martin-</a:t>
            </a:r>
            <a:r>
              <a:rPr lang="de-DE" sz="2000" dirty="0" err="1">
                <a:solidFill>
                  <a:schemeClr val="accent1"/>
                </a:solidFill>
              </a:rPr>
              <a:t>Segitz</a:t>
            </a:r>
            <a:r>
              <a:rPr lang="de-DE" sz="2000" dirty="0">
                <a:solidFill>
                  <a:schemeClr val="accent1"/>
                </a:solidFill>
              </a:rPr>
              <a:t>-Schule</a:t>
            </a:r>
          </a:p>
        </p:txBody>
      </p:sp>
    </p:spTree>
    <p:extLst>
      <p:ext uri="{BB962C8B-B14F-4D97-AF65-F5344CB8AC3E}">
        <p14:creationId xmlns:p14="http://schemas.microsoft.com/office/powerpoint/2010/main" val="322341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Netzwerk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>
                <a:solidFill>
                  <a:srgbClr val="0688C1"/>
                </a:solidFill>
              </a:rPr>
              <a:t>Trennung in Unterrichts- und Verwaltungsnetz mittels VLAN-Technik und Subnetzen</a:t>
            </a:r>
          </a:p>
          <a:p>
            <a:r>
              <a:rPr lang="de-DE" dirty="0">
                <a:solidFill>
                  <a:srgbClr val="0688C1"/>
                </a:solidFill>
              </a:rPr>
              <a:t>Einzelne Zugriffe werden in das jeweils andere Netz erlaubt</a:t>
            </a:r>
          </a:p>
          <a:p>
            <a:pPr lvl="1"/>
            <a:r>
              <a:rPr lang="de-DE" dirty="0">
                <a:solidFill>
                  <a:srgbClr val="0688C1"/>
                </a:solidFill>
              </a:rPr>
              <a:t>Systembetreuung darf aus Unterrichtsnetz auf DB-Server</a:t>
            </a:r>
          </a:p>
          <a:p>
            <a:pPr lvl="1"/>
            <a:r>
              <a:rPr lang="de-DE" dirty="0">
                <a:solidFill>
                  <a:srgbClr val="0688C1"/>
                </a:solidFill>
              </a:rPr>
              <a:t>Schulleitung darf aus dem Verwaltungsnetz auf den File-Server</a:t>
            </a:r>
          </a:p>
          <a:p>
            <a:r>
              <a:rPr lang="de-DE" dirty="0">
                <a:solidFill>
                  <a:srgbClr val="0688C1"/>
                </a:solidFill>
              </a:rPr>
              <a:t>WLAN-Clients können nur ins Internet (Schutz vor fremden Geräten)</a:t>
            </a:r>
          </a:p>
          <a:p>
            <a:r>
              <a:rPr lang="de-DE" dirty="0">
                <a:solidFill>
                  <a:srgbClr val="0688C1"/>
                </a:solidFill>
              </a:rPr>
              <a:t>Feste IP-Adressen für Server</a:t>
            </a:r>
          </a:p>
          <a:p>
            <a:r>
              <a:rPr lang="de-DE" dirty="0">
                <a:solidFill>
                  <a:srgbClr val="0688C1"/>
                </a:solidFill>
              </a:rPr>
              <a:t>Clients bekommen IP-Adressen über DHCP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9" b="1208"/>
          <a:stretch/>
        </p:blipFill>
        <p:spPr>
          <a:xfrm>
            <a:off x="197234" y="1786638"/>
            <a:ext cx="6828669" cy="442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5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Zugriffsrechte</a:t>
            </a: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504472"/>
              </p:ext>
            </p:extLst>
          </p:nvPr>
        </p:nvGraphicFramePr>
        <p:xfrm>
          <a:off x="838200" y="2211573"/>
          <a:ext cx="10515600" cy="3934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7000">
                  <a:extLst>
                    <a:ext uri="{9D8B030D-6E8A-4147-A177-3AD203B41FA5}">
                      <a16:colId xmlns:a16="http://schemas.microsoft.com/office/drawing/2014/main" val="3589976820"/>
                    </a:ext>
                  </a:extLst>
                </a:gridCol>
                <a:gridCol w="1699720">
                  <a:extLst>
                    <a:ext uri="{9D8B030D-6E8A-4147-A177-3AD203B41FA5}">
                      <a16:colId xmlns:a16="http://schemas.microsoft.com/office/drawing/2014/main" val="2271441625"/>
                    </a:ext>
                  </a:extLst>
                </a:gridCol>
                <a:gridCol w="1699720">
                  <a:extLst>
                    <a:ext uri="{9D8B030D-6E8A-4147-A177-3AD203B41FA5}">
                      <a16:colId xmlns:a16="http://schemas.microsoft.com/office/drawing/2014/main" val="1694279362"/>
                    </a:ext>
                  </a:extLst>
                </a:gridCol>
                <a:gridCol w="1699720">
                  <a:extLst>
                    <a:ext uri="{9D8B030D-6E8A-4147-A177-3AD203B41FA5}">
                      <a16:colId xmlns:a16="http://schemas.microsoft.com/office/drawing/2014/main" val="1383571705"/>
                    </a:ext>
                  </a:extLst>
                </a:gridCol>
                <a:gridCol w="1699720">
                  <a:extLst>
                    <a:ext uri="{9D8B030D-6E8A-4147-A177-3AD203B41FA5}">
                      <a16:colId xmlns:a16="http://schemas.microsoft.com/office/drawing/2014/main" val="3974425131"/>
                    </a:ext>
                  </a:extLst>
                </a:gridCol>
                <a:gridCol w="1699720">
                  <a:extLst>
                    <a:ext uri="{9D8B030D-6E8A-4147-A177-3AD203B41FA5}">
                      <a16:colId xmlns:a16="http://schemas.microsoft.com/office/drawing/2014/main" val="2437669857"/>
                    </a:ext>
                  </a:extLst>
                </a:gridCol>
              </a:tblGrid>
              <a:tr h="43711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 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VLAN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Netz-Zugriff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995688"/>
                  </a:ext>
                </a:extLst>
              </a:tr>
              <a:tr h="43711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Verwaltung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Unterricht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Verwaltung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Unterricht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Internet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8855914"/>
                  </a:ext>
                </a:extLst>
              </a:tr>
              <a:tr h="43711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Schulleiter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✔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✔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✔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✔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773316"/>
                  </a:ext>
                </a:extLst>
              </a:tr>
              <a:tr h="43711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Sekretariat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✔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✔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✔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462040"/>
                  </a:ext>
                </a:extLst>
              </a:tr>
              <a:tr h="43711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Systembetreuung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✔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✔ (nur DB)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✔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✔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2992844"/>
                  </a:ext>
                </a:extLst>
              </a:tr>
              <a:tr h="43711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Schüler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✔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✔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✔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3144413"/>
                  </a:ext>
                </a:extLst>
              </a:tr>
              <a:tr h="43711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WLAN-Client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✔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✔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4837621"/>
                  </a:ext>
                </a:extLst>
              </a:tr>
              <a:tr h="43711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Mitarbeiter SL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✔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✔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✔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2444552"/>
                  </a:ext>
                </a:extLst>
              </a:tr>
              <a:tr h="43711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Domaincontroller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✔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✔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 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2842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212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688C1"/>
                </a:solidFill>
              </a:rPr>
              <a:t>Nutzung von zwei vorhandenen Servern</a:t>
            </a:r>
          </a:p>
          <a:p>
            <a:r>
              <a:rPr lang="de-DE" dirty="0">
                <a:solidFill>
                  <a:srgbClr val="0688C1"/>
                </a:solidFill>
              </a:rPr>
              <a:t>Installation mit Windows Server 2012 R2</a:t>
            </a:r>
          </a:p>
          <a:p>
            <a:r>
              <a:rPr lang="de-DE" dirty="0">
                <a:solidFill>
                  <a:srgbClr val="0688C1"/>
                </a:solidFill>
              </a:rPr>
              <a:t>Einrichten einer Windows Domäne mit </a:t>
            </a:r>
            <a:r>
              <a:rPr lang="de-DE" dirty="0" err="1">
                <a:solidFill>
                  <a:srgbClr val="0688C1"/>
                </a:solidFill>
              </a:rPr>
              <a:t>Active</a:t>
            </a:r>
            <a:r>
              <a:rPr lang="de-DE" dirty="0">
                <a:solidFill>
                  <a:srgbClr val="0688C1"/>
                </a:solidFill>
              </a:rPr>
              <a:t> Directory für zentrale Nutzer- und Rechteverwaltung</a:t>
            </a:r>
          </a:p>
          <a:p>
            <a:r>
              <a:rPr lang="de-DE" dirty="0">
                <a:solidFill>
                  <a:srgbClr val="0688C1"/>
                </a:solidFill>
              </a:rPr>
              <a:t>Aufgaben</a:t>
            </a:r>
          </a:p>
          <a:p>
            <a:pPr lvl="1"/>
            <a:r>
              <a:rPr lang="de-DE" dirty="0">
                <a:solidFill>
                  <a:srgbClr val="0688C1"/>
                </a:solidFill>
              </a:rPr>
              <a:t>Datenbank mit MS-SQL (Verwaltungsnetz)</a:t>
            </a:r>
          </a:p>
          <a:p>
            <a:pPr lvl="1"/>
            <a:r>
              <a:rPr lang="de-DE" dirty="0">
                <a:solidFill>
                  <a:srgbClr val="0688C1"/>
                </a:solidFill>
              </a:rPr>
              <a:t>Domain-Controller, DHCP, DNS, Print-Server, File-Server (Unterrichtsnetz)</a:t>
            </a:r>
          </a:p>
        </p:txBody>
      </p:sp>
    </p:spTree>
    <p:extLst>
      <p:ext uri="{BB962C8B-B14F-4D97-AF65-F5344CB8AC3E}">
        <p14:creationId xmlns:p14="http://schemas.microsoft.com/office/powerpoint/2010/main" val="1005175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Clients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688C1"/>
                </a:solidFill>
              </a:rPr>
              <a:t>Installation von Windows 7 Enterprise</a:t>
            </a:r>
          </a:p>
          <a:p>
            <a:r>
              <a:rPr lang="de-DE" dirty="0">
                <a:solidFill>
                  <a:srgbClr val="0688C1"/>
                </a:solidFill>
              </a:rPr>
              <a:t>Aufnahme in Domäne</a:t>
            </a:r>
          </a:p>
          <a:p>
            <a:r>
              <a:rPr lang="de-DE" dirty="0">
                <a:solidFill>
                  <a:srgbClr val="0688C1"/>
                </a:solidFill>
              </a:rPr>
              <a:t>Zugang für Schüler über stark eingeschränkten AD-User</a:t>
            </a:r>
          </a:p>
          <a:p>
            <a:pPr lvl="1"/>
            <a:r>
              <a:rPr lang="de-DE" dirty="0">
                <a:solidFill>
                  <a:srgbClr val="0688C1"/>
                </a:solidFill>
              </a:rPr>
              <a:t>Keine </a:t>
            </a:r>
            <a:r>
              <a:rPr lang="de-DE" dirty="0" err="1">
                <a:solidFill>
                  <a:srgbClr val="0688C1"/>
                </a:solidFill>
              </a:rPr>
              <a:t>Adminrechte</a:t>
            </a:r>
            <a:r>
              <a:rPr lang="de-DE" dirty="0">
                <a:solidFill>
                  <a:srgbClr val="0688C1"/>
                </a:solidFill>
              </a:rPr>
              <a:t> auf Client</a:t>
            </a:r>
          </a:p>
          <a:p>
            <a:pPr lvl="1"/>
            <a:r>
              <a:rPr lang="de-DE" dirty="0">
                <a:solidFill>
                  <a:srgbClr val="0688C1"/>
                </a:solidFill>
              </a:rPr>
              <a:t>Keine Zugriffe auf File-Server außer Public-Laufwerk</a:t>
            </a:r>
          </a:p>
        </p:txBody>
      </p:sp>
    </p:spTree>
    <p:extLst>
      <p:ext uri="{BB962C8B-B14F-4D97-AF65-F5344CB8AC3E}">
        <p14:creationId xmlns:p14="http://schemas.microsoft.com/office/powerpoint/2010/main" val="2032830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de-DE" sz="5400" dirty="0" err="1"/>
              <a:t>Active</a:t>
            </a:r>
            <a:r>
              <a:rPr lang="de-DE" sz="5400" dirty="0"/>
              <a:t> Directory</a:t>
            </a:r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688C1"/>
                </a:solidFill>
              </a:rPr>
              <a:t>Komfortables, zentrales Verwalten von Benutzern</a:t>
            </a:r>
          </a:p>
          <a:p>
            <a:r>
              <a:rPr lang="de-DE" dirty="0">
                <a:solidFill>
                  <a:srgbClr val="0688C1"/>
                </a:solidFill>
              </a:rPr>
              <a:t>Vorteil: Konten müssen nicht an jedem Client einzeln eingerichtet werden</a:t>
            </a:r>
          </a:p>
          <a:p>
            <a:r>
              <a:rPr lang="de-DE" dirty="0">
                <a:solidFill>
                  <a:srgbClr val="0688C1"/>
                </a:solidFill>
              </a:rPr>
              <a:t>Public-Laufwerk für Schüler und Lehrer</a:t>
            </a:r>
          </a:p>
          <a:p>
            <a:r>
              <a:rPr lang="de-DE" dirty="0">
                <a:solidFill>
                  <a:srgbClr val="0688C1"/>
                </a:solidFill>
              </a:rPr>
              <a:t>Personalisierter Netzwerkordner für Lehrer zur Dateiablage</a:t>
            </a:r>
          </a:p>
          <a:p>
            <a:r>
              <a:rPr lang="de-DE" dirty="0">
                <a:solidFill>
                  <a:srgbClr val="0688C1"/>
                </a:solidFill>
              </a:rPr>
              <a:t>Einschränkung der Nutzungszeiten für Schüler und Lehrer</a:t>
            </a:r>
          </a:p>
          <a:p>
            <a:pPr lvl="1"/>
            <a:r>
              <a:rPr lang="de-DE" dirty="0">
                <a:solidFill>
                  <a:srgbClr val="0688C1"/>
                </a:solidFill>
              </a:rPr>
              <a:t>Schüler 07:00 Uhr – 18:00 Uhr</a:t>
            </a:r>
          </a:p>
          <a:p>
            <a:pPr lvl="1"/>
            <a:r>
              <a:rPr lang="de-DE" dirty="0">
                <a:solidFill>
                  <a:srgbClr val="0688C1"/>
                </a:solidFill>
              </a:rPr>
              <a:t>Lehrer  06:00 Uhr – 23:00 Uhr</a:t>
            </a:r>
          </a:p>
        </p:txBody>
      </p:sp>
    </p:spTree>
    <p:extLst>
      <p:ext uri="{BB962C8B-B14F-4D97-AF65-F5344CB8AC3E}">
        <p14:creationId xmlns:p14="http://schemas.microsoft.com/office/powerpoint/2010/main" val="107814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Produktvorstellung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3600" dirty="0">
                <a:solidFill>
                  <a:schemeClr val="accent1"/>
                </a:solidFill>
              </a:rPr>
              <a:t>Team-Software</a:t>
            </a:r>
          </a:p>
        </p:txBody>
      </p:sp>
    </p:spTree>
    <p:extLst>
      <p:ext uri="{BB962C8B-B14F-4D97-AF65-F5344CB8AC3E}">
        <p14:creationId xmlns:p14="http://schemas.microsoft.com/office/powerpoint/2010/main" val="420135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54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Produktvorstellung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3600" dirty="0">
                <a:solidFill>
                  <a:schemeClr val="accent1"/>
                </a:solidFill>
              </a:rPr>
              <a:t>Zukunftsszenario</a:t>
            </a:r>
          </a:p>
        </p:txBody>
      </p:sp>
    </p:spTree>
    <p:extLst>
      <p:ext uri="{BB962C8B-B14F-4D97-AF65-F5344CB8AC3E}">
        <p14:creationId xmlns:p14="http://schemas.microsoft.com/office/powerpoint/2010/main" val="163985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Alte Netzwerkstruktur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" y="628718"/>
            <a:ext cx="8892307" cy="6284979"/>
          </a:xfrm>
        </p:spPr>
      </p:pic>
    </p:spTree>
    <p:extLst>
      <p:ext uri="{BB962C8B-B14F-4D97-AF65-F5344CB8AC3E}">
        <p14:creationId xmlns:p14="http://schemas.microsoft.com/office/powerpoint/2010/main" val="3833812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Neue Netzwerkstruktur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92" y="1242695"/>
            <a:ext cx="8457967" cy="5977992"/>
          </a:xfrm>
        </p:spPr>
      </p:pic>
      <p:cxnSp>
        <p:nvCxnSpPr>
          <p:cNvPr id="7" name="Gerader Verbinder 6"/>
          <p:cNvCxnSpPr/>
          <p:nvPr/>
        </p:nvCxnSpPr>
        <p:spPr>
          <a:xfrm flipH="1">
            <a:off x="3532910" y="3158836"/>
            <a:ext cx="394854" cy="311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7107382" y="2784764"/>
            <a:ext cx="498763" cy="374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1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Gliederung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chemeClr val="accent1"/>
                </a:solidFill>
              </a:rPr>
              <a:t>Einführung</a:t>
            </a:r>
          </a:p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chemeClr val="accent1"/>
                </a:solidFill>
              </a:rPr>
              <a:t>Projektbeschreibung</a:t>
            </a:r>
          </a:p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chemeClr val="accent1"/>
                </a:solidFill>
              </a:rPr>
              <a:t>Produktvorstellung</a:t>
            </a:r>
            <a:endParaRPr lang="de-DE" sz="16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chemeClr val="accent1"/>
                </a:solidFill>
              </a:rPr>
              <a:t>Projektplanung</a:t>
            </a:r>
          </a:p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chemeClr val="accent1"/>
                </a:solidFill>
              </a:rPr>
              <a:t>Projektergebnis</a:t>
            </a:r>
          </a:p>
        </p:txBody>
      </p:sp>
    </p:spTree>
    <p:extLst>
      <p:ext uri="{BB962C8B-B14F-4D97-AF65-F5344CB8AC3E}">
        <p14:creationId xmlns:p14="http://schemas.microsoft.com/office/powerpoint/2010/main" val="3652786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VLAN Konzept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704485"/>
              </p:ext>
            </p:extLst>
          </p:nvPr>
        </p:nvGraphicFramePr>
        <p:xfrm>
          <a:off x="474980" y="2081054"/>
          <a:ext cx="10989309" cy="26738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796">
                  <a:extLst>
                    <a:ext uri="{9D8B030D-6E8A-4147-A177-3AD203B41FA5}">
                      <a16:colId xmlns:a16="http://schemas.microsoft.com/office/drawing/2014/main" val="3771579379"/>
                    </a:ext>
                  </a:extLst>
                </a:gridCol>
                <a:gridCol w="1287785">
                  <a:extLst>
                    <a:ext uri="{9D8B030D-6E8A-4147-A177-3AD203B41FA5}">
                      <a16:colId xmlns:a16="http://schemas.microsoft.com/office/drawing/2014/main" val="304401594"/>
                    </a:ext>
                  </a:extLst>
                </a:gridCol>
                <a:gridCol w="2001664">
                  <a:extLst>
                    <a:ext uri="{9D8B030D-6E8A-4147-A177-3AD203B41FA5}">
                      <a16:colId xmlns:a16="http://schemas.microsoft.com/office/drawing/2014/main" val="4004393675"/>
                    </a:ext>
                  </a:extLst>
                </a:gridCol>
                <a:gridCol w="1418429">
                  <a:extLst>
                    <a:ext uri="{9D8B030D-6E8A-4147-A177-3AD203B41FA5}">
                      <a16:colId xmlns:a16="http://schemas.microsoft.com/office/drawing/2014/main" val="3746346861"/>
                    </a:ext>
                  </a:extLst>
                </a:gridCol>
                <a:gridCol w="3023494">
                  <a:extLst>
                    <a:ext uri="{9D8B030D-6E8A-4147-A177-3AD203B41FA5}">
                      <a16:colId xmlns:a16="http://schemas.microsoft.com/office/drawing/2014/main" val="3141623163"/>
                    </a:ext>
                  </a:extLst>
                </a:gridCol>
                <a:gridCol w="2040141">
                  <a:extLst>
                    <a:ext uri="{9D8B030D-6E8A-4147-A177-3AD203B41FA5}">
                      <a16:colId xmlns:a16="http://schemas.microsoft.com/office/drawing/2014/main" val="109111778"/>
                    </a:ext>
                  </a:extLst>
                </a:gridCol>
              </a:tblGrid>
              <a:tr h="668457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VLAN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Bezeichnung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Mitglieder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&gt;&gt;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&gt;&gt;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&gt;&gt;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2191759"/>
                  </a:ext>
                </a:extLst>
              </a:tr>
              <a:tr h="668457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Unterricht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Schüler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Lehrer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WLAN Clients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effectLst/>
                        </a:rPr>
                        <a:t> 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6892860"/>
                  </a:ext>
                </a:extLst>
              </a:tr>
              <a:tr h="668457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20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Verwaltung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Schulleiter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Mitarbeiter SL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Sekretariat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Systembetreuung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2602100"/>
                  </a:ext>
                </a:extLst>
              </a:tr>
              <a:tr h="668457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Infrastruktur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Storage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Server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Management f. Netzwerkgeräte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effectLst/>
                        </a:rPr>
                        <a:t> 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899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13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Netzkonzept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244440"/>
              </p:ext>
            </p:extLst>
          </p:nvPr>
        </p:nvGraphicFramePr>
        <p:xfrm>
          <a:off x="838200" y="1389545"/>
          <a:ext cx="9665968" cy="5109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851">
                  <a:extLst>
                    <a:ext uri="{9D8B030D-6E8A-4147-A177-3AD203B41FA5}">
                      <a16:colId xmlns:a16="http://schemas.microsoft.com/office/drawing/2014/main" val="1138987944"/>
                    </a:ext>
                  </a:extLst>
                </a:gridCol>
                <a:gridCol w="1668530">
                  <a:extLst>
                    <a:ext uri="{9D8B030D-6E8A-4147-A177-3AD203B41FA5}">
                      <a16:colId xmlns:a16="http://schemas.microsoft.com/office/drawing/2014/main" val="548148857"/>
                    </a:ext>
                  </a:extLst>
                </a:gridCol>
                <a:gridCol w="1668530">
                  <a:extLst>
                    <a:ext uri="{9D8B030D-6E8A-4147-A177-3AD203B41FA5}">
                      <a16:colId xmlns:a16="http://schemas.microsoft.com/office/drawing/2014/main" val="2067922911"/>
                    </a:ext>
                  </a:extLst>
                </a:gridCol>
                <a:gridCol w="2742527">
                  <a:extLst>
                    <a:ext uri="{9D8B030D-6E8A-4147-A177-3AD203B41FA5}">
                      <a16:colId xmlns:a16="http://schemas.microsoft.com/office/drawing/2014/main" val="4163397358"/>
                    </a:ext>
                  </a:extLst>
                </a:gridCol>
                <a:gridCol w="1668530">
                  <a:extLst>
                    <a:ext uri="{9D8B030D-6E8A-4147-A177-3AD203B41FA5}">
                      <a16:colId xmlns:a16="http://schemas.microsoft.com/office/drawing/2014/main" val="955402004"/>
                    </a:ext>
                  </a:extLst>
                </a:gridCol>
              </a:tblGrid>
              <a:tr h="281578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Netz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VLAN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Raum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Bemerkung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518180"/>
                  </a:ext>
                </a:extLst>
              </a:tr>
              <a:tr h="281578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10.0.1.0/24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10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effectLst/>
                        </a:rPr>
                        <a:t>Raumnetze EG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>
                          <a:effectLst/>
                        </a:rPr>
                        <a:t>10.0.0.0/16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2854915"/>
                  </a:ext>
                </a:extLst>
              </a:tr>
              <a:tr h="281578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...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..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Raumnetze EG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705431"/>
                  </a:ext>
                </a:extLst>
              </a:tr>
              <a:tr h="281578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10.0.25.0/24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25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Raumnetze EG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917729"/>
                  </a:ext>
                </a:extLst>
              </a:tr>
              <a:tr h="281578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10.1.1.0/24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Raumnetze 1. OG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>
                          <a:effectLst/>
                        </a:rPr>
                        <a:t>10.1.0.0/16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233574"/>
                  </a:ext>
                </a:extLst>
              </a:tr>
              <a:tr h="281578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...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..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Raumnetze 1. OG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795310"/>
                  </a:ext>
                </a:extLst>
              </a:tr>
              <a:tr h="281578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10.1.25.0/24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25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Raumnetze 1. OG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827034"/>
                  </a:ext>
                </a:extLst>
              </a:tr>
              <a:tr h="281578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10.2.1.0/24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Raumnetze 2. OG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>
                          <a:effectLst/>
                        </a:rPr>
                        <a:t>10.2.0.0/16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272769"/>
                  </a:ext>
                </a:extLst>
              </a:tr>
              <a:tr h="281578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...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..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Raumnetze 2. OG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59638"/>
                  </a:ext>
                </a:extLst>
              </a:tr>
              <a:tr h="281578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10.2.25.0/24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25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Raumnetze 2. OG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50963"/>
                  </a:ext>
                </a:extLst>
              </a:tr>
              <a:tr h="281578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10.3.1.0/24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Raumnetze 3. OG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>
                          <a:effectLst/>
                        </a:rPr>
                        <a:t>10.3.0.0/16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1822868"/>
                  </a:ext>
                </a:extLst>
              </a:tr>
              <a:tr h="281578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...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..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Raumnetze 3. OG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520961"/>
                  </a:ext>
                </a:extLst>
              </a:tr>
              <a:tr h="281578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10.3.25.3/24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25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Raumnetze 3. OG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638501"/>
                  </a:ext>
                </a:extLst>
              </a:tr>
              <a:tr h="281578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10.4.0.0/16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-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WLAN DHCP Range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8508015"/>
                  </a:ext>
                </a:extLst>
              </a:tr>
              <a:tr h="281578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10.5.0.0/24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-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Lehrerclients / BYOD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514468"/>
                  </a:ext>
                </a:extLst>
              </a:tr>
              <a:tr h="281578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10.20.0.0/24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20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Verwaltung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7191775"/>
                  </a:ext>
                </a:extLst>
              </a:tr>
              <a:tr h="281578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10.20.10.0/24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20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Systembetreuung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8508"/>
                  </a:ext>
                </a:extLst>
              </a:tr>
              <a:tr h="281578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10.30.0.0/24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effectLst/>
                        </a:rPr>
                        <a:t>Infrastruktur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effectLst/>
                        </a:rPr>
                        <a:t> 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4809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342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Ist-Zustand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688C1"/>
                </a:solidFill>
              </a:rPr>
              <a:t>17 Rechner im R017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688C1"/>
                </a:solidFill>
              </a:rPr>
              <a:t>1h Update/Monat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688C1"/>
                </a:solidFill>
              </a:rPr>
              <a:t>17h/Monat für einen Raum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688C1"/>
                </a:solidFill>
              </a:rPr>
              <a:t>21 AT/Monat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688C1"/>
                </a:solidFill>
              </a:rPr>
              <a:t>2,5 AT von 21 AT pro Raum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>
              <a:solidFill>
                <a:srgbClr val="0688C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688C1"/>
                </a:solidFill>
              </a:rPr>
              <a:t>10 Räume = 1 Arbeitskraft</a:t>
            </a: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9" y="1825625"/>
            <a:ext cx="5547641" cy="4015105"/>
          </a:xfrm>
        </p:spPr>
      </p:pic>
    </p:spTree>
    <p:extLst>
      <p:ext uri="{BB962C8B-B14F-4D97-AF65-F5344CB8AC3E}">
        <p14:creationId xmlns:p14="http://schemas.microsoft.com/office/powerpoint/2010/main" val="4103235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Virtual Desktop Infrastruktur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3474720"/>
            <a:ext cx="10515600" cy="29603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688C1"/>
                </a:solidFill>
              </a:rPr>
              <a:t>Zentrale Verwaltung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688C1"/>
                </a:solidFill>
              </a:rPr>
              <a:t>Zentrale Erneuerung von 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688C1"/>
                </a:solidFill>
              </a:rPr>
              <a:t>Einfache Verteilung von Updates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688C1"/>
                </a:solidFill>
              </a:rPr>
              <a:t>Einfache Verteilung von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688C1"/>
                </a:solidFill>
              </a:rPr>
              <a:t>Einheitlicher Stand von Versionen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688C1"/>
                </a:solidFill>
              </a:rPr>
              <a:t>Vereinfachte Fehlerfindung</a:t>
            </a:r>
          </a:p>
        </p:txBody>
      </p:sp>
      <p:pic>
        <p:nvPicPr>
          <p:cNvPr id="10" name="Inhaltsplatzhalt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3" t="21752" r="18608" b="42675"/>
          <a:stretch/>
        </p:blipFill>
        <p:spPr>
          <a:xfrm>
            <a:off x="2232810" y="811599"/>
            <a:ext cx="7726380" cy="30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95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Testumgebung für Virtualisierung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5692140" y="1825625"/>
            <a:ext cx="601218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688C1"/>
                </a:solidFill>
              </a:rPr>
              <a:t>Zentrales Verwalten der Ressourcen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>
              <a:solidFill>
                <a:srgbClr val="0688C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688C1"/>
                </a:solidFill>
              </a:rPr>
              <a:t>Geringerer Hardwareaufwand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>
              <a:solidFill>
                <a:srgbClr val="0688C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688C1"/>
                </a:solidFill>
              </a:rPr>
              <a:t>Einsparung von Stromkosten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>
              <a:solidFill>
                <a:srgbClr val="0688C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688C1"/>
                </a:solidFill>
              </a:rPr>
              <a:t>Transparenz</a:t>
            </a:r>
          </a:p>
        </p:txBody>
      </p:sp>
      <p:pic>
        <p:nvPicPr>
          <p:cNvPr id="10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41" y="1507207"/>
            <a:ext cx="6801069" cy="4806916"/>
          </a:xfrm>
        </p:spPr>
      </p:pic>
    </p:spTree>
    <p:extLst>
      <p:ext uri="{BB962C8B-B14F-4D97-AF65-F5344CB8AC3E}">
        <p14:creationId xmlns:p14="http://schemas.microsoft.com/office/powerpoint/2010/main" val="1501931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Angebot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757550"/>
              </p:ext>
            </p:extLst>
          </p:nvPr>
        </p:nvGraphicFramePr>
        <p:xfrm>
          <a:off x="922195" y="2206537"/>
          <a:ext cx="6616288" cy="15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144">
                  <a:extLst>
                    <a:ext uri="{9D8B030D-6E8A-4147-A177-3AD203B41FA5}">
                      <a16:colId xmlns:a16="http://schemas.microsoft.com/office/drawing/2014/main" val="360946507"/>
                    </a:ext>
                  </a:extLst>
                </a:gridCol>
                <a:gridCol w="3308144">
                  <a:extLst>
                    <a:ext uri="{9D8B030D-6E8A-4147-A177-3AD203B41FA5}">
                      <a16:colId xmlns:a16="http://schemas.microsoft.com/office/drawing/2014/main" val="3990083524"/>
                    </a:ext>
                  </a:extLst>
                </a:gridCol>
              </a:tblGrid>
              <a:tr h="529762">
                <a:tc>
                  <a:txBody>
                    <a:bodyPr/>
                    <a:lstStyle/>
                    <a:p>
                      <a:r>
                        <a:rPr lang="de-DE" sz="2400" dirty="0"/>
                        <a:t>Nettopreis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13.995,50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29235"/>
                  </a:ext>
                </a:extLst>
              </a:tr>
              <a:tr h="529762">
                <a:tc>
                  <a:txBody>
                    <a:bodyPr/>
                    <a:lstStyle/>
                    <a:p>
                      <a:r>
                        <a:rPr lang="de-DE" sz="2400" dirty="0"/>
                        <a:t>+ 19%</a:t>
                      </a:r>
                      <a:r>
                        <a:rPr lang="de-DE" sz="2400" baseline="0" dirty="0"/>
                        <a:t> MwSt.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2.659,15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679723"/>
                  </a:ext>
                </a:extLst>
              </a:tr>
              <a:tr h="529762">
                <a:tc>
                  <a:txBody>
                    <a:bodyPr/>
                    <a:lstStyle/>
                    <a:p>
                      <a:r>
                        <a:rPr lang="de-DE" sz="2400" dirty="0"/>
                        <a:t>Bruttopreis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16.654,65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554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963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Projektplanung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269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Personalplanung</a:t>
            </a:r>
          </a:p>
        </p:txBody>
      </p:sp>
      <p:pic>
        <p:nvPicPr>
          <p:cNvPr id="4" name="Picture 2" descr="Personalplanu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" t="4255" r="3348" b="4452"/>
          <a:stretch/>
        </p:blipFill>
        <p:spPr bwMode="auto">
          <a:xfrm>
            <a:off x="838200" y="1828661"/>
            <a:ext cx="10515600" cy="42213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297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Kostenplanung</a:t>
            </a:r>
          </a:p>
        </p:txBody>
      </p:sp>
      <p:graphicFrame>
        <p:nvGraphicFramePr>
          <p:cNvPr id="22" name="Inhaltsplatzhalter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388981"/>
              </p:ext>
            </p:extLst>
          </p:nvPr>
        </p:nvGraphicFramePr>
        <p:xfrm>
          <a:off x="217325" y="1690688"/>
          <a:ext cx="5984491" cy="4816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8260">
                  <a:extLst>
                    <a:ext uri="{9D8B030D-6E8A-4147-A177-3AD203B41FA5}">
                      <a16:colId xmlns:a16="http://schemas.microsoft.com/office/drawing/2014/main" val="949033959"/>
                    </a:ext>
                  </a:extLst>
                </a:gridCol>
                <a:gridCol w="2721142">
                  <a:extLst>
                    <a:ext uri="{9D8B030D-6E8A-4147-A177-3AD203B41FA5}">
                      <a16:colId xmlns:a16="http://schemas.microsoft.com/office/drawing/2014/main" val="1295651874"/>
                    </a:ext>
                  </a:extLst>
                </a:gridCol>
                <a:gridCol w="838569">
                  <a:extLst>
                    <a:ext uri="{9D8B030D-6E8A-4147-A177-3AD203B41FA5}">
                      <a16:colId xmlns:a16="http://schemas.microsoft.com/office/drawing/2014/main" val="3984406038"/>
                    </a:ext>
                  </a:extLst>
                </a:gridCol>
                <a:gridCol w="808260">
                  <a:extLst>
                    <a:ext uri="{9D8B030D-6E8A-4147-A177-3AD203B41FA5}">
                      <a16:colId xmlns:a16="http://schemas.microsoft.com/office/drawing/2014/main" val="3963910897"/>
                    </a:ext>
                  </a:extLst>
                </a:gridCol>
                <a:gridCol w="808260">
                  <a:extLst>
                    <a:ext uri="{9D8B030D-6E8A-4147-A177-3AD203B41FA5}">
                      <a16:colId xmlns:a16="http://schemas.microsoft.com/office/drawing/2014/main" val="345764479"/>
                    </a:ext>
                  </a:extLst>
                </a:gridCol>
              </a:tblGrid>
              <a:tr h="200685"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Gruppe Hardware ≙ 45€/h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469532622"/>
                  </a:ext>
                </a:extLst>
              </a:tr>
              <a:tr h="200685"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Gruppe Software ≙ 50€/h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726935080"/>
                  </a:ext>
                </a:extLst>
              </a:tr>
              <a:tr h="200685"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Gruppe Organisation ≙ 55€/h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2958350"/>
                  </a:ext>
                </a:extLst>
              </a:tr>
              <a:tr h="200685"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Kostenpauschale für Miete, Strom, etc. ≙ 120€/Gruppe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496512613"/>
                  </a:ext>
                </a:extLst>
              </a:tr>
              <a:tr h="200685"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491126061"/>
                  </a:ext>
                </a:extLst>
              </a:tr>
              <a:tr h="200685"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Stundensatz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Zeitansatz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Gesamt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801001"/>
                  </a:ext>
                </a:extLst>
              </a:tr>
              <a:tr h="20068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 dirty="0">
                          <a:effectLst/>
                        </a:rPr>
                        <a:t>Pauschalkosten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Kostenpauschale Gruppe Hardware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120,00 €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 LE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120,00 €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3570095"/>
                  </a:ext>
                </a:extLst>
              </a:tr>
              <a:tr h="20068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Kostenpauschale Gruppe Software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120,00 €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 LE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120,00 €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90901482"/>
                  </a:ext>
                </a:extLst>
              </a:tr>
              <a:tr h="20068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Kostenpauschale Gruppe Organisation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120,00 €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1 LE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120,00 €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385564"/>
                  </a:ext>
                </a:extLst>
              </a:tr>
              <a:tr h="200685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 dirty="0">
                          <a:effectLst/>
                        </a:rPr>
                        <a:t>Hardware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MY SQL DB anlegen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45,00 €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135,00 €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3535885"/>
                  </a:ext>
                </a:extLst>
              </a:tr>
              <a:tr h="20068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DomainController aufsetzen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45,00 €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180,00 €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6639371"/>
                  </a:ext>
                </a:extLst>
              </a:tr>
              <a:tr h="20068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DHCP konfigurieren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45,00 €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45,00 €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09965928"/>
                  </a:ext>
                </a:extLst>
              </a:tr>
              <a:tr h="20068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User anlegen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45,00 €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90,00 €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83554332"/>
                  </a:ext>
                </a:extLst>
              </a:tr>
              <a:tr h="20068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Zugriffsrechte/Gruppen/OUs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45,00 €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135,00 €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6217689"/>
                  </a:ext>
                </a:extLst>
              </a:tr>
              <a:tr h="20068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Print-Server aufsetzen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45,00 €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45,00 €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3507124"/>
                  </a:ext>
                </a:extLst>
              </a:tr>
              <a:tr h="20068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Installation Clients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45,00 €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180,00 €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08103333"/>
                  </a:ext>
                </a:extLst>
              </a:tr>
              <a:tr h="20068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Einrichtung Router mit Internetzugang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45,00 €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135,00 €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5423180"/>
                  </a:ext>
                </a:extLst>
              </a:tr>
              <a:tr h="20068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Einrichtung Switch Verwaltungsnetz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45,00 €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135,00 €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79457335"/>
                  </a:ext>
                </a:extLst>
              </a:tr>
              <a:tr h="20068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Einrichtung Switch Schülernetz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45,00 €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135,00 €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9829737"/>
                  </a:ext>
                </a:extLst>
              </a:tr>
              <a:tr h="20068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Einrichtung Router als AP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45,00 €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4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180,00 €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6537729"/>
                  </a:ext>
                </a:extLst>
              </a:tr>
              <a:tr h="20068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Pflichtenheft erstellen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45,00 €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4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180,00 €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9183845"/>
                  </a:ext>
                </a:extLst>
              </a:tr>
              <a:tr h="20068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Verkabelung der Clients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45,00 €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45,00 €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75810900"/>
                  </a:ext>
                </a:extLst>
              </a:tr>
              <a:tr h="20068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Dokumentation erstellen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45,00 €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4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180,00 €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8310518"/>
                  </a:ext>
                </a:extLst>
              </a:tr>
              <a:tr h="20068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Zukunftsszenario erstellen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45,00 €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225,00 €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986278"/>
                  </a:ext>
                </a:extLst>
              </a:tr>
            </a:tbl>
          </a:graphicData>
        </a:graphic>
      </p:graphicFrame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7938"/>
              </p:ext>
            </p:extLst>
          </p:nvPr>
        </p:nvGraphicFramePr>
        <p:xfrm>
          <a:off x="6485861" y="1690688"/>
          <a:ext cx="5571460" cy="4998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476">
                  <a:extLst>
                    <a:ext uri="{9D8B030D-6E8A-4147-A177-3AD203B41FA5}">
                      <a16:colId xmlns:a16="http://schemas.microsoft.com/office/drawing/2014/main" val="1848160061"/>
                    </a:ext>
                  </a:extLst>
                </a:gridCol>
                <a:gridCol w="2533337">
                  <a:extLst>
                    <a:ext uri="{9D8B030D-6E8A-4147-A177-3AD203B41FA5}">
                      <a16:colId xmlns:a16="http://schemas.microsoft.com/office/drawing/2014/main" val="489487053"/>
                    </a:ext>
                  </a:extLst>
                </a:gridCol>
                <a:gridCol w="780695">
                  <a:extLst>
                    <a:ext uri="{9D8B030D-6E8A-4147-A177-3AD203B41FA5}">
                      <a16:colId xmlns:a16="http://schemas.microsoft.com/office/drawing/2014/main" val="2693597496"/>
                    </a:ext>
                  </a:extLst>
                </a:gridCol>
                <a:gridCol w="675612">
                  <a:extLst>
                    <a:ext uri="{9D8B030D-6E8A-4147-A177-3AD203B41FA5}">
                      <a16:colId xmlns:a16="http://schemas.microsoft.com/office/drawing/2014/main" val="2873963697"/>
                    </a:ext>
                  </a:extLst>
                </a:gridCol>
                <a:gridCol w="829340">
                  <a:extLst>
                    <a:ext uri="{9D8B030D-6E8A-4147-A177-3AD203B41FA5}">
                      <a16:colId xmlns:a16="http://schemas.microsoft.com/office/drawing/2014/main" val="1930041954"/>
                    </a:ext>
                  </a:extLst>
                </a:gridCol>
              </a:tblGrid>
              <a:tr h="192658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 dirty="0">
                          <a:effectLst/>
                        </a:rPr>
                        <a:t>Software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Programmierumgebung erstellen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100,00 €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46674914"/>
                  </a:ext>
                </a:extLst>
              </a:tr>
              <a:tr h="19265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Layout für Website erstellen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16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800,00 €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68783342"/>
                  </a:ext>
                </a:extLst>
              </a:tr>
              <a:tr h="19265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Konzept erstellen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100,00 €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8610447"/>
                  </a:ext>
                </a:extLst>
              </a:tr>
              <a:tr h="19265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Datenbankkonzept erstellen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100,00 €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469032"/>
                  </a:ext>
                </a:extLst>
              </a:tr>
              <a:tr h="19265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Pflichtenheft erstellen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8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400,00 €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36558925"/>
                  </a:ext>
                </a:extLst>
              </a:tr>
              <a:tr h="19265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Datenbankkonzept überarbeiten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100,00 €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85807177"/>
                  </a:ext>
                </a:extLst>
              </a:tr>
              <a:tr h="19265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Benutzerverwaltung erstellen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9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450,00 €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9382569"/>
                  </a:ext>
                </a:extLst>
              </a:tr>
              <a:tr h="19265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Hardwareverwaltung erstelen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16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800,00 €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7707541"/>
                  </a:ext>
                </a:extLst>
              </a:tr>
              <a:tr h="19265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Softwareverwaltung erstellen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16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800,00 €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8351093"/>
                  </a:ext>
                </a:extLst>
              </a:tr>
              <a:tr h="19265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Raumverwaltung erstellen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600,00 €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8955823"/>
                  </a:ext>
                </a:extLst>
              </a:tr>
              <a:tr h="19265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Lieferantenverwaltung erstellen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600,00 €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3280413"/>
                  </a:ext>
                </a:extLst>
              </a:tr>
              <a:tr h="19265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Herstellerverwaltung erstellung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600,00 €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34475"/>
                  </a:ext>
                </a:extLst>
              </a:tr>
              <a:tr h="19265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Frontend erstellen/berarbeiten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16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800,00 €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8935655"/>
                  </a:ext>
                </a:extLst>
              </a:tr>
              <a:tr h="19265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Komponenten verknüpfen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8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400,00 €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228717"/>
                  </a:ext>
                </a:extLst>
              </a:tr>
              <a:tr h="192658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 dirty="0">
                          <a:effectLst/>
                        </a:rPr>
                        <a:t>Organisation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Pflichtenheft erstellen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16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880,00 €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16500633"/>
                  </a:ext>
                </a:extLst>
              </a:tr>
              <a:tr h="19265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Nutzwertanalyse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220,00 €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0678931"/>
                  </a:ext>
                </a:extLst>
              </a:tr>
              <a:tr h="19265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Dokumentation erstellen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550,00 €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0793948"/>
                  </a:ext>
                </a:extLst>
              </a:tr>
              <a:tr h="19265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Präsentation erstellen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385,00 €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4450484"/>
                  </a:ext>
                </a:extLst>
              </a:tr>
              <a:tr h="19265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Kostenanalyse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220,00 €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73497119"/>
                  </a:ext>
                </a:extLst>
              </a:tr>
              <a:tr h="19265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Zeitplanung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220,00 €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155536"/>
                  </a:ext>
                </a:extLst>
              </a:tr>
              <a:tr h="19265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Kundengespräche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6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330,00 €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4252721"/>
                  </a:ext>
                </a:extLst>
              </a:tr>
              <a:tr h="19265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Teamgespräche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55,00 €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6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330,00 €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96645"/>
                  </a:ext>
                </a:extLst>
              </a:tr>
              <a:tr h="192658"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Gesamtkosten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235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12.170,00 €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8478360"/>
                  </a:ext>
                </a:extLst>
              </a:tr>
              <a:tr h="192658"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+ Gewinn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13.995,50 €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87092744"/>
                  </a:ext>
                </a:extLst>
              </a:tr>
              <a:tr h="192658"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+ 19% MwSt.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16.654,65 €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extLst>
                  <a:ext uri="{0D108BD9-81ED-4DB2-BD59-A6C34878D82A}">
                    <a16:rowId xmlns:a16="http://schemas.microsoft.com/office/drawing/2014/main" val="1213720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558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Terminplanung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70" y="1740676"/>
            <a:ext cx="11823405" cy="3432602"/>
          </a:xfrm>
          <a:prstGeom prst="rect">
            <a:avLst/>
          </a:prstGeom>
        </p:spPr>
      </p:pic>
      <p:sp>
        <p:nvSpPr>
          <p:cNvPr id="9" name="Rahmen 8"/>
          <p:cNvSpPr/>
          <p:nvPr/>
        </p:nvSpPr>
        <p:spPr>
          <a:xfrm>
            <a:off x="276447" y="1825625"/>
            <a:ext cx="9367283" cy="2902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64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Einführung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accent1"/>
                </a:solidFill>
              </a:rPr>
              <a:t>Schulprojekt für eine „neue“ IT-Verwaltung der Schule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accent1"/>
                </a:solidFill>
              </a:rPr>
              <a:t>12 Mitarbeiter pro Gruppe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accent1"/>
                </a:solidFill>
              </a:rPr>
              <a:t>Vertiefung der bisherigen Lerninhalte der Schule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accent1"/>
                </a:solidFill>
              </a:rPr>
              <a:t>Umsetzung eines realitätsnahen Projekts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78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Terminplanung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0" y="1606838"/>
            <a:ext cx="11974675" cy="3690027"/>
          </a:xfrm>
          <a:prstGeom prst="rect">
            <a:avLst/>
          </a:prstGeom>
        </p:spPr>
      </p:pic>
      <p:sp>
        <p:nvSpPr>
          <p:cNvPr id="4" name="Rahmen 3"/>
          <p:cNvSpPr/>
          <p:nvPr/>
        </p:nvSpPr>
        <p:spPr>
          <a:xfrm>
            <a:off x="223284" y="4710223"/>
            <a:ext cx="8761228" cy="20201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30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 Ergebnis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294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Ergebnis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73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Verbesserungen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688C1"/>
                </a:solidFill>
              </a:rPr>
              <a:t>Besser Kommunikation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>
              <a:solidFill>
                <a:srgbClr val="0688C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688C1"/>
                </a:solidFill>
              </a:rPr>
              <a:t>Mehr an Vorgaben halten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>
              <a:solidFill>
                <a:srgbClr val="0688C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688C1"/>
                </a:solidFill>
              </a:rPr>
              <a:t>Mehr Kontrolle</a:t>
            </a:r>
          </a:p>
        </p:txBody>
      </p:sp>
    </p:spTree>
    <p:extLst>
      <p:ext uri="{BB962C8B-B14F-4D97-AF65-F5344CB8AC3E}">
        <p14:creationId xmlns:p14="http://schemas.microsoft.com/office/powerpoint/2010/main" val="1917871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9465" y="1970642"/>
            <a:ext cx="10515600" cy="2495033"/>
          </a:xfrm>
        </p:spPr>
        <p:txBody>
          <a:bodyPr>
            <a:normAutofit/>
          </a:bodyPr>
          <a:lstStyle/>
          <a:p>
            <a:pPr algn="ctr"/>
            <a:r>
              <a:rPr lang="de-DE" sz="8800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117831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Projektbeschreibung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36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Ist-Zustand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accent1"/>
                </a:solidFill>
              </a:rPr>
              <a:t>Inkonsistente Datenhaltung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accent1"/>
                </a:solidFill>
              </a:rPr>
              <a:t>Unzureichende Dokumentation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accent1"/>
                </a:solidFill>
              </a:rPr>
              <a:t>Geordnete Netzwerkumgebung ist nicht vorhanden</a:t>
            </a:r>
          </a:p>
        </p:txBody>
      </p:sp>
    </p:spTree>
    <p:extLst>
      <p:ext uri="{BB962C8B-B14F-4D97-AF65-F5344CB8AC3E}">
        <p14:creationId xmlns:p14="http://schemas.microsoft.com/office/powerpoint/2010/main" val="38518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Soll-Zustand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accent1"/>
                </a:solidFill>
              </a:rPr>
              <a:t>Testumgebung für Kunden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accent1"/>
                </a:solidFill>
              </a:rPr>
              <a:t>Unmittelbar ersichtlicher Ist-Bestand an Hardware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accent1"/>
                </a:solidFill>
              </a:rPr>
              <a:t>Bündelung der Systeme in ein System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accent1"/>
                </a:solidFill>
              </a:rPr>
              <a:t>Software mit Datenbankanbindung zur Stammdatenverwaltung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0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Kundenwunsch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accent1"/>
                </a:solidFill>
              </a:rPr>
              <a:t>Ausführliches Handbuch über Installations- und Konfigurationsvorgang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accent1"/>
                </a:solidFill>
              </a:rPr>
              <a:t>Alternatives Zukunftsszenario</a:t>
            </a:r>
          </a:p>
        </p:txBody>
      </p:sp>
    </p:spTree>
    <p:extLst>
      <p:ext uri="{BB962C8B-B14F-4D97-AF65-F5344CB8AC3E}">
        <p14:creationId xmlns:p14="http://schemas.microsoft.com/office/powerpoint/2010/main" val="400849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Produktvorstellung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0688C1"/>
                </a:solidFill>
              </a:rPr>
              <a:t>Team-Hardware</a:t>
            </a:r>
          </a:p>
        </p:txBody>
      </p:sp>
    </p:spTree>
    <p:extLst>
      <p:ext uri="{BB962C8B-B14F-4D97-AF65-F5344CB8AC3E}">
        <p14:creationId xmlns:p14="http://schemas.microsoft.com/office/powerpoint/2010/main" val="169685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Logischer Netzwerkplan</a:t>
            </a: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7" b="2209"/>
          <a:stretch/>
        </p:blipFill>
        <p:spPr>
          <a:xfrm>
            <a:off x="629007" y="1307229"/>
            <a:ext cx="8595003" cy="5550771"/>
          </a:xfrm>
        </p:spPr>
      </p:pic>
    </p:spTree>
    <p:extLst>
      <p:ext uri="{BB962C8B-B14F-4D97-AF65-F5344CB8AC3E}">
        <p14:creationId xmlns:p14="http://schemas.microsoft.com/office/powerpoint/2010/main" val="1915459710"/>
      </p:ext>
    </p:extLst>
  </p:cSld>
  <p:clrMapOvr>
    <a:masterClrMapping/>
  </p:clrMapOvr>
</p:sld>
</file>

<file path=ppt/theme/theme1.xml><?xml version="1.0" encoding="utf-8"?>
<a:theme xmlns:a="http://schemas.openxmlformats.org/drawingml/2006/main" name="B3-fürt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3-fürth" id="{5C263F5C-28F3-4F0A-9F66-D74DE92DC17A}" vid="{EEC46327-AEAD-4AF1-9F83-147B91EC97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B3-fürth</Template>
  <TotalTime>0</TotalTime>
  <Words>949</Words>
  <Application>Microsoft Office PowerPoint</Application>
  <PresentationFormat>Breitbild</PresentationFormat>
  <Paragraphs>485</Paragraphs>
  <Slides>34</Slides>
  <Notes>6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B3-fürth</vt:lpstr>
      <vt:lpstr>Projekt IT-Verwaltung (Gruppe 2)</vt:lpstr>
      <vt:lpstr>Gliederung</vt:lpstr>
      <vt:lpstr>1. Einführung</vt:lpstr>
      <vt:lpstr>2. Projektbeschreibung</vt:lpstr>
      <vt:lpstr>Ist-Zustand</vt:lpstr>
      <vt:lpstr>Soll-Zustand</vt:lpstr>
      <vt:lpstr>Kundenwunsch</vt:lpstr>
      <vt:lpstr>3. Produktvorstellung</vt:lpstr>
      <vt:lpstr>Logischer Netzwerkplan</vt:lpstr>
      <vt:lpstr>Netzwerk</vt:lpstr>
      <vt:lpstr>Zugriffsrechte</vt:lpstr>
      <vt:lpstr>Server</vt:lpstr>
      <vt:lpstr>Clients</vt:lpstr>
      <vt:lpstr>Active Directory</vt:lpstr>
      <vt:lpstr>3. Produktvorstellung</vt:lpstr>
      <vt:lpstr>PowerPoint-Präsentation</vt:lpstr>
      <vt:lpstr>3. Produktvorstellung</vt:lpstr>
      <vt:lpstr>Alte Netzwerkstruktur</vt:lpstr>
      <vt:lpstr>Neue Netzwerkstruktur</vt:lpstr>
      <vt:lpstr>VLAN Konzept</vt:lpstr>
      <vt:lpstr>Netzkonzept</vt:lpstr>
      <vt:lpstr>Ist-Zustand</vt:lpstr>
      <vt:lpstr>Virtual Desktop Infrastruktur</vt:lpstr>
      <vt:lpstr>Testumgebung für Virtualisierung</vt:lpstr>
      <vt:lpstr>Angebot</vt:lpstr>
      <vt:lpstr>4. Projektplanung</vt:lpstr>
      <vt:lpstr>Personalplanung</vt:lpstr>
      <vt:lpstr>Kostenplanung</vt:lpstr>
      <vt:lpstr>Terminplanung</vt:lpstr>
      <vt:lpstr>Terminplanung</vt:lpstr>
      <vt:lpstr>5. Ergebnis</vt:lpstr>
      <vt:lpstr>Ergebnis</vt:lpstr>
      <vt:lpstr>Verbesserungen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Hobauer</dc:creator>
  <cp:lastModifiedBy>Sven Hobauer</cp:lastModifiedBy>
  <cp:revision>46</cp:revision>
  <dcterms:created xsi:type="dcterms:W3CDTF">2017-05-17T10:50:13Z</dcterms:created>
  <dcterms:modified xsi:type="dcterms:W3CDTF">2017-05-18T17:16:19Z</dcterms:modified>
</cp:coreProperties>
</file>