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Inter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Reem Kufi"/>
      <p:regular r:id="rId41"/>
      <p:bold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cOSl7MgfoFGbSkpgvAppFsutr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4E2F0C-F3CE-4180-9B6B-EB4CF97FEA5C}">
  <a:tblStyle styleId="{834E2F0C-F3CE-4180-9B6B-EB4CF97FE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27295D-3C15-4730-9954-96934892D1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5B8795-F87D-4D20-B755-69F3354F7B2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ReemKufi-bold.fntdata"/><Relationship Id="rId41" Type="http://schemas.openxmlformats.org/officeDocument/2006/relationships/font" Target="fonts/ReemKufi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9f0b1f9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49f0b1f9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2647cb8d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2647cb8d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82647cb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82647cb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82647cb8d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82647cb8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82647cb8d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82647cb8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82647cb8d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82647cb8d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82647cb8d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82647cb8d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82647cb8d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82647cb8d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82647cb8d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82647cb8d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82647cb8d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82647cb8d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82647cb8d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82647cb8d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9f0b1f9c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49f0b1f9c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82647cb8d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82647cb8d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82647cb8d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82647cb8d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82647cb8d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82647cb8d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f16a0e4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e2f16a0e4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2f16a0e4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e2f16a0e4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2f16a0e42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e2f16a0e4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4ff7995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e4ff7995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4ff7995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e4ff7995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2d92b8953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e2d92b8953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2d92b895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e2d92b89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d92b89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2d92b89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2647c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2647c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2647cb8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2647cb8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2647cb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82647cb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479708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4479708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2647cb8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2647cb8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82647cb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82647cb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6"/>
          <p:cNvGrpSpPr/>
          <p:nvPr/>
        </p:nvGrpSpPr>
        <p:grpSpPr>
          <a:xfrm>
            <a:off x="-2037125" y="-2019300"/>
            <a:ext cx="13240700" cy="9207600"/>
            <a:chOff x="-2037125" y="-2019300"/>
            <a:chExt cx="13240700" cy="9207600"/>
          </a:xfrm>
        </p:grpSpPr>
        <p:sp>
          <p:nvSpPr>
            <p:cNvPr id="10" name="Google Shape;10;p56"/>
            <p:cNvSpPr/>
            <p:nvPr/>
          </p:nvSpPr>
          <p:spPr>
            <a:xfrm>
              <a:off x="-2037125" y="3123900"/>
              <a:ext cx="4064400" cy="406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56"/>
            <p:cNvSpPr/>
            <p:nvPr/>
          </p:nvSpPr>
          <p:spPr>
            <a:xfrm rot="10800000">
              <a:off x="7139175" y="-2019300"/>
              <a:ext cx="4064400" cy="4064400"/>
            </a:xfrm>
            <a:prstGeom prst="arc">
              <a:avLst>
                <a:gd fmla="val 16200000" name="adj1"/>
                <a:gd fmla="val 52949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56"/>
          <p:cNvSpPr txBox="1"/>
          <p:nvPr>
            <p:ph type="title"/>
          </p:nvPr>
        </p:nvSpPr>
        <p:spPr>
          <a:xfrm>
            <a:off x="2297875" y="3593400"/>
            <a:ext cx="45597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9pPr>
          </a:lstStyle>
          <a:p/>
        </p:txBody>
      </p:sp>
      <p:sp>
        <p:nvSpPr>
          <p:cNvPr id="13" name="Google Shape;13;p56"/>
          <p:cNvSpPr txBox="1"/>
          <p:nvPr>
            <p:ph idx="1" type="subTitle"/>
          </p:nvPr>
        </p:nvSpPr>
        <p:spPr>
          <a:xfrm>
            <a:off x="2006850" y="1657350"/>
            <a:ext cx="5118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/>
          <p:nvPr>
            <p:ph idx="1" type="subTitle"/>
          </p:nvPr>
        </p:nvSpPr>
        <p:spPr>
          <a:xfrm>
            <a:off x="704425" y="3934178"/>
            <a:ext cx="238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60"/>
          <p:cNvSpPr txBox="1"/>
          <p:nvPr>
            <p:ph type="title"/>
          </p:nvPr>
        </p:nvSpPr>
        <p:spPr>
          <a:xfrm>
            <a:off x="704400" y="255100"/>
            <a:ext cx="5172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60"/>
          <p:cNvSpPr txBox="1"/>
          <p:nvPr>
            <p:ph idx="2" type="subTitle"/>
          </p:nvPr>
        </p:nvSpPr>
        <p:spPr>
          <a:xfrm>
            <a:off x="3377850" y="3934178"/>
            <a:ext cx="238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0"/>
          <p:cNvSpPr txBox="1"/>
          <p:nvPr>
            <p:ph idx="3" type="subTitle"/>
          </p:nvPr>
        </p:nvSpPr>
        <p:spPr>
          <a:xfrm>
            <a:off x="6051275" y="3934178"/>
            <a:ext cx="238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60"/>
          <p:cNvSpPr txBox="1"/>
          <p:nvPr>
            <p:ph idx="4" type="subTitle"/>
          </p:nvPr>
        </p:nvSpPr>
        <p:spPr>
          <a:xfrm>
            <a:off x="717650" y="3438050"/>
            <a:ext cx="2253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5" type="subTitle"/>
          </p:nvPr>
        </p:nvSpPr>
        <p:spPr>
          <a:xfrm>
            <a:off x="3384468" y="3438050"/>
            <a:ext cx="2253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6" type="subTitle"/>
          </p:nvPr>
        </p:nvSpPr>
        <p:spPr>
          <a:xfrm>
            <a:off x="6051274" y="3438050"/>
            <a:ext cx="2253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_1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3859550" y="241300"/>
            <a:ext cx="4571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61"/>
          <p:cNvSpPr txBox="1"/>
          <p:nvPr>
            <p:ph idx="1" type="subTitle"/>
          </p:nvPr>
        </p:nvSpPr>
        <p:spPr>
          <a:xfrm>
            <a:off x="3607200" y="2005437"/>
            <a:ext cx="2388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61"/>
          <p:cNvSpPr txBox="1"/>
          <p:nvPr>
            <p:ph idx="2" type="subTitle"/>
          </p:nvPr>
        </p:nvSpPr>
        <p:spPr>
          <a:xfrm>
            <a:off x="3607200" y="3760888"/>
            <a:ext cx="2388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61"/>
          <p:cNvSpPr txBox="1"/>
          <p:nvPr>
            <p:ph idx="3" type="subTitle"/>
          </p:nvPr>
        </p:nvSpPr>
        <p:spPr>
          <a:xfrm>
            <a:off x="6042475" y="2005437"/>
            <a:ext cx="2388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61"/>
          <p:cNvSpPr txBox="1"/>
          <p:nvPr>
            <p:ph idx="4" type="subTitle"/>
          </p:nvPr>
        </p:nvSpPr>
        <p:spPr>
          <a:xfrm>
            <a:off x="6042475" y="3760888"/>
            <a:ext cx="2388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61"/>
          <p:cNvSpPr txBox="1"/>
          <p:nvPr>
            <p:ph idx="5" type="subTitle"/>
          </p:nvPr>
        </p:nvSpPr>
        <p:spPr>
          <a:xfrm>
            <a:off x="3741600" y="1573738"/>
            <a:ext cx="225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4" name="Google Shape;74;p61"/>
          <p:cNvSpPr txBox="1"/>
          <p:nvPr>
            <p:ph idx="6" type="subTitle"/>
          </p:nvPr>
        </p:nvSpPr>
        <p:spPr>
          <a:xfrm>
            <a:off x="6176875" y="1573738"/>
            <a:ext cx="225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5" name="Google Shape;75;p61"/>
          <p:cNvSpPr txBox="1"/>
          <p:nvPr>
            <p:ph idx="7" type="subTitle"/>
          </p:nvPr>
        </p:nvSpPr>
        <p:spPr>
          <a:xfrm>
            <a:off x="3741600" y="3329175"/>
            <a:ext cx="225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6" name="Google Shape;76;p61"/>
          <p:cNvSpPr txBox="1"/>
          <p:nvPr>
            <p:ph idx="8" type="subTitle"/>
          </p:nvPr>
        </p:nvSpPr>
        <p:spPr>
          <a:xfrm>
            <a:off x="6176875" y="3329175"/>
            <a:ext cx="225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2"/>
          <p:cNvGrpSpPr/>
          <p:nvPr/>
        </p:nvGrpSpPr>
        <p:grpSpPr>
          <a:xfrm>
            <a:off x="-2037125" y="-2019300"/>
            <a:ext cx="13240700" cy="9207600"/>
            <a:chOff x="-2037125" y="-2019300"/>
            <a:chExt cx="13240700" cy="9207600"/>
          </a:xfrm>
        </p:grpSpPr>
        <p:sp>
          <p:nvSpPr>
            <p:cNvPr id="79" name="Google Shape;79;p62"/>
            <p:cNvSpPr/>
            <p:nvPr/>
          </p:nvSpPr>
          <p:spPr>
            <a:xfrm flipH="1">
              <a:off x="7139175" y="3123900"/>
              <a:ext cx="4064400" cy="406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2"/>
            <p:cNvSpPr/>
            <p:nvPr/>
          </p:nvSpPr>
          <p:spPr>
            <a:xfrm flipH="1" rot="10800000">
              <a:off x="-2037125" y="-2019300"/>
              <a:ext cx="4064400" cy="4064400"/>
            </a:xfrm>
            <a:prstGeom prst="arc">
              <a:avLst>
                <a:gd fmla="val 16200000" name="adj1"/>
                <a:gd fmla="val 33971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62"/>
          <p:cNvSpPr txBox="1"/>
          <p:nvPr>
            <p:ph type="title"/>
          </p:nvPr>
        </p:nvSpPr>
        <p:spPr>
          <a:xfrm>
            <a:off x="1758400" y="1571700"/>
            <a:ext cx="56133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62"/>
          <p:cNvSpPr txBox="1"/>
          <p:nvPr>
            <p:ph idx="1" type="subTitle"/>
          </p:nvPr>
        </p:nvSpPr>
        <p:spPr>
          <a:xfrm>
            <a:off x="2286350" y="3564925"/>
            <a:ext cx="4584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3">
  <p:cSld name="CUSTOM_2_1_1_1_1_1_1_1_1_1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4"/>
          <p:cNvSpPr txBox="1"/>
          <p:nvPr>
            <p:ph type="title"/>
          </p:nvPr>
        </p:nvSpPr>
        <p:spPr>
          <a:xfrm>
            <a:off x="5573025" y="896700"/>
            <a:ext cx="2847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64"/>
          <p:cNvSpPr txBox="1"/>
          <p:nvPr>
            <p:ph idx="1" type="subTitle"/>
          </p:nvPr>
        </p:nvSpPr>
        <p:spPr>
          <a:xfrm>
            <a:off x="5870100" y="2128800"/>
            <a:ext cx="25608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5"/>
          <p:cNvSpPr txBox="1"/>
          <p:nvPr>
            <p:ph type="title"/>
          </p:nvPr>
        </p:nvSpPr>
        <p:spPr>
          <a:xfrm>
            <a:off x="704400" y="255100"/>
            <a:ext cx="7080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2_4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6"/>
          <p:cNvSpPr txBox="1"/>
          <p:nvPr>
            <p:ph type="title"/>
          </p:nvPr>
        </p:nvSpPr>
        <p:spPr>
          <a:xfrm>
            <a:off x="704400" y="255100"/>
            <a:ext cx="566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66"/>
          <p:cNvSpPr txBox="1"/>
          <p:nvPr>
            <p:ph idx="1" type="subTitle"/>
          </p:nvPr>
        </p:nvSpPr>
        <p:spPr>
          <a:xfrm>
            <a:off x="883050" y="1568600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66"/>
          <p:cNvSpPr txBox="1"/>
          <p:nvPr>
            <p:ph idx="2" type="subTitle"/>
          </p:nvPr>
        </p:nvSpPr>
        <p:spPr>
          <a:xfrm>
            <a:off x="738900" y="2070713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66"/>
          <p:cNvSpPr txBox="1"/>
          <p:nvPr>
            <p:ph idx="3" type="subTitle"/>
          </p:nvPr>
        </p:nvSpPr>
        <p:spPr>
          <a:xfrm>
            <a:off x="883050" y="3583325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66"/>
          <p:cNvSpPr txBox="1"/>
          <p:nvPr>
            <p:ph idx="4" type="subTitle"/>
          </p:nvPr>
        </p:nvSpPr>
        <p:spPr>
          <a:xfrm>
            <a:off x="738900" y="4085438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66"/>
          <p:cNvSpPr txBox="1"/>
          <p:nvPr>
            <p:ph idx="5" type="subTitle"/>
          </p:nvPr>
        </p:nvSpPr>
        <p:spPr>
          <a:xfrm>
            <a:off x="3445050" y="1568600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5" name="Google Shape;95;p66"/>
          <p:cNvSpPr txBox="1"/>
          <p:nvPr>
            <p:ph idx="6" type="subTitle"/>
          </p:nvPr>
        </p:nvSpPr>
        <p:spPr>
          <a:xfrm>
            <a:off x="3300900" y="2070713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66"/>
          <p:cNvSpPr txBox="1"/>
          <p:nvPr>
            <p:ph idx="7" type="subTitle"/>
          </p:nvPr>
        </p:nvSpPr>
        <p:spPr>
          <a:xfrm>
            <a:off x="3445050" y="3583325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7" name="Google Shape;97;p66"/>
          <p:cNvSpPr txBox="1"/>
          <p:nvPr>
            <p:ph idx="8" type="subTitle"/>
          </p:nvPr>
        </p:nvSpPr>
        <p:spPr>
          <a:xfrm>
            <a:off x="3300900" y="4085438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66"/>
          <p:cNvSpPr txBox="1"/>
          <p:nvPr>
            <p:ph idx="9" type="subTitle"/>
          </p:nvPr>
        </p:nvSpPr>
        <p:spPr>
          <a:xfrm>
            <a:off x="6032725" y="1568600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9" name="Google Shape;99;p66"/>
          <p:cNvSpPr txBox="1"/>
          <p:nvPr>
            <p:ph idx="13" type="subTitle"/>
          </p:nvPr>
        </p:nvSpPr>
        <p:spPr>
          <a:xfrm>
            <a:off x="5888575" y="2070713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66"/>
          <p:cNvSpPr txBox="1"/>
          <p:nvPr>
            <p:ph idx="14" type="subTitle"/>
          </p:nvPr>
        </p:nvSpPr>
        <p:spPr>
          <a:xfrm>
            <a:off x="6032725" y="3583325"/>
            <a:ext cx="22539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1" name="Google Shape;101;p66"/>
          <p:cNvSpPr txBox="1"/>
          <p:nvPr>
            <p:ph idx="15" type="subTitle"/>
          </p:nvPr>
        </p:nvSpPr>
        <p:spPr>
          <a:xfrm>
            <a:off x="5888575" y="4085438"/>
            <a:ext cx="254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2_3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7"/>
          <p:cNvSpPr txBox="1"/>
          <p:nvPr>
            <p:ph type="title"/>
          </p:nvPr>
        </p:nvSpPr>
        <p:spPr>
          <a:xfrm>
            <a:off x="704400" y="255100"/>
            <a:ext cx="4164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Google Shape;104;p67"/>
          <p:cNvSpPr/>
          <p:nvPr/>
        </p:nvSpPr>
        <p:spPr>
          <a:xfrm flipH="1">
            <a:off x="7139175" y="3123900"/>
            <a:ext cx="4064400" cy="406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8"/>
          <p:cNvSpPr txBox="1"/>
          <p:nvPr>
            <p:ph hasCustomPrompt="1" type="title"/>
          </p:nvPr>
        </p:nvSpPr>
        <p:spPr>
          <a:xfrm>
            <a:off x="1257538" y="2040600"/>
            <a:ext cx="66198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68"/>
          <p:cNvSpPr txBox="1"/>
          <p:nvPr>
            <p:ph idx="1" type="subTitle"/>
          </p:nvPr>
        </p:nvSpPr>
        <p:spPr>
          <a:xfrm>
            <a:off x="2147275" y="3564800"/>
            <a:ext cx="48585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8" name="Google Shape;108;p68"/>
          <p:cNvSpPr/>
          <p:nvPr/>
        </p:nvSpPr>
        <p:spPr>
          <a:xfrm>
            <a:off x="-2037125" y="3123900"/>
            <a:ext cx="4064400" cy="4064400"/>
          </a:xfrm>
          <a:prstGeom prst="arc">
            <a:avLst>
              <a:gd fmla="val 16036048" name="adj1"/>
              <a:gd fmla="val 0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8"/>
          <p:cNvSpPr/>
          <p:nvPr/>
        </p:nvSpPr>
        <p:spPr>
          <a:xfrm rot="10800000">
            <a:off x="7139175" y="-2019300"/>
            <a:ext cx="4064400" cy="4064400"/>
          </a:xfrm>
          <a:prstGeom prst="arc">
            <a:avLst>
              <a:gd fmla="val 16200000" name="adj1"/>
              <a:gd fmla="val 52949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numbers and subtitles">
  <p:cSld name="BIG_NUMBER_1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9"/>
          <p:cNvSpPr txBox="1"/>
          <p:nvPr>
            <p:ph type="title"/>
          </p:nvPr>
        </p:nvSpPr>
        <p:spPr>
          <a:xfrm>
            <a:off x="4843925" y="889250"/>
            <a:ext cx="35868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69"/>
          <p:cNvSpPr txBox="1"/>
          <p:nvPr>
            <p:ph idx="1" type="subTitle"/>
          </p:nvPr>
        </p:nvSpPr>
        <p:spPr>
          <a:xfrm>
            <a:off x="4843925" y="1476750"/>
            <a:ext cx="3586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69"/>
          <p:cNvSpPr txBox="1"/>
          <p:nvPr>
            <p:ph idx="2" type="title"/>
          </p:nvPr>
        </p:nvSpPr>
        <p:spPr>
          <a:xfrm>
            <a:off x="4843925" y="2092638"/>
            <a:ext cx="35868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69"/>
          <p:cNvSpPr txBox="1"/>
          <p:nvPr>
            <p:ph idx="3" type="subTitle"/>
          </p:nvPr>
        </p:nvSpPr>
        <p:spPr>
          <a:xfrm>
            <a:off x="4843925" y="2680138"/>
            <a:ext cx="3586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69"/>
          <p:cNvSpPr txBox="1"/>
          <p:nvPr>
            <p:ph idx="4" type="title"/>
          </p:nvPr>
        </p:nvSpPr>
        <p:spPr>
          <a:xfrm>
            <a:off x="4843925" y="3308800"/>
            <a:ext cx="35868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69"/>
          <p:cNvSpPr txBox="1"/>
          <p:nvPr>
            <p:ph idx="5" type="subTitle"/>
          </p:nvPr>
        </p:nvSpPr>
        <p:spPr>
          <a:xfrm>
            <a:off x="4843925" y="3896300"/>
            <a:ext cx="3586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1">
  <p:cSld name="CUSTOM_2_1_2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 txBox="1"/>
          <p:nvPr>
            <p:ph type="title"/>
          </p:nvPr>
        </p:nvSpPr>
        <p:spPr>
          <a:xfrm>
            <a:off x="704400" y="255100"/>
            <a:ext cx="2528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" name="Google Shape;119;p70"/>
          <p:cNvSpPr/>
          <p:nvPr/>
        </p:nvSpPr>
        <p:spPr>
          <a:xfrm>
            <a:off x="3948000" y="2914650"/>
            <a:ext cx="4482900" cy="4482900"/>
          </a:xfrm>
          <a:prstGeom prst="arc">
            <a:avLst>
              <a:gd fmla="val 10791040" name="adj1"/>
              <a:gd fmla="val 0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0"/>
          <p:cNvSpPr txBox="1"/>
          <p:nvPr>
            <p:ph idx="1" type="subTitle"/>
          </p:nvPr>
        </p:nvSpPr>
        <p:spPr>
          <a:xfrm>
            <a:off x="713225" y="1339275"/>
            <a:ext cx="298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704425" y="939025"/>
            <a:ext cx="7726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6" name="Google Shape;16;p53"/>
          <p:cNvSpPr txBox="1"/>
          <p:nvPr>
            <p:ph type="title"/>
          </p:nvPr>
        </p:nvSpPr>
        <p:spPr>
          <a:xfrm>
            <a:off x="704400" y="255100"/>
            <a:ext cx="3698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2">
  <p:cSld name="CUSTOM_2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1"/>
          <p:cNvSpPr/>
          <p:nvPr/>
        </p:nvSpPr>
        <p:spPr>
          <a:xfrm>
            <a:off x="713225" y="2914650"/>
            <a:ext cx="4482900" cy="4482900"/>
          </a:xfrm>
          <a:prstGeom prst="arc">
            <a:avLst>
              <a:gd fmla="val 10791040" name="adj1"/>
              <a:gd fmla="val 0" name="adj2"/>
            </a:avLst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1"/>
          <p:cNvSpPr txBox="1"/>
          <p:nvPr>
            <p:ph type="title"/>
          </p:nvPr>
        </p:nvSpPr>
        <p:spPr>
          <a:xfrm>
            <a:off x="6619800" y="255100"/>
            <a:ext cx="1810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4" name="Google Shape;124;p71"/>
          <p:cNvSpPr txBox="1"/>
          <p:nvPr>
            <p:ph idx="1" type="subTitle"/>
          </p:nvPr>
        </p:nvSpPr>
        <p:spPr>
          <a:xfrm>
            <a:off x="5432625" y="1339275"/>
            <a:ext cx="298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2"/>
          <p:cNvSpPr txBox="1"/>
          <p:nvPr>
            <p:ph type="title"/>
          </p:nvPr>
        </p:nvSpPr>
        <p:spPr>
          <a:xfrm>
            <a:off x="713263" y="1112663"/>
            <a:ext cx="3146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7" name="Google Shape;127;p72"/>
          <p:cNvSpPr txBox="1"/>
          <p:nvPr>
            <p:ph idx="1" type="subTitle"/>
          </p:nvPr>
        </p:nvSpPr>
        <p:spPr>
          <a:xfrm>
            <a:off x="4602925" y="1556800"/>
            <a:ext cx="3814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28" name="Google Shape;128;p72"/>
          <p:cNvSpPr txBox="1"/>
          <p:nvPr/>
        </p:nvSpPr>
        <p:spPr>
          <a:xfrm>
            <a:off x="1963650" y="3984250"/>
            <a:ext cx="5216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i="0" lang="e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endParaRPr b="1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9" name="Google Shape;129;p72"/>
          <p:cNvGrpSpPr/>
          <p:nvPr/>
        </p:nvGrpSpPr>
        <p:grpSpPr>
          <a:xfrm>
            <a:off x="713237" y="552234"/>
            <a:ext cx="3146456" cy="3146456"/>
            <a:chOff x="713214" y="552214"/>
            <a:chExt cx="3252823" cy="3252823"/>
          </a:xfrm>
        </p:grpSpPr>
        <p:sp>
          <p:nvSpPr>
            <p:cNvPr id="130" name="Google Shape;130;p72"/>
            <p:cNvSpPr/>
            <p:nvPr/>
          </p:nvSpPr>
          <p:spPr>
            <a:xfrm>
              <a:off x="713437" y="552437"/>
              <a:ext cx="3252600" cy="3252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2"/>
            <p:cNvSpPr/>
            <p:nvPr/>
          </p:nvSpPr>
          <p:spPr>
            <a:xfrm rot="10800000">
              <a:off x="713214" y="552214"/>
              <a:ext cx="3252600" cy="3252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bodies">
  <p:cSld name="CUSTOM_2_3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3"/>
          <p:cNvSpPr txBox="1"/>
          <p:nvPr>
            <p:ph idx="1" type="subTitle"/>
          </p:nvPr>
        </p:nvSpPr>
        <p:spPr>
          <a:xfrm>
            <a:off x="704425" y="1216500"/>
            <a:ext cx="37599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73"/>
          <p:cNvSpPr txBox="1"/>
          <p:nvPr>
            <p:ph type="title"/>
          </p:nvPr>
        </p:nvSpPr>
        <p:spPr>
          <a:xfrm>
            <a:off x="704400" y="255100"/>
            <a:ext cx="1697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5" name="Google Shape;135;p73"/>
          <p:cNvSpPr txBox="1"/>
          <p:nvPr>
            <p:ph idx="2" type="subTitle"/>
          </p:nvPr>
        </p:nvSpPr>
        <p:spPr>
          <a:xfrm>
            <a:off x="4670875" y="1216500"/>
            <a:ext cx="37599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screen image">
  <p:cSld name="CUSTOM_2_1_1_1_1_1_1_1_1_1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>
            <a:off x="5284500" y="783375"/>
            <a:ext cx="29982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ροσαρμοσμένη διάταξη">
  <p:cSld name="AUTOLAYOUT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2d92b8953_0_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e2d92b8953_0_479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ge2d92b8953_0_47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4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4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4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4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4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4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ge2d92b8953_0_4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title"/>
          </p:nvPr>
        </p:nvSpPr>
        <p:spPr>
          <a:xfrm>
            <a:off x="713225" y="539500"/>
            <a:ext cx="2998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" type="subTitle"/>
          </p:nvPr>
        </p:nvSpPr>
        <p:spPr>
          <a:xfrm>
            <a:off x="713225" y="3332025"/>
            <a:ext cx="29982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4"/>
          <p:cNvGrpSpPr/>
          <p:nvPr/>
        </p:nvGrpSpPr>
        <p:grpSpPr>
          <a:xfrm>
            <a:off x="713225" y="552450"/>
            <a:ext cx="4064400" cy="4064400"/>
            <a:chOff x="960125" y="552450"/>
            <a:chExt cx="4064400" cy="4064400"/>
          </a:xfrm>
        </p:grpSpPr>
        <p:sp>
          <p:nvSpPr>
            <p:cNvPr id="27" name="Google Shape;27;p54"/>
            <p:cNvSpPr/>
            <p:nvPr/>
          </p:nvSpPr>
          <p:spPr>
            <a:xfrm>
              <a:off x="960125" y="552450"/>
              <a:ext cx="4064400" cy="406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 rot="10800000">
              <a:off x="960125" y="552450"/>
              <a:ext cx="4064400" cy="406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4"/>
          <p:cNvSpPr txBox="1"/>
          <p:nvPr>
            <p:ph type="title"/>
          </p:nvPr>
        </p:nvSpPr>
        <p:spPr>
          <a:xfrm>
            <a:off x="713225" y="1571850"/>
            <a:ext cx="4064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54"/>
          <p:cNvSpPr txBox="1"/>
          <p:nvPr>
            <p:ph idx="1" type="subTitle"/>
          </p:nvPr>
        </p:nvSpPr>
        <p:spPr>
          <a:xfrm>
            <a:off x="5432625" y="2565225"/>
            <a:ext cx="29982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1_1_1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/>
          <p:nvPr>
            <p:ph type="title"/>
          </p:nvPr>
        </p:nvSpPr>
        <p:spPr>
          <a:xfrm>
            <a:off x="704400" y="255100"/>
            <a:ext cx="1581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55"/>
          <p:cNvSpPr txBox="1"/>
          <p:nvPr>
            <p:ph idx="2" type="title"/>
          </p:nvPr>
        </p:nvSpPr>
        <p:spPr>
          <a:xfrm>
            <a:off x="712475" y="112887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b="0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55"/>
          <p:cNvSpPr txBox="1"/>
          <p:nvPr>
            <p:ph idx="1" type="subTitle"/>
          </p:nvPr>
        </p:nvSpPr>
        <p:spPr>
          <a:xfrm>
            <a:off x="712475" y="1889525"/>
            <a:ext cx="2238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3" type="title"/>
          </p:nvPr>
        </p:nvSpPr>
        <p:spPr>
          <a:xfrm>
            <a:off x="3113150" y="112887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b="0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4" type="subTitle"/>
          </p:nvPr>
        </p:nvSpPr>
        <p:spPr>
          <a:xfrm>
            <a:off x="3113150" y="1889525"/>
            <a:ext cx="2238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5" type="title"/>
          </p:nvPr>
        </p:nvSpPr>
        <p:spPr>
          <a:xfrm>
            <a:off x="712475" y="293232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b="0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" name="Google Shape;38;p55"/>
          <p:cNvSpPr txBox="1"/>
          <p:nvPr>
            <p:ph idx="6" type="subTitle"/>
          </p:nvPr>
        </p:nvSpPr>
        <p:spPr>
          <a:xfrm>
            <a:off x="712475" y="3692975"/>
            <a:ext cx="2238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7" type="title"/>
          </p:nvPr>
        </p:nvSpPr>
        <p:spPr>
          <a:xfrm>
            <a:off x="3113150" y="293232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b="0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None/>
              <a:def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" name="Google Shape;40;p55"/>
          <p:cNvSpPr txBox="1"/>
          <p:nvPr>
            <p:ph idx="8" type="subTitle"/>
          </p:nvPr>
        </p:nvSpPr>
        <p:spPr>
          <a:xfrm>
            <a:off x="3113150" y="3692975"/>
            <a:ext cx="22389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9" type="subTitle"/>
          </p:nvPr>
        </p:nvSpPr>
        <p:spPr>
          <a:xfrm>
            <a:off x="704400" y="150957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3" type="subTitle"/>
          </p:nvPr>
        </p:nvSpPr>
        <p:spPr>
          <a:xfrm>
            <a:off x="3113150" y="1509575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4" type="subTitle"/>
          </p:nvPr>
        </p:nvSpPr>
        <p:spPr>
          <a:xfrm>
            <a:off x="704400" y="3311450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5" type="subTitle"/>
          </p:nvPr>
        </p:nvSpPr>
        <p:spPr>
          <a:xfrm>
            <a:off x="3113150" y="3311450"/>
            <a:ext cx="1959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/>
          <p:nvPr>
            <p:ph idx="1" type="subTitle"/>
          </p:nvPr>
        </p:nvSpPr>
        <p:spPr>
          <a:xfrm>
            <a:off x="704425" y="1037175"/>
            <a:ext cx="45801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47" name="Google Shape;47;p57"/>
          <p:cNvSpPr txBox="1"/>
          <p:nvPr>
            <p:ph type="title"/>
          </p:nvPr>
        </p:nvSpPr>
        <p:spPr>
          <a:xfrm>
            <a:off x="704400" y="255100"/>
            <a:ext cx="3358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type="title"/>
          </p:nvPr>
        </p:nvSpPr>
        <p:spPr>
          <a:xfrm>
            <a:off x="5432625" y="1925250"/>
            <a:ext cx="300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58"/>
          <p:cNvSpPr txBox="1"/>
          <p:nvPr>
            <p:ph idx="2" type="title"/>
          </p:nvPr>
        </p:nvSpPr>
        <p:spPr>
          <a:xfrm>
            <a:off x="5432625" y="539425"/>
            <a:ext cx="30018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b="0"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Inter"/>
              <a:buNone/>
              <a:defRPr sz="2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1" name="Google Shape;51;p58"/>
          <p:cNvSpPr txBox="1"/>
          <p:nvPr>
            <p:ph idx="1" type="subTitle"/>
          </p:nvPr>
        </p:nvSpPr>
        <p:spPr>
          <a:xfrm>
            <a:off x="5445200" y="3636150"/>
            <a:ext cx="2251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2" name="Google Shape;52;p58"/>
          <p:cNvCxnSpPr/>
          <p:nvPr/>
        </p:nvCxnSpPr>
        <p:spPr>
          <a:xfrm>
            <a:off x="5445200" y="553300"/>
            <a:ext cx="2985600" cy="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/>
          <p:nvPr>
            <p:ph idx="1" type="subTitle"/>
          </p:nvPr>
        </p:nvSpPr>
        <p:spPr>
          <a:xfrm>
            <a:off x="5432625" y="1710638"/>
            <a:ext cx="29982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5" name="Google Shape;55;p59"/>
          <p:cNvSpPr txBox="1"/>
          <p:nvPr>
            <p:ph type="title"/>
          </p:nvPr>
        </p:nvSpPr>
        <p:spPr>
          <a:xfrm>
            <a:off x="704400" y="255100"/>
            <a:ext cx="4915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59"/>
          <p:cNvSpPr txBox="1"/>
          <p:nvPr>
            <p:ph idx="2" type="subTitle"/>
          </p:nvPr>
        </p:nvSpPr>
        <p:spPr>
          <a:xfrm>
            <a:off x="5432625" y="1297713"/>
            <a:ext cx="2998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7" name="Google Shape;57;p59"/>
          <p:cNvSpPr txBox="1"/>
          <p:nvPr>
            <p:ph idx="3" type="subTitle"/>
          </p:nvPr>
        </p:nvSpPr>
        <p:spPr>
          <a:xfrm>
            <a:off x="5432625" y="3572563"/>
            <a:ext cx="29982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8" name="Google Shape;58;p59"/>
          <p:cNvSpPr txBox="1"/>
          <p:nvPr>
            <p:ph idx="4" type="subTitle"/>
          </p:nvPr>
        </p:nvSpPr>
        <p:spPr>
          <a:xfrm>
            <a:off x="5432625" y="3159638"/>
            <a:ext cx="2998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4F4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0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9f0b1f9c_0_255"/>
          <p:cNvSpPr txBox="1"/>
          <p:nvPr>
            <p:ph idx="1" type="subTitle"/>
          </p:nvPr>
        </p:nvSpPr>
        <p:spPr>
          <a:xfrm>
            <a:off x="1796100" y="1590025"/>
            <a:ext cx="5551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Micro-Project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200"/>
              <a:t>Aspect Based Sentiment Analysis</a:t>
            </a:r>
            <a:endParaRPr sz="2200"/>
          </a:p>
        </p:txBody>
      </p:sp>
      <p:sp>
        <p:nvSpPr>
          <p:cNvPr id="144" name="Google Shape;144;ge49f0b1f9c_0_255"/>
          <p:cNvSpPr txBox="1"/>
          <p:nvPr>
            <p:ph type="title"/>
          </p:nvPr>
        </p:nvSpPr>
        <p:spPr>
          <a:xfrm>
            <a:off x="6038325" y="3786850"/>
            <a:ext cx="2822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Apostolos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Papatheodrou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82647cb8d_0_763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5" name="Google Shape;285;gb82647cb8d_0_763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b82647cb8d_0_763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gb82647cb8d_0_763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gb82647cb8d_0_763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9" name="Google Shape;289;gb82647cb8d_0_76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0" name="Google Shape;290;gb82647cb8d_0_763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gb82647cb8d_0_763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2" name="Google Shape;292;gb82647cb8d_0_763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93" name="Google Shape;293;gb82647cb8d_0_763"/>
          <p:cNvSpPr txBox="1"/>
          <p:nvPr/>
        </p:nvSpPr>
        <p:spPr>
          <a:xfrm>
            <a:off x="393250" y="3013875"/>
            <a:ext cx="461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GCFG: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The part of the model which is charged with the ATE task.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Exploits global (from all sentence) information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Bert layer and MHSA mechanism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gb82647cb8d_0_763"/>
          <p:cNvSpPr/>
          <p:nvPr/>
        </p:nvSpPr>
        <p:spPr>
          <a:xfrm>
            <a:off x="7436675" y="3417300"/>
            <a:ext cx="1104000" cy="12630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gb82647cb8d_0_763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96" name="Google Shape;296;gb82647cb8d_0_763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ABSA: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LCF-ATEPC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b82647cb8d_0_779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02" name="Google Shape;302;gb82647cb8d_0_779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ABSA: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LCF-ATEPC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03" name="Google Shape;303;gb82647cb8d_0_779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4" name="Google Shape;304;gb82647cb8d_0_779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gb82647cb8d_0_779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b82647cb8d_0_779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gb82647cb8d_0_779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8" name="Google Shape;308;gb82647cb8d_0_779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9" name="Google Shape;309;gb82647cb8d_0_779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gb82647cb8d_0_779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11" name="Google Shape;311;gb82647cb8d_0_779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12" name="Google Shape;312;gb82647cb8d_0_779"/>
          <p:cNvSpPr txBox="1"/>
          <p:nvPr/>
        </p:nvSpPr>
        <p:spPr>
          <a:xfrm>
            <a:off x="393250" y="3013875"/>
            <a:ext cx="49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gb82647cb8d_0_779"/>
          <p:cNvSpPr txBox="1"/>
          <p:nvPr/>
        </p:nvSpPr>
        <p:spPr>
          <a:xfrm>
            <a:off x="1563624" y="4160520"/>
            <a:ext cx="26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Formula: SRD = | i - Pa| - |m/2|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Google Shape;314;gb82647cb8d_0_779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often </a:t>
            </a: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the weekends.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gb82647cb8d_0_779"/>
          <p:cNvSpPr/>
          <p:nvPr/>
        </p:nvSpPr>
        <p:spPr>
          <a:xfrm rot="10800000">
            <a:off x="1281200" y="4159475"/>
            <a:ext cx="284400" cy="8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82647cb8d_0_779"/>
          <p:cNvSpPr txBox="1"/>
          <p:nvPr/>
        </p:nvSpPr>
        <p:spPr>
          <a:xfrm>
            <a:off x="690000" y="4401875"/>
            <a:ext cx="6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SRD</a:t>
            </a:r>
            <a:endParaRPr b="1" i="1" sz="13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7" name="Google Shape;317;gb82647cb8d_0_779"/>
          <p:cNvSpPr/>
          <p:nvPr/>
        </p:nvSpPr>
        <p:spPr>
          <a:xfrm>
            <a:off x="6017400" y="2631125"/>
            <a:ext cx="1104000" cy="20301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gb82647cb8d_0_799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23" name="Google Shape;323;gb82647cb8d_0_799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ABSA: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LCF-ATEPC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24" name="Google Shape;324;gb82647cb8d_0_799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5" name="Google Shape;325;gb82647cb8d_0_799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gb82647cb8d_0_799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gb82647cb8d_0_799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Google Shape;328;gb82647cb8d_0_799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9" name="Google Shape;329;gb82647cb8d_0_799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0" name="Google Shape;330;gb82647cb8d_0_799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gb82647cb8d_0_799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2" name="Google Shape;332;gb82647cb8d_0_799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33" name="Google Shape;333;gb82647cb8d_0_799"/>
          <p:cNvSpPr txBox="1"/>
          <p:nvPr/>
        </p:nvSpPr>
        <p:spPr>
          <a:xfrm>
            <a:off x="393250" y="3013875"/>
            <a:ext cx="49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gb82647cb8d_0_799"/>
          <p:cNvSpPr txBox="1"/>
          <p:nvPr/>
        </p:nvSpPr>
        <p:spPr>
          <a:xfrm>
            <a:off x="1563624" y="4160520"/>
            <a:ext cx="26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Formula: SRD = | i - Pa| - |m/2|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5" name="Google Shape;335;gb82647cb8d_0_799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 weekends.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gb82647cb8d_0_799"/>
          <p:cNvSpPr/>
          <p:nvPr/>
        </p:nvSpPr>
        <p:spPr>
          <a:xfrm rot="10800000">
            <a:off x="1281200" y="4159475"/>
            <a:ext cx="284400" cy="8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b82647cb8d_0_799"/>
          <p:cNvSpPr txBox="1"/>
          <p:nvPr/>
        </p:nvSpPr>
        <p:spPr>
          <a:xfrm>
            <a:off x="690000" y="4401875"/>
            <a:ext cx="6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SRD</a:t>
            </a:r>
            <a:endParaRPr b="1" i="1" sz="13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8" name="Google Shape;338;gb82647cb8d_0_799"/>
          <p:cNvSpPr/>
          <p:nvPr/>
        </p:nvSpPr>
        <p:spPr>
          <a:xfrm>
            <a:off x="6017400" y="2631125"/>
            <a:ext cx="1104000" cy="20301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82647cb8d_0_820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4" name="Google Shape;344;gb82647cb8d_0_820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gb82647cb8d_0_820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gb82647cb8d_0_820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gb82647cb8d_0_820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8" name="Google Shape;348;gb82647cb8d_0_820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9" name="Google Shape;349;gb82647cb8d_0_820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gb82647cb8d_0_820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1" name="Google Shape;351;gb82647cb8d_0_820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52" name="Google Shape;352;gb82647cb8d_0_820"/>
          <p:cNvSpPr txBox="1"/>
          <p:nvPr/>
        </p:nvSpPr>
        <p:spPr>
          <a:xfrm>
            <a:off x="393250" y="3013875"/>
            <a:ext cx="49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gb82647cb8d_0_820"/>
          <p:cNvSpPr/>
          <p:nvPr/>
        </p:nvSpPr>
        <p:spPr>
          <a:xfrm>
            <a:off x="6017400" y="2631125"/>
            <a:ext cx="1104000" cy="20301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b82647cb8d_0_820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 weekends.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gb82647cb8d_0_820"/>
          <p:cNvSpPr/>
          <p:nvPr/>
        </p:nvSpPr>
        <p:spPr>
          <a:xfrm rot="5400000">
            <a:off x="2530901" y="4422125"/>
            <a:ext cx="205200" cy="1008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b82647cb8d_0_820"/>
          <p:cNvSpPr txBox="1"/>
          <p:nvPr/>
        </p:nvSpPr>
        <p:spPr>
          <a:xfrm>
            <a:off x="1565600" y="4159475"/>
            <a:ext cx="240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SRD(</a:t>
            </a:r>
            <a:r>
              <a:rPr b="1" lang="en" sz="12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</a:t>
            </a: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are</a:t>
            </a: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) = 2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7" name="Google Shape;357;gb82647cb8d_0_820"/>
          <p:cNvSpPr/>
          <p:nvPr/>
        </p:nvSpPr>
        <p:spPr>
          <a:xfrm rot="10800000">
            <a:off x="1281200" y="4159475"/>
            <a:ext cx="284400" cy="8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b82647cb8d_0_820"/>
          <p:cNvSpPr txBox="1"/>
          <p:nvPr/>
        </p:nvSpPr>
        <p:spPr>
          <a:xfrm>
            <a:off x="690000" y="4401875"/>
            <a:ext cx="6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SRD</a:t>
            </a:r>
            <a:endParaRPr b="1" i="1" sz="13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9" name="Google Shape;359;gb82647cb8d_0_820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60" name="Google Shape;360;gb82647cb8d_0_820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SRD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gb82647cb8d_0_841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66" name="Google Shape;366;gb82647cb8d_0_841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67" name="Google Shape;367;gb82647cb8d_0_841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b82647cb8d_0_841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gb82647cb8d_0_841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gb82647cb8d_0_841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1" name="Google Shape;371;gb82647cb8d_0_841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2" name="Google Shape;372;gb82647cb8d_0_841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gb82647cb8d_0_841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4" name="Google Shape;374;gb82647cb8d_0_841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75" name="Google Shape;375;gb82647cb8d_0_841"/>
          <p:cNvSpPr txBox="1"/>
          <p:nvPr/>
        </p:nvSpPr>
        <p:spPr>
          <a:xfrm>
            <a:off x="393250" y="3013875"/>
            <a:ext cx="49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gb82647cb8d_0_841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 weekends.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Google Shape;377;gb82647cb8d_0_841"/>
          <p:cNvSpPr/>
          <p:nvPr/>
        </p:nvSpPr>
        <p:spPr>
          <a:xfrm rot="5400000">
            <a:off x="4071777" y="3914375"/>
            <a:ext cx="205200" cy="199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b82647cb8d_0_841"/>
          <p:cNvSpPr txBox="1"/>
          <p:nvPr/>
        </p:nvSpPr>
        <p:spPr>
          <a:xfrm>
            <a:off x="1565600" y="4159475"/>
            <a:ext cx="240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SRD(</a:t>
            </a:r>
            <a:r>
              <a:rPr b="1" lang="en" sz="12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</a:t>
            </a: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weekend</a:t>
            </a: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)=3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9" name="Google Shape;379;gb82647cb8d_0_841"/>
          <p:cNvSpPr/>
          <p:nvPr/>
        </p:nvSpPr>
        <p:spPr>
          <a:xfrm rot="10800000">
            <a:off x="1281200" y="4159475"/>
            <a:ext cx="284400" cy="86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b82647cb8d_0_841"/>
          <p:cNvSpPr txBox="1"/>
          <p:nvPr/>
        </p:nvSpPr>
        <p:spPr>
          <a:xfrm>
            <a:off x="690000" y="4401875"/>
            <a:ext cx="6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SRD</a:t>
            </a:r>
            <a:endParaRPr b="1" i="1" sz="1300" u="sng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Google Shape;381;gb82647cb8d_0_841"/>
          <p:cNvSpPr/>
          <p:nvPr/>
        </p:nvSpPr>
        <p:spPr>
          <a:xfrm>
            <a:off x="6017400" y="2631125"/>
            <a:ext cx="1104000" cy="20301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gb82647cb8d_0_841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83" name="Google Shape;383;gb82647cb8d_0_841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SRD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82647cb8d_0_863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9" name="Google Shape;389;gb82647cb8d_0_863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gb82647cb8d_0_863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gb82647cb8d_0_863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2" name="Google Shape;392;gb82647cb8d_0_863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3" name="Google Shape;393;gb82647cb8d_0_86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4" name="Google Shape;394;gb82647cb8d_0_863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gb82647cb8d_0_863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6" name="Google Shape;396;gb82647cb8d_0_863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97" name="Google Shape;397;gb82647cb8d_0_863"/>
          <p:cNvSpPr txBox="1"/>
          <p:nvPr/>
        </p:nvSpPr>
        <p:spPr>
          <a:xfrm>
            <a:off x="393250" y="3013875"/>
            <a:ext cx="491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Local Focus with: Context Dynamic Masking (CDM) and Context Dynamic Weighting (CDW)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8" name="Google Shape;398;gb82647cb8d_0_863"/>
          <p:cNvGrpSpPr/>
          <p:nvPr/>
        </p:nvGrpSpPr>
        <p:grpSpPr>
          <a:xfrm>
            <a:off x="225971" y="4103075"/>
            <a:ext cx="1331385" cy="988177"/>
            <a:chOff x="225971" y="4103075"/>
            <a:chExt cx="1331385" cy="988177"/>
          </a:xfrm>
        </p:grpSpPr>
        <p:sp>
          <p:nvSpPr>
            <p:cNvPr id="399" name="Google Shape;399;gb82647cb8d_0_863"/>
            <p:cNvSpPr/>
            <p:nvPr/>
          </p:nvSpPr>
          <p:spPr>
            <a:xfrm rot="4534192">
              <a:off x="525012" y="4006258"/>
              <a:ext cx="733303" cy="1181811"/>
            </a:xfrm>
            <a:custGeom>
              <a:rect b="b" l="l" r="r" t="t"/>
              <a:pathLst>
                <a:path extrusionOk="0" h="90409" w="43303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b82647cb8d_0_863"/>
            <p:cNvSpPr txBox="1"/>
            <p:nvPr/>
          </p:nvSpPr>
          <p:spPr>
            <a:xfrm>
              <a:off x="527901" y="4406000"/>
              <a:ext cx="72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CDM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gb82647cb8d_0_863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 weekends.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gb82647cb8d_0_863"/>
          <p:cNvSpPr/>
          <p:nvPr/>
        </p:nvSpPr>
        <p:spPr>
          <a:xfrm rot="5400000">
            <a:off x="3353225" y="3592925"/>
            <a:ext cx="205200" cy="27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b82647cb8d_0_863"/>
          <p:cNvSpPr txBox="1"/>
          <p:nvPr/>
        </p:nvSpPr>
        <p:spPr>
          <a:xfrm>
            <a:off x="2903825" y="4201300"/>
            <a:ext cx="11040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IF  SRD = 2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gb82647cb8d_0_863"/>
          <p:cNvSpPr/>
          <p:nvPr/>
        </p:nvSpPr>
        <p:spPr>
          <a:xfrm>
            <a:off x="6017400" y="2631125"/>
            <a:ext cx="1104000" cy="5757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gb82647cb8d_0_863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06" name="Google Shape;406;gb82647cb8d_0_863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CDM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gb82647cb8d_0_885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12" name="Google Shape;412;gb82647cb8d_0_885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13" name="Google Shape;413;gb82647cb8d_0_885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gb82647cb8d_0_885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gb82647cb8d_0_885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6" name="Google Shape;416;gb82647cb8d_0_885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7" name="Google Shape;417;gb82647cb8d_0_885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gb82647cb8d_0_885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gb82647cb8d_0_885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0" name="Google Shape;420;gb82647cb8d_0_885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21" name="Google Shape;421;gb82647cb8d_0_885"/>
          <p:cNvSpPr txBox="1"/>
          <p:nvPr/>
        </p:nvSpPr>
        <p:spPr>
          <a:xfrm>
            <a:off x="393250" y="3013875"/>
            <a:ext cx="491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Local Focus with: Context Dynamic Masking (CDM) and Context Dynamic Weighting (CDW)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gb82647cb8d_0_885"/>
          <p:cNvSpPr/>
          <p:nvPr/>
        </p:nvSpPr>
        <p:spPr>
          <a:xfrm rot="4534192">
            <a:off x="525012" y="4006258"/>
            <a:ext cx="733303" cy="1181811"/>
          </a:xfrm>
          <a:custGeom>
            <a:rect b="b" l="l" r="r" t="t"/>
            <a:pathLst>
              <a:path extrusionOk="0" h="90409" w="43303">
                <a:moveTo>
                  <a:pt x="21749" y="0"/>
                </a:moveTo>
                <a:lnTo>
                  <a:pt x="17988" y="646"/>
                </a:lnTo>
                <a:cubicBezTo>
                  <a:pt x="7781" y="4276"/>
                  <a:pt x="1" y="22846"/>
                  <a:pt x="1" y="45204"/>
                </a:cubicBezTo>
                <a:cubicBezTo>
                  <a:pt x="1" y="67562"/>
                  <a:pt x="7781" y="86132"/>
                  <a:pt x="17988" y="89766"/>
                </a:cubicBezTo>
                <a:lnTo>
                  <a:pt x="21753" y="90408"/>
                </a:lnTo>
                <a:lnTo>
                  <a:pt x="21758" y="90408"/>
                </a:lnTo>
                <a:cubicBezTo>
                  <a:pt x="33665" y="90291"/>
                  <a:pt x="43302" y="70094"/>
                  <a:pt x="43302" y="45204"/>
                </a:cubicBezTo>
                <a:cubicBezTo>
                  <a:pt x="43302" y="20315"/>
                  <a:pt x="33665" y="118"/>
                  <a:pt x="2175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b82647cb8d_0_885"/>
          <p:cNvSpPr txBox="1"/>
          <p:nvPr/>
        </p:nvSpPr>
        <p:spPr>
          <a:xfrm>
            <a:off x="527901" y="4406000"/>
            <a:ext cx="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CDM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gb82647cb8d_0_885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gb82647cb8d_0_885"/>
          <p:cNvSpPr/>
          <p:nvPr/>
        </p:nvSpPr>
        <p:spPr>
          <a:xfrm rot="5400000">
            <a:off x="3353225" y="3592925"/>
            <a:ext cx="205200" cy="27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b82647cb8d_0_885"/>
          <p:cNvSpPr txBox="1"/>
          <p:nvPr/>
        </p:nvSpPr>
        <p:spPr>
          <a:xfrm>
            <a:off x="2903825" y="4201300"/>
            <a:ext cx="11040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IF  SRD = 2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gb82647cb8d_0_885"/>
          <p:cNvSpPr/>
          <p:nvPr/>
        </p:nvSpPr>
        <p:spPr>
          <a:xfrm>
            <a:off x="6017400" y="2631125"/>
            <a:ext cx="1104000" cy="5757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gb82647cb8d_0_885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29" name="Google Shape;429;gb82647cb8d_0_885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CDM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82647cb8d_0_907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5" name="Google Shape;435;gb82647cb8d_0_907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gb82647cb8d_0_907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gb82647cb8d_0_907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gb82647cb8d_0_907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39" name="Google Shape;439;gb82647cb8d_0_907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0" name="Google Shape;440;gb82647cb8d_0_907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gb82647cb8d_0_907"/>
          <p:cNvSpPr txBox="1"/>
          <p:nvPr/>
        </p:nvSpPr>
        <p:spPr>
          <a:xfrm>
            <a:off x="267775" y="2182575"/>
            <a:ext cx="481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2" name="Google Shape;442;gb82647cb8d_0_907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43" name="Google Shape;443;gb82647cb8d_0_907"/>
          <p:cNvSpPr txBox="1"/>
          <p:nvPr/>
        </p:nvSpPr>
        <p:spPr>
          <a:xfrm>
            <a:off x="393250" y="3013875"/>
            <a:ext cx="491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LCFG: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Focus on the local context of a specific aspect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Uses Semantic Relative Distance (SRD)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Local Focus with: Context Dynamic Masking (CDM) and Context Dynamic Weighting (CDW)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gb82647cb8d_0_907"/>
          <p:cNvSpPr/>
          <p:nvPr/>
        </p:nvSpPr>
        <p:spPr>
          <a:xfrm rot="4534192">
            <a:off x="525012" y="4006258"/>
            <a:ext cx="733303" cy="1181811"/>
          </a:xfrm>
          <a:custGeom>
            <a:rect b="b" l="l" r="r" t="t"/>
            <a:pathLst>
              <a:path extrusionOk="0" h="90409" w="43303">
                <a:moveTo>
                  <a:pt x="21749" y="0"/>
                </a:moveTo>
                <a:lnTo>
                  <a:pt x="17988" y="646"/>
                </a:lnTo>
                <a:cubicBezTo>
                  <a:pt x="7781" y="4276"/>
                  <a:pt x="1" y="22846"/>
                  <a:pt x="1" y="45204"/>
                </a:cubicBezTo>
                <a:cubicBezTo>
                  <a:pt x="1" y="67562"/>
                  <a:pt x="7781" y="86132"/>
                  <a:pt x="17988" y="89766"/>
                </a:cubicBezTo>
                <a:lnTo>
                  <a:pt x="21753" y="90408"/>
                </a:lnTo>
                <a:lnTo>
                  <a:pt x="21758" y="90408"/>
                </a:lnTo>
                <a:cubicBezTo>
                  <a:pt x="33665" y="90291"/>
                  <a:pt x="43302" y="70094"/>
                  <a:pt x="43302" y="45204"/>
                </a:cubicBezTo>
                <a:cubicBezTo>
                  <a:pt x="43302" y="20315"/>
                  <a:pt x="33665" y="118"/>
                  <a:pt x="2175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b82647cb8d_0_907"/>
          <p:cNvSpPr txBox="1"/>
          <p:nvPr/>
        </p:nvSpPr>
        <p:spPr>
          <a:xfrm>
            <a:off x="527901" y="4406000"/>
            <a:ext cx="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CDW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gb82647cb8d_0_907"/>
          <p:cNvSpPr txBox="1"/>
          <p:nvPr/>
        </p:nvSpPr>
        <p:spPr>
          <a:xfrm>
            <a:off x="1565600" y="4521275"/>
            <a:ext cx="426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They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often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crowded[B-ASP 0]</a:t>
            </a:r>
            <a:r>
              <a:rPr lang="en" sz="1300">
                <a:solidFill>
                  <a:srgbClr val="B45F0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the</a:t>
            </a:r>
            <a:r>
              <a:rPr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weekends.</a:t>
            </a:r>
            <a:endParaRPr sz="13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gb82647cb8d_0_907"/>
          <p:cNvSpPr/>
          <p:nvPr/>
        </p:nvSpPr>
        <p:spPr>
          <a:xfrm rot="5400000">
            <a:off x="3353225" y="3592925"/>
            <a:ext cx="205200" cy="270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b82647cb8d_0_907"/>
          <p:cNvSpPr txBox="1"/>
          <p:nvPr/>
        </p:nvSpPr>
        <p:spPr>
          <a:xfrm>
            <a:off x="2903825" y="4201300"/>
            <a:ext cx="11040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IF  SRD = 2</a:t>
            </a:r>
            <a:endParaRPr b="1" sz="1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gb82647cb8d_0_907"/>
          <p:cNvSpPr/>
          <p:nvPr/>
        </p:nvSpPr>
        <p:spPr>
          <a:xfrm>
            <a:off x="6017400" y="2631125"/>
            <a:ext cx="1104000" cy="5757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gb82647cb8d_0_907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51" name="Google Shape;451;gb82647cb8d_0_907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CDW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82647cb8d_0_928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57" name="Google Shape;457;gb82647cb8d_0_928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gb82647cb8d_0_928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gb82647cb8d_0_928"/>
          <p:cNvSpPr txBox="1"/>
          <p:nvPr/>
        </p:nvSpPr>
        <p:spPr>
          <a:xfrm>
            <a:off x="1380249" y="771338"/>
            <a:ext cx="32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gb82647cb8d_0_928"/>
          <p:cNvSpPr txBox="1"/>
          <p:nvPr/>
        </p:nvSpPr>
        <p:spPr>
          <a:xfrm>
            <a:off x="1319059" y="1386933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1" name="Google Shape;461;gb82647cb8d_0_928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5834900" y="1173625"/>
            <a:ext cx="2914800" cy="376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2" name="Google Shape;462;gb82647cb8d_0_928"/>
          <p:cNvSpPr txBox="1"/>
          <p:nvPr/>
        </p:nvSpPr>
        <p:spPr>
          <a:xfrm>
            <a:off x="6776025" y="844875"/>
            <a:ext cx="110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i="1" sz="13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3" name="Google Shape;463;gb82647cb8d_0_928"/>
          <p:cNvSpPr txBox="1"/>
          <p:nvPr/>
        </p:nvSpPr>
        <p:spPr>
          <a:xfrm>
            <a:off x="267775" y="2182575"/>
            <a:ext cx="481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Local Context Focus (LCF): </a:t>
            </a:r>
            <a:endParaRPr i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Local Context Feature Generator (LCFG)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Global Context Feature Generator (GCFG)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Feature Interactive Learning (FIL)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64" name="Google Shape;464;gb82647cb8d_0_928"/>
          <p:cNvCxnSpPr/>
          <p:nvPr/>
        </p:nvCxnSpPr>
        <p:spPr>
          <a:xfrm>
            <a:off x="782800" y="2076075"/>
            <a:ext cx="414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65" name="Google Shape;465;gb82647cb8d_0_928"/>
          <p:cNvSpPr txBox="1"/>
          <p:nvPr/>
        </p:nvSpPr>
        <p:spPr>
          <a:xfrm>
            <a:off x="393175" y="3925625"/>
            <a:ext cx="46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Utilises both LCFG and GCFG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➢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Local and Global features are used together    to produce aspects’ polarity (APC task)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gb82647cb8d_0_928"/>
          <p:cNvSpPr/>
          <p:nvPr/>
        </p:nvSpPr>
        <p:spPr>
          <a:xfrm>
            <a:off x="6017400" y="1610800"/>
            <a:ext cx="2055000" cy="1087200"/>
          </a:xfrm>
          <a:prstGeom prst="snip1Rect">
            <a:avLst>
              <a:gd fmla="val 16667" name="adj"/>
            </a:avLst>
          </a:prstGeom>
          <a:solidFill>
            <a:srgbClr val="EEEEEE">
              <a:alpha val="15310"/>
            </a:srgbClr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gb82647cb8d_0_928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68" name="Google Shape;468;gb82647cb8d_0_928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LCF-ATEPC:    </a:t>
            </a:r>
            <a:r>
              <a:rPr b="1" i="1" lang="en" sz="2400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FIL</a:t>
            </a:r>
            <a:endParaRPr b="1" i="1" sz="24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69" name="Google Shape;469;gb82647cb8d_0_928"/>
          <p:cNvSpPr txBox="1"/>
          <p:nvPr/>
        </p:nvSpPr>
        <p:spPr>
          <a:xfrm>
            <a:off x="393175" y="3636025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nter"/>
                <a:ea typeface="Inter"/>
                <a:cs typeface="Inter"/>
                <a:sym typeface="Inter"/>
              </a:rPr>
              <a:t>FIL: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gb82647cb8d_0_945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75" name="Google Shape;475;gb82647cb8d_0_945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Challenges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76" name="Google Shape;476;gb82647cb8d_0_945"/>
          <p:cNvCxnSpPr/>
          <p:nvPr/>
        </p:nvCxnSpPr>
        <p:spPr>
          <a:xfrm>
            <a:off x="4561812" y="897910"/>
            <a:ext cx="20400" cy="1600200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142875" rotWithShape="0" algn="bl">
              <a:srgbClr val="000000">
                <a:alpha val="47840"/>
              </a:srgbClr>
            </a:outerShdw>
          </a:effectLst>
        </p:spPr>
      </p:cxnSp>
      <p:pic>
        <p:nvPicPr>
          <p:cNvPr id="477" name="Google Shape;477;gb82647cb8d_0_9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4823">
            <a:off x="6477949" y="1058573"/>
            <a:ext cx="1507473" cy="15074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478" name="Google Shape;478;gb82647cb8d_0_945"/>
          <p:cNvSpPr txBox="1"/>
          <p:nvPr/>
        </p:nvSpPr>
        <p:spPr>
          <a:xfrm rot="-213395">
            <a:off x="3478696" y="3529176"/>
            <a:ext cx="2442204" cy="47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EXPERIMENTS</a:t>
            </a:r>
            <a:endParaRPr b="1" sz="1900" u="sng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9" name="Google Shape;479;gb82647cb8d_0_945"/>
          <p:cNvSpPr txBox="1"/>
          <p:nvPr/>
        </p:nvSpPr>
        <p:spPr>
          <a:xfrm>
            <a:off x="369200" y="1073550"/>
            <a:ext cx="38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does the model performs real data?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important are the different Components 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we use it in Greek language?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else can we do?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e49f0b1f9c_0_8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437" y="1156300"/>
            <a:ext cx="4752743" cy="39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49f0b1f9c_0_812"/>
          <p:cNvSpPr txBox="1"/>
          <p:nvPr/>
        </p:nvSpPr>
        <p:spPr>
          <a:xfrm>
            <a:off x="1089951" y="1557900"/>
            <a:ext cx="367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Definition of the problem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Aspect Based SA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LCF-ATEPC Model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➢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➢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Datasets &amp; Experiments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➢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&amp; Conclusions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Char char="❖"/>
            </a:pPr>
            <a:r>
              <a:rPr b="0" i="1" lang="en" sz="15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 b="0" i="1" sz="15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49f0b1f9c_0_812"/>
          <p:cNvSpPr txBox="1"/>
          <p:nvPr/>
        </p:nvSpPr>
        <p:spPr>
          <a:xfrm>
            <a:off x="3050875" y="409450"/>
            <a:ext cx="4353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Presentation Structure</a:t>
            </a:r>
            <a:endParaRPr b="1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e49f0b1f9c_0_812"/>
          <p:cNvCxnSpPr/>
          <p:nvPr/>
        </p:nvCxnSpPr>
        <p:spPr>
          <a:xfrm>
            <a:off x="4981500" y="1088825"/>
            <a:ext cx="4162500" cy="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e49f0b1f9c_0_812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gb82647cb8d_0_954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85" name="Google Shape;485;gb82647cb8d_0_954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Challenges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86" name="Google Shape;486;gb82647cb8d_0_954"/>
          <p:cNvCxnSpPr/>
          <p:nvPr/>
        </p:nvCxnSpPr>
        <p:spPr>
          <a:xfrm>
            <a:off x="4561812" y="897910"/>
            <a:ext cx="20400" cy="1600200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142875" rotWithShape="0" algn="bl">
              <a:srgbClr val="000000">
                <a:alpha val="47840"/>
              </a:srgbClr>
            </a:outerShdw>
          </a:effectLst>
        </p:spPr>
      </p:cxnSp>
      <p:sp>
        <p:nvSpPr>
          <p:cNvPr id="487" name="Google Shape;487;gb82647cb8d_0_954"/>
          <p:cNvSpPr txBox="1"/>
          <p:nvPr/>
        </p:nvSpPr>
        <p:spPr>
          <a:xfrm rot="-213395">
            <a:off x="3478696" y="3529176"/>
            <a:ext cx="2442204" cy="47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EXPERIMENTS</a:t>
            </a:r>
            <a:endParaRPr b="1" sz="1900" u="sng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8" name="Google Shape;488;gb82647cb8d_0_954"/>
          <p:cNvSpPr txBox="1"/>
          <p:nvPr/>
        </p:nvSpPr>
        <p:spPr>
          <a:xfrm>
            <a:off x="4888300" y="1073550"/>
            <a:ext cx="40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latin typeface="Georgia"/>
                <a:ea typeface="Georgia"/>
                <a:cs typeface="Georgia"/>
                <a:sym typeface="Georgia"/>
              </a:rPr>
              <a:t>Solution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Experiments on: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gb82647cb8d_0_954"/>
          <p:cNvSpPr txBox="1"/>
          <p:nvPr/>
        </p:nvSpPr>
        <p:spPr>
          <a:xfrm>
            <a:off x="4986925" y="1288950"/>
            <a:ext cx="407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ABSA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Ablation study on LCF-ATEPC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Examine model’s predefined parameters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SRD distance, bert-models, Loss, etc.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Google Shape;490;gb82647cb8d_0_954"/>
          <p:cNvSpPr txBox="1"/>
          <p:nvPr/>
        </p:nvSpPr>
        <p:spPr>
          <a:xfrm>
            <a:off x="369200" y="1073550"/>
            <a:ext cx="38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does the model performs real data?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important are the different Components 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we use it in Greek language?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else can we do?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gb82647cb8d_0_964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96" name="Google Shape;496;gb82647cb8d_0_964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Challenges &amp; Datasets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497" name="Google Shape;497;gb82647cb8d_0_964"/>
          <p:cNvCxnSpPr/>
          <p:nvPr/>
        </p:nvCxnSpPr>
        <p:spPr>
          <a:xfrm>
            <a:off x="4561812" y="897910"/>
            <a:ext cx="20400" cy="1600200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142875" rotWithShape="0" algn="bl">
              <a:srgbClr val="000000">
                <a:alpha val="47840"/>
              </a:srgbClr>
            </a:outerShdw>
          </a:effectLst>
        </p:spPr>
      </p:cxnSp>
      <p:sp>
        <p:nvSpPr>
          <p:cNvPr id="498" name="Google Shape;498;gb82647cb8d_0_964"/>
          <p:cNvSpPr txBox="1"/>
          <p:nvPr/>
        </p:nvSpPr>
        <p:spPr>
          <a:xfrm>
            <a:off x="4888300" y="1073550"/>
            <a:ext cx="407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latin typeface="Georgia"/>
                <a:ea typeface="Georgia"/>
                <a:cs typeface="Georgia"/>
                <a:sym typeface="Georgia"/>
              </a:rPr>
              <a:t>Solution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Experiments 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ABSA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Ablation study on LCF-ATEPC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Examine model’s predefined parameters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SRD distance, bert-models, Loss, etc.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Google Shape;499;gb82647cb8d_0_964"/>
          <p:cNvSpPr txBox="1"/>
          <p:nvPr/>
        </p:nvSpPr>
        <p:spPr>
          <a:xfrm>
            <a:off x="369200" y="2335638"/>
            <a:ext cx="1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Georgia"/>
                <a:ea typeface="Georgia"/>
                <a:cs typeface="Georgia"/>
                <a:sym typeface="Georgia"/>
              </a:rPr>
              <a:t>Datasets</a:t>
            </a:r>
            <a:endParaRPr i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00" name="Google Shape;500;gb82647cb8d_0_964"/>
          <p:cNvGraphicFramePr/>
          <p:nvPr/>
        </p:nvGraphicFramePr>
        <p:xfrm>
          <a:off x="675300" y="43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{9A27295D-3C15-4730-9954-96934892D1FC}</a:tableStyleId>
              </a:tblPr>
              <a:tblGrid>
                <a:gridCol w="952500"/>
                <a:gridCol w="1019175"/>
                <a:gridCol w="933450"/>
                <a:gridCol w="952500"/>
                <a:gridCol w="923925"/>
                <a:gridCol w="1047750"/>
              </a:tblGrid>
              <a:tr h="3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Restaurants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Twitter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Camera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Mixed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MultiLingual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Num.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3.602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6.247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1.743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17.324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4.732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1" name="Google Shape;501;gb82647cb8d_0_964"/>
          <p:cNvSpPr txBox="1"/>
          <p:nvPr/>
        </p:nvSpPr>
        <p:spPr>
          <a:xfrm>
            <a:off x="675300" y="2735838"/>
            <a:ext cx="29538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Five different datasets: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Restaurants, Twitter [Eng]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Camera [Chi]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Mixed [Eng, Chi]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MultiLingual [Eng, Chi, Gr]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180+ greek records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502" name="Google Shape;502;gb82647cb8d_0_964"/>
          <p:cNvGraphicFramePr/>
          <p:nvPr/>
        </p:nvGraphicFramePr>
        <p:xfrm>
          <a:off x="6891088" y="2855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{834E2F0C-F3CE-4180-9B6B-EB4CF97FEA5C}</a:tableStyleId>
              </a:tblPr>
              <a:tblGrid>
                <a:gridCol w="1984275"/>
              </a:tblGrid>
              <a:tr h="439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Training instance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7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Biggest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complaint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is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Windows B-ASP 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 I-ASP 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 O 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3" name="Google Shape;503;gb82647cb8d_0_964"/>
          <p:cNvSpPr txBox="1"/>
          <p:nvPr/>
        </p:nvSpPr>
        <p:spPr>
          <a:xfrm>
            <a:off x="369200" y="1073550"/>
            <a:ext cx="38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does the model performs real data?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important are the different Components 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we use it in Greek language?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else can we do?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gb82647cb8d_0_1128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09" name="Google Shape;509;gb82647cb8d_0_1128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Challenges &amp; Datasets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510" name="Google Shape;510;gb82647cb8d_0_1128"/>
          <p:cNvCxnSpPr/>
          <p:nvPr/>
        </p:nvCxnSpPr>
        <p:spPr>
          <a:xfrm>
            <a:off x="4561812" y="897910"/>
            <a:ext cx="20400" cy="1600200"/>
          </a:xfrm>
          <a:prstGeom prst="straightConnector1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142875" rotWithShape="0" algn="bl">
              <a:srgbClr val="000000">
                <a:alpha val="47840"/>
              </a:srgbClr>
            </a:outerShdw>
          </a:effectLst>
        </p:spPr>
      </p:cxnSp>
      <p:sp>
        <p:nvSpPr>
          <p:cNvPr id="511" name="Google Shape;511;gb82647cb8d_0_1128"/>
          <p:cNvSpPr txBox="1"/>
          <p:nvPr/>
        </p:nvSpPr>
        <p:spPr>
          <a:xfrm>
            <a:off x="4888300" y="1073550"/>
            <a:ext cx="407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latin typeface="Georgia"/>
                <a:ea typeface="Georgia"/>
                <a:cs typeface="Georgia"/>
                <a:sym typeface="Georgia"/>
              </a:rPr>
              <a:t>Solution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Experiments 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ABSA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Ablation study on LCF-ATEPC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Examine model’s predefined parameters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SRD distance, bert-models, Loss, etc.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gb82647cb8d_0_1128"/>
          <p:cNvSpPr txBox="1"/>
          <p:nvPr/>
        </p:nvSpPr>
        <p:spPr>
          <a:xfrm>
            <a:off x="369200" y="2335638"/>
            <a:ext cx="11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latin typeface="Georgia"/>
                <a:ea typeface="Georgia"/>
                <a:cs typeface="Georgia"/>
                <a:sym typeface="Georgia"/>
              </a:rPr>
              <a:t>Datasets</a:t>
            </a:r>
            <a:endParaRPr i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13" name="Google Shape;513;gb82647cb8d_0_1128"/>
          <p:cNvGraphicFramePr/>
          <p:nvPr/>
        </p:nvGraphicFramePr>
        <p:xfrm>
          <a:off x="675300" y="43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{9A27295D-3C15-4730-9954-96934892D1FC}</a:tableStyleId>
              </a:tblPr>
              <a:tblGrid>
                <a:gridCol w="952500"/>
                <a:gridCol w="1019175"/>
                <a:gridCol w="933450"/>
                <a:gridCol w="952500"/>
                <a:gridCol w="923925"/>
                <a:gridCol w="1047750"/>
              </a:tblGrid>
              <a:tr h="3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Restaurants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Twitter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Camera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Mixed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MultiLingual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Num.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3.602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6.247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1.743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17.324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4.732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gb82647cb8d_0_1128"/>
          <p:cNvSpPr txBox="1"/>
          <p:nvPr/>
        </p:nvSpPr>
        <p:spPr>
          <a:xfrm>
            <a:off x="675300" y="2735838"/>
            <a:ext cx="29538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Five different datasets: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Restaurants, Twitter [Eng]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Camera [Chi]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Mixed [Eng, Chi]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MultiLingual [Eng, Chi, Gr]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180+ greek records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515" name="Google Shape;515;gb82647cb8d_0_1128"/>
          <p:cNvGraphicFramePr/>
          <p:nvPr/>
        </p:nvGraphicFramePr>
        <p:xfrm>
          <a:off x="6891088" y="25091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{834E2F0C-F3CE-4180-9B6B-EB4CF97FEA5C}</a:tableStyleId>
              </a:tblPr>
              <a:tblGrid>
                <a:gridCol w="1984275"/>
              </a:tblGrid>
              <a:tr h="4391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Training instance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7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Σπάνια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λειτουργεί B-ASP 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και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όταν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το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κάνει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είναι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εξαιρετικά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αργό O -1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gb82647cb8d_0_1128"/>
          <p:cNvSpPr txBox="1"/>
          <p:nvPr/>
        </p:nvSpPr>
        <p:spPr>
          <a:xfrm>
            <a:off x="369200" y="1073550"/>
            <a:ext cx="38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does the model performs real data?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important are the different Components 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 we use it in Greek language?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else can we do?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ge2f16a0e42_0_389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22" name="Google Shape;522;ge2f16a0e42_0_389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Performance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23" name="Google Shape;523;ge2f16a0e42_0_389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4" name="Google Shape;524;ge2f16a0e42_0_389"/>
          <p:cNvGraphicFramePr/>
          <p:nvPr/>
        </p:nvGraphicFramePr>
        <p:xfrm>
          <a:off x="1824575" y="13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866225"/>
                <a:gridCol w="1096050"/>
                <a:gridCol w="762450"/>
                <a:gridCol w="908350"/>
                <a:gridCol w="855750"/>
                <a:gridCol w="139402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Restaurants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Camera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Mixed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MultiLingual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ATE-F1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86.56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95.75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86.53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84.32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85.44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APC-F1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77.09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73.2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93.33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76.69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70.88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APC-ACC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83.38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74.67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94.71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80.65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81.72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5" name="Google Shape;525;ge2f16a0e42_0_389"/>
          <p:cNvGrpSpPr/>
          <p:nvPr/>
        </p:nvGrpSpPr>
        <p:grpSpPr>
          <a:xfrm>
            <a:off x="891770" y="798663"/>
            <a:ext cx="6146080" cy="525000"/>
            <a:chOff x="891770" y="798663"/>
            <a:chExt cx="6146080" cy="525000"/>
          </a:xfrm>
        </p:grpSpPr>
        <p:sp>
          <p:nvSpPr>
            <p:cNvPr id="526" name="Google Shape;526;ge2f16a0e42_0_389"/>
            <p:cNvSpPr/>
            <p:nvPr/>
          </p:nvSpPr>
          <p:spPr>
            <a:xfrm>
              <a:off x="891770" y="890461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7" name="Google Shape;527;ge2f16a0e42_0_389"/>
            <p:cNvSpPr txBox="1"/>
            <p:nvPr/>
          </p:nvSpPr>
          <p:spPr>
            <a:xfrm>
              <a:off x="1208550" y="798663"/>
              <a:ext cx="58293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Test the model over all datasets.</a:t>
              </a:r>
              <a:endParaRPr b="1" i="0" sz="13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Best F1-score: Twitter for ATE &amp; Camera </a:t>
              </a:r>
              <a:r>
                <a:rPr b="1" lang="en" sz="1300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for </a:t>
              </a: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APC task</a:t>
              </a:r>
              <a:endParaRPr b="1" i="0" sz="13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aphicFrame>
        <p:nvGraphicFramePr>
          <p:cNvPr id="528" name="Google Shape;528;ge2f16a0e42_0_389"/>
          <p:cNvGraphicFramePr/>
          <p:nvPr/>
        </p:nvGraphicFramePr>
        <p:xfrm>
          <a:off x="1851425" y="36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952500"/>
                <a:gridCol w="1019175"/>
                <a:gridCol w="933450"/>
                <a:gridCol w="9525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SRD-2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SRD-5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SRD-8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ATE-F1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87.13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86.56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86.31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APC-F1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77.23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77.09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74.86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APC-ACC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84.63</a:t>
                      </a:r>
                      <a:endParaRPr b="1" i="1" sz="1200" u="sng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83.38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83.20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9" name="Google Shape;529;ge2f16a0e42_0_389"/>
          <p:cNvGrpSpPr/>
          <p:nvPr/>
        </p:nvGrpSpPr>
        <p:grpSpPr>
          <a:xfrm>
            <a:off x="891770" y="2991550"/>
            <a:ext cx="8252380" cy="684600"/>
            <a:chOff x="891770" y="2991550"/>
            <a:chExt cx="8252380" cy="684600"/>
          </a:xfrm>
        </p:grpSpPr>
        <p:sp>
          <p:nvSpPr>
            <p:cNvPr id="530" name="Google Shape;530;ge2f16a0e42_0_389"/>
            <p:cNvSpPr txBox="1"/>
            <p:nvPr/>
          </p:nvSpPr>
          <p:spPr>
            <a:xfrm>
              <a:off x="1208550" y="2991550"/>
              <a:ext cx="79356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SRD distance:  SRD = 2 gives better results than the default  SRD = 5</a:t>
              </a:r>
              <a:endParaRPr b="1" i="0" sz="13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300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That </a:t>
              </a: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means that aspect’s information is closer to the aspect </a:t>
              </a:r>
              <a:r>
                <a:rPr b="1" lang="en" sz="1300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than</a:t>
              </a: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 scattered </a:t>
              </a:r>
              <a:r>
                <a:rPr b="1" lang="en" sz="1300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all over </a:t>
              </a:r>
              <a:r>
                <a:rPr b="1" i="0" lang="en" sz="13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the text</a:t>
              </a:r>
              <a:endParaRPr b="1" i="0" sz="13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31" name="Google Shape;531;ge2f16a0e42_0_389"/>
            <p:cNvSpPr/>
            <p:nvPr/>
          </p:nvSpPr>
          <p:spPr>
            <a:xfrm>
              <a:off x="891770" y="3181061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32" name="Google Shape;532;ge2f16a0e42_0_389"/>
          <p:cNvSpPr txBox="1"/>
          <p:nvPr/>
        </p:nvSpPr>
        <p:spPr>
          <a:xfrm>
            <a:off x="5709050" y="4104500"/>
            <a:ext cx="1878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(Restaurant dataset) 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ge2f16a0e42_0_440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38" name="Google Shape;538;ge2f16a0e42_0_440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Ablation Study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39" name="Google Shape;539;ge2f16a0e42_0_440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0" name="Google Shape;540;ge2f16a0e42_0_440"/>
          <p:cNvGraphicFramePr/>
          <p:nvPr/>
        </p:nvGraphicFramePr>
        <p:xfrm>
          <a:off x="1088263" y="35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952500"/>
                <a:gridCol w="961175"/>
                <a:gridCol w="1067025"/>
                <a:gridCol w="939750"/>
                <a:gridCol w="11011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CDM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CDW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Fusion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None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87.46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87.35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87.43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88.06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73.88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75.46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77.25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72.84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APC-ACC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83.11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83.38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84.90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81.59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ge2f16a0e42_0_440"/>
          <p:cNvSpPr/>
          <p:nvPr/>
        </p:nvSpPr>
        <p:spPr>
          <a:xfrm>
            <a:off x="561970" y="11492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2" name="Google Shape;542;ge2f16a0e42_0_440"/>
          <p:cNvSpPr txBox="1"/>
          <p:nvPr/>
        </p:nvSpPr>
        <p:spPr>
          <a:xfrm>
            <a:off x="878750" y="1057400"/>
            <a:ext cx="4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There are 4 cases for APC Localization (LCFG):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ge2f16a0e42_0_440"/>
          <p:cNvSpPr txBox="1"/>
          <p:nvPr/>
        </p:nvSpPr>
        <p:spPr>
          <a:xfrm>
            <a:off x="1088275" y="1320450"/>
            <a:ext cx="4844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CDM component active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CDW component active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CDM and CDW are active (fusion)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localization (Neither CDM and CDW are active)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Google Shape;544;ge2f16a0e42_0_440"/>
          <p:cNvSpPr txBox="1"/>
          <p:nvPr/>
        </p:nvSpPr>
        <p:spPr>
          <a:xfrm>
            <a:off x="767175" y="2731500"/>
            <a:ext cx="4523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Significant improvement on APC task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</a:t>
            </a: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fusion mode (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information available</a:t>
            </a: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ATE task remains unaffected 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5" name="Google Shape;545;ge2f16a0e42_0_440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6432897" y="1152657"/>
            <a:ext cx="2503200" cy="336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46" name="Google Shape;546;ge2f16a0e42_0_440"/>
          <p:cNvSpPr txBox="1"/>
          <p:nvPr/>
        </p:nvSpPr>
        <p:spPr>
          <a:xfrm>
            <a:off x="6760350" y="816675"/>
            <a:ext cx="184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CDM &amp; CDW Masking</a:t>
            </a:r>
            <a:endParaRPr b="0" i="1" sz="1300" u="sng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7" name="Google Shape;547;ge2f16a0e42_0_440"/>
          <p:cNvSpPr/>
          <p:nvPr/>
        </p:nvSpPr>
        <p:spPr>
          <a:xfrm>
            <a:off x="6636125" y="2486169"/>
            <a:ext cx="887700" cy="478200"/>
          </a:xfrm>
          <a:prstGeom prst="roundRect">
            <a:avLst>
              <a:gd fmla="val 16667" name="adj"/>
            </a:avLst>
          </a:prstGeom>
          <a:solidFill>
            <a:srgbClr val="252222">
              <a:alpha val="662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ge2f16a0e42_0_405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53" name="Google Shape;553;ge2f16a0e42_0_405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Ablation Study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54" name="Google Shape;554;ge2f16a0e42_0_405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ge2f16a0e42_0_405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6432897" y="1152657"/>
            <a:ext cx="2503200" cy="336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graphicFrame>
        <p:nvGraphicFramePr>
          <p:cNvPr id="556" name="Google Shape;556;ge2f16a0e42_0_405"/>
          <p:cNvGraphicFramePr/>
          <p:nvPr/>
        </p:nvGraphicFramePr>
        <p:xfrm>
          <a:off x="1088263" y="35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952500"/>
                <a:gridCol w="961175"/>
                <a:gridCol w="1067025"/>
                <a:gridCol w="939750"/>
                <a:gridCol w="11011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CDM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CDW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Fusion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None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87.46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87.35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87.43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88.06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73.88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75.46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77.25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72.84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APC-ACC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83.11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83.38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84.90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81.59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ge2f16a0e42_0_405"/>
          <p:cNvSpPr txBox="1"/>
          <p:nvPr/>
        </p:nvSpPr>
        <p:spPr>
          <a:xfrm>
            <a:off x="6969900" y="811400"/>
            <a:ext cx="14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</a:t>
            </a:r>
            <a:r>
              <a:rPr b="0" i="1" lang="en" sz="1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Localization</a:t>
            </a:r>
            <a:endParaRPr b="0" i="1" sz="1300" u="sng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8" name="Google Shape;558;ge2f16a0e42_0_405"/>
          <p:cNvSpPr/>
          <p:nvPr/>
        </p:nvSpPr>
        <p:spPr>
          <a:xfrm>
            <a:off x="6636125" y="2486167"/>
            <a:ext cx="887700" cy="1758000"/>
          </a:xfrm>
          <a:prstGeom prst="roundRect">
            <a:avLst>
              <a:gd fmla="val 16667" name="adj"/>
            </a:avLst>
          </a:prstGeom>
          <a:solidFill>
            <a:srgbClr val="252222">
              <a:alpha val="6627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e2f16a0e42_0_405"/>
          <p:cNvSpPr/>
          <p:nvPr/>
        </p:nvSpPr>
        <p:spPr>
          <a:xfrm>
            <a:off x="561970" y="11492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0" name="Google Shape;560;ge2f16a0e42_0_405"/>
          <p:cNvSpPr txBox="1"/>
          <p:nvPr/>
        </p:nvSpPr>
        <p:spPr>
          <a:xfrm>
            <a:off x="1088275" y="1320450"/>
            <a:ext cx="4844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CDM component active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CDW component active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CDM and CDW are active (fusion)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localization (Neither CDM and CDW are active)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ge2f16a0e42_0_405"/>
          <p:cNvSpPr txBox="1"/>
          <p:nvPr/>
        </p:nvSpPr>
        <p:spPr>
          <a:xfrm>
            <a:off x="878750" y="1057400"/>
            <a:ext cx="49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There are 4 cases for APC Localization (LCFG):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Google Shape;562;ge2f16a0e42_0_405"/>
          <p:cNvSpPr txBox="1"/>
          <p:nvPr/>
        </p:nvSpPr>
        <p:spPr>
          <a:xfrm>
            <a:off x="767175" y="2731500"/>
            <a:ext cx="4523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Significant improvement on APC task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</a:t>
            </a: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fusion mode (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information available</a:t>
            </a: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ATE task remains unaffected 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ge4ff799592_0_14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68" name="Google Shape;568;ge4ff799592_0_14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Other Results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9" name="Google Shape;569;ge4ff799592_0_14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ge4ff799592_0_14"/>
          <p:cNvGrpSpPr/>
          <p:nvPr/>
        </p:nvGrpSpPr>
        <p:grpSpPr>
          <a:xfrm>
            <a:off x="985745" y="1082500"/>
            <a:ext cx="5405680" cy="384900"/>
            <a:chOff x="985745" y="1082500"/>
            <a:chExt cx="5405680" cy="384900"/>
          </a:xfrm>
        </p:grpSpPr>
        <p:sp>
          <p:nvSpPr>
            <p:cNvPr id="571" name="Google Shape;571;ge4ff799592_0_14"/>
            <p:cNvSpPr/>
            <p:nvPr/>
          </p:nvSpPr>
          <p:spPr>
            <a:xfrm>
              <a:off x="985745" y="1174311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2" name="Google Shape;572;ge4ff799592_0_14"/>
            <p:cNvSpPr txBox="1"/>
            <p:nvPr/>
          </p:nvSpPr>
          <p:spPr>
            <a:xfrm>
              <a:off x="1302525" y="1082500"/>
              <a:ext cx="5088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Task Attention: Give more gravity to a task</a:t>
              </a:r>
              <a:endParaRPr b="1" i="0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73" name="Google Shape;573;ge4ff799592_0_14"/>
          <p:cNvGrpSpPr/>
          <p:nvPr/>
        </p:nvGrpSpPr>
        <p:grpSpPr>
          <a:xfrm>
            <a:off x="985745" y="3217088"/>
            <a:ext cx="3178180" cy="384900"/>
            <a:chOff x="985745" y="3217088"/>
            <a:chExt cx="3178180" cy="384900"/>
          </a:xfrm>
        </p:grpSpPr>
        <p:sp>
          <p:nvSpPr>
            <p:cNvPr id="574" name="Google Shape;574;ge4ff799592_0_14"/>
            <p:cNvSpPr/>
            <p:nvPr/>
          </p:nvSpPr>
          <p:spPr>
            <a:xfrm>
              <a:off x="985745" y="3308898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5" name="Google Shape;575;ge4ff799592_0_14"/>
            <p:cNvSpPr txBox="1"/>
            <p:nvPr/>
          </p:nvSpPr>
          <p:spPr>
            <a:xfrm>
              <a:off x="1302525" y="3217088"/>
              <a:ext cx="2861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Bert-based variants</a:t>
              </a:r>
              <a:endParaRPr b="1" i="0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aphicFrame>
        <p:nvGraphicFramePr>
          <p:cNvPr id="576" name="Google Shape;576;ge4ff799592_0_14"/>
          <p:cNvGraphicFramePr/>
          <p:nvPr/>
        </p:nvGraphicFramePr>
        <p:xfrm>
          <a:off x="1657175" y="36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860975"/>
                <a:gridCol w="1142775"/>
                <a:gridCol w="977375"/>
                <a:gridCol w="1148625"/>
                <a:gridCol w="74882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best-uncased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bert-cased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bert-multilng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bert-spc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86.56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sng" cap="none" strike="noStrike"/>
                        <a:t>87.54</a:t>
                      </a:r>
                      <a:endParaRPr b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87.31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76.71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sng" cap="none" strike="noStrike"/>
                        <a:t>77.09</a:t>
                      </a:r>
                      <a:endParaRPr b="1" sz="1200" u="sng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76.33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70.59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76.71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APC-ACC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83.38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83.38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80.79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sng" cap="none" strike="noStrike"/>
                        <a:t>84.45</a:t>
                      </a:r>
                      <a:endParaRPr b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7" name="Google Shape;577;ge4ff799592_0_14"/>
          <p:cNvGraphicFramePr/>
          <p:nvPr/>
        </p:nvGraphicFramePr>
        <p:xfrm>
          <a:off x="1630375" y="14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{2C5B8795-F87D-4D20-B755-69F3354F7B21}</a:tableStyleId>
              </a:tblPr>
              <a:tblGrid>
                <a:gridCol w="952500"/>
                <a:gridCol w="1295400"/>
                <a:gridCol w="1314450"/>
                <a:gridCol w="1343025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ate-1.3, apc-0.7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ate-1.0, apc-1.0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ate-0.7, apc-1.3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ATE-F1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87.14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86.56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87.17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APC-F1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76.0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77.09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77.18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APC-ACC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83.47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83.38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" sz="1200" u="sng" cap="none" strike="noStrike"/>
                        <a:t>84.36</a:t>
                      </a:r>
                      <a:endParaRPr b="1" i="1" sz="1200" u="sng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8" name="Google Shape;578;ge4ff799592_0_14"/>
          <p:cNvSpPr txBox="1"/>
          <p:nvPr/>
        </p:nvSpPr>
        <p:spPr>
          <a:xfrm>
            <a:off x="6493925" y="2371638"/>
            <a:ext cx="1878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(Restaurant dataset) 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9" name="Google Shape;579;ge4ff799592_0_14"/>
          <p:cNvSpPr txBox="1"/>
          <p:nvPr/>
        </p:nvSpPr>
        <p:spPr>
          <a:xfrm>
            <a:off x="6493925" y="4445700"/>
            <a:ext cx="1878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Restaurant </a:t>
            </a: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ataset) 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ge4ff799592_0_27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85" name="Google Shape;585;ge4ff799592_0_27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Other Results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86" name="Google Shape;586;ge4ff799592_0_27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e4ff799592_0_27"/>
          <p:cNvSpPr/>
          <p:nvPr/>
        </p:nvSpPr>
        <p:spPr>
          <a:xfrm>
            <a:off x="985745" y="11743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8" name="Google Shape;588;ge4ff799592_0_27"/>
          <p:cNvSpPr txBox="1"/>
          <p:nvPr/>
        </p:nvSpPr>
        <p:spPr>
          <a:xfrm>
            <a:off x="1302525" y="1082500"/>
            <a:ext cx="5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Task Attention: Give more gravity to a task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9" name="Google Shape;589;ge4ff799592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837" y="1506575"/>
            <a:ext cx="4006376" cy="147058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90" name="Google Shape;590;ge4ff799592_0_27"/>
          <p:cNvSpPr txBox="1"/>
          <p:nvPr/>
        </p:nvSpPr>
        <p:spPr>
          <a:xfrm>
            <a:off x="1681825" y="1506575"/>
            <a:ext cx="2313000" cy="104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Restaurant dataset: ATE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F1-Score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Fusion, SRD 5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Bert-based-uncased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Google Shape;591;ge4ff799592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495" y="3425888"/>
            <a:ext cx="4005071" cy="147218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92" name="Google Shape;592;ge4ff799592_0_27"/>
          <p:cNvSpPr txBox="1"/>
          <p:nvPr/>
        </p:nvSpPr>
        <p:spPr>
          <a:xfrm>
            <a:off x="1681825" y="3425900"/>
            <a:ext cx="2313000" cy="104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Restaurant dataset: APC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F1-Score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Fusion, SRD 5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eorgia"/>
              <a:buChar char="●"/>
            </a:pPr>
            <a:r>
              <a:rPr b="0" i="1" lang="en" sz="140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Bert-based-uncased</a:t>
            </a:r>
            <a:endParaRPr b="0" i="1" sz="140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ge2d92b8953_0_751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98" name="Google Shape;598;ge2d92b8953_0_751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Georgia"/>
                <a:ea typeface="Georgia"/>
                <a:cs typeface="Georgia"/>
                <a:sym typeface="Georgia"/>
              </a:rPr>
              <a:t>Summary:  </a:t>
            </a:r>
            <a:r>
              <a:rPr b="1" i="1" lang="en" sz="2400" u="none" cap="none" strike="noStrike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LCF-ATEPC</a:t>
            </a:r>
            <a:endParaRPr b="1" i="1" sz="2400" u="none" cap="none" strike="noStrike"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Google Shape;599;ge2d92b8953_0_751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e2d92b8953_0_751"/>
          <p:cNvSpPr txBox="1"/>
          <p:nvPr/>
        </p:nvSpPr>
        <p:spPr>
          <a:xfrm>
            <a:off x="3913900" y="858075"/>
            <a:ext cx="410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this presentations we have seen: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Sentiment analysis problem and variants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ABSA: LCF-ATEPC model and structure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Challenges, Datasets and Experiments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 and Conclusion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More information on Project’s Report!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01" name="Google Shape;601;ge2d92b8953_0_751"/>
          <p:cNvGrpSpPr/>
          <p:nvPr/>
        </p:nvGrpSpPr>
        <p:grpSpPr>
          <a:xfrm>
            <a:off x="8399000" y="160200"/>
            <a:ext cx="587871" cy="512373"/>
            <a:chOff x="6000100" y="3076250"/>
            <a:chExt cx="587871" cy="512373"/>
          </a:xfrm>
        </p:grpSpPr>
        <p:sp>
          <p:nvSpPr>
            <p:cNvPr id="602" name="Google Shape;602;ge2d92b8953_0_751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ge2d92b8953_0_751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04" name="Google Shape;604;ge2d92b8953_0_751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e2d92b8953_0_751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ge2d92b8953_0_751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ge2d92b8953_0_751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ge2d92b8953_0_751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e2d92b8953_0_751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e2d92b8953_0_751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1" name="Google Shape;611;ge2d92b8953_0_751"/>
          <p:cNvGrpSpPr/>
          <p:nvPr/>
        </p:nvGrpSpPr>
        <p:grpSpPr>
          <a:xfrm>
            <a:off x="235450" y="3328975"/>
            <a:ext cx="2223338" cy="1814525"/>
            <a:chOff x="235450" y="3328975"/>
            <a:chExt cx="2223338" cy="1814525"/>
          </a:xfrm>
        </p:grpSpPr>
        <p:pic>
          <p:nvPicPr>
            <p:cNvPr id="612" name="Google Shape;612;ge2d92b8953_0_7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50" y="3385750"/>
              <a:ext cx="1757750" cy="175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ge2d92b8953_0_7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6738" y="3328975"/>
              <a:ext cx="1162050" cy="77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2d92b8953_0_72"/>
          <p:cNvSpPr txBox="1"/>
          <p:nvPr/>
        </p:nvSpPr>
        <p:spPr>
          <a:xfrm>
            <a:off x="5856525" y="4100500"/>
            <a:ext cx="2877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sng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Thanks for your time</a:t>
            </a:r>
            <a:endParaRPr b="1" i="1" sz="1800" u="sng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19" name="Google Shape;619;ge2d92b8953_0_72"/>
          <p:cNvCxnSpPr/>
          <p:nvPr/>
        </p:nvCxnSpPr>
        <p:spPr>
          <a:xfrm rot="10800000">
            <a:off x="3729657" y="1298749"/>
            <a:ext cx="2743200" cy="78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20" name="Google Shape;620;ge2d92b8953_0_72"/>
          <p:cNvSpPr txBox="1"/>
          <p:nvPr/>
        </p:nvSpPr>
        <p:spPr>
          <a:xfrm>
            <a:off x="3781257" y="672574"/>
            <a:ext cx="26400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800" u="none" cap="none" strike="noStrike">
                <a:solidFill>
                  <a:srgbClr val="980000"/>
                </a:solidFill>
                <a:latin typeface="Reem Kufi"/>
                <a:ea typeface="Reem Kufi"/>
                <a:cs typeface="Reem Kufi"/>
                <a:sym typeface="Reem Kufi"/>
              </a:rPr>
              <a:t>Questions?</a:t>
            </a:r>
            <a:endParaRPr b="1" i="1" sz="2800" u="none" cap="none" strike="noStrike">
              <a:solidFill>
                <a:srgbClr val="980000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621" name="Google Shape;621;ge2d92b8953_0_72"/>
          <p:cNvGrpSpPr/>
          <p:nvPr/>
        </p:nvGrpSpPr>
        <p:grpSpPr>
          <a:xfrm>
            <a:off x="8399000" y="160200"/>
            <a:ext cx="587871" cy="512373"/>
            <a:chOff x="6000100" y="3076250"/>
            <a:chExt cx="587871" cy="512373"/>
          </a:xfrm>
        </p:grpSpPr>
        <p:sp>
          <p:nvSpPr>
            <p:cNvPr id="622" name="Google Shape;622;ge2d92b8953_0_72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3" name="Google Shape;623;ge2d92b8953_0_72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624" name="Google Shape;624;ge2d92b8953_0_72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e2d92b8953_0_72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ge2d92b8953_0_72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ge2d92b8953_0_72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e2d92b8953_0_72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ge2d92b8953_0_72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ge2d92b8953_0_72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1" name="Google Shape;631;ge2d92b8953_0_72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ge2d92b8953_0_72"/>
          <p:cNvGrpSpPr/>
          <p:nvPr/>
        </p:nvGrpSpPr>
        <p:grpSpPr>
          <a:xfrm>
            <a:off x="235450" y="3328975"/>
            <a:ext cx="2223338" cy="1814525"/>
            <a:chOff x="235450" y="3328975"/>
            <a:chExt cx="2223338" cy="1814525"/>
          </a:xfrm>
        </p:grpSpPr>
        <p:pic>
          <p:nvPicPr>
            <p:cNvPr id="633" name="Google Shape;633;ge2d92b8953_0_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450" y="3385750"/>
              <a:ext cx="1757750" cy="175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ge2d92b8953_0_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6738" y="3328975"/>
              <a:ext cx="1162050" cy="77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e2d92b895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59" name="Google Shape;159;ge2d92b8953_0_52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60" name="Google Shape;160;ge2d92b8953_0_52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this project 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1" name="Google Shape;161;ge2d92b8953_0_52"/>
          <p:cNvSpPr txBox="1"/>
          <p:nvPr/>
        </p:nvSpPr>
        <p:spPr>
          <a:xfrm>
            <a:off x="436600" y="1058400"/>
            <a:ext cx="52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this Project we try to answer: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is Sentiment analysis?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do you mean by Aspect Based Sentiment Analysis?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is it work and why is it important?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➢"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can we solve the problem?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ge2d92b8953_0_52"/>
          <p:cNvSpPr/>
          <p:nvPr/>
        </p:nvSpPr>
        <p:spPr>
          <a:xfrm>
            <a:off x="0" y="1792675"/>
            <a:ext cx="561982" cy="3350825"/>
          </a:xfrm>
          <a:custGeom>
            <a:rect b="b" l="l" r="r" t="t"/>
            <a:pathLst>
              <a:path extrusionOk="0" h="134033" w="38413">
                <a:moveTo>
                  <a:pt x="0" y="0"/>
                </a:moveTo>
                <a:cubicBezTo>
                  <a:pt x="5250" y="6087"/>
                  <a:pt x="30046" y="22674"/>
                  <a:pt x="31498" y="36524"/>
                </a:cubicBezTo>
                <a:cubicBezTo>
                  <a:pt x="32950" y="50374"/>
                  <a:pt x="7651" y="70255"/>
                  <a:pt x="8712" y="83100"/>
                </a:cubicBezTo>
                <a:cubicBezTo>
                  <a:pt x="9773" y="95945"/>
                  <a:pt x="34737" y="105104"/>
                  <a:pt x="37864" y="113593"/>
                </a:cubicBezTo>
                <a:cubicBezTo>
                  <a:pt x="40992" y="122082"/>
                  <a:pt x="29208" y="130626"/>
                  <a:pt x="27477" y="1340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b82647cb8d_0_1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68" name="Google Shape;168;gb82647cb8d_0_1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The problem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69" name="Google Shape;169;gb82647cb8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gb82647cb8d_0_1"/>
          <p:cNvSpPr txBox="1"/>
          <p:nvPr/>
        </p:nvSpPr>
        <p:spPr>
          <a:xfrm>
            <a:off x="436600" y="1058400"/>
            <a:ext cx="495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 or Opinion Mining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n automated process capable of understanding the feelings or opinions that underlie a text or document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1" name="Google Shape;171;gb82647cb8d_0_1"/>
          <p:cNvGrpSpPr/>
          <p:nvPr/>
        </p:nvGrpSpPr>
        <p:grpSpPr>
          <a:xfrm>
            <a:off x="935470" y="2379300"/>
            <a:ext cx="3479080" cy="384900"/>
            <a:chOff x="935470" y="2379300"/>
            <a:chExt cx="3479080" cy="384900"/>
          </a:xfrm>
        </p:grpSpPr>
        <p:sp>
          <p:nvSpPr>
            <p:cNvPr id="172" name="Google Shape;172;gb82647cb8d_0_1"/>
            <p:cNvSpPr/>
            <p:nvPr/>
          </p:nvSpPr>
          <p:spPr>
            <a:xfrm>
              <a:off x="935470" y="2471111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3" name="Google Shape;173;gb82647cb8d_0_1"/>
            <p:cNvSpPr txBox="1"/>
            <p:nvPr/>
          </p:nvSpPr>
          <p:spPr>
            <a:xfrm>
              <a:off x="1252250" y="2379300"/>
              <a:ext cx="3162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Text Polarity Classification</a:t>
              </a:r>
              <a:endParaRPr b="1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74" name="Google Shape;174;gb82647cb8d_0_1"/>
          <p:cNvSpPr txBox="1"/>
          <p:nvPr/>
        </p:nvSpPr>
        <p:spPr>
          <a:xfrm>
            <a:off x="2996400" y="4206000"/>
            <a:ext cx="3805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“I </a:t>
            </a:r>
            <a:r>
              <a:rPr b="1"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love</a:t>
            </a: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this movie! It's </a:t>
            </a:r>
            <a:r>
              <a:rPr b="1"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sweet</a:t>
            </a: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, but with </a:t>
            </a:r>
            <a:r>
              <a:rPr b="1"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satirical</a:t>
            </a: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humor. The dialogs are </a:t>
            </a:r>
            <a:r>
              <a:rPr b="1"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great</a:t>
            </a: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and …”</a:t>
            </a:r>
            <a:endParaRPr i="1" sz="13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5" name="Google Shape;175;gb82647cb8d_0_1"/>
          <p:cNvGrpSpPr/>
          <p:nvPr/>
        </p:nvGrpSpPr>
        <p:grpSpPr>
          <a:xfrm>
            <a:off x="1554350" y="2716050"/>
            <a:ext cx="1048627" cy="615095"/>
            <a:chOff x="1554350" y="2716050"/>
            <a:chExt cx="1048627" cy="615095"/>
          </a:xfrm>
        </p:grpSpPr>
        <p:sp>
          <p:nvSpPr>
            <p:cNvPr id="176" name="Google Shape;176;gb82647cb8d_0_1"/>
            <p:cNvSpPr/>
            <p:nvPr/>
          </p:nvSpPr>
          <p:spPr>
            <a:xfrm rot="5400000">
              <a:off x="1554350" y="2716050"/>
              <a:ext cx="476700" cy="4767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gb82647cb8d_0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6277" y="2834412"/>
              <a:ext cx="476700" cy="4967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gb82647cb8d_0_1"/>
          <p:cNvSpPr/>
          <p:nvPr/>
        </p:nvSpPr>
        <p:spPr>
          <a:xfrm>
            <a:off x="2731675" y="2918975"/>
            <a:ext cx="6105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b82647cb8d_0_1"/>
          <p:cNvSpPr/>
          <p:nvPr/>
        </p:nvSpPr>
        <p:spPr>
          <a:xfrm>
            <a:off x="3476500" y="2791326"/>
            <a:ext cx="1777500" cy="5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b82647cb8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630" y="2888068"/>
            <a:ext cx="438455" cy="39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82647cb8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890" y="2911589"/>
            <a:ext cx="397938" cy="34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b82647cb8d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2120" y="2793437"/>
            <a:ext cx="928656" cy="58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b82647cb8d_0_1"/>
          <p:cNvSpPr txBox="1"/>
          <p:nvPr/>
        </p:nvSpPr>
        <p:spPr>
          <a:xfrm>
            <a:off x="2862063" y="3706975"/>
            <a:ext cx="3805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“Albert Einstein was born in Germany in 1879.”</a:t>
            </a:r>
            <a:endParaRPr i="1" sz="13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gb82647cb8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7127" y="4351426"/>
            <a:ext cx="493776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b82647cb8d_0_1"/>
          <p:cNvSpPr/>
          <p:nvPr/>
        </p:nvSpPr>
        <p:spPr>
          <a:xfrm>
            <a:off x="6900125" y="4387350"/>
            <a:ext cx="6105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b82647cb8d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5662" y="3706975"/>
            <a:ext cx="476700" cy="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b82647cb8d_0_1"/>
          <p:cNvSpPr/>
          <p:nvPr/>
        </p:nvSpPr>
        <p:spPr>
          <a:xfrm>
            <a:off x="6900125" y="3743500"/>
            <a:ext cx="6105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76200">
            <a:solidFill>
              <a:srgbClr val="9FA0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82647cb8d_0_1"/>
          <p:cNvSpPr txBox="1"/>
          <p:nvPr/>
        </p:nvSpPr>
        <p:spPr>
          <a:xfrm>
            <a:off x="436600" y="19843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types of SA: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gb82647cb8d_0_159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94" name="Google Shape;194;gb82647cb8d_0_159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The problem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195" name="Google Shape;195;gb82647cb8d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6" name="Google Shape;196;gb82647cb8d_0_159"/>
          <p:cNvSpPr txBox="1"/>
          <p:nvPr/>
        </p:nvSpPr>
        <p:spPr>
          <a:xfrm>
            <a:off x="436600" y="1058400"/>
            <a:ext cx="49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 or Opinion Mining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automated process capable of understanding the feelings or opinions that underlie a text or document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gb82647cb8d_0_159"/>
          <p:cNvSpPr/>
          <p:nvPr/>
        </p:nvSpPr>
        <p:spPr>
          <a:xfrm>
            <a:off x="935470" y="24711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b82647cb8d_0_159"/>
          <p:cNvSpPr txBox="1"/>
          <p:nvPr/>
        </p:nvSpPr>
        <p:spPr>
          <a:xfrm>
            <a:off x="1252250" y="2379300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Text Polarity Classification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99" name="Google Shape;199;gb82647cb8d_0_159"/>
          <p:cNvGrpSpPr/>
          <p:nvPr/>
        </p:nvGrpSpPr>
        <p:grpSpPr>
          <a:xfrm>
            <a:off x="935470" y="2855575"/>
            <a:ext cx="3479080" cy="384900"/>
            <a:chOff x="935470" y="2855575"/>
            <a:chExt cx="3479080" cy="384900"/>
          </a:xfrm>
        </p:grpSpPr>
        <p:sp>
          <p:nvSpPr>
            <p:cNvPr id="200" name="Google Shape;200;gb82647cb8d_0_159"/>
            <p:cNvSpPr/>
            <p:nvPr/>
          </p:nvSpPr>
          <p:spPr>
            <a:xfrm>
              <a:off x="935470" y="2947386"/>
              <a:ext cx="205200" cy="2052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1" name="Google Shape;201;gb82647cb8d_0_159"/>
            <p:cNvSpPr txBox="1"/>
            <p:nvPr/>
          </p:nvSpPr>
          <p:spPr>
            <a:xfrm>
              <a:off x="1252250" y="2855575"/>
              <a:ext cx="3162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>
                  <a:solidFill>
                    <a:srgbClr val="0066FF"/>
                  </a:solidFill>
                  <a:latin typeface="Georgia"/>
                  <a:ea typeface="Georgia"/>
                  <a:cs typeface="Georgia"/>
                  <a:sym typeface="Georgia"/>
                </a:rPr>
                <a:t>Opinion Role Extraction</a:t>
              </a:r>
              <a:endParaRPr b="1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02" name="Google Shape;202;gb82647cb8d_0_159"/>
          <p:cNvSpPr txBox="1"/>
          <p:nvPr/>
        </p:nvSpPr>
        <p:spPr>
          <a:xfrm>
            <a:off x="1436400" y="3103550"/>
            <a:ext cx="56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Opinion Holder (OH): Entities expressing an opinion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gb82647cb8d_0_159"/>
          <p:cNvSpPr txBox="1"/>
          <p:nvPr/>
        </p:nvSpPr>
        <p:spPr>
          <a:xfrm>
            <a:off x="1435608" y="3428175"/>
            <a:ext cx="56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Opinion   Target (OT): Entities about the affect is felt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4" name="Google Shape;204;gb82647cb8d_0_159"/>
          <p:cNvGraphicFramePr/>
          <p:nvPr/>
        </p:nvGraphicFramePr>
        <p:xfrm>
          <a:off x="1436400" y="38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{834E2F0C-F3CE-4180-9B6B-EB4CF97FEA5C}</a:tableStyleId>
              </a:tblPr>
              <a:tblGrid>
                <a:gridCol w="2971500"/>
                <a:gridCol w="2955450"/>
              </a:tblGrid>
              <a:tr h="4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rgbClr val="59595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Input</a:t>
                      </a:r>
                      <a:endParaRPr b="1" i="1" sz="1300">
                        <a:solidFill>
                          <a:srgbClr val="59595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300">
                          <a:solidFill>
                            <a:srgbClr val="59595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Output</a:t>
                      </a:r>
                      <a:endParaRPr b="1" i="1" sz="1300">
                        <a:solidFill>
                          <a:srgbClr val="59595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coffee was ok and the waitress was polite. But the music was too nosy and ...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Cafe: ok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Waitress: polite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Music: nosy</a:t>
                      </a:r>
                      <a:endParaRPr sz="13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gb82647cb8d_0_159"/>
          <p:cNvSpPr txBox="1"/>
          <p:nvPr/>
        </p:nvSpPr>
        <p:spPr>
          <a:xfrm>
            <a:off x="7363338" y="3846150"/>
            <a:ext cx="1524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Target oriented </a:t>
            </a:r>
            <a:endParaRPr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gb82647cb8d_0_159"/>
          <p:cNvSpPr txBox="1"/>
          <p:nvPr/>
        </p:nvSpPr>
        <p:spPr>
          <a:xfrm>
            <a:off x="436600" y="19843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types of SA: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b82647cb8d_0_310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12" name="Google Shape;212;gb82647cb8d_0_310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The problem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13" name="Google Shape;213;gb82647cb8d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4" name="Google Shape;214;gb82647cb8d_0_310"/>
          <p:cNvSpPr txBox="1"/>
          <p:nvPr/>
        </p:nvSpPr>
        <p:spPr>
          <a:xfrm>
            <a:off x="436600" y="1058400"/>
            <a:ext cx="49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 or Opinion Mining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automated process capable of understanding the feelings or opinions that underlie a text or document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gb82647cb8d_0_310"/>
          <p:cNvSpPr txBox="1"/>
          <p:nvPr/>
        </p:nvSpPr>
        <p:spPr>
          <a:xfrm>
            <a:off x="436600" y="19843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types of SA: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gb82647cb8d_0_310"/>
          <p:cNvSpPr/>
          <p:nvPr/>
        </p:nvSpPr>
        <p:spPr>
          <a:xfrm>
            <a:off x="935470" y="24711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gb82647cb8d_0_310"/>
          <p:cNvSpPr txBox="1"/>
          <p:nvPr/>
        </p:nvSpPr>
        <p:spPr>
          <a:xfrm>
            <a:off x="1252250" y="2379300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Text Polarity Classification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gb82647cb8d_0_310"/>
          <p:cNvSpPr/>
          <p:nvPr/>
        </p:nvSpPr>
        <p:spPr>
          <a:xfrm>
            <a:off x="935470" y="2947386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gb82647cb8d_0_310"/>
          <p:cNvSpPr txBox="1"/>
          <p:nvPr/>
        </p:nvSpPr>
        <p:spPr>
          <a:xfrm>
            <a:off x="1252250" y="2855575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Opinion Role Extraction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gb82647cb8d_0_310"/>
          <p:cNvSpPr/>
          <p:nvPr/>
        </p:nvSpPr>
        <p:spPr>
          <a:xfrm>
            <a:off x="935470" y="342366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gb82647cb8d_0_310"/>
          <p:cNvSpPr txBox="1"/>
          <p:nvPr/>
        </p:nvSpPr>
        <p:spPr>
          <a:xfrm>
            <a:off x="1252250" y="3331850"/>
            <a:ext cx="40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gb82647cb8d_0_310"/>
          <p:cNvSpPr txBox="1"/>
          <p:nvPr/>
        </p:nvSpPr>
        <p:spPr>
          <a:xfrm>
            <a:off x="2452800" y="4284400"/>
            <a:ext cx="4844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“The actors were outstanding but the plot was terrible.”</a:t>
            </a:r>
            <a:endParaRPr b="1" sz="125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gb82647cb8d_0_310"/>
          <p:cNvSpPr txBox="1"/>
          <p:nvPr/>
        </p:nvSpPr>
        <p:spPr>
          <a:xfrm>
            <a:off x="1435600" y="3671050"/>
            <a:ext cx="5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Determine the sentiment about a specific aspect/entity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4" name="Google Shape;224;gb82647cb8d_0_310"/>
          <p:cNvSpPr txBox="1"/>
          <p:nvPr/>
        </p:nvSpPr>
        <p:spPr>
          <a:xfrm>
            <a:off x="1435600" y="3949225"/>
            <a:ext cx="4679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 features generate different sentiment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ge447970854_0_90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30" name="Google Shape;230;ge447970854_0_90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The problem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31" name="Google Shape;231;ge447970854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2" name="Google Shape;232;ge447970854_0_90"/>
          <p:cNvSpPr txBox="1"/>
          <p:nvPr/>
        </p:nvSpPr>
        <p:spPr>
          <a:xfrm>
            <a:off x="436600" y="1058400"/>
            <a:ext cx="49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Sentiment Analysis or Opinion Mining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automated process capable of understanding the feelings or opinions that underlie a text or document</a:t>
            </a: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ge447970854_0_90"/>
          <p:cNvSpPr txBox="1"/>
          <p:nvPr/>
        </p:nvSpPr>
        <p:spPr>
          <a:xfrm>
            <a:off x="436600" y="19843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Different types of SA: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ge447970854_0_90"/>
          <p:cNvSpPr/>
          <p:nvPr/>
        </p:nvSpPr>
        <p:spPr>
          <a:xfrm>
            <a:off x="935470" y="24711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ge447970854_0_90"/>
          <p:cNvSpPr txBox="1"/>
          <p:nvPr/>
        </p:nvSpPr>
        <p:spPr>
          <a:xfrm>
            <a:off x="1252250" y="2379300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Text Polarity Classification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ge447970854_0_90"/>
          <p:cNvSpPr/>
          <p:nvPr/>
        </p:nvSpPr>
        <p:spPr>
          <a:xfrm>
            <a:off x="935470" y="2947386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ge447970854_0_90"/>
          <p:cNvSpPr txBox="1"/>
          <p:nvPr/>
        </p:nvSpPr>
        <p:spPr>
          <a:xfrm>
            <a:off x="1252250" y="2855575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Opinion Role Extraction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ge447970854_0_90"/>
          <p:cNvSpPr/>
          <p:nvPr/>
        </p:nvSpPr>
        <p:spPr>
          <a:xfrm>
            <a:off x="935470" y="342366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ge447970854_0_90"/>
          <p:cNvSpPr txBox="1"/>
          <p:nvPr/>
        </p:nvSpPr>
        <p:spPr>
          <a:xfrm>
            <a:off x="1252250" y="3331850"/>
            <a:ext cx="40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ge447970854_0_90"/>
          <p:cNvSpPr txBox="1"/>
          <p:nvPr/>
        </p:nvSpPr>
        <p:spPr>
          <a:xfrm>
            <a:off x="1435600" y="3671050"/>
            <a:ext cx="5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Determine the sentiment about a specific aspect/entity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ge447970854_0_90"/>
          <p:cNvSpPr txBox="1"/>
          <p:nvPr/>
        </p:nvSpPr>
        <p:spPr>
          <a:xfrm>
            <a:off x="1435600" y="3949225"/>
            <a:ext cx="4679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Different features generate different sentiment 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ge447970854_0_90"/>
          <p:cNvSpPr txBox="1"/>
          <p:nvPr/>
        </p:nvSpPr>
        <p:spPr>
          <a:xfrm>
            <a:off x="2450592" y="4284400"/>
            <a:ext cx="5528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“The[O -1]   </a:t>
            </a:r>
            <a:r>
              <a:rPr b="1" i="0" lang="en" sz="1250" u="sng" cap="none" strike="noStrike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actors [B-ASP 2]</a:t>
            </a:r>
            <a:r>
              <a:rPr b="1" i="0" lang="en" sz="125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 were[O -1]  outstanding[O -1]  </a:t>
            </a:r>
            <a:endParaRPr b="1" i="0" sz="125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  but[O -1]  the[O -1]   </a:t>
            </a:r>
            <a:r>
              <a:rPr b="1" i="0" lang="en" sz="1250" u="sng" cap="none" strike="noStrike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plot [B-ASP -1]</a:t>
            </a:r>
            <a:r>
              <a:rPr b="1" i="0" lang="en" sz="1250" u="none" cap="none" strike="noStrike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 was[O -1]  terrible[O -1].”</a:t>
            </a:r>
            <a:endParaRPr b="1" i="0" sz="1250" u="none" cap="none" strike="noStrik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ge447970854_0_90"/>
          <p:cNvSpPr txBox="1"/>
          <p:nvPr/>
        </p:nvSpPr>
        <p:spPr>
          <a:xfrm>
            <a:off x="7121388" y="4678525"/>
            <a:ext cx="15243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IOB format</a:t>
            </a:r>
            <a:endParaRPr i="1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b82647cb8d_0_461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49" name="Google Shape;249;gb82647cb8d_0_461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The problem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50" name="Google Shape;250;gb82647cb8d_0_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5" y="1058400"/>
            <a:ext cx="2451000" cy="16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1" name="Google Shape;251;gb82647cb8d_0_461"/>
          <p:cNvSpPr txBox="1"/>
          <p:nvPr/>
        </p:nvSpPr>
        <p:spPr>
          <a:xfrm>
            <a:off x="436600" y="1058400"/>
            <a:ext cx="49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 or Opinion Mining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automated process capable of understanding the feelings or opinions that underlie a text or document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gb82647cb8d_0_461"/>
          <p:cNvSpPr txBox="1"/>
          <p:nvPr/>
        </p:nvSpPr>
        <p:spPr>
          <a:xfrm>
            <a:off x="436600" y="1984313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Different types of SA: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gb82647cb8d_0_461"/>
          <p:cNvSpPr/>
          <p:nvPr/>
        </p:nvSpPr>
        <p:spPr>
          <a:xfrm>
            <a:off x="935470" y="247111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gb82647cb8d_0_461"/>
          <p:cNvSpPr txBox="1"/>
          <p:nvPr/>
        </p:nvSpPr>
        <p:spPr>
          <a:xfrm>
            <a:off x="1252250" y="2379300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Text Polarity Classification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gb82647cb8d_0_461"/>
          <p:cNvSpPr/>
          <p:nvPr/>
        </p:nvSpPr>
        <p:spPr>
          <a:xfrm>
            <a:off x="935470" y="2947386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gb82647cb8d_0_461"/>
          <p:cNvSpPr txBox="1"/>
          <p:nvPr/>
        </p:nvSpPr>
        <p:spPr>
          <a:xfrm>
            <a:off x="1252250" y="2855575"/>
            <a:ext cx="31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Opinion Role Extraction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gb82647cb8d_0_461"/>
          <p:cNvSpPr/>
          <p:nvPr/>
        </p:nvSpPr>
        <p:spPr>
          <a:xfrm>
            <a:off x="935470" y="3423661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gb82647cb8d_0_461"/>
          <p:cNvSpPr txBox="1"/>
          <p:nvPr/>
        </p:nvSpPr>
        <p:spPr>
          <a:xfrm>
            <a:off x="1252250" y="3331850"/>
            <a:ext cx="40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gb82647cb8d_0_461"/>
          <p:cNvSpPr/>
          <p:nvPr/>
        </p:nvSpPr>
        <p:spPr>
          <a:xfrm>
            <a:off x="935470" y="3899936"/>
            <a:ext cx="205200" cy="2052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0" name="Google Shape;260;gb82647cb8d_0_461"/>
          <p:cNvSpPr txBox="1"/>
          <p:nvPr/>
        </p:nvSpPr>
        <p:spPr>
          <a:xfrm>
            <a:off x="1252250" y="3808125"/>
            <a:ext cx="40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...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61" name="Google Shape;261;gb82647cb8d_0_461"/>
          <p:cNvGrpSpPr/>
          <p:nvPr/>
        </p:nvGrpSpPr>
        <p:grpSpPr>
          <a:xfrm>
            <a:off x="390425" y="3238338"/>
            <a:ext cx="5164601" cy="575836"/>
            <a:chOff x="390425" y="3238338"/>
            <a:chExt cx="5164601" cy="575836"/>
          </a:xfrm>
        </p:grpSpPr>
        <p:sp>
          <p:nvSpPr>
            <p:cNvPr id="262" name="Google Shape;262;gb82647cb8d_0_461"/>
            <p:cNvSpPr/>
            <p:nvPr/>
          </p:nvSpPr>
          <p:spPr>
            <a:xfrm>
              <a:off x="831526" y="3238338"/>
              <a:ext cx="4723500" cy="573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b82647cb8d_0_461"/>
            <p:cNvSpPr/>
            <p:nvPr/>
          </p:nvSpPr>
          <p:spPr>
            <a:xfrm>
              <a:off x="390425" y="3240574"/>
              <a:ext cx="741900" cy="573600"/>
            </a:xfrm>
            <a:prstGeom prst="chevron">
              <a:avLst>
                <a:gd fmla="val 50000" name="adj"/>
              </a:avLst>
            </a:prstGeom>
            <a:solidFill>
              <a:srgbClr val="FF990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gb82647cb8d_0_461"/>
          <p:cNvSpPr txBox="1"/>
          <p:nvPr/>
        </p:nvSpPr>
        <p:spPr>
          <a:xfrm>
            <a:off x="1252250" y="3331850"/>
            <a:ext cx="40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0066FF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>
              <a:solidFill>
                <a:srgbClr val="0066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gb82647cb8d_0_615"/>
          <p:cNvCxnSpPr/>
          <p:nvPr/>
        </p:nvCxnSpPr>
        <p:spPr>
          <a:xfrm rot="10800000">
            <a:off x="3044100" y="625850"/>
            <a:ext cx="3200400" cy="8100"/>
          </a:xfrm>
          <a:prstGeom prst="straightConnector1">
            <a:avLst/>
          </a:prstGeom>
          <a:noFill/>
          <a:ln cap="flat" cmpd="sng" w="9525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70" name="Google Shape;270;gb82647cb8d_0_615"/>
          <p:cNvSpPr txBox="1"/>
          <p:nvPr/>
        </p:nvSpPr>
        <p:spPr>
          <a:xfrm>
            <a:off x="2277300" y="122100"/>
            <a:ext cx="484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Aspect Based Sentiment Analysis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1" name="Google Shape;271;gb82647cb8d_0_615"/>
          <p:cNvSpPr txBox="1"/>
          <p:nvPr/>
        </p:nvSpPr>
        <p:spPr>
          <a:xfrm>
            <a:off x="267775" y="116523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72" name="Google Shape;272;gb82647cb8d_0_615"/>
          <p:cNvCxnSpPr/>
          <p:nvPr/>
        </p:nvCxnSpPr>
        <p:spPr>
          <a:xfrm>
            <a:off x="867450" y="13869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gb82647cb8d_0_615"/>
          <p:cNvCxnSpPr/>
          <p:nvPr/>
        </p:nvCxnSpPr>
        <p:spPr>
          <a:xfrm flipH="1" rot="10800000">
            <a:off x="867450" y="1023638"/>
            <a:ext cx="401400" cy="32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gb82647cb8d_0_615"/>
          <p:cNvSpPr txBox="1"/>
          <p:nvPr/>
        </p:nvSpPr>
        <p:spPr>
          <a:xfrm>
            <a:off x="1380249" y="771338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ATE: Aspect Term Extraction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gb82647cb8d_0_615"/>
          <p:cNvSpPr txBox="1"/>
          <p:nvPr/>
        </p:nvSpPr>
        <p:spPr>
          <a:xfrm>
            <a:off x="1319059" y="1386933"/>
            <a:ext cx="32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"/>
                <a:ea typeface="Inter"/>
                <a:cs typeface="Inter"/>
                <a:sym typeface="Inter"/>
              </a:rPr>
              <a:t>APC: Aspect Polarity Classification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gb82647cb8d_0_615"/>
          <p:cNvSpPr/>
          <p:nvPr/>
        </p:nvSpPr>
        <p:spPr>
          <a:xfrm>
            <a:off x="4448400" y="771350"/>
            <a:ext cx="501900" cy="130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b82647cb8d_0_615"/>
          <p:cNvSpPr txBox="1"/>
          <p:nvPr/>
        </p:nvSpPr>
        <p:spPr>
          <a:xfrm>
            <a:off x="5007325" y="794150"/>
            <a:ext cx="391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ATE and APC are independent tasks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Not overall sentiment for the whole  document (aspect level polarities)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Dual labeling with IOB format for ATE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 = LossAte + LossApc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gb82647cb8d_0_615"/>
          <p:cNvSpPr txBox="1"/>
          <p:nvPr/>
        </p:nvSpPr>
        <p:spPr>
          <a:xfrm>
            <a:off x="1349649" y="983588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Extracts potential aspects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b82647cb8d_0_615"/>
          <p:cNvSpPr txBox="1"/>
          <p:nvPr/>
        </p:nvSpPr>
        <p:spPr>
          <a:xfrm>
            <a:off x="1319059" y="1619433"/>
            <a:ext cx="32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Predicts the aspects’ polarities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ntal State by Slidesgo">
  <a:themeElements>
    <a:clrScheme name="Simple Light">
      <a:dk1>
        <a:srgbClr val="000000"/>
      </a:dk1>
      <a:lt1>
        <a:srgbClr val="EEEEEE"/>
      </a:lt1>
      <a:dk2>
        <a:srgbClr val="0363EB"/>
      </a:dk2>
      <a:lt2>
        <a:srgbClr val="EEEEEE"/>
      </a:lt2>
      <a:accent1>
        <a:srgbClr val="0363EB"/>
      </a:accent1>
      <a:accent2>
        <a:srgbClr val="EEEEEE"/>
      </a:accent2>
      <a:accent3>
        <a:srgbClr val="000000"/>
      </a:accent3>
      <a:accent4>
        <a:srgbClr val="74A6ED"/>
      </a:accent4>
      <a:accent5>
        <a:srgbClr val="589AFF"/>
      </a:accent5>
      <a:accent6>
        <a:srgbClr val="94BD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