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embeddedFontLst>
    <p:embeddedFont>
      <p:font typeface="GFS Didot"/>
      <p:regular r:id="rId38"/>
    </p:embeddedFont>
    <p:embeddedFont>
      <p:font typeface="Corbel"/>
      <p:regular r:id="rId39"/>
      <p:bold r:id="rId40"/>
      <p:italic r:id="rId41"/>
      <p:boldItalic r:id="rId42"/>
    </p:embeddedFont>
    <p:embeddedFont>
      <p:font typeface="Century Schoolbook"/>
      <p:regular r:id="rId43"/>
      <p:bold r:id="rId44"/>
      <p:italic r:id="rId45"/>
      <p:boldItalic r:id="rId46"/>
    </p:embeddedFont>
    <p:embeddedFont>
      <p:font typeface="EB Garamond"/>
      <p:regular r:id="rId47"/>
      <p:bold r:id="rId48"/>
      <p:italic r:id="rId49"/>
      <p:boldItalic r:id="rId50"/>
    </p:embeddedFont>
    <p:embeddedFont>
      <p:font typeface="Merriweather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bold.fntdata"/><Relationship Id="rId42" Type="http://schemas.openxmlformats.org/officeDocument/2006/relationships/font" Target="fonts/Corbel-boldItalic.fntdata"/><Relationship Id="rId41" Type="http://schemas.openxmlformats.org/officeDocument/2006/relationships/font" Target="fonts/Corbel-italic.fntdata"/><Relationship Id="rId44" Type="http://schemas.openxmlformats.org/officeDocument/2006/relationships/font" Target="fonts/CenturySchoolbook-bold.fntdata"/><Relationship Id="rId43" Type="http://schemas.openxmlformats.org/officeDocument/2006/relationships/font" Target="fonts/CenturySchoolbook-regular.fntdata"/><Relationship Id="rId46" Type="http://schemas.openxmlformats.org/officeDocument/2006/relationships/font" Target="fonts/CenturySchoolbook-boldItalic.fntdata"/><Relationship Id="rId45" Type="http://schemas.openxmlformats.org/officeDocument/2006/relationships/font" Target="fonts/CenturySchoolbook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EBGaramond-bold.fntdata"/><Relationship Id="rId47" Type="http://schemas.openxmlformats.org/officeDocument/2006/relationships/font" Target="fonts/EBGaramond-regular.fntdata"/><Relationship Id="rId49" Type="http://schemas.openxmlformats.org/officeDocument/2006/relationships/font" Target="fonts/EB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Corbel-regular.fntdata"/><Relationship Id="rId38" Type="http://schemas.openxmlformats.org/officeDocument/2006/relationships/font" Target="fonts/GFSDidot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erriweather-regular.fntdata"/><Relationship Id="rId50" Type="http://schemas.openxmlformats.org/officeDocument/2006/relationships/font" Target="fonts/EBGaramond-boldItalic.fntdata"/><Relationship Id="rId53" Type="http://schemas.openxmlformats.org/officeDocument/2006/relationships/font" Target="fonts/Merriweather-italic.fntdata"/><Relationship Id="rId52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f466aaa33_0_4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f466aaa33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1c0a6b43d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1c0a6b43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1c772b089_0_9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1c772b089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1f80e7ae1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1f80e7ae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1c772b089_0_1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1c772b089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1e320815e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1e320815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1e320815e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1e320815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1e320815e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1e320815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1c772b089_0_5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1c772b089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1c772b089_0_5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1c772b089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1c772b089_0_6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1c772b089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1c772b089_0_6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71c772b089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1c772b089_0_6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1c772b089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71c772b089_0_7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71c772b089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f80e7ae1_0_3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f80e7ae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71f80e7ae1_0_3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71f80e7ae1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1f80e7ae1_0_4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71f80e7ae1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71c0a6b43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71c0a6b43d_0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1c772b089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1c772b08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1e320815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1e32081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71c772b089_0_12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71c772b089_0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c772b08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71c772b089_0_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71c772b089_0_1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71c772b089_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71b83f7f3e_0_4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71b83f7f3e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1f80e7ae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71f80e7ae1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1b83f7f3e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1b83f7f3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1f80e7ae1_0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1f80e7ae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1c0a6b43d_0_5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1c0a6b43d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1f80e7ae1_0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1f80e7ae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1f80e7ae1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1f80e7ae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 title="Page Number Shape"/>
          <p:cNvSpPr/>
          <p:nvPr/>
        </p:nvSpPr>
        <p:spPr>
          <a:xfrm>
            <a:off x="11784011" y="118920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1088913" y="1143293"/>
            <a:ext cx="7034362" cy="4268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Font typeface="Century Schoolbook"/>
              <a:buNone/>
              <a:defRPr sz="77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088914" y="5537925"/>
            <a:ext cx="7034362" cy="70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0" i="1" sz="2000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1088913" y="6314440"/>
            <a:ext cx="15966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000591" y="6314440"/>
            <a:ext cx="5122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1784011" y="1416216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 title="Verticle Rule Line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758952" y="557261"/>
            <a:ext cx="3840480" cy="191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Schoolboo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/>
          <p:nvPr>
            <p:ph idx="2" type="pic"/>
          </p:nvPr>
        </p:nvSpPr>
        <p:spPr>
          <a:xfrm>
            <a:off x="5257800" y="0"/>
            <a:ext cx="61722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rbel"/>
              <a:buNone/>
              <a:defRPr b="0" i="0" sz="2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1" sz="20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1" sz="20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1" sz="20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758952" y="2621512"/>
            <a:ext cx="3840480" cy="3236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 rot="5400000">
            <a:off x="5513727" y="307952"/>
            <a:ext cx="5584142" cy="6248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 title="Page Number Shape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99" name="Google Shape;99;p14"/>
          <p:cNvSpPr txBox="1"/>
          <p:nvPr>
            <p:ph type="title"/>
          </p:nvPr>
        </p:nvSpPr>
        <p:spPr>
          <a:xfrm rot="5400000">
            <a:off x="6875047" y="1758649"/>
            <a:ext cx="4678106" cy="2446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2034487" y="-553354"/>
            <a:ext cx="4678105" cy="7070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6536187" y="5927131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6536187" y="6315949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4" name="Google Shape;104;p14" title="Horizontal Rule Line"/>
          <p:cNvCxnSpPr/>
          <p:nvPr/>
        </p:nvCxnSpPr>
        <p:spPr>
          <a:xfrm>
            <a:off x="0" y="6199730"/>
            <a:ext cx="10260011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 flipH="1" rot="10800000">
            <a:off x="128500" y="90650"/>
            <a:ext cx="459575" cy="5940925"/>
          </a:xfrm>
          <a:prstGeom prst="flowChartInputOutpu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 title="Page Number Shape"/>
          <p:cNvSpPr/>
          <p:nvPr/>
        </p:nvSpPr>
        <p:spPr>
          <a:xfrm>
            <a:off x="11784011" y="118920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6" name="Google Shape;36;p5"/>
          <p:cNvSpPr txBox="1"/>
          <p:nvPr>
            <p:ph type="ctrTitle"/>
          </p:nvPr>
        </p:nvSpPr>
        <p:spPr>
          <a:xfrm>
            <a:off x="1088913" y="1143293"/>
            <a:ext cx="7034362" cy="4268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Font typeface="Century Schoolbook"/>
              <a:buNone/>
              <a:defRPr sz="77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088914" y="5537925"/>
            <a:ext cx="7034362" cy="70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0" i="1" sz="2000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088913" y="6314440"/>
            <a:ext cx="15966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000591" y="6314440"/>
            <a:ext cx="5122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1784011" y="1416216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5" title="Verticle Rule Line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 title="Page Number Shape"/>
          <p:cNvSpPr/>
          <p:nvPr/>
        </p:nvSpPr>
        <p:spPr>
          <a:xfrm>
            <a:off x="11784011" y="1393748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1947673" y="2571722"/>
            <a:ext cx="8296654" cy="3286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700"/>
              <a:buFont typeface="Century Schoolbook"/>
              <a:buNone/>
              <a:defRPr sz="7700" cap="none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1947673" y="1393748"/>
            <a:ext cx="8401429" cy="8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0" i="1" sz="20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742955" y="6314439"/>
            <a:ext cx="15966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1947673" y="6314440"/>
            <a:ext cx="6480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784011" y="1620760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" name="Google Shape;55;p7" title="Horizontal Rule Line"/>
          <p:cNvCxnSpPr/>
          <p:nvPr/>
        </p:nvCxnSpPr>
        <p:spPr>
          <a:xfrm rot="10800000">
            <a:off x="1" y="6178167"/>
            <a:ext cx="10244326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45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5181600" y="540628"/>
            <a:ext cx="6248400" cy="2488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2" type="body"/>
          </p:nvPr>
        </p:nvSpPr>
        <p:spPr>
          <a:xfrm>
            <a:off x="5181600" y="3712467"/>
            <a:ext cx="6248400" cy="2482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762000" y="557784"/>
            <a:ext cx="3831336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181600" y="558065"/>
            <a:ext cx="62453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b="0" i="1" sz="2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5181600" y="1526671"/>
            <a:ext cx="6245352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3" type="body"/>
          </p:nvPr>
        </p:nvSpPr>
        <p:spPr>
          <a:xfrm>
            <a:off x="5181600" y="3700826"/>
            <a:ext cx="624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b="0" i="1" sz="2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9"/>
          <p:cNvSpPr txBox="1"/>
          <p:nvPr>
            <p:ph idx="4" type="body"/>
          </p:nvPr>
        </p:nvSpPr>
        <p:spPr>
          <a:xfrm>
            <a:off x="5181600" y="4669432"/>
            <a:ext cx="6245352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762000" y="555479"/>
            <a:ext cx="3838776" cy="1921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Schoolboo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5181600" y="564147"/>
            <a:ext cx="6248400" cy="5622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–"/>
              <a:defRPr sz="1400"/>
            </a:lvl6pPr>
            <a:lvl7pPr indent="-3175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–"/>
              <a:defRPr sz="1400"/>
            </a:lvl8pPr>
            <a:lvl9pPr indent="-3175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762000" y="2621512"/>
            <a:ext cx="3838776" cy="323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 title="Page Number Shape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000"/>
              <a:buFont typeface="Century Schoolbook"/>
              <a:buNone/>
              <a:defRPr b="0" i="1" sz="5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1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 title="Page Number Shape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entury Schoolbook"/>
              <a:buNone/>
              <a:defRPr b="0" i="1" sz="5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3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Relationship Id="rId5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/>
          <p:cNvPicPr preferRelativeResize="0"/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7111675" y="800550"/>
            <a:ext cx="5557450" cy="46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>
            <p:ph type="ctrTitle"/>
          </p:nvPr>
        </p:nvSpPr>
        <p:spPr>
          <a:xfrm>
            <a:off x="356100" y="497475"/>
            <a:ext cx="75336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Font typeface="Century Schoolbook"/>
              <a:buNone/>
            </a:pPr>
            <a:r>
              <a:rPr b="1" lang="en-US" sz="3400" u="sng"/>
              <a:t>HERMIT:</a:t>
            </a:r>
            <a:r>
              <a:rPr lang="en-US" sz="3400" u="sng"/>
              <a:t> A </a:t>
            </a:r>
            <a:r>
              <a:rPr lang="en-US" sz="3400" u="sng"/>
              <a:t>Secondary</a:t>
            </a:r>
            <a:r>
              <a:rPr lang="en-US" sz="3400" u="sng"/>
              <a:t> Index </a:t>
            </a:r>
            <a:endParaRPr sz="3400" u="sng"/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Font typeface="Century Schoolbook"/>
              <a:buNone/>
            </a:pPr>
            <a:r>
              <a:rPr lang="en-US" sz="3400" u="sng"/>
              <a:t> based on  column correlations</a:t>
            </a:r>
            <a:endParaRPr sz="3400" u="sng"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485175" y="3093550"/>
            <a:ext cx="3764450" cy="3764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sp>
        <p:nvSpPr>
          <p:cNvPr id="112" name="Google Shape;112;p15"/>
          <p:cNvSpPr txBox="1"/>
          <p:nvPr/>
        </p:nvSpPr>
        <p:spPr>
          <a:xfrm>
            <a:off x="5853525" y="5245850"/>
            <a:ext cx="62007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Apostolos Papatheodorou</a:t>
            </a:r>
            <a:endParaRPr b="1" sz="3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/>
        </p:nvSpPr>
        <p:spPr>
          <a:xfrm>
            <a:off x="685800" y="1087225"/>
            <a:ext cx="724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 u="sng">
                <a:latin typeface="Century Schoolbook"/>
                <a:ea typeface="Century Schoolbook"/>
                <a:cs typeface="Century Schoolbook"/>
                <a:sym typeface="Century Schoolbook"/>
              </a:rPr>
              <a:t>Suppose columns </a:t>
            </a:r>
            <a:r>
              <a:rPr b="1" i="1" lang="en-US" sz="1800" u="sng">
                <a:latin typeface="Century Schoolbook"/>
                <a:ea typeface="Century Schoolbook"/>
                <a:cs typeface="Century Schoolbook"/>
                <a:sym typeface="Century Schoolbook"/>
              </a:rPr>
              <a:t>Dates, Cases, Fatalities </a:t>
            </a:r>
            <a:endParaRPr b="1" i="1" sz="1800" u="sng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5" name="Google Shape;275;p24"/>
          <p:cNvSpPr txBox="1"/>
          <p:nvPr/>
        </p:nvSpPr>
        <p:spPr>
          <a:xfrm>
            <a:off x="888025" y="1477350"/>
            <a:ext cx="65238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Schoolbook"/>
              <a:buAutoNum type="arabicPeriod"/>
            </a:pP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Index(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Cases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→ 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Index(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Fatalities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</a:t>
            </a:r>
            <a:endParaRPr i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Schoolbook"/>
              <a:buAutoNum type="arabicPeriod"/>
            </a:pP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Index(Dates,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→ 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Index(Dates,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</a:t>
            </a:r>
            <a:endParaRPr i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76" name="Google Shape;2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25" y="2430550"/>
            <a:ext cx="5317700" cy="456652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7" name="Google Shape;2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025" y="3099948"/>
            <a:ext cx="5317698" cy="456652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8" name="Google Shape;278;p24"/>
          <p:cNvSpPr txBox="1"/>
          <p:nvPr>
            <p:ph idx="4294967295" type="title"/>
          </p:nvPr>
        </p:nvSpPr>
        <p:spPr>
          <a:xfrm>
            <a:off x="3381900" y="97950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u="sng"/>
              <a:t>HERMIT:</a:t>
            </a:r>
            <a:r>
              <a:rPr b="1" lang="en-US" sz="3400" u="sng">
                <a:solidFill>
                  <a:srgbClr val="980000"/>
                </a:solidFill>
              </a:rPr>
              <a:t> Lookup</a:t>
            </a:r>
            <a:endParaRPr b="1" sz="3400" u="sng">
              <a:solidFill>
                <a:srgbClr val="98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5"/>
          <p:cNvGrpSpPr/>
          <p:nvPr/>
        </p:nvGrpSpPr>
        <p:grpSpPr>
          <a:xfrm>
            <a:off x="2354055" y="4692268"/>
            <a:ext cx="1253453" cy="1031491"/>
            <a:chOff x="1556250" y="3743700"/>
            <a:chExt cx="1749900" cy="2130300"/>
          </a:xfrm>
        </p:grpSpPr>
        <p:sp>
          <p:nvSpPr>
            <p:cNvPr id="284" name="Google Shape;284;p25"/>
            <p:cNvSpPr/>
            <p:nvPr/>
          </p:nvSpPr>
          <p:spPr>
            <a:xfrm>
              <a:off x="1979403" y="3743700"/>
              <a:ext cx="903600" cy="1502400"/>
            </a:xfrm>
            <a:prstGeom prst="triangle">
              <a:avLst>
                <a:gd fmla="val 50000" name="adj"/>
              </a:avLst>
            </a:prstGeom>
            <a:solidFill>
              <a:srgbClr val="274E13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1430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1556250" y="5246100"/>
              <a:ext cx="1749900" cy="627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1430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latin typeface="Corbel"/>
                  <a:ea typeface="Corbel"/>
                  <a:cs typeface="Corbel"/>
                  <a:sym typeface="Corbel"/>
                </a:rPr>
                <a:t>  </a:t>
              </a:r>
              <a:r>
                <a:rPr b="1" i="1" lang="en-US" sz="1800" u="sng">
                  <a:latin typeface="Corbel"/>
                  <a:ea typeface="Corbel"/>
                  <a:cs typeface="Corbel"/>
                  <a:sym typeface="Corbel"/>
                </a:rPr>
                <a:t>TRS Tree</a:t>
              </a:r>
              <a:endParaRPr b="1" i="1" sz="1800" u="sng"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86" name="Google Shape;286;p25"/>
          <p:cNvGrpSpPr/>
          <p:nvPr/>
        </p:nvGrpSpPr>
        <p:grpSpPr>
          <a:xfrm>
            <a:off x="5222500" y="4703939"/>
            <a:ext cx="1230631" cy="1008119"/>
            <a:chOff x="4610740" y="3585884"/>
            <a:chExt cx="1973114" cy="2412922"/>
          </a:xfrm>
        </p:grpSpPr>
        <p:sp>
          <p:nvSpPr>
            <p:cNvPr id="287" name="Google Shape;287;p25"/>
            <p:cNvSpPr/>
            <p:nvPr/>
          </p:nvSpPr>
          <p:spPr>
            <a:xfrm>
              <a:off x="4610740" y="3585884"/>
              <a:ext cx="1866600" cy="1579800"/>
            </a:xfrm>
            <a:prstGeom prst="triangle">
              <a:avLst>
                <a:gd fmla="val 50000" name="adj"/>
              </a:avLst>
            </a:prstGeom>
            <a:solidFill>
              <a:srgbClr val="4C1130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57175" rotWithShape="0" algn="bl" dir="5400000" dist="11430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 txBox="1"/>
            <p:nvPr/>
          </p:nvSpPr>
          <p:spPr>
            <a:xfrm>
              <a:off x="4610754" y="5210106"/>
              <a:ext cx="1973100" cy="7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 u="sng">
                  <a:latin typeface="Corbel"/>
                  <a:ea typeface="Corbel"/>
                  <a:cs typeface="Corbel"/>
                  <a:sym typeface="Corbel"/>
                </a:rPr>
                <a:t>Sec. Index</a:t>
              </a:r>
              <a:endParaRPr b="1" i="1" sz="1800" u="sng"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89" name="Google Shape;289;p25"/>
          <p:cNvSpPr/>
          <p:nvPr/>
        </p:nvSpPr>
        <p:spPr>
          <a:xfrm>
            <a:off x="3951525" y="5325600"/>
            <a:ext cx="930000" cy="29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5400000" dist="19050">
              <a:srgbClr val="000000">
                <a:alpha val="50000"/>
              </a:srgbClr>
            </a:outerShdw>
            <a:reflection blurRad="0" dir="0" dist="0" endA="0" endPos="25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3866765" y="4604074"/>
            <a:ext cx="895800" cy="634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orbel"/>
                <a:ea typeface="Corbel"/>
                <a:cs typeface="Corbel"/>
                <a:sym typeface="Corbel"/>
              </a:rPr>
              <a:t>Output</a:t>
            </a:r>
            <a:endParaRPr b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orbel"/>
                <a:ea typeface="Corbel"/>
                <a:cs typeface="Corbel"/>
                <a:sym typeface="Corbel"/>
              </a:rPr>
              <a:t>[y1 y2 ]</a:t>
            </a:r>
            <a:endParaRPr b="1" sz="17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1" name="Google Shape;291;p25"/>
          <p:cNvSpPr txBox="1"/>
          <p:nvPr/>
        </p:nvSpPr>
        <p:spPr>
          <a:xfrm>
            <a:off x="1019538" y="4539482"/>
            <a:ext cx="895800" cy="634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orbel"/>
                <a:ea typeface="Corbel"/>
                <a:cs typeface="Corbel"/>
                <a:sym typeface="Corbel"/>
              </a:rPr>
              <a:t>  Input</a:t>
            </a:r>
            <a:endParaRPr b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orbel"/>
                <a:ea typeface="Corbel"/>
                <a:cs typeface="Corbel"/>
                <a:sym typeface="Corbel"/>
              </a:rPr>
              <a:t>[x1 x2 ]</a:t>
            </a:r>
            <a:endParaRPr b="1" sz="17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2" name="Google Shape;292;p25"/>
          <p:cNvSpPr/>
          <p:nvPr/>
        </p:nvSpPr>
        <p:spPr>
          <a:xfrm rot="5398460">
            <a:off x="1256399" y="3946350"/>
            <a:ext cx="669600" cy="3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293" name="Google Shape;293;p25"/>
          <p:cNvSpPr/>
          <p:nvPr/>
        </p:nvSpPr>
        <p:spPr>
          <a:xfrm>
            <a:off x="1677399" y="5321100"/>
            <a:ext cx="556800" cy="30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grpSp>
        <p:nvGrpSpPr>
          <p:cNvPr id="294" name="Google Shape;294;p25"/>
          <p:cNvGrpSpPr/>
          <p:nvPr/>
        </p:nvGrpSpPr>
        <p:grpSpPr>
          <a:xfrm>
            <a:off x="7263794" y="4408722"/>
            <a:ext cx="1570868" cy="1322813"/>
            <a:chOff x="9013256" y="1477358"/>
            <a:chExt cx="3049636" cy="2956667"/>
          </a:xfrm>
        </p:grpSpPr>
        <p:grpSp>
          <p:nvGrpSpPr>
            <p:cNvPr id="295" name="Google Shape;295;p25"/>
            <p:cNvGrpSpPr/>
            <p:nvPr/>
          </p:nvGrpSpPr>
          <p:grpSpPr>
            <a:xfrm>
              <a:off x="9013256" y="1477358"/>
              <a:ext cx="3049636" cy="2649250"/>
              <a:chOff x="1216762" y="472478"/>
              <a:chExt cx="4422326" cy="3618700"/>
            </a:xfrm>
          </p:grpSpPr>
          <p:sp>
            <p:nvSpPr>
              <p:cNvPr id="296" name="Google Shape;296;p25"/>
              <p:cNvSpPr/>
              <p:nvPr/>
            </p:nvSpPr>
            <p:spPr>
              <a:xfrm>
                <a:off x="1907700" y="1540000"/>
                <a:ext cx="3273900" cy="23235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762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42888" rotWithShape="0" algn="bl" dir="5400000" dist="4762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97" name="Google Shape;297;p25"/>
              <p:cNvPicPr preferRelativeResize="0"/>
              <p:nvPr/>
            </p:nvPicPr>
            <p:blipFill rotWithShape="1">
              <a:blip r:embed="rId3">
                <a:alphaModFix/>
              </a:blip>
              <a:srcRect b="0" l="-3788" r="0" t="-2806"/>
              <a:stretch/>
            </p:blipFill>
            <p:spPr>
              <a:xfrm>
                <a:off x="1216762" y="472478"/>
                <a:ext cx="4422326" cy="3618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42888" rotWithShape="0" algn="bl" dir="5400000" dist="47625">
                  <a:srgbClr val="000000">
                    <a:alpha val="35000"/>
                  </a:srgbClr>
                </a:outerShdw>
              </a:effectLst>
            </p:spPr>
          </p:pic>
        </p:grpSp>
        <p:pic>
          <p:nvPicPr>
            <p:cNvPr id="298" name="Google Shape;298;p25"/>
            <p:cNvPicPr preferRelativeResize="0"/>
            <p:nvPr/>
          </p:nvPicPr>
          <p:blipFill rotWithShape="1">
            <a:blip r:embed="rId4">
              <a:alphaModFix amt="88000"/>
            </a:blip>
            <a:srcRect b="-10559" l="4010" r="-4009" t="10559"/>
            <a:stretch/>
          </p:blipFill>
          <p:spPr>
            <a:xfrm>
              <a:off x="9975200" y="2461074"/>
              <a:ext cx="1972975" cy="1972951"/>
            </a:xfrm>
            <a:prstGeom prst="rect">
              <a:avLst/>
            </a:prstGeom>
            <a:noFill/>
            <a:ln>
              <a:noFill/>
            </a:ln>
            <a:effectLst>
              <a:outerShdw blurRad="242888" rotWithShape="0" algn="bl" dir="5400000" dist="47625">
                <a:srgbClr val="000000">
                  <a:alpha val="50000"/>
                </a:srgbClr>
              </a:outerShdw>
            </a:effectLst>
          </p:spPr>
        </p:pic>
      </p:grpSp>
      <p:sp>
        <p:nvSpPr>
          <p:cNvPr id="299" name="Google Shape;299;p25"/>
          <p:cNvSpPr/>
          <p:nvPr/>
        </p:nvSpPr>
        <p:spPr>
          <a:xfrm>
            <a:off x="6580052" y="5321100"/>
            <a:ext cx="556800" cy="30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300" name="Google Shape;300;p25"/>
          <p:cNvCxnSpPr/>
          <p:nvPr/>
        </p:nvCxnSpPr>
        <p:spPr>
          <a:xfrm>
            <a:off x="8092463" y="967288"/>
            <a:ext cx="600" cy="3039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7175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01" name="Google Shape;301;p25"/>
          <p:cNvSpPr txBox="1"/>
          <p:nvPr/>
        </p:nvSpPr>
        <p:spPr>
          <a:xfrm>
            <a:off x="8499275" y="1608375"/>
            <a:ext cx="33072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latin typeface="Century Schoolbook"/>
                <a:ea typeface="Century Schoolbook"/>
                <a:cs typeface="Century Schoolbook"/>
                <a:sym typeface="Century Schoolbook"/>
              </a:rPr>
              <a:t>TRS-Tree Capture correlation between cases &amp; Fatalities</a:t>
            </a:r>
            <a:endParaRPr i="1" sz="17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2" name="Google Shape;302;p25"/>
          <p:cNvSpPr/>
          <p:nvPr/>
        </p:nvSpPr>
        <p:spPr>
          <a:xfrm>
            <a:off x="8784050" y="887425"/>
            <a:ext cx="2027100" cy="5994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TRS TREE</a:t>
            </a:r>
            <a:endParaRPr b="1" sz="2400"/>
          </a:p>
        </p:txBody>
      </p:sp>
      <p:sp>
        <p:nvSpPr>
          <p:cNvPr id="303" name="Google Shape;303;p25"/>
          <p:cNvSpPr txBox="1"/>
          <p:nvPr/>
        </p:nvSpPr>
        <p:spPr>
          <a:xfrm>
            <a:off x="8505525" y="2254588"/>
            <a:ext cx="27930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y1=a*x1+b+</a:t>
            </a:r>
            <a:r>
              <a:rPr b="1" i="1"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(-e)</a:t>
            </a:r>
            <a:endParaRPr b="1" i="1"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y2=a*x2+b+</a:t>
            </a:r>
            <a:r>
              <a:rPr b="1" i="1"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(+e)</a:t>
            </a:r>
            <a:endParaRPr sz="2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4" name="Google Shape;304;p25"/>
          <p:cNvSpPr txBox="1"/>
          <p:nvPr/>
        </p:nvSpPr>
        <p:spPr>
          <a:xfrm>
            <a:off x="685800" y="1087225"/>
            <a:ext cx="724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 u="sng">
                <a:latin typeface="Century Schoolbook"/>
                <a:ea typeface="Century Schoolbook"/>
                <a:cs typeface="Century Schoolbook"/>
                <a:sym typeface="Century Schoolbook"/>
              </a:rPr>
              <a:t>Suppose columns </a:t>
            </a:r>
            <a:r>
              <a:rPr b="1" i="1" lang="en-US" sz="1800" u="sng">
                <a:latin typeface="Century Schoolbook"/>
                <a:ea typeface="Century Schoolbook"/>
                <a:cs typeface="Century Schoolbook"/>
                <a:sym typeface="Century Schoolbook"/>
              </a:rPr>
              <a:t>Dates, Cases, Fatalities </a:t>
            </a:r>
            <a:endParaRPr b="1" i="1" sz="1800" u="sng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5" name="Google Shape;305;p25"/>
          <p:cNvSpPr txBox="1"/>
          <p:nvPr/>
        </p:nvSpPr>
        <p:spPr>
          <a:xfrm>
            <a:off x="888025" y="1477350"/>
            <a:ext cx="65238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Schoolbook"/>
              <a:buAutoNum type="arabicPeriod"/>
            </a:pP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Index(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Cases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→ 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Index(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Fatalities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</a:t>
            </a:r>
            <a:endParaRPr i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Schoolbook"/>
              <a:buAutoNum type="arabicPeriod"/>
            </a:pP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Index(Dates,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→ 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Index(Dates,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</a:t>
            </a:r>
            <a:endParaRPr i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8499275" y="3072900"/>
            <a:ext cx="33072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From 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[x1,x2] → [y1,y2]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</a:t>
            </a:r>
            <a:endParaRPr i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[a*x1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 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e, a*x2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 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 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e]</a:t>
            </a:r>
            <a:endParaRPr b="1" i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7" name="Google Shape;307;p25"/>
          <p:cNvSpPr txBox="1"/>
          <p:nvPr>
            <p:ph idx="4294967295" type="title"/>
          </p:nvPr>
        </p:nvSpPr>
        <p:spPr>
          <a:xfrm>
            <a:off x="3381900" y="97950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u="sng"/>
              <a:t>HERMIT:</a:t>
            </a:r>
            <a:r>
              <a:rPr b="1" lang="en-US" sz="3400" u="sng">
                <a:solidFill>
                  <a:srgbClr val="980000"/>
                </a:solidFill>
              </a:rPr>
              <a:t> Lookup</a:t>
            </a:r>
            <a:endParaRPr b="1" sz="3400" u="sng">
              <a:solidFill>
                <a:srgbClr val="980000"/>
              </a:solidFill>
            </a:endParaRPr>
          </a:p>
        </p:txBody>
      </p:sp>
      <p:pic>
        <p:nvPicPr>
          <p:cNvPr id="308" name="Google Shape;30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0700" y="4546537"/>
            <a:ext cx="1316913" cy="93589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5"/>
          <p:cNvSpPr/>
          <p:nvPr/>
        </p:nvSpPr>
        <p:spPr>
          <a:xfrm>
            <a:off x="8897865" y="4974181"/>
            <a:ext cx="729600" cy="37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310" name="Google Shape;310;p25"/>
          <p:cNvSpPr txBox="1"/>
          <p:nvPr/>
        </p:nvSpPr>
        <p:spPr>
          <a:xfrm rot="1476">
            <a:off x="9690700" y="5398484"/>
            <a:ext cx="1397700" cy="470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>
                <a:latin typeface="GFS Didot"/>
                <a:ea typeface="GFS Didot"/>
                <a:cs typeface="GFS Didot"/>
                <a:sym typeface="GFS Didot"/>
              </a:rPr>
              <a:t>RESULTS</a:t>
            </a:r>
            <a:endParaRPr b="1" i="1" sz="2000" u="sng">
              <a:latin typeface="GFS Didot"/>
              <a:ea typeface="GFS Didot"/>
              <a:cs typeface="GFS Didot"/>
              <a:sym typeface="GFS Didot"/>
            </a:endParaRPr>
          </a:p>
        </p:txBody>
      </p:sp>
      <p:pic>
        <p:nvPicPr>
          <p:cNvPr id="311" name="Google Shape;31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8025" y="3099948"/>
            <a:ext cx="5317698" cy="456652"/>
          </a:xfrm>
          <a:prstGeom prst="rect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2" name="Google Shape;31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8025" y="2430550"/>
            <a:ext cx="5317700" cy="456652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3" name="Google Shape;31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8025" y="2430550"/>
            <a:ext cx="5317700" cy="456652"/>
          </a:xfrm>
          <a:prstGeom prst="rect">
            <a:avLst/>
          </a:prstGeom>
          <a:noFill/>
          <a:ln cap="flat" cmpd="sng" w="762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4" name="Google Shape;314;p25"/>
          <p:cNvSpPr/>
          <p:nvPr/>
        </p:nvSpPr>
        <p:spPr>
          <a:xfrm>
            <a:off x="1459975" y="3203750"/>
            <a:ext cx="2433300" cy="371400"/>
          </a:xfrm>
          <a:prstGeom prst="frame">
            <a:avLst>
              <a:gd fmla="val 12500" name="adj1"/>
            </a:avLst>
          </a:prstGeom>
          <a:solidFill>
            <a:srgbClr val="274E13"/>
          </a:solidFill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26"/>
          <p:cNvGrpSpPr/>
          <p:nvPr/>
        </p:nvGrpSpPr>
        <p:grpSpPr>
          <a:xfrm>
            <a:off x="2354055" y="4692268"/>
            <a:ext cx="1253453" cy="1031491"/>
            <a:chOff x="1556250" y="3743700"/>
            <a:chExt cx="1749900" cy="2130300"/>
          </a:xfrm>
        </p:grpSpPr>
        <p:sp>
          <p:nvSpPr>
            <p:cNvPr id="320" name="Google Shape;320;p26"/>
            <p:cNvSpPr/>
            <p:nvPr/>
          </p:nvSpPr>
          <p:spPr>
            <a:xfrm>
              <a:off x="1979403" y="3743700"/>
              <a:ext cx="903600" cy="1502400"/>
            </a:xfrm>
            <a:prstGeom prst="triangle">
              <a:avLst>
                <a:gd fmla="val 50000" name="adj"/>
              </a:avLst>
            </a:prstGeom>
            <a:solidFill>
              <a:srgbClr val="6AA84F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1430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 txBox="1"/>
            <p:nvPr/>
          </p:nvSpPr>
          <p:spPr>
            <a:xfrm>
              <a:off x="1556250" y="5246100"/>
              <a:ext cx="1749900" cy="627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1430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latin typeface="Corbel"/>
                  <a:ea typeface="Corbel"/>
                  <a:cs typeface="Corbel"/>
                  <a:sym typeface="Corbel"/>
                </a:rPr>
                <a:t>  </a:t>
              </a:r>
              <a:r>
                <a:rPr b="1" i="1" lang="en-US" sz="1800" u="sng">
                  <a:latin typeface="Corbel"/>
                  <a:ea typeface="Corbel"/>
                  <a:cs typeface="Corbel"/>
                  <a:sym typeface="Corbel"/>
                </a:rPr>
                <a:t>TRS Tree</a:t>
              </a:r>
              <a:endParaRPr b="1" i="1" sz="1800" u="sng"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22" name="Google Shape;322;p26"/>
          <p:cNvGrpSpPr/>
          <p:nvPr/>
        </p:nvGrpSpPr>
        <p:grpSpPr>
          <a:xfrm>
            <a:off x="5222500" y="4703939"/>
            <a:ext cx="1230631" cy="1008119"/>
            <a:chOff x="4610740" y="3585884"/>
            <a:chExt cx="1973114" cy="2412922"/>
          </a:xfrm>
        </p:grpSpPr>
        <p:sp>
          <p:nvSpPr>
            <p:cNvPr id="323" name="Google Shape;323;p26"/>
            <p:cNvSpPr/>
            <p:nvPr/>
          </p:nvSpPr>
          <p:spPr>
            <a:xfrm>
              <a:off x="4610740" y="3585884"/>
              <a:ext cx="1866600" cy="1579800"/>
            </a:xfrm>
            <a:prstGeom prst="triangle">
              <a:avLst>
                <a:gd fmla="val 50000" name="adj"/>
              </a:avLst>
            </a:prstGeom>
            <a:solidFill>
              <a:srgbClr val="A64D79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57175" rotWithShape="0" algn="bl" dir="5400000" dist="11430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 txBox="1"/>
            <p:nvPr/>
          </p:nvSpPr>
          <p:spPr>
            <a:xfrm>
              <a:off x="4610754" y="5210106"/>
              <a:ext cx="1973100" cy="7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 u="sng">
                  <a:latin typeface="Corbel"/>
                  <a:ea typeface="Corbel"/>
                  <a:cs typeface="Corbel"/>
                  <a:sym typeface="Corbel"/>
                </a:rPr>
                <a:t>Sec. Index</a:t>
              </a:r>
              <a:endParaRPr b="1" i="1" sz="1800" u="sng"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25" name="Google Shape;325;p26"/>
          <p:cNvSpPr/>
          <p:nvPr/>
        </p:nvSpPr>
        <p:spPr>
          <a:xfrm>
            <a:off x="3951525" y="5325600"/>
            <a:ext cx="930000" cy="29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5400000" dist="19050">
              <a:srgbClr val="000000">
                <a:alpha val="50000"/>
              </a:srgbClr>
            </a:outerShdw>
            <a:reflection blurRad="0" dir="0" dist="0" endA="0" endPos="25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326" name="Google Shape;326;p26"/>
          <p:cNvSpPr txBox="1"/>
          <p:nvPr/>
        </p:nvSpPr>
        <p:spPr>
          <a:xfrm>
            <a:off x="3866765" y="4604074"/>
            <a:ext cx="895800" cy="634200"/>
          </a:xfrm>
          <a:prstGeom prst="rect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orbel"/>
                <a:ea typeface="Corbel"/>
                <a:cs typeface="Corbel"/>
                <a:sym typeface="Corbel"/>
              </a:rPr>
              <a:t>Output</a:t>
            </a:r>
            <a:endParaRPr b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orbel"/>
                <a:ea typeface="Corbel"/>
                <a:cs typeface="Corbel"/>
                <a:sym typeface="Corbel"/>
              </a:rPr>
              <a:t>[y1 y2 ]</a:t>
            </a:r>
            <a:endParaRPr b="1" sz="17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7" name="Google Shape;327;p26"/>
          <p:cNvSpPr txBox="1"/>
          <p:nvPr/>
        </p:nvSpPr>
        <p:spPr>
          <a:xfrm>
            <a:off x="1019538" y="4539482"/>
            <a:ext cx="895800" cy="634200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orbel"/>
                <a:ea typeface="Corbel"/>
                <a:cs typeface="Corbel"/>
                <a:sym typeface="Corbel"/>
              </a:rPr>
              <a:t>  Input</a:t>
            </a:r>
            <a:endParaRPr b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orbel"/>
                <a:ea typeface="Corbel"/>
                <a:cs typeface="Corbel"/>
                <a:sym typeface="Corbel"/>
              </a:rPr>
              <a:t>[x1 x2 ]</a:t>
            </a:r>
            <a:endParaRPr b="1" sz="17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8" name="Google Shape;328;p26"/>
          <p:cNvSpPr/>
          <p:nvPr/>
        </p:nvSpPr>
        <p:spPr>
          <a:xfrm rot="5398460">
            <a:off x="1256399" y="3946350"/>
            <a:ext cx="669600" cy="3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329" name="Google Shape;329;p26"/>
          <p:cNvSpPr/>
          <p:nvPr/>
        </p:nvSpPr>
        <p:spPr>
          <a:xfrm>
            <a:off x="1677399" y="5321100"/>
            <a:ext cx="556800" cy="30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grpSp>
        <p:nvGrpSpPr>
          <p:cNvPr id="330" name="Google Shape;330;p26"/>
          <p:cNvGrpSpPr/>
          <p:nvPr/>
        </p:nvGrpSpPr>
        <p:grpSpPr>
          <a:xfrm>
            <a:off x="7263794" y="4408722"/>
            <a:ext cx="1570868" cy="1322813"/>
            <a:chOff x="9013256" y="1477358"/>
            <a:chExt cx="3049636" cy="2956667"/>
          </a:xfrm>
        </p:grpSpPr>
        <p:grpSp>
          <p:nvGrpSpPr>
            <p:cNvPr id="331" name="Google Shape;331;p26"/>
            <p:cNvGrpSpPr/>
            <p:nvPr/>
          </p:nvGrpSpPr>
          <p:grpSpPr>
            <a:xfrm>
              <a:off x="9013256" y="1477358"/>
              <a:ext cx="3049636" cy="2649250"/>
              <a:chOff x="1216762" y="472478"/>
              <a:chExt cx="4422326" cy="3618700"/>
            </a:xfrm>
          </p:grpSpPr>
          <p:sp>
            <p:nvSpPr>
              <p:cNvPr id="332" name="Google Shape;332;p26"/>
              <p:cNvSpPr/>
              <p:nvPr/>
            </p:nvSpPr>
            <p:spPr>
              <a:xfrm>
                <a:off x="1907700" y="1540000"/>
                <a:ext cx="3273900" cy="23235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762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42888" rotWithShape="0" algn="bl" dir="5400000" dist="4762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33" name="Google Shape;333;p26"/>
              <p:cNvPicPr preferRelativeResize="0"/>
              <p:nvPr/>
            </p:nvPicPr>
            <p:blipFill rotWithShape="1">
              <a:blip r:embed="rId3">
                <a:alphaModFix/>
              </a:blip>
              <a:srcRect b="0" l="-3788" r="0" t="-2806"/>
              <a:stretch/>
            </p:blipFill>
            <p:spPr>
              <a:xfrm>
                <a:off x="1216762" y="472478"/>
                <a:ext cx="4422326" cy="3618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42888" rotWithShape="0" algn="bl" dir="5400000" dist="47625">
                  <a:srgbClr val="000000">
                    <a:alpha val="35000"/>
                  </a:srgbClr>
                </a:outerShdw>
              </a:effectLst>
            </p:spPr>
          </p:pic>
        </p:grpSp>
        <p:pic>
          <p:nvPicPr>
            <p:cNvPr id="334" name="Google Shape;334;p26"/>
            <p:cNvPicPr preferRelativeResize="0"/>
            <p:nvPr/>
          </p:nvPicPr>
          <p:blipFill rotWithShape="1">
            <a:blip r:embed="rId4">
              <a:alphaModFix amt="88000"/>
            </a:blip>
            <a:srcRect b="-10559" l="4010" r="-4009" t="10559"/>
            <a:stretch/>
          </p:blipFill>
          <p:spPr>
            <a:xfrm>
              <a:off x="9975200" y="2461074"/>
              <a:ext cx="1972975" cy="1972951"/>
            </a:xfrm>
            <a:prstGeom prst="rect">
              <a:avLst/>
            </a:prstGeom>
            <a:noFill/>
            <a:ln>
              <a:noFill/>
            </a:ln>
            <a:effectLst>
              <a:outerShdw blurRad="242888" rotWithShape="0" algn="bl" dir="5400000" dist="47625">
                <a:srgbClr val="000000">
                  <a:alpha val="50000"/>
                </a:srgbClr>
              </a:outerShdw>
            </a:effectLst>
          </p:spPr>
        </p:pic>
      </p:grpSp>
      <p:sp>
        <p:nvSpPr>
          <p:cNvPr id="335" name="Google Shape;335;p26"/>
          <p:cNvSpPr/>
          <p:nvPr/>
        </p:nvSpPr>
        <p:spPr>
          <a:xfrm>
            <a:off x="6580052" y="5321100"/>
            <a:ext cx="556800" cy="30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336" name="Google Shape;336;p26"/>
          <p:cNvCxnSpPr/>
          <p:nvPr/>
        </p:nvCxnSpPr>
        <p:spPr>
          <a:xfrm>
            <a:off x="8092463" y="967288"/>
            <a:ext cx="600" cy="3039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7175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37" name="Google Shape;337;p26"/>
          <p:cNvSpPr txBox="1"/>
          <p:nvPr/>
        </p:nvSpPr>
        <p:spPr>
          <a:xfrm>
            <a:off x="8499275" y="1608375"/>
            <a:ext cx="33072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latin typeface="Century Schoolbook"/>
                <a:ea typeface="Century Schoolbook"/>
                <a:cs typeface="Century Schoolbook"/>
                <a:sym typeface="Century Schoolbook"/>
              </a:rPr>
              <a:t>TRS-Tree Capture correlation between cases &amp; Fatalities</a:t>
            </a:r>
            <a:endParaRPr i="1" sz="17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8" name="Google Shape;338;p26"/>
          <p:cNvSpPr/>
          <p:nvPr/>
        </p:nvSpPr>
        <p:spPr>
          <a:xfrm>
            <a:off x="8784050" y="887425"/>
            <a:ext cx="2027100" cy="5994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TRS TREE</a:t>
            </a:r>
            <a:endParaRPr b="1" sz="2400"/>
          </a:p>
        </p:txBody>
      </p:sp>
      <p:sp>
        <p:nvSpPr>
          <p:cNvPr id="339" name="Google Shape;339;p26"/>
          <p:cNvSpPr txBox="1"/>
          <p:nvPr/>
        </p:nvSpPr>
        <p:spPr>
          <a:xfrm>
            <a:off x="8505525" y="2254588"/>
            <a:ext cx="27930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y1=a*x1+b+</a:t>
            </a:r>
            <a:r>
              <a:rPr b="1" i="1"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(-e)</a:t>
            </a:r>
            <a:endParaRPr b="1" i="1"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y2=a*x2+b+</a:t>
            </a:r>
            <a:r>
              <a:rPr b="1" i="1"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(+e)</a:t>
            </a:r>
            <a:endParaRPr sz="2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0" name="Google Shape;340;p26"/>
          <p:cNvSpPr txBox="1"/>
          <p:nvPr/>
        </p:nvSpPr>
        <p:spPr>
          <a:xfrm>
            <a:off x="685800" y="1087225"/>
            <a:ext cx="724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 u="sng">
                <a:latin typeface="Century Schoolbook"/>
                <a:ea typeface="Century Schoolbook"/>
                <a:cs typeface="Century Schoolbook"/>
                <a:sym typeface="Century Schoolbook"/>
              </a:rPr>
              <a:t>Suppose columns </a:t>
            </a:r>
            <a:r>
              <a:rPr b="1" i="1" lang="en-US" sz="1800" u="sng">
                <a:latin typeface="Century Schoolbook"/>
                <a:ea typeface="Century Schoolbook"/>
                <a:cs typeface="Century Schoolbook"/>
                <a:sym typeface="Century Schoolbook"/>
              </a:rPr>
              <a:t>Dates, Cases, Fatalities </a:t>
            </a:r>
            <a:endParaRPr b="1" i="1" sz="1800" u="sng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1" name="Google Shape;341;p26"/>
          <p:cNvSpPr txBox="1"/>
          <p:nvPr/>
        </p:nvSpPr>
        <p:spPr>
          <a:xfrm>
            <a:off x="888025" y="1477350"/>
            <a:ext cx="65238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Schoolbook"/>
              <a:buAutoNum type="arabicPeriod"/>
            </a:pP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Index(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Cases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→ 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Index(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Fatalities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</a:t>
            </a:r>
            <a:endParaRPr i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Schoolbook"/>
              <a:buAutoNum type="arabicPeriod"/>
            </a:pP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Index(Dates,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→ 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Index(Dates,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</a:t>
            </a:r>
            <a:endParaRPr i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2" name="Google Shape;342;p26"/>
          <p:cNvSpPr txBox="1"/>
          <p:nvPr/>
        </p:nvSpPr>
        <p:spPr>
          <a:xfrm>
            <a:off x="8499275" y="3072900"/>
            <a:ext cx="33072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From 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[x1,x2] → [y1,y2]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</a:t>
            </a:r>
            <a:endParaRPr i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[a*x1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 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e, a*x2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 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 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</a:t>
            </a:r>
            <a:r>
              <a:rPr b="1"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e]</a:t>
            </a:r>
            <a:endParaRPr b="1" i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3" name="Google Shape;343;p26"/>
          <p:cNvSpPr txBox="1"/>
          <p:nvPr>
            <p:ph idx="4294967295" type="title"/>
          </p:nvPr>
        </p:nvSpPr>
        <p:spPr>
          <a:xfrm>
            <a:off x="3381900" y="97950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u="sng"/>
              <a:t>HERMIT:</a:t>
            </a:r>
            <a:r>
              <a:rPr b="1" lang="en-US" sz="3400" u="sng">
                <a:solidFill>
                  <a:srgbClr val="980000"/>
                </a:solidFill>
              </a:rPr>
              <a:t> Lookup</a:t>
            </a:r>
            <a:endParaRPr b="1" sz="3400" u="sng">
              <a:solidFill>
                <a:srgbClr val="980000"/>
              </a:solidFill>
            </a:endParaRPr>
          </a:p>
        </p:txBody>
      </p:sp>
      <p:pic>
        <p:nvPicPr>
          <p:cNvPr id="344" name="Google Shape;34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0700" y="4546537"/>
            <a:ext cx="1316913" cy="93589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6"/>
          <p:cNvSpPr/>
          <p:nvPr/>
        </p:nvSpPr>
        <p:spPr>
          <a:xfrm>
            <a:off x="8897865" y="4974181"/>
            <a:ext cx="729600" cy="37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346" name="Google Shape;346;p26"/>
          <p:cNvSpPr txBox="1"/>
          <p:nvPr/>
        </p:nvSpPr>
        <p:spPr>
          <a:xfrm rot="1476">
            <a:off x="9690700" y="5398484"/>
            <a:ext cx="1397700" cy="470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>
                <a:latin typeface="GFS Didot"/>
                <a:ea typeface="GFS Didot"/>
                <a:cs typeface="GFS Didot"/>
                <a:sym typeface="GFS Didot"/>
              </a:rPr>
              <a:t>RESULTS</a:t>
            </a:r>
            <a:endParaRPr b="1" i="1" sz="2000" u="sng">
              <a:latin typeface="GFS Didot"/>
              <a:ea typeface="GFS Didot"/>
              <a:cs typeface="GFS Didot"/>
              <a:sym typeface="GFS Didot"/>
            </a:endParaRPr>
          </a:p>
        </p:txBody>
      </p:sp>
      <p:pic>
        <p:nvPicPr>
          <p:cNvPr id="347" name="Google Shape;34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8025" y="3099948"/>
            <a:ext cx="5317698" cy="456652"/>
          </a:xfrm>
          <a:prstGeom prst="rect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8" name="Google Shape;34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8025" y="2430550"/>
            <a:ext cx="5317700" cy="456652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9" name="Google Shape;34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8025" y="2430550"/>
            <a:ext cx="5317700" cy="456652"/>
          </a:xfrm>
          <a:prstGeom prst="rect">
            <a:avLst/>
          </a:prstGeom>
          <a:noFill/>
          <a:ln cap="flat" cmpd="sng" w="762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0" name="Google Shape;350;p26"/>
          <p:cNvSpPr/>
          <p:nvPr/>
        </p:nvSpPr>
        <p:spPr>
          <a:xfrm>
            <a:off x="1459975" y="3203750"/>
            <a:ext cx="2433300" cy="371400"/>
          </a:xfrm>
          <a:prstGeom prst="frame">
            <a:avLst>
              <a:gd fmla="val 12500" name="adj1"/>
            </a:avLst>
          </a:prstGeom>
          <a:solidFill>
            <a:srgbClr val="6AA84F"/>
          </a:solidFill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3728175" y="2035625"/>
            <a:ext cx="5559000" cy="19440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524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  What is  </a:t>
            </a:r>
            <a:r>
              <a:rPr b="1" i="1" lang="en-US" sz="1800">
                <a:solidFill>
                  <a:srgbClr val="B45F06"/>
                </a:solidFill>
              </a:rPr>
              <a:t>Filter  </a:t>
            </a:r>
            <a:r>
              <a:rPr b="1" i="1" lang="en-US" sz="1800"/>
              <a:t>???</a:t>
            </a:r>
            <a:endParaRPr b="1" i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How do we choose </a:t>
            </a:r>
            <a:r>
              <a:rPr b="1" i="1" lang="en-US" sz="1800">
                <a:solidFill>
                  <a:srgbClr val="B45F06"/>
                </a:solidFill>
              </a:rPr>
              <a:t>epsilon</a:t>
            </a:r>
            <a:r>
              <a:rPr b="1" i="1" lang="en-US" sz="1800"/>
              <a:t> ???</a:t>
            </a:r>
            <a:endParaRPr b="1" i="1" sz="18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825" y="1228898"/>
            <a:ext cx="3394849" cy="2131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7" name="Google Shape;357;p27"/>
          <p:cNvSpPr/>
          <p:nvPr/>
        </p:nvSpPr>
        <p:spPr>
          <a:xfrm>
            <a:off x="2988131" y="1446937"/>
            <a:ext cx="90600" cy="882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7"/>
          <p:cNvSpPr/>
          <p:nvPr/>
        </p:nvSpPr>
        <p:spPr>
          <a:xfrm>
            <a:off x="2411547" y="1824758"/>
            <a:ext cx="90600" cy="882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7"/>
          <p:cNvSpPr/>
          <p:nvPr/>
        </p:nvSpPr>
        <p:spPr>
          <a:xfrm>
            <a:off x="3806603" y="2846656"/>
            <a:ext cx="90600" cy="882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7"/>
          <p:cNvSpPr/>
          <p:nvPr/>
        </p:nvSpPr>
        <p:spPr>
          <a:xfrm>
            <a:off x="4537495" y="2250343"/>
            <a:ext cx="90600" cy="882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7"/>
          <p:cNvSpPr txBox="1"/>
          <p:nvPr>
            <p:ph idx="4294967295" type="title"/>
          </p:nvPr>
        </p:nvSpPr>
        <p:spPr>
          <a:xfrm>
            <a:off x="3381900" y="245850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epsilon &amp; Filter</a:t>
            </a:r>
            <a:endParaRPr b="1" sz="3000">
              <a:solidFill>
                <a:srgbClr val="980000"/>
              </a:solidFill>
            </a:endParaRPr>
          </a:p>
        </p:txBody>
      </p:sp>
      <p:sp>
        <p:nvSpPr>
          <p:cNvPr id="362" name="Google Shape;362;p27"/>
          <p:cNvSpPr txBox="1"/>
          <p:nvPr/>
        </p:nvSpPr>
        <p:spPr>
          <a:xfrm>
            <a:off x="5759000" y="1047975"/>
            <a:ext cx="6182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❖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Red Dots the records on database.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❖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Blue lines:   </a:t>
            </a:r>
            <a:r>
              <a:rPr i="1" lang="en-US" sz="1700">
                <a:solidFill>
                  <a:srgbClr val="43434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y1=a*x1+b </a:t>
            </a:r>
            <a:r>
              <a:rPr b="1" i="1" lang="en-US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-e  </a:t>
            </a:r>
            <a:r>
              <a:rPr b="1" i="1" lang="en-US" sz="17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&amp;</a:t>
            </a:r>
            <a:r>
              <a:rPr b="1" i="1" lang="en-US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</a:t>
            </a:r>
            <a:r>
              <a:rPr i="1" lang="en-US" sz="1700">
                <a:solidFill>
                  <a:srgbClr val="43434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y2=a*x2+b </a:t>
            </a:r>
            <a:r>
              <a:rPr b="1" i="1" lang="en-US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+e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Point Lookup for x’=6: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idx="4294967295" type="title"/>
          </p:nvPr>
        </p:nvSpPr>
        <p:spPr>
          <a:xfrm>
            <a:off x="3381900" y="245850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epsilon &amp; Filter</a:t>
            </a:r>
            <a:endParaRPr b="1" sz="3000">
              <a:solidFill>
                <a:srgbClr val="980000"/>
              </a:solidFill>
            </a:endParaRPr>
          </a:p>
        </p:txBody>
      </p:sp>
      <p:pic>
        <p:nvPicPr>
          <p:cNvPr id="368" name="Google Shape;3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25296"/>
            <a:ext cx="3392424" cy="213055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9" name="Google Shape;369;p28"/>
          <p:cNvSpPr txBox="1"/>
          <p:nvPr/>
        </p:nvSpPr>
        <p:spPr>
          <a:xfrm rot="1560">
            <a:off x="2965975" y="2846800"/>
            <a:ext cx="660900" cy="4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900" u="sng">
                <a:latin typeface="Corbel"/>
                <a:ea typeface="Corbel"/>
                <a:cs typeface="Corbel"/>
                <a:sym typeface="Corbel"/>
              </a:rPr>
              <a:t>x’=6</a:t>
            </a:r>
            <a:endParaRPr b="1" i="1" sz="1900" u="sng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0" name="Google Shape;370;p28"/>
          <p:cNvSpPr txBox="1"/>
          <p:nvPr/>
        </p:nvSpPr>
        <p:spPr>
          <a:xfrm>
            <a:off x="762000" y="3828775"/>
            <a:ext cx="61821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Error bound: The number of False positives (FP)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Suppose there are n points in database.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1" name="Google Shape;371;p28"/>
          <p:cNvSpPr txBox="1"/>
          <p:nvPr/>
        </p:nvSpPr>
        <p:spPr>
          <a:xfrm>
            <a:off x="5759000" y="1047975"/>
            <a:ext cx="6182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❖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Red Dots the records on database.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❖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Blue lines:   </a:t>
            </a:r>
            <a:r>
              <a:rPr i="1" lang="en-US" sz="1700">
                <a:solidFill>
                  <a:srgbClr val="43434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y1=a*x1+b </a:t>
            </a:r>
            <a:r>
              <a:rPr b="1" i="1" lang="en-US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-e  </a:t>
            </a:r>
            <a:r>
              <a:rPr b="1" i="1" lang="en-US" sz="17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&amp;</a:t>
            </a:r>
            <a:r>
              <a:rPr b="1" i="1" lang="en-US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</a:t>
            </a:r>
            <a:r>
              <a:rPr i="1" lang="en-US" sz="1700">
                <a:solidFill>
                  <a:srgbClr val="43434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y2=a*x2+b </a:t>
            </a:r>
            <a:r>
              <a:rPr b="1" i="1" lang="en-US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+e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Point Lookup for x’=6: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[x’,x’] →  [ax’+b-e, ax’+b-e] =</a:t>
            </a:r>
            <a:r>
              <a:rPr b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[y1’, y2’]</a:t>
            </a:r>
            <a:endParaRPr b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Returns 4 values:</a:t>
            </a:r>
            <a:r>
              <a:rPr b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b="1" i="1" lang="en-US" sz="17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FILTER  </a:t>
            </a: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them   </a:t>
            </a:r>
            <a:r>
              <a:rPr b="1" i="1" lang="en-US" sz="17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OUT</a:t>
            </a:r>
            <a:endParaRPr b="1" i="1" sz="17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Keep only</a:t>
            </a:r>
            <a:r>
              <a:rPr b="1"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[x,y]=[6,y]   </a:t>
            </a: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b="1"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y </a:t>
            </a: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belongs </a:t>
            </a:r>
            <a:r>
              <a:rPr b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[y1’, y2’] </a:t>
            </a: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2" name="Google Shape;372;p28"/>
          <p:cNvSpPr/>
          <p:nvPr/>
        </p:nvSpPr>
        <p:spPr>
          <a:xfrm>
            <a:off x="2988131" y="1446937"/>
            <a:ext cx="90600" cy="882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2411547" y="1824758"/>
            <a:ext cx="90600" cy="882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3806603" y="2846656"/>
            <a:ext cx="90600" cy="882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4537495" y="2250343"/>
            <a:ext cx="90600" cy="882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"/>
          <p:cNvSpPr txBox="1"/>
          <p:nvPr/>
        </p:nvSpPr>
        <p:spPr>
          <a:xfrm rot="1869">
            <a:off x="1229250" y="2207863"/>
            <a:ext cx="551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900">
                <a:latin typeface="Corbel"/>
                <a:ea typeface="Corbel"/>
                <a:cs typeface="Corbel"/>
                <a:sym typeface="Corbel"/>
              </a:rPr>
              <a:t>y1’</a:t>
            </a:r>
            <a:endParaRPr b="1" i="1" sz="19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7" name="Google Shape;377;p28"/>
          <p:cNvSpPr txBox="1"/>
          <p:nvPr/>
        </p:nvSpPr>
        <p:spPr>
          <a:xfrm rot="1869">
            <a:off x="1229250" y="1870463"/>
            <a:ext cx="551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900">
                <a:latin typeface="Corbel"/>
                <a:ea typeface="Corbel"/>
                <a:cs typeface="Corbel"/>
                <a:sym typeface="Corbel"/>
              </a:rPr>
              <a:t>y2’</a:t>
            </a:r>
            <a:endParaRPr b="1" i="1" sz="19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8" name="Google Shape;378;p28"/>
          <p:cNvSpPr txBox="1"/>
          <p:nvPr/>
        </p:nvSpPr>
        <p:spPr>
          <a:xfrm>
            <a:off x="6912500" y="4226375"/>
            <a:ext cx="3875100" cy="148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We want based on our tolerance (error_bound ) to estimate the value of e.</a:t>
            </a:r>
            <a:endParaRPr sz="18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Can we do this ???</a:t>
            </a:r>
            <a:endParaRPr sz="18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9" name="Google Shape;379;p28"/>
          <p:cNvSpPr/>
          <p:nvPr/>
        </p:nvSpPr>
        <p:spPr>
          <a:xfrm>
            <a:off x="7468250" y="3958425"/>
            <a:ext cx="2702400" cy="2130600"/>
          </a:xfrm>
          <a:prstGeom prst="dodecagon">
            <a:avLst/>
          </a:prstGeom>
          <a:solidFill>
            <a:srgbClr val="F3F3F3"/>
          </a:solidFill>
          <a:ln cap="flat" cmpd="sng" w="1143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   </a:t>
            </a:r>
            <a:r>
              <a:rPr b="1" i="1" lang="en-US" sz="3200"/>
              <a:t>YES</a:t>
            </a:r>
            <a:endParaRPr b="1" i="1" sz="32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/>
          <p:nvPr>
            <p:ph idx="4294967295" type="title"/>
          </p:nvPr>
        </p:nvSpPr>
        <p:spPr>
          <a:xfrm>
            <a:off x="3381900" y="245850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epsilon</a:t>
            </a:r>
            <a:r>
              <a:rPr b="1" lang="en-US" sz="3000"/>
              <a:t> &amp; Error_bound</a:t>
            </a:r>
            <a:endParaRPr b="1" sz="3000">
              <a:solidFill>
                <a:srgbClr val="980000"/>
              </a:solidFill>
            </a:endParaRPr>
          </a:p>
        </p:txBody>
      </p:sp>
      <p:sp>
        <p:nvSpPr>
          <p:cNvPr id="385" name="Google Shape;385;p29"/>
          <p:cNvSpPr txBox="1"/>
          <p:nvPr/>
        </p:nvSpPr>
        <p:spPr>
          <a:xfrm>
            <a:off x="762000" y="3828775"/>
            <a:ext cx="5360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Error bound: The number of False positives (FP)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Suppose there are n points in database.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Mathematically 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6" name="Google Shape;386;p29"/>
          <p:cNvSpPr/>
          <p:nvPr/>
        </p:nvSpPr>
        <p:spPr>
          <a:xfrm rot="-5400000">
            <a:off x="-132000" y="2074325"/>
            <a:ext cx="1788000" cy="234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51C75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 rot="-5400000">
            <a:off x="795300" y="2192475"/>
            <a:ext cx="518100" cy="204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741B47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 txBox="1"/>
          <p:nvPr/>
        </p:nvSpPr>
        <p:spPr>
          <a:xfrm rot="1375">
            <a:off x="6991725" y="3614177"/>
            <a:ext cx="750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latin typeface="Corbel"/>
                <a:ea typeface="Corbel"/>
                <a:cs typeface="Corbel"/>
                <a:sym typeface="Corbel"/>
              </a:rPr>
              <a:t>erB =</a:t>
            </a:r>
            <a:endParaRPr b="1" i="1" sz="2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9" name="Google Shape;389;p29"/>
          <p:cNvSpPr txBox="1"/>
          <p:nvPr/>
        </p:nvSpPr>
        <p:spPr>
          <a:xfrm rot="1481">
            <a:off x="879450" y="4862500"/>
            <a:ext cx="696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latin typeface="Corbel"/>
                <a:ea typeface="Corbel"/>
                <a:cs typeface="Corbel"/>
                <a:sym typeface="Corbel"/>
              </a:rPr>
              <a:t>e =</a:t>
            </a:r>
            <a:endParaRPr b="1" i="1" sz="2000"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390" name="Google Shape;390;p29"/>
          <p:cNvCxnSpPr/>
          <p:nvPr/>
        </p:nvCxnSpPr>
        <p:spPr>
          <a:xfrm>
            <a:off x="6778375" y="3355850"/>
            <a:ext cx="11700" cy="274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r="5400000" dist="114300">
              <a:srgbClr val="000000">
                <a:alpha val="50000"/>
              </a:srgbClr>
            </a:outerShdw>
          </a:effectLst>
        </p:spPr>
      </p:cxnSp>
      <p:sp>
        <p:nvSpPr>
          <p:cNvPr id="391" name="Google Shape;391;p29"/>
          <p:cNvSpPr txBox="1"/>
          <p:nvPr/>
        </p:nvSpPr>
        <p:spPr>
          <a:xfrm rot="1711">
            <a:off x="9085728" y="5346457"/>
            <a:ext cx="6027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latin typeface="Corbel"/>
                <a:ea typeface="Corbel"/>
                <a:cs typeface="Corbel"/>
                <a:sym typeface="Corbel"/>
              </a:rPr>
              <a:t>e =</a:t>
            </a:r>
            <a:endParaRPr b="1" i="1" sz="2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2" name="Google Shape;392;p29"/>
          <p:cNvSpPr/>
          <p:nvPr/>
        </p:nvSpPr>
        <p:spPr>
          <a:xfrm>
            <a:off x="8483025" y="5523188"/>
            <a:ext cx="6027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037" y="3544963"/>
            <a:ext cx="1269869" cy="61063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4" name="Google Shape;3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1725" y="4329023"/>
            <a:ext cx="4299253" cy="65948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5" name="Google Shape;39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9975" y="4835575"/>
            <a:ext cx="1857025" cy="7122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6" name="Google Shape;39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8427" y="5252840"/>
            <a:ext cx="1741573" cy="65948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7" name="Google Shape;39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0200" y="1225296"/>
            <a:ext cx="3392424" cy="213055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8" name="Google Shape;398;p29"/>
          <p:cNvSpPr txBox="1"/>
          <p:nvPr/>
        </p:nvSpPr>
        <p:spPr>
          <a:xfrm rot="1560">
            <a:off x="2965975" y="2846800"/>
            <a:ext cx="660900" cy="4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900" u="sng">
                <a:latin typeface="Corbel"/>
                <a:ea typeface="Corbel"/>
                <a:cs typeface="Corbel"/>
                <a:sym typeface="Corbel"/>
              </a:rPr>
              <a:t>x’=6</a:t>
            </a:r>
            <a:endParaRPr b="1" i="1" sz="1900" u="sng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9" name="Google Shape;399;p29"/>
          <p:cNvSpPr txBox="1"/>
          <p:nvPr/>
        </p:nvSpPr>
        <p:spPr>
          <a:xfrm>
            <a:off x="5759000" y="1047975"/>
            <a:ext cx="6182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❖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Red Dots the records on database.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❖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Blue lines:   </a:t>
            </a:r>
            <a:r>
              <a:rPr i="1" lang="en-US" sz="1700">
                <a:solidFill>
                  <a:srgbClr val="43434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y1=a*x1+b </a:t>
            </a:r>
            <a:r>
              <a:rPr b="1" i="1" lang="en-US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-e  </a:t>
            </a:r>
            <a:r>
              <a:rPr b="1" i="1" lang="en-US" sz="17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&amp;</a:t>
            </a:r>
            <a:r>
              <a:rPr b="1" i="1" lang="en-US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</a:t>
            </a:r>
            <a:r>
              <a:rPr i="1" lang="en-US" sz="1700">
                <a:solidFill>
                  <a:srgbClr val="43434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y2=a*x2+b </a:t>
            </a:r>
            <a:r>
              <a:rPr b="1" i="1" lang="en-US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+e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Point Lookup for x’=6: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[x’,x’] →  [ax’+b-e, ax’+b-e] =</a:t>
            </a:r>
            <a:r>
              <a:rPr b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[y1’, y2’]</a:t>
            </a:r>
            <a:endParaRPr b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Returns 4 values:</a:t>
            </a:r>
            <a:r>
              <a:rPr b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b="1" i="1" lang="en-US" sz="17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FILTER  </a:t>
            </a:r>
            <a:r>
              <a:rPr lang="en-US" sz="1700">
                <a:latin typeface="Merriweather"/>
                <a:ea typeface="Merriweather"/>
                <a:cs typeface="Merriweather"/>
                <a:sym typeface="Merriweather"/>
              </a:rPr>
              <a:t>them   </a:t>
            </a:r>
            <a:r>
              <a:rPr b="1" i="1" lang="en-US" sz="17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OUT</a:t>
            </a:r>
            <a:endParaRPr b="1" i="1" sz="17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Keep only</a:t>
            </a:r>
            <a:r>
              <a:rPr b="1"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[x,y]=[6,y]   </a:t>
            </a: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b="1"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y </a:t>
            </a: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belongs </a:t>
            </a:r>
            <a:r>
              <a:rPr b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[y1’, y2’] </a:t>
            </a: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00" name="Google Shape;400;p29"/>
          <p:cNvSpPr/>
          <p:nvPr/>
        </p:nvSpPr>
        <p:spPr>
          <a:xfrm>
            <a:off x="2988131" y="1446937"/>
            <a:ext cx="90600" cy="882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2411547" y="1824758"/>
            <a:ext cx="90600" cy="882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3806603" y="2846656"/>
            <a:ext cx="90600" cy="882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4537495" y="2250343"/>
            <a:ext cx="90600" cy="882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9"/>
          <p:cNvSpPr txBox="1"/>
          <p:nvPr/>
        </p:nvSpPr>
        <p:spPr>
          <a:xfrm rot="1869">
            <a:off x="1229250" y="2207863"/>
            <a:ext cx="551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900">
                <a:latin typeface="Corbel"/>
                <a:ea typeface="Corbel"/>
                <a:cs typeface="Corbel"/>
                <a:sym typeface="Corbel"/>
              </a:rPr>
              <a:t>y1’</a:t>
            </a:r>
            <a:endParaRPr b="1" i="1" sz="19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5" name="Google Shape;405;p29"/>
          <p:cNvSpPr txBox="1"/>
          <p:nvPr/>
        </p:nvSpPr>
        <p:spPr>
          <a:xfrm rot="1869">
            <a:off x="1229250" y="1870463"/>
            <a:ext cx="551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900">
                <a:latin typeface="Corbel"/>
                <a:ea typeface="Corbel"/>
                <a:cs typeface="Corbel"/>
                <a:sym typeface="Corbel"/>
              </a:rPr>
              <a:t>y2’</a:t>
            </a:r>
            <a:endParaRPr b="1" i="1" sz="19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/>
          <p:nvPr/>
        </p:nvSpPr>
        <p:spPr>
          <a:xfrm>
            <a:off x="6661025" y="4214850"/>
            <a:ext cx="50046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❖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Selectivity=0.01%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❖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False positives reaches the 80% for total values for erB=10.000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11" name="Google Shape;4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450" y="2350950"/>
            <a:ext cx="3513950" cy="1592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5400000" dist="66675">
              <a:srgbClr val="000000">
                <a:alpha val="50000"/>
              </a:srgbClr>
            </a:outerShdw>
          </a:effectLst>
        </p:spPr>
      </p:pic>
      <p:pic>
        <p:nvPicPr>
          <p:cNvPr id="412" name="Google Shape;4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2822" y="2350950"/>
            <a:ext cx="3438002" cy="1592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 dir="5400000" dist="114300">
              <a:srgbClr val="000000">
                <a:alpha val="50000"/>
              </a:srgbClr>
            </a:outerShdw>
          </a:effectLst>
        </p:spPr>
      </p:pic>
      <p:sp>
        <p:nvSpPr>
          <p:cNvPr id="413" name="Google Shape;413;p30"/>
          <p:cNvSpPr txBox="1"/>
          <p:nvPr/>
        </p:nvSpPr>
        <p:spPr>
          <a:xfrm>
            <a:off x="1133550" y="813825"/>
            <a:ext cx="7650900" cy="9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❖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Error_bound affect  the performance only for low selectivity.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❖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bigger the query range the smaller the impact 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❖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It can be interpreted as injected noise (Default value=2)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14" name="Google Shape;414;p30"/>
          <p:cNvSpPr txBox="1"/>
          <p:nvPr/>
        </p:nvSpPr>
        <p:spPr>
          <a:xfrm>
            <a:off x="1133550" y="4176300"/>
            <a:ext cx="5004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❖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Selectivity=0.01%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❖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Performance drop drastically with increases of error_bound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15" name="Google Shape;415;p30"/>
          <p:cNvSpPr txBox="1"/>
          <p:nvPr>
            <p:ph idx="4294967295" type="title"/>
          </p:nvPr>
        </p:nvSpPr>
        <p:spPr>
          <a:xfrm>
            <a:off x="3381900" y="245850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epsilon &amp; Error_bound</a:t>
            </a:r>
            <a:endParaRPr b="1" sz="3000">
              <a:solidFill>
                <a:srgbClr val="98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"/>
          <p:cNvSpPr txBox="1"/>
          <p:nvPr>
            <p:ph idx="4294967295" type="title"/>
          </p:nvPr>
        </p:nvSpPr>
        <p:spPr>
          <a:xfrm>
            <a:off x="2643925" y="101625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u="sng"/>
              <a:t>HERMIT:</a:t>
            </a:r>
            <a:r>
              <a:rPr lang="en-US" sz="3400" u="sng">
                <a:solidFill>
                  <a:srgbClr val="980000"/>
                </a:solidFill>
              </a:rPr>
              <a:t> </a:t>
            </a:r>
            <a:r>
              <a:rPr b="1" lang="en-US" sz="3400" u="sng">
                <a:solidFill>
                  <a:srgbClr val="980000"/>
                </a:solidFill>
              </a:rPr>
              <a:t>Construction</a:t>
            </a:r>
            <a:endParaRPr b="1" sz="3400" u="sng">
              <a:solidFill>
                <a:srgbClr val="980000"/>
              </a:solidFill>
            </a:endParaRPr>
          </a:p>
        </p:txBody>
      </p:sp>
      <p:pic>
        <p:nvPicPr>
          <p:cNvPr id="421" name="Google Shape;4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872" y="813816"/>
            <a:ext cx="3685032" cy="243230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1"/>
          <p:cNvSpPr/>
          <p:nvPr/>
        </p:nvSpPr>
        <p:spPr>
          <a:xfrm>
            <a:off x="1784925" y="3241200"/>
            <a:ext cx="3004500" cy="211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500" y="3763771"/>
            <a:ext cx="585000" cy="532353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1"/>
          <p:cNvSpPr txBox="1"/>
          <p:nvPr/>
        </p:nvSpPr>
        <p:spPr>
          <a:xfrm rot="949">
            <a:off x="1557025" y="810300"/>
            <a:ext cx="10869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>
                <a:latin typeface="Corbel"/>
                <a:ea typeface="Corbel"/>
                <a:cs typeface="Corbel"/>
                <a:sym typeface="Corbel"/>
              </a:rPr>
              <a:t>Coffee</a:t>
            </a:r>
            <a:endParaRPr b="1" i="1" sz="2000" u="sng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5" name="Google Shape;425;p31"/>
          <p:cNvSpPr txBox="1"/>
          <p:nvPr/>
        </p:nvSpPr>
        <p:spPr>
          <a:xfrm rot="715">
            <a:off x="3440350" y="2551200"/>
            <a:ext cx="1441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>
                <a:latin typeface="Corbel"/>
                <a:ea typeface="Corbel"/>
                <a:cs typeface="Corbel"/>
                <a:sym typeface="Corbel"/>
              </a:rPr>
              <a:t>ice-cream</a:t>
            </a:r>
            <a:endParaRPr b="1" i="1" sz="2000" u="sng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6" name="Google Shape;426;p31"/>
          <p:cNvSpPr txBox="1"/>
          <p:nvPr/>
        </p:nvSpPr>
        <p:spPr>
          <a:xfrm>
            <a:off x="5341275" y="1021025"/>
            <a:ext cx="5976300" cy="3501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latin typeface="Merriweather"/>
                <a:ea typeface="Merriweather"/>
                <a:cs typeface="Merriweather"/>
                <a:sym typeface="Merriweather"/>
              </a:rPr>
              <a:t>TRS Tree is a graph which: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Capture correlations between  attributes X and Y (ice-cream, coffee)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Every node of the graph correspond to a certain domain/range  of X. 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 a </a:t>
            </a:r>
            <a:r>
              <a:rPr i="1" lang="en-US" sz="17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specific 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range </a:t>
            </a:r>
            <a:r>
              <a:rPr b="1"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[X1, X2]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finds a </a:t>
            </a:r>
            <a:r>
              <a:rPr i="1" lang="en-US" sz="17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Linear Regression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line y=ax+b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b="1"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Buffer for outliers  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(i.e. pairs of [x,y] which are not comply with the regressor)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427" name="Google Shape;427;p31"/>
          <p:cNvGrpSpPr/>
          <p:nvPr/>
        </p:nvGrpSpPr>
        <p:grpSpPr>
          <a:xfrm>
            <a:off x="1905925" y="3611975"/>
            <a:ext cx="1465200" cy="1416550"/>
            <a:chOff x="1905925" y="3611975"/>
            <a:chExt cx="1465200" cy="1416550"/>
          </a:xfrm>
        </p:grpSpPr>
        <p:sp>
          <p:nvSpPr>
            <p:cNvPr id="428" name="Google Shape;428;p31"/>
            <p:cNvSpPr/>
            <p:nvPr/>
          </p:nvSpPr>
          <p:spPr>
            <a:xfrm>
              <a:off x="2160750" y="3611975"/>
              <a:ext cx="585000" cy="516900"/>
            </a:xfrm>
            <a:prstGeom prst="ellipse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1"/>
            <p:cNvSpPr txBox="1"/>
            <p:nvPr/>
          </p:nvSpPr>
          <p:spPr>
            <a:xfrm>
              <a:off x="1905925" y="4034925"/>
              <a:ext cx="1256700" cy="399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1430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100" u="sng">
                  <a:latin typeface="Corbel"/>
                  <a:ea typeface="Corbel"/>
                  <a:cs typeface="Corbel"/>
                  <a:sym typeface="Corbel"/>
                </a:rPr>
                <a:t>TRS Tree</a:t>
              </a:r>
              <a:endParaRPr b="1" i="1" sz="2100" u="sng"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0" name="Google Shape;430;p31"/>
            <p:cNvSpPr txBox="1"/>
            <p:nvPr/>
          </p:nvSpPr>
          <p:spPr>
            <a:xfrm>
              <a:off x="2012725" y="4434225"/>
              <a:ext cx="1358400" cy="5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latin typeface="Corbel"/>
                  <a:ea typeface="Corbel"/>
                  <a:cs typeface="Corbel"/>
                  <a:sym typeface="Corbel"/>
                </a:rPr>
                <a:t>[1 - 16]</a:t>
              </a:r>
              <a:endParaRPr b="1" sz="2200"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557" y="810150"/>
            <a:ext cx="3682968" cy="243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2"/>
          <p:cNvSpPr txBox="1"/>
          <p:nvPr/>
        </p:nvSpPr>
        <p:spPr>
          <a:xfrm rot="949">
            <a:off x="1557025" y="810300"/>
            <a:ext cx="10869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>
                <a:latin typeface="Corbel"/>
                <a:ea typeface="Corbel"/>
                <a:cs typeface="Corbel"/>
                <a:sym typeface="Corbel"/>
              </a:rPr>
              <a:t>Coffee</a:t>
            </a:r>
            <a:endParaRPr b="1" i="1" sz="2000" u="sng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7" name="Google Shape;437;p32"/>
          <p:cNvSpPr txBox="1"/>
          <p:nvPr/>
        </p:nvSpPr>
        <p:spPr>
          <a:xfrm rot="715">
            <a:off x="3440350" y="2551200"/>
            <a:ext cx="1441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>
                <a:latin typeface="Corbel"/>
                <a:ea typeface="Corbel"/>
                <a:cs typeface="Corbel"/>
                <a:sym typeface="Corbel"/>
              </a:rPr>
              <a:t>ice-cream</a:t>
            </a:r>
            <a:endParaRPr b="1" i="1" sz="2000" u="sng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38" name="Google Shape;438;p32"/>
          <p:cNvPicPr preferRelativeResize="0"/>
          <p:nvPr/>
        </p:nvPicPr>
        <p:blipFill rotWithShape="1">
          <a:blip r:embed="rId4">
            <a:alphaModFix/>
          </a:blip>
          <a:srcRect b="-17750" l="138470" r="-138470" t="17750"/>
          <a:stretch/>
        </p:blipFill>
        <p:spPr>
          <a:xfrm>
            <a:off x="8771025" y="4879175"/>
            <a:ext cx="1212000" cy="12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2"/>
          <p:cNvSpPr/>
          <p:nvPr/>
        </p:nvSpPr>
        <p:spPr>
          <a:xfrm>
            <a:off x="1784925" y="3241200"/>
            <a:ext cx="3004500" cy="211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2"/>
          <p:cNvSpPr txBox="1"/>
          <p:nvPr/>
        </p:nvSpPr>
        <p:spPr>
          <a:xfrm>
            <a:off x="5341275" y="1021025"/>
            <a:ext cx="5976300" cy="3501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latin typeface="Merriweather"/>
                <a:ea typeface="Merriweather"/>
                <a:cs typeface="Merriweather"/>
                <a:sym typeface="Merriweather"/>
              </a:rPr>
              <a:t>TRS Tree is a graph which: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Capture correlations between  attributes X and Y (ice-cream, coffee)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Every node of the graph correspond to a certain domain/range  of X. 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 a </a:t>
            </a:r>
            <a:r>
              <a:rPr i="1" lang="en-US" sz="17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specific 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range </a:t>
            </a:r>
            <a:r>
              <a:rPr b="1"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[X1, X2]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finds a </a:t>
            </a:r>
            <a:r>
              <a:rPr i="1" lang="en-US" sz="17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Linear Regression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line y=ax+b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b="1"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Buffer for outliers  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(i.e. pairs of [x,y] which are not comply with the regressor)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1" name="Google Shape;441;p32"/>
          <p:cNvSpPr txBox="1"/>
          <p:nvPr>
            <p:ph idx="4294967295" type="title"/>
          </p:nvPr>
        </p:nvSpPr>
        <p:spPr>
          <a:xfrm>
            <a:off x="2643925" y="101625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u="sng"/>
              <a:t>HERMIT:</a:t>
            </a:r>
            <a:r>
              <a:rPr lang="en-US" sz="3400" u="sng">
                <a:solidFill>
                  <a:srgbClr val="980000"/>
                </a:solidFill>
              </a:rPr>
              <a:t> </a:t>
            </a:r>
            <a:r>
              <a:rPr b="1" lang="en-US" sz="3400" u="sng">
                <a:solidFill>
                  <a:srgbClr val="980000"/>
                </a:solidFill>
              </a:rPr>
              <a:t>Construction</a:t>
            </a:r>
            <a:endParaRPr b="1" sz="3400" u="sng">
              <a:solidFill>
                <a:srgbClr val="980000"/>
              </a:solidFill>
            </a:endParaRPr>
          </a:p>
        </p:txBody>
      </p:sp>
      <p:pic>
        <p:nvPicPr>
          <p:cNvPr id="442" name="Google Shape;44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1595" y="3722025"/>
            <a:ext cx="783331" cy="7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2"/>
          <p:cNvSpPr/>
          <p:nvPr/>
        </p:nvSpPr>
        <p:spPr>
          <a:xfrm>
            <a:off x="2160750" y="3611975"/>
            <a:ext cx="585000" cy="5169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2"/>
          <p:cNvSpPr txBox="1"/>
          <p:nvPr/>
        </p:nvSpPr>
        <p:spPr>
          <a:xfrm>
            <a:off x="1905925" y="4034925"/>
            <a:ext cx="1256700" cy="39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143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100" u="sng">
                <a:latin typeface="Corbel"/>
                <a:ea typeface="Corbel"/>
                <a:cs typeface="Corbel"/>
                <a:sym typeface="Corbel"/>
              </a:rPr>
              <a:t>TRS Tree</a:t>
            </a:r>
            <a:endParaRPr b="1" i="1" sz="2100" u="sng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5" name="Google Shape;445;p32"/>
          <p:cNvSpPr txBox="1"/>
          <p:nvPr/>
        </p:nvSpPr>
        <p:spPr>
          <a:xfrm>
            <a:off x="2012725" y="4434225"/>
            <a:ext cx="1358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orbel"/>
                <a:ea typeface="Corbel"/>
                <a:cs typeface="Corbel"/>
                <a:sym typeface="Corbel"/>
              </a:rPr>
              <a:t>[1 - 16]</a:t>
            </a:r>
            <a:endParaRPr b="1" sz="2200"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446" name="Google Shape;446;p32"/>
          <p:cNvGrpSpPr/>
          <p:nvPr/>
        </p:nvGrpSpPr>
        <p:grpSpPr>
          <a:xfrm>
            <a:off x="1644525" y="2551038"/>
            <a:ext cx="1441800" cy="882900"/>
            <a:chOff x="1644525" y="2551038"/>
            <a:chExt cx="1441800" cy="882900"/>
          </a:xfrm>
        </p:grpSpPr>
        <p:sp>
          <p:nvSpPr>
            <p:cNvPr id="447" name="Google Shape;447;p32"/>
            <p:cNvSpPr/>
            <p:nvPr/>
          </p:nvSpPr>
          <p:spPr>
            <a:xfrm flipH="1">
              <a:off x="1644525" y="2551038"/>
              <a:ext cx="1441800" cy="882900"/>
            </a:xfrm>
            <a:prstGeom prst="wedgeRoundRectCallout">
              <a:avLst>
                <a:gd fmla="val -20833" name="adj1"/>
                <a:gd fmla="val 62500" name="adj2"/>
                <a:gd fmla="val 0" name="adj3"/>
              </a:avLst>
            </a:prstGeom>
            <a:solidFill>
              <a:schemeClr val="lt2"/>
            </a:solidFill>
            <a:ln cap="flat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2300">
                <a:solidFill>
                  <a:srgbClr val="98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300"/>
                <a:t>             </a:t>
              </a:r>
              <a:endParaRPr b="1" i="1" sz="2500">
                <a:solidFill>
                  <a:srgbClr val="980000"/>
                </a:solidFill>
              </a:endParaRPr>
            </a:p>
          </p:txBody>
        </p:sp>
        <p:sp>
          <p:nvSpPr>
            <p:cNvPr id="448" name="Google Shape;448;p32"/>
            <p:cNvSpPr txBox="1"/>
            <p:nvPr/>
          </p:nvSpPr>
          <p:spPr>
            <a:xfrm>
              <a:off x="1644525" y="2634263"/>
              <a:ext cx="1441800" cy="7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1" lang="en-US" sz="1700"/>
                <a:t>TOO MUCH OUTLIERS</a:t>
              </a:r>
              <a:endParaRPr b="1" i="1" sz="1700" u="sng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1" lang="en-US" sz="1700">
                  <a:solidFill>
                    <a:srgbClr val="980000"/>
                  </a:solidFill>
                </a:rPr>
                <a:t>    </a:t>
              </a:r>
              <a:endParaRPr b="1" i="1" sz="1700">
                <a:solidFill>
                  <a:srgbClr val="980000"/>
                </a:solidFill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557" y="810150"/>
            <a:ext cx="3682968" cy="243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3"/>
          <p:cNvSpPr txBox="1"/>
          <p:nvPr/>
        </p:nvSpPr>
        <p:spPr>
          <a:xfrm rot="949">
            <a:off x="1557025" y="810300"/>
            <a:ext cx="10869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>
                <a:latin typeface="Corbel"/>
                <a:ea typeface="Corbel"/>
                <a:cs typeface="Corbel"/>
                <a:sym typeface="Corbel"/>
              </a:rPr>
              <a:t>Coffee</a:t>
            </a:r>
            <a:endParaRPr b="1" i="1" sz="2000" u="sng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5" name="Google Shape;455;p33"/>
          <p:cNvSpPr txBox="1"/>
          <p:nvPr/>
        </p:nvSpPr>
        <p:spPr>
          <a:xfrm rot="715">
            <a:off x="3440350" y="2551200"/>
            <a:ext cx="1441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>
                <a:latin typeface="Corbel"/>
                <a:ea typeface="Corbel"/>
                <a:cs typeface="Corbel"/>
                <a:sym typeface="Corbel"/>
              </a:rPr>
              <a:t>ice-cream</a:t>
            </a:r>
            <a:endParaRPr b="1" i="1" sz="2000" u="sng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56" name="Google Shape;456;p33"/>
          <p:cNvPicPr preferRelativeResize="0"/>
          <p:nvPr/>
        </p:nvPicPr>
        <p:blipFill rotWithShape="1">
          <a:blip r:embed="rId4">
            <a:alphaModFix/>
          </a:blip>
          <a:srcRect b="-17750" l="138470" r="-138470" t="17750"/>
          <a:stretch/>
        </p:blipFill>
        <p:spPr>
          <a:xfrm>
            <a:off x="8771025" y="4879175"/>
            <a:ext cx="1212000" cy="12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3"/>
          <p:cNvSpPr/>
          <p:nvPr/>
        </p:nvSpPr>
        <p:spPr>
          <a:xfrm>
            <a:off x="1784925" y="3241200"/>
            <a:ext cx="3004500" cy="211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3"/>
          <p:cNvSpPr txBox="1"/>
          <p:nvPr>
            <p:ph idx="4294967295" type="title"/>
          </p:nvPr>
        </p:nvSpPr>
        <p:spPr>
          <a:xfrm>
            <a:off x="2643925" y="101625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u="sng"/>
              <a:t>HERMIT:</a:t>
            </a:r>
            <a:r>
              <a:rPr lang="en-US" sz="3400" u="sng">
                <a:solidFill>
                  <a:srgbClr val="980000"/>
                </a:solidFill>
              </a:rPr>
              <a:t> </a:t>
            </a:r>
            <a:r>
              <a:rPr b="1" lang="en-US" sz="3400" u="sng">
                <a:solidFill>
                  <a:srgbClr val="980000"/>
                </a:solidFill>
              </a:rPr>
              <a:t>Construction</a:t>
            </a:r>
            <a:endParaRPr b="1" sz="3400" u="sng">
              <a:solidFill>
                <a:srgbClr val="980000"/>
              </a:solidFill>
            </a:endParaRPr>
          </a:p>
        </p:txBody>
      </p:sp>
      <p:sp>
        <p:nvSpPr>
          <p:cNvPr id="459" name="Google Shape;459;p33"/>
          <p:cNvSpPr/>
          <p:nvPr/>
        </p:nvSpPr>
        <p:spPr>
          <a:xfrm>
            <a:off x="2160750" y="3611900"/>
            <a:ext cx="585000" cy="5169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3"/>
          <p:cNvSpPr txBox="1"/>
          <p:nvPr/>
        </p:nvSpPr>
        <p:spPr>
          <a:xfrm>
            <a:off x="1905925" y="4034850"/>
            <a:ext cx="1256700" cy="39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143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100" u="sng">
                <a:latin typeface="Corbel"/>
                <a:ea typeface="Corbel"/>
                <a:cs typeface="Corbel"/>
                <a:sym typeface="Corbel"/>
              </a:rPr>
              <a:t>TRS Tree</a:t>
            </a:r>
            <a:endParaRPr b="1" i="1" sz="2100" u="sng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61" name="Google Shape;461;p33"/>
          <p:cNvPicPr preferRelativeResize="0"/>
          <p:nvPr/>
        </p:nvPicPr>
        <p:blipFill rotWithShape="1">
          <a:blip r:embed="rId4">
            <a:alphaModFix/>
          </a:blip>
          <a:srcRect b="-17750" l="138470" r="-138470" t="17750"/>
          <a:stretch/>
        </p:blipFill>
        <p:spPr>
          <a:xfrm>
            <a:off x="8771025" y="4879175"/>
            <a:ext cx="1212000" cy="121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2" name="Google Shape;462;p33"/>
          <p:cNvGrpSpPr/>
          <p:nvPr/>
        </p:nvGrpSpPr>
        <p:grpSpPr>
          <a:xfrm>
            <a:off x="1709575" y="2551050"/>
            <a:ext cx="1271650" cy="882900"/>
            <a:chOff x="1709575" y="2551050"/>
            <a:chExt cx="1271650" cy="882900"/>
          </a:xfrm>
        </p:grpSpPr>
        <p:sp>
          <p:nvSpPr>
            <p:cNvPr id="463" name="Google Shape;463;p33"/>
            <p:cNvSpPr/>
            <p:nvPr/>
          </p:nvSpPr>
          <p:spPr>
            <a:xfrm flipH="1">
              <a:off x="1709575" y="2551050"/>
              <a:ext cx="1256700" cy="882900"/>
            </a:xfrm>
            <a:prstGeom prst="wedgeRoundRectCallout">
              <a:avLst>
                <a:gd fmla="val -20833" name="adj1"/>
                <a:gd fmla="val 62500" name="adj2"/>
                <a:gd fmla="val 0" name="adj3"/>
              </a:avLst>
            </a:prstGeom>
            <a:solidFill>
              <a:schemeClr val="lt2"/>
            </a:solidFill>
            <a:ln cap="flat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2300">
                <a:solidFill>
                  <a:srgbClr val="98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300"/>
                <a:t>             </a:t>
              </a:r>
              <a:endParaRPr b="1" i="1" sz="2500">
                <a:solidFill>
                  <a:srgbClr val="980000"/>
                </a:solidFill>
              </a:endParaRPr>
            </a:p>
          </p:txBody>
        </p:sp>
        <p:sp>
          <p:nvSpPr>
            <p:cNvPr id="464" name="Google Shape;464;p33"/>
            <p:cNvSpPr txBox="1"/>
            <p:nvPr/>
          </p:nvSpPr>
          <p:spPr>
            <a:xfrm>
              <a:off x="1724525" y="2576100"/>
              <a:ext cx="1256700" cy="7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1" lang="en-US" sz="1700"/>
                <a:t>  </a:t>
              </a:r>
              <a:r>
                <a:rPr b="1" i="1" lang="en-US" sz="1700" u="sng"/>
                <a:t>Split !!!</a:t>
              </a:r>
              <a:endParaRPr b="1" i="1" sz="1700" u="sng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1" lang="en-US" sz="1700" u="sng"/>
                <a:t>Fanout=2</a:t>
              </a:r>
              <a:endParaRPr b="1" i="1" sz="1700" u="sng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1" lang="en-US" sz="1700">
                  <a:solidFill>
                    <a:srgbClr val="980000"/>
                  </a:solidFill>
                </a:rPr>
                <a:t>    </a:t>
              </a:r>
              <a:endParaRPr b="1" i="1" sz="1700">
                <a:solidFill>
                  <a:srgbClr val="980000"/>
                </a:solidFill>
              </a:endParaRPr>
            </a:p>
          </p:txBody>
        </p:sp>
      </p:grpSp>
      <p:sp>
        <p:nvSpPr>
          <p:cNvPr id="465" name="Google Shape;465;p33"/>
          <p:cNvSpPr txBox="1"/>
          <p:nvPr/>
        </p:nvSpPr>
        <p:spPr>
          <a:xfrm>
            <a:off x="5341275" y="1021025"/>
            <a:ext cx="5976300" cy="3501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latin typeface="Merriweather"/>
                <a:ea typeface="Merriweather"/>
                <a:cs typeface="Merriweather"/>
                <a:sym typeface="Merriweather"/>
              </a:rPr>
              <a:t>TRS Tree is a graph which: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Capture correlations between  attributes X and Y (ice-cream, coffee)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Every node of the graph correspond to a certain domain/range  of X. 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 a </a:t>
            </a:r>
            <a:r>
              <a:rPr i="1" lang="en-US" sz="17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specific 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range </a:t>
            </a:r>
            <a:r>
              <a:rPr b="1"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[X1, X2]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finds a </a:t>
            </a:r>
            <a:r>
              <a:rPr i="1" lang="en-US" sz="17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Linear Regression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line y=ax+b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b="1"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Buffer for outliers  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(i.e. pairs of [x,y] which are not comply with the regressor)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66" name="Google Shape;466;p33"/>
          <p:cNvSpPr txBox="1"/>
          <p:nvPr/>
        </p:nvSpPr>
        <p:spPr>
          <a:xfrm>
            <a:off x="2012725" y="4434150"/>
            <a:ext cx="1358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[1 - 16]</a:t>
            </a:r>
            <a:endParaRPr b="1" sz="22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67" name="Google Shape;46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1595" y="3722025"/>
            <a:ext cx="783331" cy="7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6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7271250" y="886359"/>
            <a:ext cx="5673324" cy="476686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5000"/>
              </a:srgbClr>
            </a:outerShdw>
          </a:effectLst>
        </p:spPr>
      </p:pic>
      <p:sp>
        <p:nvSpPr>
          <p:cNvPr id="118" name="Google Shape;118;p16"/>
          <p:cNvSpPr txBox="1"/>
          <p:nvPr/>
        </p:nvSpPr>
        <p:spPr>
          <a:xfrm>
            <a:off x="893925" y="1603600"/>
            <a:ext cx="4545300" cy="26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i="1" lang="en-US" sz="1800">
                <a:latin typeface="Merriweather"/>
                <a:ea typeface="Merriweather"/>
                <a:cs typeface="Merriweather"/>
                <a:sym typeface="Merriweather"/>
              </a:rPr>
              <a:t>Definition of the problem</a:t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i="1" lang="en-US" sz="1800">
                <a:latin typeface="Merriweather"/>
                <a:ea typeface="Merriweather"/>
                <a:cs typeface="Merriweather"/>
                <a:sym typeface="Merriweather"/>
              </a:rPr>
              <a:t>HERMIT</a:t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i="1" lang="en-US" sz="1800">
                <a:latin typeface="Merriweather"/>
                <a:ea typeface="Merriweather"/>
                <a:cs typeface="Merriweather"/>
                <a:sym typeface="Merriweather"/>
              </a:rPr>
              <a:t>Lookup</a:t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i="1" lang="en-US" sz="1800">
                <a:latin typeface="Merriweather"/>
                <a:ea typeface="Merriweather"/>
                <a:cs typeface="Merriweather"/>
                <a:sym typeface="Merriweather"/>
              </a:rPr>
              <a:t>Filtering</a:t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i="1" lang="en-US" sz="1800">
                <a:latin typeface="Merriweather"/>
                <a:ea typeface="Merriweather"/>
                <a:cs typeface="Merriweather"/>
                <a:sym typeface="Merriweather"/>
              </a:rPr>
              <a:t>Construction</a:t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i="1" lang="en-US" sz="1800">
                <a:latin typeface="Merriweather"/>
                <a:ea typeface="Merriweather"/>
                <a:cs typeface="Merriweather"/>
                <a:sym typeface="Merriweather"/>
              </a:rPr>
              <a:t>Maintenance</a:t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i="1" lang="en-US" sz="1800">
                <a:latin typeface="Merriweather"/>
                <a:ea typeface="Merriweather"/>
                <a:cs typeface="Merriweather"/>
                <a:sym typeface="Merriweather"/>
              </a:rPr>
              <a:t>Evaluation</a:t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4715850" y="4632950"/>
            <a:ext cx="27603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u="sng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Let’s Start!</a:t>
            </a:r>
            <a:endParaRPr b="1" i="1" sz="2200" u="sng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0" name="Google Shape;120;p16"/>
          <p:cNvSpPr txBox="1"/>
          <p:nvPr>
            <p:ph idx="4294967295" type="title"/>
          </p:nvPr>
        </p:nvSpPr>
        <p:spPr>
          <a:xfrm>
            <a:off x="2222250" y="67225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u="sng"/>
              <a:t>Presentation Structure</a:t>
            </a:r>
            <a:endParaRPr b="1" sz="3400" u="sng"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872" y="813816"/>
            <a:ext cx="3685032" cy="2432304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4"/>
          <p:cNvSpPr/>
          <p:nvPr/>
        </p:nvSpPr>
        <p:spPr>
          <a:xfrm>
            <a:off x="2932625" y="1218925"/>
            <a:ext cx="219000" cy="1622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474" name="Google Shape;474;p34"/>
          <p:cNvSpPr txBox="1"/>
          <p:nvPr/>
        </p:nvSpPr>
        <p:spPr>
          <a:xfrm rot="949">
            <a:off x="1557025" y="810300"/>
            <a:ext cx="10869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>
                <a:latin typeface="Corbel"/>
                <a:ea typeface="Corbel"/>
                <a:cs typeface="Corbel"/>
                <a:sym typeface="Corbel"/>
              </a:rPr>
              <a:t>Coffee</a:t>
            </a:r>
            <a:endParaRPr b="1" i="1" sz="2000" u="sng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5" name="Google Shape;475;p34"/>
          <p:cNvSpPr txBox="1"/>
          <p:nvPr/>
        </p:nvSpPr>
        <p:spPr>
          <a:xfrm rot="715">
            <a:off x="3440350" y="2551200"/>
            <a:ext cx="1441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>
                <a:latin typeface="Corbel"/>
                <a:ea typeface="Corbel"/>
                <a:cs typeface="Corbel"/>
                <a:sym typeface="Corbel"/>
              </a:rPr>
              <a:t>ice-cream</a:t>
            </a:r>
            <a:endParaRPr b="1" i="1" sz="2000" u="sng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6" name="Google Shape;476;p34"/>
          <p:cNvSpPr txBox="1"/>
          <p:nvPr>
            <p:ph idx="4294967295" type="title"/>
          </p:nvPr>
        </p:nvSpPr>
        <p:spPr>
          <a:xfrm>
            <a:off x="2643925" y="101625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u="sng"/>
              <a:t>HERMIT:</a:t>
            </a:r>
            <a:r>
              <a:rPr lang="en-US" sz="3400" u="sng">
                <a:solidFill>
                  <a:srgbClr val="980000"/>
                </a:solidFill>
              </a:rPr>
              <a:t> </a:t>
            </a:r>
            <a:r>
              <a:rPr b="1" lang="en-US" sz="3400" u="sng">
                <a:solidFill>
                  <a:srgbClr val="980000"/>
                </a:solidFill>
              </a:rPr>
              <a:t>Construction</a:t>
            </a:r>
            <a:endParaRPr b="1" sz="3400" u="sng">
              <a:solidFill>
                <a:srgbClr val="980000"/>
              </a:solidFill>
            </a:endParaRPr>
          </a:p>
        </p:txBody>
      </p:sp>
      <p:sp>
        <p:nvSpPr>
          <p:cNvPr id="477" name="Google Shape;477;p34"/>
          <p:cNvSpPr txBox="1"/>
          <p:nvPr/>
        </p:nvSpPr>
        <p:spPr>
          <a:xfrm>
            <a:off x="5341275" y="1021025"/>
            <a:ext cx="5976300" cy="3501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latin typeface="Merriweather"/>
                <a:ea typeface="Merriweather"/>
                <a:cs typeface="Merriweather"/>
                <a:sym typeface="Merriweather"/>
              </a:rPr>
              <a:t>TRS Tree is a graph which: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Capture correlations between  attributes X and Y (ice-cream, coffee)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Every node of the graph correspond to a certain domain/range  of X. 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 a </a:t>
            </a:r>
            <a:r>
              <a:rPr i="1" lang="en-US" sz="17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specific 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range </a:t>
            </a:r>
            <a:r>
              <a:rPr b="1"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[X1, X2]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finds a </a:t>
            </a:r>
            <a:r>
              <a:rPr i="1" lang="en-US" sz="17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Linear Regression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line y=ax+b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b="1"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Buffer for outliers  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(i.e. pairs of [x,y] which are not comply with the regressor)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78" name="Google Shape;478;p34"/>
          <p:cNvSpPr/>
          <p:nvPr/>
        </p:nvSpPr>
        <p:spPr>
          <a:xfrm>
            <a:off x="2160750" y="3611900"/>
            <a:ext cx="585000" cy="5169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4"/>
          <p:cNvSpPr txBox="1"/>
          <p:nvPr/>
        </p:nvSpPr>
        <p:spPr>
          <a:xfrm>
            <a:off x="1905925" y="4034850"/>
            <a:ext cx="1256700" cy="39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143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100" u="sng">
                <a:latin typeface="Corbel"/>
                <a:ea typeface="Corbel"/>
                <a:cs typeface="Corbel"/>
                <a:sym typeface="Corbel"/>
              </a:rPr>
              <a:t>TRS Tree</a:t>
            </a:r>
            <a:endParaRPr b="1" i="1" sz="2100" u="sng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0" name="Google Shape;480;p34"/>
          <p:cNvSpPr txBox="1"/>
          <p:nvPr/>
        </p:nvSpPr>
        <p:spPr>
          <a:xfrm>
            <a:off x="2012725" y="4434150"/>
            <a:ext cx="1358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[1 - 16]</a:t>
            </a:r>
            <a:endParaRPr b="1" sz="22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81" name="Google Shape;4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595" y="3722025"/>
            <a:ext cx="783331" cy="7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35"/>
          <p:cNvPicPr preferRelativeResize="0"/>
          <p:nvPr/>
        </p:nvPicPr>
        <p:blipFill rotWithShape="1">
          <a:blip r:embed="rId3">
            <a:alphaModFix/>
          </a:blip>
          <a:srcRect b="-17750" l="138470" r="-138470" t="17750"/>
          <a:stretch/>
        </p:blipFill>
        <p:spPr>
          <a:xfrm>
            <a:off x="8771025" y="4879175"/>
            <a:ext cx="1212000" cy="12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062" y="493950"/>
            <a:ext cx="3931288" cy="2453769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5"/>
          <p:cNvSpPr txBox="1"/>
          <p:nvPr/>
        </p:nvSpPr>
        <p:spPr>
          <a:xfrm rot="861">
            <a:off x="1069008" y="494100"/>
            <a:ext cx="11979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>
                <a:latin typeface="Corbel"/>
                <a:ea typeface="Corbel"/>
                <a:cs typeface="Corbel"/>
                <a:sym typeface="Corbel"/>
              </a:rPr>
              <a:t>Coffee</a:t>
            </a:r>
            <a:endParaRPr b="1" i="1" sz="2000" u="sng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9" name="Google Shape;489;p35"/>
          <p:cNvSpPr txBox="1"/>
          <p:nvPr/>
        </p:nvSpPr>
        <p:spPr>
          <a:xfrm rot="649">
            <a:off x="3006006" y="2243644"/>
            <a:ext cx="15888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>
                <a:latin typeface="Corbel"/>
                <a:ea typeface="Corbel"/>
                <a:cs typeface="Corbel"/>
                <a:sym typeface="Corbel"/>
              </a:rPr>
              <a:t>ice-cream</a:t>
            </a:r>
            <a:endParaRPr b="1" i="1" sz="2000" u="sng"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90" name="Google Shape;490;p35"/>
          <p:cNvCxnSpPr/>
          <p:nvPr/>
        </p:nvCxnSpPr>
        <p:spPr>
          <a:xfrm flipH="1" rot="10800000">
            <a:off x="1207225" y="2315199"/>
            <a:ext cx="1591800" cy="2388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35"/>
          <p:cNvCxnSpPr/>
          <p:nvPr/>
        </p:nvCxnSpPr>
        <p:spPr>
          <a:xfrm flipH="1" rot="10800000">
            <a:off x="1207225" y="2441198"/>
            <a:ext cx="1591800" cy="238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35"/>
          <p:cNvCxnSpPr/>
          <p:nvPr/>
        </p:nvCxnSpPr>
        <p:spPr>
          <a:xfrm flipH="1" rot="10800000">
            <a:off x="1164165" y="2164599"/>
            <a:ext cx="1591800" cy="238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35"/>
          <p:cNvCxnSpPr/>
          <p:nvPr/>
        </p:nvCxnSpPr>
        <p:spPr>
          <a:xfrm flipH="1" rot="10800000">
            <a:off x="2548983" y="607124"/>
            <a:ext cx="1799400" cy="133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35"/>
          <p:cNvCxnSpPr/>
          <p:nvPr/>
        </p:nvCxnSpPr>
        <p:spPr>
          <a:xfrm flipH="1" rot="10800000">
            <a:off x="2781916" y="676033"/>
            <a:ext cx="1791600" cy="12876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35"/>
          <p:cNvCxnSpPr/>
          <p:nvPr/>
        </p:nvCxnSpPr>
        <p:spPr>
          <a:xfrm flipH="1" rot="10800000">
            <a:off x="2774257" y="833264"/>
            <a:ext cx="1799400" cy="133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96" name="Google Shape;496;p35"/>
          <p:cNvSpPr txBox="1"/>
          <p:nvPr>
            <p:ph idx="4294967295" type="title"/>
          </p:nvPr>
        </p:nvSpPr>
        <p:spPr>
          <a:xfrm>
            <a:off x="2643925" y="101625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u="sng"/>
              <a:t>HERMIT:</a:t>
            </a:r>
            <a:r>
              <a:rPr lang="en-US" sz="3400" u="sng">
                <a:solidFill>
                  <a:srgbClr val="980000"/>
                </a:solidFill>
              </a:rPr>
              <a:t> </a:t>
            </a:r>
            <a:r>
              <a:rPr b="1" lang="en-US" sz="3400" u="sng">
                <a:solidFill>
                  <a:srgbClr val="980000"/>
                </a:solidFill>
              </a:rPr>
              <a:t>Construction</a:t>
            </a:r>
            <a:endParaRPr b="1" sz="3400" u="sng">
              <a:solidFill>
                <a:srgbClr val="980000"/>
              </a:solidFill>
            </a:endParaRPr>
          </a:p>
        </p:txBody>
      </p:sp>
      <p:sp>
        <p:nvSpPr>
          <p:cNvPr id="497" name="Google Shape;497;p35"/>
          <p:cNvSpPr txBox="1"/>
          <p:nvPr/>
        </p:nvSpPr>
        <p:spPr>
          <a:xfrm>
            <a:off x="5341275" y="1021025"/>
            <a:ext cx="5976300" cy="3501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latin typeface="Merriweather"/>
                <a:ea typeface="Merriweather"/>
                <a:cs typeface="Merriweather"/>
                <a:sym typeface="Merriweather"/>
              </a:rPr>
              <a:t>TRS Tree is a graph which: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Capture correlations between  attributes X and Y (ice-cream, coffee)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Every node of the graph correspond to a certain domain/range  of X. 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 a </a:t>
            </a:r>
            <a:r>
              <a:rPr i="1" lang="en-US" sz="17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specific 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range </a:t>
            </a:r>
            <a:r>
              <a:rPr b="1"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[X1, X2]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finds a </a:t>
            </a:r>
            <a:r>
              <a:rPr i="1" lang="en-US" sz="17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Linear Regression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line y=ax+b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b="1"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Buffer for outliers  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(i.e. pairs of [x,y] which are not comply with the regressor)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98" name="Google Shape;498;p35"/>
          <p:cNvSpPr/>
          <p:nvPr/>
        </p:nvSpPr>
        <p:spPr>
          <a:xfrm>
            <a:off x="1342500" y="2975063"/>
            <a:ext cx="1212000" cy="211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5"/>
          <p:cNvSpPr/>
          <p:nvPr/>
        </p:nvSpPr>
        <p:spPr>
          <a:xfrm>
            <a:off x="3069275" y="2975063"/>
            <a:ext cx="1212000" cy="211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5"/>
          <p:cNvSpPr/>
          <p:nvPr/>
        </p:nvSpPr>
        <p:spPr>
          <a:xfrm>
            <a:off x="2378062" y="3359600"/>
            <a:ext cx="585000" cy="5169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35"/>
          <p:cNvGrpSpPr/>
          <p:nvPr/>
        </p:nvGrpSpPr>
        <p:grpSpPr>
          <a:xfrm>
            <a:off x="2963051" y="3717475"/>
            <a:ext cx="1735299" cy="1709525"/>
            <a:chOff x="2963051" y="3717475"/>
            <a:chExt cx="1735299" cy="1709525"/>
          </a:xfrm>
        </p:grpSpPr>
        <p:sp>
          <p:nvSpPr>
            <p:cNvPr id="502" name="Google Shape;502;p35"/>
            <p:cNvSpPr/>
            <p:nvPr/>
          </p:nvSpPr>
          <p:spPr>
            <a:xfrm rot="2700000">
              <a:off x="3003314" y="3882471"/>
              <a:ext cx="620274" cy="37080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CCCCC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286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CCCC"/>
                </a:solidFill>
              </a:endParaRPr>
            </a:p>
          </p:txBody>
        </p:sp>
        <p:sp>
          <p:nvSpPr>
            <p:cNvPr id="503" name="Google Shape;503;p35"/>
            <p:cNvSpPr txBox="1"/>
            <p:nvPr/>
          </p:nvSpPr>
          <p:spPr>
            <a:xfrm>
              <a:off x="3339950" y="4832700"/>
              <a:ext cx="1358400" cy="5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[8 - 16]</a:t>
              </a:r>
              <a:endParaRPr b="1" sz="22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3450112" y="4418275"/>
              <a:ext cx="585000" cy="516900"/>
            </a:xfrm>
            <a:prstGeom prst="ellipse">
              <a:avLst/>
            </a:prstGeom>
            <a:solidFill>
              <a:schemeClr val="lt2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35"/>
          <p:cNvGrpSpPr/>
          <p:nvPr/>
        </p:nvGrpSpPr>
        <p:grpSpPr>
          <a:xfrm>
            <a:off x="1207225" y="3710337"/>
            <a:ext cx="1358400" cy="1716663"/>
            <a:chOff x="1207225" y="3710337"/>
            <a:chExt cx="1358400" cy="1716663"/>
          </a:xfrm>
        </p:grpSpPr>
        <p:sp>
          <p:nvSpPr>
            <p:cNvPr id="506" name="Google Shape;506;p35"/>
            <p:cNvSpPr/>
            <p:nvPr/>
          </p:nvSpPr>
          <p:spPr>
            <a:xfrm rot="8100000">
              <a:off x="1692989" y="3875334"/>
              <a:ext cx="620274" cy="37080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CCCCC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286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CCCC"/>
                </a:solidFill>
              </a:endParaRPr>
            </a:p>
          </p:txBody>
        </p:sp>
        <p:sp>
          <p:nvSpPr>
            <p:cNvPr id="507" name="Google Shape;507;p35"/>
            <p:cNvSpPr txBox="1"/>
            <p:nvPr/>
          </p:nvSpPr>
          <p:spPr>
            <a:xfrm>
              <a:off x="1207225" y="4832700"/>
              <a:ext cx="1358400" cy="5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0000FF"/>
                  </a:solidFill>
                  <a:latin typeface="Corbel"/>
                  <a:ea typeface="Corbel"/>
                  <a:cs typeface="Corbel"/>
                  <a:sym typeface="Corbel"/>
                </a:rPr>
                <a:t>[1 - 8]</a:t>
              </a:r>
              <a:endParaRPr b="1" sz="22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1375462" y="4418275"/>
              <a:ext cx="585000" cy="516900"/>
            </a:xfrm>
            <a:prstGeom prst="ellipse">
              <a:avLst/>
            </a:prstGeom>
            <a:solidFill>
              <a:schemeClr val="lt2"/>
            </a:solidFill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09" name="Google Shape;5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25" y="4410546"/>
            <a:ext cx="585000" cy="53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0895" y="4320625"/>
            <a:ext cx="783331" cy="7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5"/>
          <p:cNvSpPr/>
          <p:nvPr/>
        </p:nvSpPr>
        <p:spPr>
          <a:xfrm flipH="1">
            <a:off x="1773700" y="1986400"/>
            <a:ext cx="2261400" cy="12120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23825">
              <a:srgbClr val="000000">
                <a:alpha val="50000"/>
              </a:srgbClr>
            </a:outerShdw>
            <a:reflection blurRad="0" dir="5400000" dist="38100" endA="0" endPos="1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3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00"/>
              <a:t>             </a:t>
            </a:r>
            <a:endParaRPr b="1" i="1" sz="2500">
              <a:solidFill>
                <a:srgbClr val="980000"/>
              </a:solidFill>
            </a:endParaRPr>
          </a:p>
        </p:txBody>
      </p:sp>
      <p:sp>
        <p:nvSpPr>
          <p:cNvPr id="512" name="Google Shape;512;p35"/>
          <p:cNvSpPr txBox="1"/>
          <p:nvPr/>
        </p:nvSpPr>
        <p:spPr>
          <a:xfrm>
            <a:off x="1829125" y="1961238"/>
            <a:ext cx="23433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orbel"/>
                <a:ea typeface="Corbel"/>
                <a:cs typeface="Corbel"/>
                <a:sym typeface="Corbel"/>
              </a:rPr>
              <a:t>Stop here for the left side.</a:t>
            </a:r>
            <a:endParaRPr b="1"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orbel"/>
                <a:ea typeface="Corbel"/>
                <a:cs typeface="Corbel"/>
                <a:sym typeface="Corbel"/>
              </a:rPr>
              <a:t>On the right continue splitting </a:t>
            </a:r>
            <a:endParaRPr b="1" sz="16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36"/>
          <p:cNvPicPr preferRelativeResize="0"/>
          <p:nvPr/>
        </p:nvPicPr>
        <p:blipFill rotWithShape="1">
          <a:blip r:embed="rId3">
            <a:alphaModFix/>
          </a:blip>
          <a:srcRect b="-17750" l="138470" r="-138470" t="17750"/>
          <a:stretch/>
        </p:blipFill>
        <p:spPr>
          <a:xfrm>
            <a:off x="8771025" y="4879175"/>
            <a:ext cx="1212000" cy="12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450" y="5448440"/>
            <a:ext cx="580500" cy="580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600" y="5448428"/>
            <a:ext cx="580500" cy="580522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6"/>
          <p:cNvSpPr/>
          <p:nvPr/>
        </p:nvSpPr>
        <p:spPr>
          <a:xfrm rot="2700000">
            <a:off x="4075364" y="4944446"/>
            <a:ext cx="620274" cy="3708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521" name="Google Shape;5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805" y="878212"/>
            <a:ext cx="3563632" cy="23454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</p:pic>
      <p:sp>
        <p:nvSpPr>
          <p:cNvPr id="522" name="Google Shape;522;p36"/>
          <p:cNvSpPr txBox="1"/>
          <p:nvPr>
            <p:ph idx="4294967295" type="title"/>
          </p:nvPr>
        </p:nvSpPr>
        <p:spPr>
          <a:xfrm>
            <a:off x="2643925" y="101625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u="sng"/>
              <a:t>HERMIT:</a:t>
            </a:r>
            <a:r>
              <a:rPr lang="en-US" sz="3400" u="sng">
                <a:solidFill>
                  <a:srgbClr val="980000"/>
                </a:solidFill>
              </a:rPr>
              <a:t> </a:t>
            </a:r>
            <a:r>
              <a:rPr b="1" lang="en-US" sz="3400" u="sng">
                <a:solidFill>
                  <a:srgbClr val="980000"/>
                </a:solidFill>
              </a:rPr>
              <a:t>Construction</a:t>
            </a:r>
            <a:endParaRPr b="1" sz="3400" u="sng">
              <a:solidFill>
                <a:srgbClr val="980000"/>
              </a:solidFill>
            </a:endParaRPr>
          </a:p>
        </p:txBody>
      </p:sp>
      <p:sp>
        <p:nvSpPr>
          <p:cNvPr id="523" name="Google Shape;523;p36"/>
          <p:cNvSpPr txBox="1"/>
          <p:nvPr/>
        </p:nvSpPr>
        <p:spPr>
          <a:xfrm>
            <a:off x="4302750" y="5973025"/>
            <a:ext cx="971100" cy="594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[12-16]</a:t>
            </a:r>
            <a:endParaRPr b="1" sz="2000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4" name="Google Shape;524;p36"/>
          <p:cNvSpPr txBox="1"/>
          <p:nvPr/>
        </p:nvSpPr>
        <p:spPr>
          <a:xfrm>
            <a:off x="5341275" y="1021025"/>
            <a:ext cx="5976300" cy="3451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latin typeface="Merriweather"/>
                <a:ea typeface="Merriweather"/>
                <a:cs typeface="Merriweather"/>
                <a:sym typeface="Merriweather"/>
              </a:rPr>
              <a:t>TRS Tree is a graph which: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Capture correlations between  attributes X and Y (ice-cream, coffee)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Every node of the graph correspond to a certain domain/range  of X. 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 a </a:t>
            </a:r>
            <a:r>
              <a:rPr i="1" lang="en-US" sz="17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specific 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range </a:t>
            </a:r>
            <a:r>
              <a:rPr b="1"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[X1, X2]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finds a </a:t>
            </a:r>
            <a:r>
              <a:rPr i="1" lang="en-US" sz="17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Linear Regression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line y=ax+b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b="1"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Buffer for outliers  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(i.e. pairs of [x,y] which are not comply with the regressor)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525" name="Google Shape;525;p36"/>
          <p:cNvCxnSpPr/>
          <p:nvPr/>
        </p:nvCxnSpPr>
        <p:spPr>
          <a:xfrm flipH="1" rot="10800000">
            <a:off x="1520425" y="2581725"/>
            <a:ext cx="1262100" cy="33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36"/>
          <p:cNvCxnSpPr/>
          <p:nvPr/>
        </p:nvCxnSpPr>
        <p:spPr>
          <a:xfrm flipH="1" rot="10800000">
            <a:off x="3026475" y="1520575"/>
            <a:ext cx="631200" cy="946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36"/>
          <p:cNvCxnSpPr/>
          <p:nvPr/>
        </p:nvCxnSpPr>
        <p:spPr>
          <a:xfrm flipH="1" rot="10800000">
            <a:off x="3782250" y="1092750"/>
            <a:ext cx="588000" cy="215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36"/>
          <p:cNvSpPr/>
          <p:nvPr/>
        </p:nvSpPr>
        <p:spPr>
          <a:xfrm rot="2700000">
            <a:off x="3003314" y="3882471"/>
            <a:ext cx="620274" cy="3708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529" name="Google Shape;529;p36"/>
          <p:cNvSpPr/>
          <p:nvPr/>
        </p:nvSpPr>
        <p:spPr>
          <a:xfrm rot="8100000">
            <a:off x="1692989" y="3875334"/>
            <a:ext cx="620274" cy="3708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530" name="Google Shape;530;p36"/>
          <p:cNvSpPr txBox="1"/>
          <p:nvPr/>
        </p:nvSpPr>
        <p:spPr>
          <a:xfrm>
            <a:off x="1207225" y="4832700"/>
            <a:ext cx="1358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[1 - 8]</a:t>
            </a:r>
            <a:endParaRPr b="1" sz="2200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1" name="Google Shape;531;p36"/>
          <p:cNvSpPr/>
          <p:nvPr/>
        </p:nvSpPr>
        <p:spPr>
          <a:xfrm>
            <a:off x="2378062" y="3359600"/>
            <a:ext cx="585000" cy="5169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6"/>
          <p:cNvSpPr/>
          <p:nvPr/>
        </p:nvSpPr>
        <p:spPr>
          <a:xfrm>
            <a:off x="3450112" y="4418275"/>
            <a:ext cx="585000" cy="5169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6"/>
          <p:cNvSpPr/>
          <p:nvPr/>
        </p:nvSpPr>
        <p:spPr>
          <a:xfrm>
            <a:off x="1375462" y="4418275"/>
            <a:ext cx="585000" cy="5169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25" y="4410546"/>
            <a:ext cx="585000" cy="532353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6"/>
          <p:cNvSpPr/>
          <p:nvPr/>
        </p:nvSpPr>
        <p:spPr>
          <a:xfrm>
            <a:off x="4495812" y="5480250"/>
            <a:ext cx="585000" cy="5169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36"/>
          <p:cNvGrpSpPr/>
          <p:nvPr/>
        </p:nvGrpSpPr>
        <p:grpSpPr>
          <a:xfrm>
            <a:off x="2447525" y="4832712"/>
            <a:ext cx="1097901" cy="1734613"/>
            <a:chOff x="2447525" y="4832712"/>
            <a:chExt cx="1097901" cy="1734613"/>
          </a:xfrm>
        </p:grpSpPr>
        <p:sp>
          <p:nvSpPr>
            <p:cNvPr id="537" name="Google Shape;537;p36"/>
            <p:cNvSpPr txBox="1"/>
            <p:nvPr/>
          </p:nvSpPr>
          <p:spPr>
            <a:xfrm>
              <a:off x="2447525" y="6050425"/>
              <a:ext cx="934200" cy="516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rbel"/>
                  <a:ea typeface="Corbel"/>
                  <a:cs typeface="Corbel"/>
                  <a:sym typeface="Corbel"/>
                </a:rPr>
                <a:t>[8 -12]</a:t>
              </a:r>
              <a:endParaRPr b="1" sz="20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538" name="Google Shape;538;p36"/>
            <p:cNvGrpSpPr/>
            <p:nvPr/>
          </p:nvGrpSpPr>
          <p:grpSpPr>
            <a:xfrm>
              <a:off x="2622125" y="4832712"/>
              <a:ext cx="923301" cy="1217688"/>
              <a:chOff x="2622125" y="4832712"/>
              <a:chExt cx="923301" cy="1217688"/>
            </a:xfrm>
          </p:grpSpPr>
          <p:sp>
            <p:nvSpPr>
              <p:cNvPr id="539" name="Google Shape;539;p36"/>
              <p:cNvSpPr/>
              <p:nvPr/>
            </p:nvSpPr>
            <p:spPr>
              <a:xfrm rot="8100000">
                <a:off x="2884889" y="4997709"/>
                <a:ext cx="620274" cy="370807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CCCCCC"/>
              </a:solidFill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28613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CCCCCC"/>
                  </a:solidFill>
                </a:endParaRPr>
              </a:p>
            </p:txBody>
          </p:sp>
          <p:sp>
            <p:nvSpPr>
              <p:cNvPr id="540" name="Google Shape;540;p36"/>
              <p:cNvSpPr/>
              <p:nvPr/>
            </p:nvSpPr>
            <p:spPr>
              <a:xfrm>
                <a:off x="2622125" y="5533500"/>
                <a:ext cx="585000" cy="516900"/>
              </a:xfrm>
              <a:prstGeom prst="ellipse">
                <a:avLst/>
              </a:prstGeom>
              <a:solidFill>
                <a:srgbClr val="CCCCCC"/>
              </a:solidFill>
              <a:ln cap="flat" cmpd="sng" w="38100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37"/>
          <p:cNvPicPr preferRelativeResize="0"/>
          <p:nvPr/>
        </p:nvPicPr>
        <p:blipFill rotWithShape="1">
          <a:blip r:embed="rId3">
            <a:alphaModFix/>
          </a:blip>
          <a:srcRect b="-17750" l="138470" r="-138470" t="17750"/>
          <a:stretch/>
        </p:blipFill>
        <p:spPr>
          <a:xfrm>
            <a:off x="8652900" y="4490675"/>
            <a:ext cx="1212000" cy="12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450" y="5448440"/>
            <a:ext cx="580500" cy="580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600" y="5448428"/>
            <a:ext cx="580500" cy="580522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37"/>
          <p:cNvSpPr/>
          <p:nvPr/>
        </p:nvSpPr>
        <p:spPr>
          <a:xfrm rot="2700000">
            <a:off x="4075364" y="4944446"/>
            <a:ext cx="620274" cy="3708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549" name="Google Shape;549;p37"/>
          <p:cNvSpPr/>
          <p:nvPr/>
        </p:nvSpPr>
        <p:spPr>
          <a:xfrm rot="8100000">
            <a:off x="2884889" y="4997709"/>
            <a:ext cx="620274" cy="3708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550" name="Google Shape;55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805" y="878212"/>
            <a:ext cx="3563632" cy="23454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</p:pic>
      <p:sp>
        <p:nvSpPr>
          <p:cNvPr id="551" name="Google Shape;551;p37"/>
          <p:cNvSpPr txBox="1"/>
          <p:nvPr>
            <p:ph idx="4294967295" type="title"/>
          </p:nvPr>
        </p:nvSpPr>
        <p:spPr>
          <a:xfrm>
            <a:off x="2643925" y="101625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u="sng"/>
              <a:t>HERMIT:</a:t>
            </a:r>
            <a:r>
              <a:rPr lang="en-US" sz="3400" u="sng">
                <a:solidFill>
                  <a:srgbClr val="980000"/>
                </a:solidFill>
              </a:rPr>
              <a:t> </a:t>
            </a:r>
            <a:r>
              <a:rPr b="1" lang="en-US" sz="3400" u="sng">
                <a:solidFill>
                  <a:srgbClr val="980000"/>
                </a:solidFill>
              </a:rPr>
              <a:t>Construction</a:t>
            </a:r>
            <a:endParaRPr b="1" sz="3400" u="sng">
              <a:solidFill>
                <a:srgbClr val="980000"/>
              </a:solidFill>
            </a:endParaRPr>
          </a:p>
        </p:txBody>
      </p:sp>
      <p:sp>
        <p:nvSpPr>
          <p:cNvPr id="552" name="Google Shape;552;p37"/>
          <p:cNvSpPr txBox="1"/>
          <p:nvPr/>
        </p:nvSpPr>
        <p:spPr>
          <a:xfrm>
            <a:off x="2447525" y="6050425"/>
            <a:ext cx="934200" cy="516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[8 -12]</a:t>
            </a:r>
            <a:endParaRPr b="1" sz="2000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3" name="Google Shape;553;p37"/>
          <p:cNvSpPr txBox="1"/>
          <p:nvPr/>
        </p:nvSpPr>
        <p:spPr>
          <a:xfrm>
            <a:off x="4302750" y="5973025"/>
            <a:ext cx="971100" cy="594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[12-16]</a:t>
            </a:r>
            <a:endParaRPr b="1" sz="2000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4" name="Google Shape;554;p37"/>
          <p:cNvSpPr txBox="1"/>
          <p:nvPr/>
        </p:nvSpPr>
        <p:spPr>
          <a:xfrm>
            <a:off x="5341275" y="1021025"/>
            <a:ext cx="5976300" cy="3451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latin typeface="Merriweather"/>
                <a:ea typeface="Merriweather"/>
                <a:cs typeface="Merriweather"/>
                <a:sym typeface="Merriweather"/>
              </a:rPr>
              <a:t>TRS Tree is a graph which: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Capture correlations between  attributes X and Y (ice-cream, coffee)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Every node of the graph correspond to a certain domain/range  of X. 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 a </a:t>
            </a:r>
            <a:r>
              <a:rPr i="1" lang="en-US" sz="17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specific 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range </a:t>
            </a:r>
            <a:r>
              <a:rPr b="1"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[X1, X2]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finds a </a:t>
            </a:r>
            <a:r>
              <a:rPr i="1" lang="en-US" sz="17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Linear Regression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line y=ax+b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b="1"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Buffer for outliers  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(i.e. pairs of [x,y] which are not comply with the regressor)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555" name="Google Shape;555;p37"/>
          <p:cNvCxnSpPr/>
          <p:nvPr/>
        </p:nvCxnSpPr>
        <p:spPr>
          <a:xfrm flipH="1" rot="10800000">
            <a:off x="1520425" y="2581725"/>
            <a:ext cx="1262100" cy="33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37"/>
          <p:cNvCxnSpPr/>
          <p:nvPr/>
        </p:nvCxnSpPr>
        <p:spPr>
          <a:xfrm flipH="1" rot="10800000">
            <a:off x="3026475" y="1520575"/>
            <a:ext cx="631200" cy="946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37"/>
          <p:cNvCxnSpPr/>
          <p:nvPr/>
        </p:nvCxnSpPr>
        <p:spPr>
          <a:xfrm flipH="1" rot="10800000">
            <a:off x="3782250" y="1092750"/>
            <a:ext cx="588000" cy="215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37"/>
          <p:cNvSpPr/>
          <p:nvPr/>
        </p:nvSpPr>
        <p:spPr>
          <a:xfrm rot="2700000">
            <a:off x="3003314" y="3882471"/>
            <a:ext cx="620274" cy="3708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559" name="Google Shape;559;p37"/>
          <p:cNvSpPr/>
          <p:nvPr/>
        </p:nvSpPr>
        <p:spPr>
          <a:xfrm rot="8100000">
            <a:off x="1692989" y="3875334"/>
            <a:ext cx="620274" cy="3708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560" name="Google Shape;560;p37"/>
          <p:cNvSpPr txBox="1"/>
          <p:nvPr/>
        </p:nvSpPr>
        <p:spPr>
          <a:xfrm>
            <a:off x="1207225" y="4832700"/>
            <a:ext cx="1358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[1 - 8]</a:t>
            </a:r>
            <a:endParaRPr b="1" sz="2200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1" name="Google Shape;561;p37"/>
          <p:cNvSpPr/>
          <p:nvPr/>
        </p:nvSpPr>
        <p:spPr>
          <a:xfrm>
            <a:off x="2378062" y="3359600"/>
            <a:ext cx="585000" cy="5169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7"/>
          <p:cNvSpPr/>
          <p:nvPr/>
        </p:nvSpPr>
        <p:spPr>
          <a:xfrm>
            <a:off x="3450112" y="4418275"/>
            <a:ext cx="585000" cy="5169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7"/>
          <p:cNvSpPr/>
          <p:nvPr/>
        </p:nvSpPr>
        <p:spPr>
          <a:xfrm>
            <a:off x="1375462" y="4418275"/>
            <a:ext cx="585000" cy="5169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4" name="Google Shape;5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25" y="4410546"/>
            <a:ext cx="585000" cy="532353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7"/>
          <p:cNvSpPr/>
          <p:nvPr/>
        </p:nvSpPr>
        <p:spPr>
          <a:xfrm>
            <a:off x="4495812" y="5480250"/>
            <a:ext cx="585000" cy="5169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7"/>
          <p:cNvSpPr/>
          <p:nvPr/>
        </p:nvSpPr>
        <p:spPr>
          <a:xfrm>
            <a:off x="2622125" y="5533500"/>
            <a:ext cx="585000" cy="5169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7"/>
          <p:cNvSpPr/>
          <p:nvPr/>
        </p:nvSpPr>
        <p:spPr>
          <a:xfrm>
            <a:off x="6207800" y="4418275"/>
            <a:ext cx="5104200" cy="1619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2667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7"/>
          <p:cNvSpPr txBox="1"/>
          <p:nvPr/>
        </p:nvSpPr>
        <p:spPr>
          <a:xfrm>
            <a:off x="6207800" y="4418275"/>
            <a:ext cx="51042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latin typeface="Corbel"/>
                <a:ea typeface="Corbel"/>
                <a:cs typeface="Corbel"/>
                <a:sym typeface="Corbel"/>
              </a:rPr>
              <a:t>Cost: Worst Case scenario </a:t>
            </a:r>
            <a:endParaRPr b="1"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AutoNum type="arabicPeriod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At every layer estimate a,b =   O(N)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AutoNum type="arabicPeriod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Repeat until the Maximum Height(h) of Tree O(hN)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AutoNum type="arabicPeriod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h=Constant 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AutoNum type="arabicPeriod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Cost=o(N) Linear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38"/>
          <p:cNvPicPr preferRelativeResize="0"/>
          <p:nvPr/>
        </p:nvPicPr>
        <p:blipFill rotWithShape="1">
          <a:blip r:embed="rId3">
            <a:alphaModFix/>
          </a:blip>
          <a:srcRect b="-17750" l="138470" r="-138470" t="17750"/>
          <a:stretch/>
        </p:blipFill>
        <p:spPr>
          <a:xfrm>
            <a:off x="8652900" y="4490675"/>
            <a:ext cx="1212000" cy="12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450" y="5448440"/>
            <a:ext cx="580500" cy="580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600" y="5448428"/>
            <a:ext cx="580500" cy="580522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8"/>
          <p:cNvSpPr/>
          <p:nvPr/>
        </p:nvSpPr>
        <p:spPr>
          <a:xfrm rot="2700000">
            <a:off x="4075364" y="4944446"/>
            <a:ext cx="620274" cy="3708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577" name="Google Shape;577;p38"/>
          <p:cNvSpPr/>
          <p:nvPr/>
        </p:nvSpPr>
        <p:spPr>
          <a:xfrm rot="8100000">
            <a:off x="2884889" y="4997709"/>
            <a:ext cx="620274" cy="3708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578" name="Google Shape;5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805" y="878212"/>
            <a:ext cx="3563632" cy="23454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</p:pic>
      <p:sp>
        <p:nvSpPr>
          <p:cNvPr id="579" name="Google Shape;579;p38"/>
          <p:cNvSpPr txBox="1"/>
          <p:nvPr>
            <p:ph idx="4294967295" type="title"/>
          </p:nvPr>
        </p:nvSpPr>
        <p:spPr>
          <a:xfrm>
            <a:off x="2643925" y="101625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u="sng"/>
              <a:t>HERMIT:</a:t>
            </a:r>
            <a:r>
              <a:rPr lang="en-US" sz="3400" u="sng">
                <a:solidFill>
                  <a:srgbClr val="980000"/>
                </a:solidFill>
              </a:rPr>
              <a:t> </a:t>
            </a:r>
            <a:r>
              <a:rPr b="1" lang="en-US" sz="3400" u="sng">
                <a:solidFill>
                  <a:srgbClr val="980000"/>
                </a:solidFill>
              </a:rPr>
              <a:t>Construction</a:t>
            </a:r>
            <a:endParaRPr b="1" sz="3400" u="sng">
              <a:solidFill>
                <a:srgbClr val="980000"/>
              </a:solidFill>
            </a:endParaRPr>
          </a:p>
        </p:txBody>
      </p:sp>
      <p:sp>
        <p:nvSpPr>
          <p:cNvPr id="580" name="Google Shape;580;p38"/>
          <p:cNvSpPr txBox="1"/>
          <p:nvPr/>
        </p:nvSpPr>
        <p:spPr>
          <a:xfrm>
            <a:off x="2447525" y="6050425"/>
            <a:ext cx="934200" cy="516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[8 -12]</a:t>
            </a:r>
            <a:endParaRPr b="1" sz="2000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81" name="Google Shape;581;p38"/>
          <p:cNvSpPr txBox="1"/>
          <p:nvPr/>
        </p:nvSpPr>
        <p:spPr>
          <a:xfrm>
            <a:off x="4302750" y="5973025"/>
            <a:ext cx="971100" cy="594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[12-16]</a:t>
            </a:r>
            <a:endParaRPr b="1" sz="2000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82" name="Google Shape;582;p38"/>
          <p:cNvSpPr txBox="1"/>
          <p:nvPr/>
        </p:nvSpPr>
        <p:spPr>
          <a:xfrm>
            <a:off x="5341275" y="1021025"/>
            <a:ext cx="5976300" cy="3451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latin typeface="Merriweather"/>
                <a:ea typeface="Merriweather"/>
                <a:cs typeface="Merriweather"/>
                <a:sym typeface="Merriweather"/>
              </a:rPr>
              <a:t>TRS Tree is a graph which: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Capture correlations between  attributes X and Y (ice-cream, coffee)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Every node of the graph correspond to a certain domain/range  of X. 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 a </a:t>
            </a:r>
            <a:r>
              <a:rPr i="1" lang="en-US" sz="17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specific 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range </a:t>
            </a:r>
            <a:r>
              <a:rPr b="1"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[X1, X2]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finds a </a:t>
            </a:r>
            <a:r>
              <a:rPr i="1" lang="en-US" sz="17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Linear Regression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line y=ax+b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b="1"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Buffer for outliers  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(i.e. pairs of [x,y] which are not comply with the regressor)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583" name="Google Shape;583;p38"/>
          <p:cNvCxnSpPr/>
          <p:nvPr/>
        </p:nvCxnSpPr>
        <p:spPr>
          <a:xfrm flipH="1" rot="10800000">
            <a:off x="1520425" y="2581725"/>
            <a:ext cx="1262100" cy="33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38"/>
          <p:cNvCxnSpPr/>
          <p:nvPr/>
        </p:nvCxnSpPr>
        <p:spPr>
          <a:xfrm flipH="1" rot="10800000">
            <a:off x="3026475" y="1520575"/>
            <a:ext cx="631200" cy="946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38"/>
          <p:cNvCxnSpPr/>
          <p:nvPr/>
        </p:nvCxnSpPr>
        <p:spPr>
          <a:xfrm flipH="1" rot="10800000">
            <a:off x="3782250" y="1092750"/>
            <a:ext cx="588000" cy="215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38"/>
          <p:cNvSpPr/>
          <p:nvPr/>
        </p:nvSpPr>
        <p:spPr>
          <a:xfrm rot="2700000">
            <a:off x="3003314" y="3882471"/>
            <a:ext cx="620274" cy="3708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587" name="Google Shape;587;p38"/>
          <p:cNvSpPr/>
          <p:nvPr/>
        </p:nvSpPr>
        <p:spPr>
          <a:xfrm rot="8100000">
            <a:off x="1692989" y="3875334"/>
            <a:ext cx="620274" cy="3708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588" name="Google Shape;588;p38"/>
          <p:cNvSpPr txBox="1"/>
          <p:nvPr/>
        </p:nvSpPr>
        <p:spPr>
          <a:xfrm>
            <a:off x="1207225" y="4832700"/>
            <a:ext cx="1358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[1 - 8]</a:t>
            </a:r>
            <a:endParaRPr b="1" sz="2200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89" name="Google Shape;589;p38"/>
          <p:cNvSpPr/>
          <p:nvPr/>
        </p:nvSpPr>
        <p:spPr>
          <a:xfrm>
            <a:off x="2378062" y="3359600"/>
            <a:ext cx="585000" cy="5169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8"/>
          <p:cNvSpPr/>
          <p:nvPr/>
        </p:nvSpPr>
        <p:spPr>
          <a:xfrm>
            <a:off x="3450112" y="4418275"/>
            <a:ext cx="585000" cy="5169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8"/>
          <p:cNvSpPr/>
          <p:nvPr/>
        </p:nvSpPr>
        <p:spPr>
          <a:xfrm>
            <a:off x="1375462" y="4418275"/>
            <a:ext cx="585000" cy="5169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2" name="Google Shape;5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25" y="4410546"/>
            <a:ext cx="585000" cy="532353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38"/>
          <p:cNvSpPr/>
          <p:nvPr/>
        </p:nvSpPr>
        <p:spPr>
          <a:xfrm>
            <a:off x="4495812" y="5480250"/>
            <a:ext cx="585000" cy="5169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8"/>
          <p:cNvSpPr/>
          <p:nvPr/>
        </p:nvSpPr>
        <p:spPr>
          <a:xfrm>
            <a:off x="2622125" y="5533500"/>
            <a:ext cx="585000" cy="5169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8"/>
          <p:cNvSpPr/>
          <p:nvPr/>
        </p:nvSpPr>
        <p:spPr>
          <a:xfrm>
            <a:off x="6207800" y="4418275"/>
            <a:ext cx="5104200" cy="1619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2667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8"/>
          <p:cNvSpPr txBox="1"/>
          <p:nvPr/>
        </p:nvSpPr>
        <p:spPr>
          <a:xfrm>
            <a:off x="6207800" y="4418275"/>
            <a:ext cx="51042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latin typeface="Corbel"/>
                <a:ea typeface="Corbel"/>
                <a:cs typeface="Corbel"/>
                <a:sym typeface="Corbel"/>
              </a:rPr>
              <a:t>Cost: Worst Case scenario </a:t>
            </a:r>
            <a:endParaRPr b="1"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AutoNum type="arabicPeriod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At every layer estimate a,b =   O(N)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AutoNum type="arabicPeriod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Repeat until the Maximum Height(h) of Tree O(hN)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AutoNum type="arabicPeriod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h=Constant 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AutoNum type="arabicPeriod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Cost=o(N) Linear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7" name="Google Shape;597;p38"/>
          <p:cNvSpPr/>
          <p:nvPr/>
        </p:nvSpPr>
        <p:spPr>
          <a:xfrm flipH="1">
            <a:off x="5390550" y="878200"/>
            <a:ext cx="5340000" cy="46554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540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8"/>
          <p:cNvSpPr txBox="1"/>
          <p:nvPr/>
        </p:nvSpPr>
        <p:spPr>
          <a:xfrm>
            <a:off x="6223125" y="1630425"/>
            <a:ext cx="3674100" cy="21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latin typeface="Corbel"/>
                <a:ea typeface="Corbel"/>
                <a:cs typeface="Corbel"/>
                <a:sym typeface="Corbel"/>
              </a:rPr>
              <a:t>                </a:t>
            </a:r>
            <a:r>
              <a:rPr b="1" i="1" lang="en-US" sz="1700" u="sng">
                <a:latin typeface="Corbel"/>
                <a:ea typeface="Corbel"/>
                <a:cs typeface="Corbel"/>
                <a:sym typeface="Corbel"/>
              </a:rPr>
              <a:t>Insert(</a:t>
            </a:r>
            <a:r>
              <a:rPr b="1" i="1" lang="en-US" sz="1800" u="sng">
                <a:latin typeface="Corbel"/>
                <a:ea typeface="Corbel"/>
                <a:cs typeface="Corbel"/>
                <a:sym typeface="Corbel"/>
              </a:rPr>
              <a:t>Delete</a:t>
            </a:r>
            <a:r>
              <a:rPr b="1" i="1" lang="en-US" sz="1700" u="sng">
                <a:latin typeface="Corbel"/>
                <a:ea typeface="Corbel"/>
                <a:cs typeface="Corbel"/>
                <a:sym typeface="Corbel"/>
              </a:rPr>
              <a:t>)</a:t>
            </a:r>
            <a:endParaRPr b="1" i="1" sz="1700" u="sng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New Tuple =&gt; New pair </a:t>
            </a:r>
            <a:r>
              <a:rPr b="1" i="1" lang="en-US" sz="1700">
                <a:latin typeface="Corbel"/>
                <a:ea typeface="Corbel"/>
                <a:cs typeface="Corbel"/>
                <a:sym typeface="Corbel"/>
              </a:rPr>
              <a:t>[ x’,y’ ]</a:t>
            </a:r>
            <a:endParaRPr b="1"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b="1" i="1" lang="en-US" sz="17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GoTo</a:t>
            </a: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  Leaf node </a:t>
            </a:r>
            <a:r>
              <a:rPr b="1" i="1" lang="en-US" sz="1700">
                <a:latin typeface="Corbel"/>
                <a:ea typeface="Corbel"/>
                <a:cs typeface="Corbel"/>
                <a:sym typeface="Corbel"/>
              </a:rPr>
              <a:t>covers [x’]</a:t>
            </a:r>
            <a:endParaRPr b="1"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b="1" i="1" lang="en-US" sz="17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IF </a:t>
            </a: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  </a:t>
            </a:r>
            <a:r>
              <a:rPr i="1" lang="en-US" sz="1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a*x’+b-e </a:t>
            </a: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&lt; y &lt; a*x’+b+e  </a:t>
            </a:r>
            <a:r>
              <a:rPr b="1" i="1" lang="en-US" sz="17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Break</a:t>
            </a:r>
            <a:endParaRPr b="1" i="1" sz="1700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Else Add(Remove) </a:t>
            </a:r>
            <a:r>
              <a:rPr b="1" i="1" lang="en-US" sz="1700">
                <a:latin typeface="Corbel"/>
                <a:ea typeface="Corbel"/>
                <a:cs typeface="Corbel"/>
                <a:sym typeface="Corbel"/>
              </a:rPr>
              <a:t>x’</a:t>
            </a: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 in the </a:t>
            </a:r>
            <a:r>
              <a:rPr b="1" i="1" lang="en-US" sz="1700">
                <a:solidFill>
                  <a:srgbClr val="980000"/>
                </a:solidFill>
                <a:latin typeface="Corbel"/>
                <a:ea typeface="Corbel"/>
                <a:cs typeface="Corbel"/>
                <a:sym typeface="Corbel"/>
              </a:rPr>
              <a:t>outlier bucket</a:t>
            </a:r>
            <a:endParaRPr b="1" i="1" sz="1700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latin typeface="Corbel"/>
                <a:ea typeface="Corbel"/>
                <a:cs typeface="Corbel"/>
                <a:sym typeface="Corbel"/>
              </a:rPr>
              <a:t> </a:t>
            </a:r>
            <a:endParaRPr b="1" i="1" sz="17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39"/>
          <p:cNvPicPr preferRelativeResize="0"/>
          <p:nvPr/>
        </p:nvPicPr>
        <p:blipFill rotWithShape="1">
          <a:blip r:embed="rId3">
            <a:alphaModFix/>
          </a:blip>
          <a:srcRect b="-17750" l="138470" r="-138470" t="17750"/>
          <a:stretch/>
        </p:blipFill>
        <p:spPr>
          <a:xfrm>
            <a:off x="8652900" y="4490675"/>
            <a:ext cx="1212000" cy="12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450" y="5448440"/>
            <a:ext cx="580500" cy="580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600" y="5448428"/>
            <a:ext cx="580500" cy="580522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39"/>
          <p:cNvSpPr/>
          <p:nvPr/>
        </p:nvSpPr>
        <p:spPr>
          <a:xfrm rot="2700000">
            <a:off x="4075364" y="4944446"/>
            <a:ext cx="620274" cy="3708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07" name="Google Shape;607;p39"/>
          <p:cNvSpPr/>
          <p:nvPr/>
        </p:nvSpPr>
        <p:spPr>
          <a:xfrm rot="8100000">
            <a:off x="2884889" y="4997709"/>
            <a:ext cx="620274" cy="3708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608" name="Google Shape;60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805" y="878212"/>
            <a:ext cx="3563632" cy="23454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</p:pic>
      <p:sp>
        <p:nvSpPr>
          <p:cNvPr id="609" name="Google Shape;609;p39"/>
          <p:cNvSpPr txBox="1"/>
          <p:nvPr>
            <p:ph idx="4294967295" type="title"/>
          </p:nvPr>
        </p:nvSpPr>
        <p:spPr>
          <a:xfrm>
            <a:off x="2643925" y="101625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u="sng"/>
              <a:t>HERMIT:</a:t>
            </a:r>
            <a:r>
              <a:rPr lang="en-US" sz="3400" u="sng">
                <a:solidFill>
                  <a:srgbClr val="980000"/>
                </a:solidFill>
              </a:rPr>
              <a:t> </a:t>
            </a:r>
            <a:r>
              <a:rPr b="1" lang="en-US" sz="3400" u="sng">
                <a:solidFill>
                  <a:srgbClr val="980000"/>
                </a:solidFill>
              </a:rPr>
              <a:t>Construction</a:t>
            </a:r>
            <a:endParaRPr b="1" sz="3400" u="sng">
              <a:solidFill>
                <a:srgbClr val="980000"/>
              </a:solidFill>
            </a:endParaRPr>
          </a:p>
        </p:txBody>
      </p:sp>
      <p:sp>
        <p:nvSpPr>
          <p:cNvPr id="610" name="Google Shape;610;p39"/>
          <p:cNvSpPr txBox="1"/>
          <p:nvPr/>
        </p:nvSpPr>
        <p:spPr>
          <a:xfrm>
            <a:off x="2447525" y="6050425"/>
            <a:ext cx="934200" cy="516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[8 -12]</a:t>
            </a:r>
            <a:endParaRPr b="1" sz="2000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1" name="Google Shape;611;p39"/>
          <p:cNvSpPr txBox="1"/>
          <p:nvPr/>
        </p:nvSpPr>
        <p:spPr>
          <a:xfrm>
            <a:off x="4302750" y="5973025"/>
            <a:ext cx="971100" cy="594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[12-16]</a:t>
            </a:r>
            <a:endParaRPr b="1" sz="2000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2" name="Google Shape;612;p39"/>
          <p:cNvSpPr txBox="1"/>
          <p:nvPr/>
        </p:nvSpPr>
        <p:spPr>
          <a:xfrm>
            <a:off x="5341275" y="1021025"/>
            <a:ext cx="5976300" cy="3451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latin typeface="Merriweather"/>
                <a:ea typeface="Merriweather"/>
                <a:cs typeface="Merriweather"/>
                <a:sym typeface="Merriweather"/>
              </a:rPr>
              <a:t>TRS Tree is a graph which: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Capture correlations between  attributes X and Y (ice-cream, coffee)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Every node of the graph correspond to a certain domain/range  of X. 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 a </a:t>
            </a:r>
            <a:r>
              <a:rPr i="1" lang="en-US" sz="17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specific 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range </a:t>
            </a:r>
            <a:r>
              <a:rPr b="1"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[X1, X2]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finds a </a:t>
            </a:r>
            <a:r>
              <a:rPr i="1" lang="en-US" sz="17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Linear Regression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line y=ax+b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b="1"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Buffer for outliers  </a:t>
            </a: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(i.e. pairs of [x,y] which are not comply with the regressor)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613" name="Google Shape;613;p39"/>
          <p:cNvCxnSpPr/>
          <p:nvPr/>
        </p:nvCxnSpPr>
        <p:spPr>
          <a:xfrm flipH="1" rot="10800000">
            <a:off x="1520425" y="2581725"/>
            <a:ext cx="1262100" cy="33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39"/>
          <p:cNvCxnSpPr/>
          <p:nvPr/>
        </p:nvCxnSpPr>
        <p:spPr>
          <a:xfrm flipH="1" rot="10800000">
            <a:off x="3026475" y="1520575"/>
            <a:ext cx="631200" cy="946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39"/>
          <p:cNvCxnSpPr/>
          <p:nvPr/>
        </p:nvCxnSpPr>
        <p:spPr>
          <a:xfrm flipH="1" rot="10800000">
            <a:off x="3782250" y="1092750"/>
            <a:ext cx="588000" cy="215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6" name="Google Shape;616;p39"/>
          <p:cNvSpPr/>
          <p:nvPr/>
        </p:nvSpPr>
        <p:spPr>
          <a:xfrm rot="2700000">
            <a:off x="3003314" y="3882471"/>
            <a:ext cx="620274" cy="3708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17" name="Google Shape;617;p39"/>
          <p:cNvSpPr/>
          <p:nvPr/>
        </p:nvSpPr>
        <p:spPr>
          <a:xfrm rot="8100000">
            <a:off x="1692989" y="3875334"/>
            <a:ext cx="620274" cy="3708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18" name="Google Shape;618;p39"/>
          <p:cNvSpPr txBox="1"/>
          <p:nvPr/>
        </p:nvSpPr>
        <p:spPr>
          <a:xfrm>
            <a:off x="1207225" y="4832700"/>
            <a:ext cx="1358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[1 - 8]</a:t>
            </a:r>
            <a:endParaRPr b="1" sz="2200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9" name="Google Shape;619;p39"/>
          <p:cNvSpPr/>
          <p:nvPr/>
        </p:nvSpPr>
        <p:spPr>
          <a:xfrm>
            <a:off x="2378062" y="3359600"/>
            <a:ext cx="585000" cy="5169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9"/>
          <p:cNvSpPr/>
          <p:nvPr/>
        </p:nvSpPr>
        <p:spPr>
          <a:xfrm>
            <a:off x="3450112" y="4418275"/>
            <a:ext cx="585000" cy="5169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9"/>
          <p:cNvSpPr/>
          <p:nvPr/>
        </p:nvSpPr>
        <p:spPr>
          <a:xfrm>
            <a:off x="1375462" y="4418275"/>
            <a:ext cx="585000" cy="5169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2" name="Google Shape;6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25" y="4410546"/>
            <a:ext cx="585000" cy="532353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39"/>
          <p:cNvSpPr/>
          <p:nvPr/>
        </p:nvSpPr>
        <p:spPr>
          <a:xfrm>
            <a:off x="4495812" y="5480250"/>
            <a:ext cx="585000" cy="5169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9"/>
          <p:cNvSpPr/>
          <p:nvPr/>
        </p:nvSpPr>
        <p:spPr>
          <a:xfrm>
            <a:off x="2622125" y="5533500"/>
            <a:ext cx="585000" cy="5169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9"/>
          <p:cNvSpPr/>
          <p:nvPr/>
        </p:nvSpPr>
        <p:spPr>
          <a:xfrm>
            <a:off x="6207800" y="4418275"/>
            <a:ext cx="5104200" cy="1619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2667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9"/>
          <p:cNvSpPr txBox="1"/>
          <p:nvPr/>
        </p:nvSpPr>
        <p:spPr>
          <a:xfrm>
            <a:off x="6207800" y="4418275"/>
            <a:ext cx="51042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latin typeface="Corbel"/>
                <a:ea typeface="Corbel"/>
                <a:cs typeface="Corbel"/>
                <a:sym typeface="Corbel"/>
              </a:rPr>
              <a:t>Cost: Worst Case scenario </a:t>
            </a:r>
            <a:endParaRPr b="1"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AutoNum type="arabicPeriod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At every layer estimate a,b =   O(N)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AutoNum type="arabicPeriod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Repeat until the Maximum Height(h) of Tree O(hN)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AutoNum type="arabicPeriod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h=Constant 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AutoNum type="arabicPeriod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Cost=o(N) Linear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7" name="Google Shape;627;p39"/>
          <p:cNvSpPr/>
          <p:nvPr/>
        </p:nvSpPr>
        <p:spPr>
          <a:xfrm flipH="1">
            <a:off x="5390550" y="878200"/>
            <a:ext cx="5340000" cy="46554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540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9"/>
          <p:cNvSpPr txBox="1"/>
          <p:nvPr/>
        </p:nvSpPr>
        <p:spPr>
          <a:xfrm>
            <a:off x="6223125" y="1630425"/>
            <a:ext cx="3674100" cy="216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latin typeface="Corbel"/>
                <a:ea typeface="Corbel"/>
                <a:cs typeface="Corbel"/>
                <a:sym typeface="Corbel"/>
              </a:rPr>
              <a:t>                </a:t>
            </a:r>
            <a:r>
              <a:rPr b="1" i="1" lang="en-US" sz="1700" u="sng">
                <a:latin typeface="Corbel"/>
                <a:ea typeface="Corbel"/>
                <a:cs typeface="Corbel"/>
                <a:sym typeface="Corbel"/>
              </a:rPr>
              <a:t>Insert(</a:t>
            </a:r>
            <a:r>
              <a:rPr b="1" i="1" lang="en-US" sz="1800" u="sng">
                <a:latin typeface="Corbel"/>
                <a:ea typeface="Corbel"/>
                <a:cs typeface="Corbel"/>
                <a:sym typeface="Corbel"/>
              </a:rPr>
              <a:t>Delete</a:t>
            </a:r>
            <a:r>
              <a:rPr b="1" i="1" lang="en-US" sz="1700" u="sng">
                <a:latin typeface="Corbel"/>
                <a:ea typeface="Corbel"/>
                <a:cs typeface="Corbel"/>
                <a:sym typeface="Corbel"/>
              </a:rPr>
              <a:t>)</a:t>
            </a:r>
            <a:endParaRPr b="1" i="1" sz="1700" u="sng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New Tuple =&gt; New pair </a:t>
            </a:r>
            <a:r>
              <a:rPr b="1" i="1" lang="en-US" sz="1700">
                <a:latin typeface="Corbel"/>
                <a:ea typeface="Corbel"/>
                <a:cs typeface="Corbel"/>
                <a:sym typeface="Corbel"/>
              </a:rPr>
              <a:t>[ x’,y’ ]</a:t>
            </a:r>
            <a:endParaRPr b="1"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b="1" i="1" lang="en-US" sz="17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GoTo</a:t>
            </a: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  Leaf node </a:t>
            </a:r>
            <a:r>
              <a:rPr b="1" i="1" lang="en-US" sz="1700">
                <a:latin typeface="Corbel"/>
                <a:ea typeface="Corbel"/>
                <a:cs typeface="Corbel"/>
                <a:sym typeface="Corbel"/>
              </a:rPr>
              <a:t>covers [x’]</a:t>
            </a:r>
            <a:endParaRPr b="1"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b="1" i="1" lang="en-US" sz="17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IF </a:t>
            </a: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  </a:t>
            </a:r>
            <a:r>
              <a:rPr i="1" lang="en-US" sz="1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a*x’+b-e </a:t>
            </a: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&lt; y &lt; a*x’+b+e  </a:t>
            </a:r>
            <a:r>
              <a:rPr b="1" i="1" lang="en-US" sz="17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Break</a:t>
            </a:r>
            <a:endParaRPr b="1" i="1" sz="1700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Else Add(Remove) </a:t>
            </a:r>
            <a:r>
              <a:rPr b="1" i="1" lang="en-US" sz="1700">
                <a:latin typeface="Corbel"/>
                <a:ea typeface="Corbel"/>
                <a:cs typeface="Corbel"/>
                <a:sym typeface="Corbel"/>
              </a:rPr>
              <a:t>x’</a:t>
            </a: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 in the </a:t>
            </a:r>
            <a:r>
              <a:rPr b="1" i="1" lang="en-US" sz="1700">
                <a:solidFill>
                  <a:srgbClr val="980000"/>
                </a:solidFill>
                <a:latin typeface="Corbel"/>
                <a:ea typeface="Corbel"/>
                <a:cs typeface="Corbel"/>
                <a:sym typeface="Corbel"/>
              </a:rPr>
              <a:t>outlier bucket</a:t>
            </a:r>
            <a:endParaRPr b="1" i="1" sz="1700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latin typeface="Corbel"/>
                <a:ea typeface="Corbel"/>
                <a:cs typeface="Corbel"/>
                <a:sym typeface="Corbel"/>
              </a:rPr>
              <a:t> </a:t>
            </a:r>
            <a:endParaRPr b="1" i="1" sz="17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9" name="Google Shape;629;p39"/>
          <p:cNvSpPr txBox="1"/>
          <p:nvPr/>
        </p:nvSpPr>
        <p:spPr>
          <a:xfrm>
            <a:off x="6338250" y="4153913"/>
            <a:ext cx="3444600" cy="860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latin typeface="Corbel"/>
                <a:ea typeface="Corbel"/>
                <a:cs typeface="Corbel"/>
                <a:sym typeface="Corbel"/>
              </a:rPr>
              <a:t>              </a:t>
            </a:r>
            <a:r>
              <a:rPr b="1" i="1" lang="en-US" sz="1800" u="sng">
                <a:latin typeface="Corbel"/>
                <a:ea typeface="Corbel"/>
                <a:cs typeface="Corbel"/>
                <a:sym typeface="Corbel"/>
              </a:rPr>
              <a:t>Reorganization </a:t>
            </a:r>
            <a:endParaRPr b="1" i="1" sz="1800" u="sng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It occurs Dynamically on background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9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0"/>
          <p:cNvSpPr txBox="1"/>
          <p:nvPr/>
        </p:nvSpPr>
        <p:spPr>
          <a:xfrm>
            <a:off x="893925" y="1603600"/>
            <a:ext cx="9562500" cy="22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➢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Capitalize column correlations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➢"/>
            </a:pPr>
            <a:r>
              <a:rPr i="1" lang="en-US" sz="1700">
                <a:latin typeface="Merriweather"/>
                <a:ea typeface="Merriweather"/>
                <a:cs typeface="Merriweather"/>
                <a:sym typeface="Merriweather"/>
              </a:rPr>
              <a:t>Limited space consumption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➢"/>
            </a:pPr>
            <a:r>
              <a:rPr i="1" lang="en-US" sz="1700">
                <a:latin typeface="Merriweather"/>
                <a:ea typeface="Merriweather"/>
                <a:cs typeface="Merriweather"/>
                <a:sym typeface="Merriweather"/>
              </a:rPr>
              <a:t>High competitive </a:t>
            </a:r>
            <a:r>
              <a:rPr i="1" lang="en-US" sz="1700">
                <a:latin typeface="Merriweather"/>
                <a:ea typeface="Merriweather"/>
                <a:cs typeface="Merriweather"/>
                <a:sym typeface="Merriweather"/>
              </a:rPr>
              <a:t>performance</a:t>
            </a:r>
            <a:r>
              <a:rPr i="1" lang="en-US" sz="1700">
                <a:latin typeface="Merriweather"/>
                <a:ea typeface="Merriweather"/>
                <a:cs typeface="Merriweather"/>
                <a:sym typeface="Merriweather"/>
              </a:rPr>
              <a:t> for range </a:t>
            </a:r>
            <a:r>
              <a:rPr i="1" lang="en-US" sz="1700">
                <a:latin typeface="Merriweather"/>
                <a:ea typeface="Merriweather"/>
                <a:cs typeface="Merriweather"/>
                <a:sym typeface="Merriweather"/>
              </a:rPr>
              <a:t>queries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➢"/>
            </a:pPr>
            <a:r>
              <a:rPr i="1" lang="en-US" sz="1700">
                <a:latin typeface="Merriweather"/>
                <a:ea typeface="Merriweather"/>
                <a:cs typeface="Merriweather"/>
                <a:sym typeface="Merriweather"/>
              </a:rPr>
              <a:t>Extremely</a:t>
            </a:r>
            <a:r>
              <a:rPr i="1" lang="en-US" sz="1700">
                <a:latin typeface="Merriweather"/>
                <a:ea typeface="Merriweather"/>
                <a:cs typeface="Merriweather"/>
                <a:sym typeface="Merriweather"/>
              </a:rPr>
              <a:t> functional (inserts, deletes, and updates)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➢"/>
            </a:pPr>
            <a:r>
              <a:rPr i="1" lang="en-US" sz="1700">
                <a:latin typeface="Merriweather"/>
                <a:ea typeface="Merriweather"/>
                <a:cs typeface="Merriweather"/>
                <a:sym typeface="Merriweather"/>
              </a:rPr>
              <a:t>Open to optimizations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35" name="Google Shape;635;p40"/>
          <p:cNvSpPr txBox="1"/>
          <p:nvPr>
            <p:ph idx="4294967295" type="title"/>
          </p:nvPr>
        </p:nvSpPr>
        <p:spPr>
          <a:xfrm>
            <a:off x="3381900" y="97950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/>
              <a:t>HERMIT:</a:t>
            </a:r>
            <a:r>
              <a:rPr b="1" lang="en-US" sz="3000" u="sng">
                <a:solidFill>
                  <a:srgbClr val="980000"/>
                </a:solidFill>
              </a:rPr>
              <a:t>  Summary</a:t>
            </a:r>
            <a:endParaRPr b="1" sz="3000" u="sng"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1"/>
          <p:cNvSpPr txBox="1"/>
          <p:nvPr/>
        </p:nvSpPr>
        <p:spPr>
          <a:xfrm>
            <a:off x="714450" y="981425"/>
            <a:ext cx="111783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i="1" lang="en-US" sz="1600">
                <a:latin typeface="Merriweather"/>
                <a:ea typeface="Merriweather"/>
                <a:cs typeface="Merriweather"/>
                <a:sym typeface="Merriweather"/>
              </a:rPr>
              <a:t>Small selectivity means greater probability to extract False positives(FP). So the index has to check for and discard all these values. This lead to deterioration of lookup performance.</a:t>
            </a:r>
            <a:endParaRPr i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i="1" lang="en-US" sz="1600">
                <a:latin typeface="Merriweather"/>
                <a:ea typeface="Merriweather"/>
                <a:cs typeface="Merriweather"/>
                <a:sym typeface="Merriweather"/>
              </a:rPr>
              <a:t>However FP influence declines </a:t>
            </a:r>
            <a:r>
              <a:rPr i="1" lang="en-US" sz="1600">
                <a:latin typeface="Merriweather"/>
                <a:ea typeface="Merriweather"/>
                <a:cs typeface="Merriweather"/>
                <a:sym typeface="Merriweather"/>
              </a:rPr>
              <a:t>disproportionately</a:t>
            </a:r>
            <a:r>
              <a:rPr i="1" lang="en-US" sz="1600">
                <a:latin typeface="Merriweather"/>
                <a:ea typeface="Merriweather"/>
                <a:cs typeface="Merriweather"/>
                <a:sym typeface="Merriweather"/>
              </a:rPr>
              <a:t> with selectivity.</a:t>
            </a:r>
            <a:endParaRPr i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1" name="Google Shape;641;p41"/>
          <p:cNvSpPr txBox="1"/>
          <p:nvPr>
            <p:ph idx="4294967295" type="title"/>
          </p:nvPr>
        </p:nvSpPr>
        <p:spPr>
          <a:xfrm>
            <a:off x="2643925" y="101625"/>
            <a:ext cx="82419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/>
              <a:t>Evaluation </a:t>
            </a:r>
            <a:r>
              <a:rPr b="1" lang="en-US" sz="3000" u="sng">
                <a:solidFill>
                  <a:srgbClr val="980000"/>
                </a:solidFill>
              </a:rPr>
              <a:t>Lookup Performance</a:t>
            </a:r>
            <a:endParaRPr b="1" sz="3000" u="sng">
              <a:solidFill>
                <a:srgbClr val="980000"/>
              </a:solidFill>
            </a:endParaRPr>
          </a:p>
        </p:txBody>
      </p:sp>
      <p:grpSp>
        <p:nvGrpSpPr>
          <p:cNvPr id="642" name="Google Shape;642;p41"/>
          <p:cNvGrpSpPr/>
          <p:nvPr/>
        </p:nvGrpSpPr>
        <p:grpSpPr>
          <a:xfrm>
            <a:off x="688138" y="2532825"/>
            <a:ext cx="11230926" cy="3392325"/>
            <a:chOff x="688138" y="2532825"/>
            <a:chExt cx="11230926" cy="3392325"/>
          </a:xfrm>
        </p:grpSpPr>
        <p:sp>
          <p:nvSpPr>
            <p:cNvPr id="643" name="Google Shape;643;p41"/>
            <p:cNvSpPr txBox="1"/>
            <p:nvPr/>
          </p:nvSpPr>
          <p:spPr>
            <a:xfrm>
              <a:off x="688138" y="4678050"/>
              <a:ext cx="5004600" cy="12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erriweather"/>
                <a:buChar char="❖"/>
              </a:pPr>
              <a:r>
                <a:rPr lang="en-US" sz="16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HERMIT </a:t>
              </a:r>
              <a:r>
                <a:rPr lang="en-US" sz="16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performance for Linear correlation function.</a:t>
              </a:r>
              <a:endPara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erriweather"/>
                <a:buChar char="❖"/>
              </a:pPr>
              <a:r>
                <a:rPr lang="en-US" sz="16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The performance is very close as TRS-Tree consist of only one Leaf.</a:t>
              </a:r>
              <a:endPara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endParaRPr i="1" sz="1600"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644" name="Google Shape;644;p41"/>
            <p:cNvSpPr txBox="1"/>
            <p:nvPr/>
          </p:nvSpPr>
          <p:spPr>
            <a:xfrm>
              <a:off x="7237563" y="4678050"/>
              <a:ext cx="4681500" cy="12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erriweather"/>
                <a:buChar char="❖"/>
              </a:pPr>
              <a:r>
                <a:rPr lang="en-US" sz="16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HERMIT Lookup </a:t>
              </a:r>
              <a:r>
                <a:rPr lang="en-US" sz="16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performance</a:t>
              </a:r>
              <a:r>
                <a:rPr lang="en-US" sz="16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 with Sigmoid correlation function.</a:t>
              </a:r>
              <a:endPara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erriweather"/>
                <a:buChar char="❖"/>
              </a:pPr>
              <a:r>
                <a:rPr lang="en-US" sz="16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Performance remain competitive as </a:t>
              </a:r>
              <a:r>
                <a:rPr lang="en-US" sz="16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selectivity</a:t>
              </a:r>
              <a:r>
                <a:rPr lang="en-US" sz="16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gros.</a:t>
              </a:r>
              <a:endPara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endParaRPr i="1" sz="1600"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pic>
          <p:nvPicPr>
            <p:cNvPr id="645" name="Google Shape;645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1000" y="2533025"/>
              <a:ext cx="4171950" cy="1966777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646" name="Google Shape;646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19787" y="2532825"/>
              <a:ext cx="4169664" cy="1967184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2"/>
          <p:cNvSpPr txBox="1"/>
          <p:nvPr/>
        </p:nvSpPr>
        <p:spPr>
          <a:xfrm>
            <a:off x="714450" y="981425"/>
            <a:ext cx="111783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latin typeface="Merriweather"/>
                <a:ea typeface="Merriweather"/>
                <a:cs typeface="Merriweather"/>
                <a:sym typeface="Merriweather"/>
              </a:rPr>
              <a:t>Examine the  </a:t>
            </a:r>
            <a:r>
              <a:rPr b="1" i="1" lang="en-US" sz="1600" u="sng">
                <a:latin typeface="Merriweather"/>
                <a:ea typeface="Merriweather"/>
                <a:cs typeface="Merriweather"/>
                <a:sym typeface="Merriweather"/>
              </a:rPr>
              <a:t>Point Lookup Performance</a:t>
            </a:r>
            <a:r>
              <a:rPr i="1" lang="en-US" sz="1600">
                <a:latin typeface="Merriweather"/>
                <a:ea typeface="Merriweather"/>
                <a:cs typeface="Merriweather"/>
                <a:sym typeface="Merriweather"/>
              </a:rPr>
              <a:t>  of HERMIT by increasing the number of tuples.</a:t>
            </a:r>
            <a:endParaRPr i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4753100" y="4301125"/>
            <a:ext cx="7328400" cy="2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❖"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 Sigmoid correlation the increasing number of records impedes HERMIT model the correlation.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❖"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Hence the overall number of false positives increases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❖"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Consequently  the validation time (filtering) on base table expanded as well.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❖"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This leads to constant deterioration of LookUp performance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i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3" name="Google Shape;653;p42"/>
          <p:cNvSpPr txBox="1"/>
          <p:nvPr>
            <p:ph idx="4294967295" type="title"/>
          </p:nvPr>
        </p:nvSpPr>
        <p:spPr>
          <a:xfrm>
            <a:off x="2643925" y="101625"/>
            <a:ext cx="82419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/>
              <a:t>Evaluation </a:t>
            </a:r>
            <a:r>
              <a:rPr b="1" lang="en-US" sz="3000" u="sng">
                <a:solidFill>
                  <a:srgbClr val="980000"/>
                </a:solidFill>
              </a:rPr>
              <a:t>Lookup Performance</a:t>
            </a:r>
            <a:endParaRPr b="1" sz="3000" u="sng">
              <a:solidFill>
                <a:srgbClr val="980000"/>
              </a:solidFill>
            </a:endParaRPr>
          </a:p>
        </p:txBody>
      </p:sp>
      <p:pic>
        <p:nvPicPr>
          <p:cNvPr id="654" name="Google Shape;6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125" y="1980763"/>
            <a:ext cx="4288536" cy="1651127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5" name="Google Shape;65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1600" y="1928938"/>
            <a:ext cx="4293000" cy="1691913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6" name="Google Shape;656;p42"/>
          <p:cNvSpPr txBox="1"/>
          <p:nvPr/>
        </p:nvSpPr>
        <p:spPr>
          <a:xfrm>
            <a:off x="7727288" y="1494112"/>
            <a:ext cx="1380000" cy="434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u="sng">
                <a:latin typeface="Corbel"/>
                <a:ea typeface="Corbel"/>
                <a:cs typeface="Corbel"/>
                <a:sym typeface="Corbel"/>
              </a:rPr>
              <a:t>Sigmoid</a:t>
            </a:r>
            <a:endParaRPr b="1" i="1" sz="2200" u="sng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57" name="Google Shape;65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0" y="4223275"/>
            <a:ext cx="3733800" cy="2262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8" name="Google Shape;658;p42"/>
          <p:cNvSpPr txBox="1"/>
          <p:nvPr/>
        </p:nvSpPr>
        <p:spPr>
          <a:xfrm>
            <a:off x="2819630" y="1488450"/>
            <a:ext cx="1435500" cy="448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u="sng">
                <a:latin typeface="Corbel"/>
                <a:ea typeface="Corbel"/>
                <a:cs typeface="Corbel"/>
                <a:sym typeface="Corbel"/>
              </a:rPr>
              <a:t>Linear</a:t>
            </a:r>
            <a:endParaRPr b="1" i="1" sz="2200" u="sng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3"/>
          <p:cNvSpPr txBox="1"/>
          <p:nvPr/>
        </p:nvSpPr>
        <p:spPr>
          <a:xfrm>
            <a:off x="820388" y="2865575"/>
            <a:ext cx="50046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❖"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 Linear correlation HERMIT needs only a constant amount of memory (few bytes).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❖"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 matter how many tuples exist in DB the size of index remain the same.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i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4" name="Google Shape;664;p43"/>
          <p:cNvSpPr txBox="1"/>
          <p:nvPr>
            <p:ph idx="4294967295" type="title"/>
          </p:nvPr>
        </p:nvSpPr>
        <p:spPr>
          <a:xfrm>
            <a:off x="2643925" y="101625"/>
            <a:ext cx="82419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/>
              <a:t>Evaluation </a:t>
            </a:r>
            <a:r>
              <a:rPr b="1" lang="en-US" sz="3000" u="sng">
                <a:solidFill>
                  <a:srgbClr val="980000"/>
                </a:solidFill>
              </a:rPr>
              <a:t>Memory Consumption</a:t>
            </a:r>
            <a:endParaRPr b="1" sz="3000" u="sng">
              <a:solidFill>
                <a:srgbClr val="980000"/>
              </a:solidFill>
            </a:endParaRPr>
          </a:p>
        </p:txBody>
      </p:sp>
      <p:sp>
        <p:nvSpPr>
          <p:cNvPr id="665" name="Google Shape;665;p43"/>
          <p:cNvSpPr txBox="1"/>
          <p:nvPr/>
        </p:nvSpPr>
        <p:spPr>
          <a:xfrm>
            <a:off x="6611350" y="2972650"/>
            <a:ext cx="5121600" cy="1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❖"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New B+Tree increase linearly the amount of memory consumption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❖"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 10 Indexes are required 8.5 GB when HERMIT demand only 2.4 gB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i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66" name="Google Shape;6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414" y="813823"/>
            <a:ext cx="4008336" cy="19671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7" name="Google Shape;66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5525" y="813825"/>
            <a:ext cx="4274475" cy="19671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1340550" y="3007600"/>
            <a:ext cx="2189700" cy="62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100">
                <a:latin typeface="Merriweather"/>
                <a:ea typeface="Merriweather"/>
                <a:cs typeface="Merriweather"/>
                <a:sym typeface="Merriweather"/>
              </a:rPr>
              <a:t>If I need more?</a:t>
            </a:r>
            <a:endParaRPr i="1" sz="210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6" name="Google Shape;126;p17"/>
          <p:cNvSpPr txBox="1"/>
          <p:nvPr>
            <p:ph idx="4294967295" type="title"/>
          </p:nvPr>
        </p:nvSpPr>
        <p:spPr>
          <a:xfrm>
            <a:off x="2222250" y="67225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u="sng"/>
              <a:t>The Problem</a:t>
            </a:r>
            <a:endParaRPr b="1" sz="3400" u="sng">
              <a:solidFill>
                <a:srgbClr val="980000"/>
              </a:solidFill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666825" y="1030750"/>
            <a:ext cx="42153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Secondary Indexes </a:t>
            </a:r>
            <a:endParaRPr b="1" i="1" sz="220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1340550" y="1482550"/>
            <a:ext cx="5630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latin typeface="Merriweather"/>
                <a:ea typeface="Merriweather"/>
                <a:cs typeface="Merriweather"/>
                <a:sym typeface="Merriweather"/>
              </a:rPr>
              <a:t>How to construct them?</a:t>
            </a:r>
            <a:endParaRPr b="1" i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lphaLcParenR"/>
            </a:pPr>
            <a:r>
              <a:rPr i="1" lang="en-US" sz="1800">
                <a:latin typeface="Merriweather"/>
                <a:ea typeface="Merriweather"/>
                <a:cs typeface="Merriweather"/>
                <a:sym typeface="Merriweather"/>
              </a:rPr>
              <a:t>Detect the most frequent columns</a:t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lphaLcParenR"/>
            </a:pPr>
            <a:r>
              <a:rPr i="1" lang="en-US" sz="1800">
                <a:latin typeface="Merriweather"/>
                <a:ea typeface="Merriweather"/>
                <a:cs typeface="Merriweather"/>
                <a:sym typeface="Merriweather"/>
              </a:rPr>
              <a:t>Built!</a:t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3386500" y="1030738"/>
            <a:ext cx="5754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are valuable for RDMSs performance.</a:t>
            </a:r>
            <a:endParaRPr b="1" i="1" sz="170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" name="Google Shape;130;p17"/>
          <p:cNvSpPr txBox="1"/>
          <p:nvPr>
            <p:ph idx="4294967295" type="title"/>
          </p:nvPr>
        </p:nvSpPr>
        <p:spPr>
          <a:xfrm>
            <a:off x="2222250" y="67225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u="sng"/>
              <a:t>The Problem</a:t>
            </a:r>
            <a:endParaRPr b="1" sz="3400" u="sng">
              <a:solidFill>
                <a:srgbClr val="980000"/>
              </a:solidFill>
            </a:endParaRPr>
          </a:p>
        </p:txBody>
      </p:sp>
      <p:grpSp>
        <p:nvGrpSpPr>
          <p:cNvPr id="131" name="Google Shape;131;p17"/>
          <p:cNvGrpSpPr/>
          <p:nvPr/>
        </p:nvGrpSpPr>
        <p:grpSpPr>
          <a:xfrm>
            <a:off x="5610875" y="4247409"/>
            <a:ext cx="1513517" cy="1560158"/>
            <a:chOff x="3748075" y="4063975"/>
            <a:chExt cx="1934701" cy="2136910"/>
          </a:xfrm>
        </p:grpSpPr>
        <p:sp>
          <p:nvSpPr>
            <p:cNvPr id="132" name="Google Shape;132;p17"/>
            <p:cNvSpPr/>
            <p:nvPr/>
          </p:nvSpPr>
          <p:spPr>
            <a:xfrm>
              <a:off x="3748075" y="4063975"/>
              <a:ext cx="1836000" cy="1348200"/>
            </a:xfrm>
            <a:prstGeom prst="triangle">
              <a:avLst>
                <a:gd fmla="val 50000" name="adj"/>
              </a:avLst>
            </a:prstGeom>
            <a:solidFill>
              <a:srgbClr val="5B0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3748076" y="5412185"/>
              <a:ext cx="1934700" cy="7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200" u="sng">
                  <a:latin typeface="Corbel"/>
                  <a:ea typeface="Corbel"/>
                  <a:cs typeface="Corbel"/>
                  <a:sym typeface="Corbel"/>
                </a:rPr>
                <a:t>Sec. Index</a:t>
              </a:r>
              <a:endParaRPr b="1" i="1" sz="2200" u="sng"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4" name="Google Shape;134;p17"/>
          <p:cNvSpPr txBox="1"/>
          <p:nvPr/>
        </p:nvSpPr>
        <p:spPr>
          <a:xfrm>
            <a:off x="5871250" y="4546388"/>
            <a:ext cx="1099500" cy="4584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GFS Didot"/>
                <a:ea typeface="GFS Didot"/>
                <a:cs typeface="GFS Didot"/>
                <a:sym typeface="GFS Didot"/>
              </a:rPr>
              <a:t>freq</a:t>
            </a:r>
            <a:r>
              <a:rPr b="1" lang="en-US" sz="3400">
                <a:solidFill>
                  <a:srgbClr val="FFFFFF"/>
                </a:solidFill>
                <a:latin typeface="GFS Didot"/>
                <a:ea typeface="GFS Didot"/>
                <a:cs typeface="GFS Didot"/>
                <a:sym typeface="GFS Didot"/>
              </a:rPr>
              <a:t>.</a:t>
            </a:r>
            <a:endParaRPr b="1" sz="3400">
              <a:solidFill>
                <a:srgbClr val="FFFFFF"/>
              </a:solidFill>
              <a:latin typeface="GFS Didot"/>
              <a:ea typeface="GFS Didot"/>
              <a:cs typeface="GFS Didot"/>
              <a:sym typeface="GFS Didot"/>
            </a:endParaRPr>
          </a:p>
        </p:txBody>
      </p:sp>
      <p:grpSp>
        <p:nvGrpSpPr>
          <p:cNvPr id="135" name="Google Shape;135;p17"/>
          <p:cNvGrpSpPr/>
          <p:nvPr/>
        </p:nvGrpSpPr>
        <p:grpSpPr>
          <a:xfrm>
            <a:off x="8992138" y="5314987"/>
            <a:ext cx="707703" cy="153000"/>
            <a:chOff x="8992138" y="5314987"/>
            <a:chExt cx="707703" cy="153000"/>
          </a:xfrm>
        </p:grpSpPr>
        <p:sp>
          <p:nvSpPr>
            <p:cNvPr id="136" name="Google Shape;136;p17"/>
            <p:cNvSpPr/>
            <p:nvPr/>
          </p:nvSpPr>
          <p:spPr>
            <a:xfrm>
              <a:off x="8992138" y="5314987"/>
              <a:ext cx="196800" cy="153000"/>
            </a:xfrm>
            <a:prstGeom prst="flowChartConnector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9247590" y="5314987"/>
              <a:ext cx="196800" cy="153000"/>
            </a:xfrm>
            <a:prstGeom prst="flowChartConnector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9503042" y="5314987"/>
              <a:ext cx="196800" cy="153000"/>
            </a:xfrm>
            <a:prstGeom prst="flowChartConnector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7"/>
          <p:cNvGrpSpPr/>
          <p:nvPr/>
        </p:nvGrpSpPr>
        <p:grpSpPr>
          <a:xfrm>
            <a:off x="7261962" y="4247409"/>
            <a:ext cx="1513564" cy="1560158"/>
            <a:chOff x="3748075" y="4063975"/>
            <a:chExt cx="1934762" cy="2136910"/>
          </a:xfrm>
        </p:grpSpPr>
        <p:sp>
          <p:nvSpPr>
            <p:cNvPr id="140" name="Google Shape;140;p17"/>
            <p:cNvSpPr/>
            <p:nvPr/>
          </p:nvSpPr>
          <p:spPr>
            <a:xfrm>
              <a:off x="3748075" y="4063975"/>
              <a:ext cx="1836000" cy="1348200"/>
            </a:xfrm>
            <a:prstGeom prst="triangle">
              <a:avLst>
                <a:gd fmla="val 50000" name="adj"/>
              </a:avLst>
            </a:prstGeom>
            <a:solidFill>
              <a:srgbClr val="274E1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3833337" y="5412185"/>
              <a:ext cx="1849500" cy="7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200" u="sng">
                  <a:latin typeface="Corbel"/>
                  <a:ea typeface="Corbel"/>
                  <a:cs typeface="Corbel"/>
                  <a:sym typeface="Corbel"/>
                </a:rPr>
                <a:t>Sec. Index</a:t>
              </a:r>
              <a:endParaRPr b="1" i="1" sz="2200" u="sng"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42" name="Google Shape;142;p17"/>
          <p:cNvSpPr txBox="1"/>
          <p:nvPr/>
        </p:nvSpPr>
        <p:spPr>
          <a:xfrm>
            <a:off x="7498862" y="4546388"/>
            <a:ext cx="1099500" cy="4584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GFS Didot"/>
                <a:ea typeface="GFS Didot"/>
                <a:cs typeface="GFS Didot"/>
                <a:sym typeface="GFS Didot"/>
              </a:rPr>
              <a:t>freq</a:t>
            </a:r>
            <a:r>
              <a:rPr b="1" lang="en-US" sz="3400">
                <a:solidFill>
                  <a:srgbClr val="FFFFFF"/>
                </a:solidFill>
                <a:latin typeface="GFS Didot"/>
                <a:ea typeface="GFS Didot"/>
                <a:cs typeface="GFS Didot"/>
                <a:sym typeface="GFS Didot"/>
              </a:rPr>
              <a:t>.</a:t>
            </a:r>
            <a:endParaRPr b="1" sz="3400">
              <a:solidFill>
                <a:srgbClr val="FFFFFF"/>
              </a:solidFill>
              <a:latin typeface="GFS Didot"/>
              <a:ea typeface="GFS Didot"/>
              <a:cs typeface="GFS Didot"/>
              <a:sym typeface="GFS Didot"/>
            </a:endParaRPr>
          </a:p>
        </p:txBody>
      </p:sp>
      <p:grpSp>
        <p:nvGrpSpPr>
          <p:cNvPr id="143" name="Google Shape;143;p17"/>
          <p:cNvGrpSpPr/>
          <p:nvPr/>
        </p:nvGrpSpPr>
        <p:grpSpPr>
          <a:xfrm>
            <a:off x="9916487" y="4342834"/>
            <a:ext cx="1513503" cy="1560158"/>
            <a:chOff x="9916487" y="4342834"/>
            <a:chExt cx="1513503" cy="1560158"/>
          </a:xfrm>
        </p:grpSpPr>
        <p:grpSp>
          <p:nvGrpSpPr>
            <p:cNvPr id="144" name="Google Shape;144;p17"/>
            <p:cNvGrpSpPr/>
            <p:nvPr/>
          </p:nvGrpSpPr>
          <p:grpSpPr>
            <a:xfrm>
              <a:off x="9916487" y="4342834"/>
              <a:ext cx="1513503" cy="1560158"/>
              <a:chOff x="3748075" y="4063975"/>
              <a:chExt cx="1934684" cy="2136910"/>
            </a:xfrm>
          </p:grpSpPr>
          <p:sp>
            <p:nvSpPr>
              <p:cNvPr id="145" name="Google Shape;145;p17"/>
              <p:cNvSpPr/>
              <p:nvPr/>
            </p:nvSpPr>
            <p:spPr>
              <a:xfrm>
                <a:off x="3748075" y="4063975"/>
                <a:ext cx="1836000" cy="1348200"/>
              </a:xfrm>
              <a:prstGeom prst="triangle">
                <a:avLst>
                  <a:gd fmla="val 50000" name="adj"/>
                </a:avLst>
              </a:prstGeom>
              <a:solidFill>
                <a:srgbClr val="4C113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7"/>
              <p:cNvSpPr txBox="1"/>
              <p:nvPr/>
            </p:nvSpPr>
            <p:spPr>
              <a:xfrm>
                <a:off x="3846759" y="5412185"/>
                <a:ext cx="1836000" cy="78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2200" u="sng">
                    <a:latin typeface="Corbel"/>
                    <a:ea typeface="Corbel"/>
                    <a:cs typeface="Corbel"/>
                    <a:sym typeface="Corbel"/>
                  </a:rPr>
                  <a:t>Sec. Index</a:t>
                </a:r>
                <a:endParaRPr b="1" i="1" sz="2200" u="sng"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47" name="Google Shape;147;p17"/>
            <p:cNvSpPr txBox="1"/>
            <p:nvPr/>
          </p:nvSpPr>
          <p:spPr>
            <a:xfrm>
              <a:off x="10225987" y="4704063"/>
              <a:ext cx="1099500" cy="458400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FFFFF"/>
                  </a:solidFill>
                  <a:latin typeface="GFS Didot"/>
                  <a:ea typeface="GFS Didot"/>
                  <a:cs typeface="GFS Didot"/>
                  <a:sym typeface="GFS Didot"/>
                </a:rPr>
                <a:t>freq.</a:t>
              </a:r>
              <a:endParaRPr b="1" sz="3000">
                <a:solidFill>
                  <a:srgbClr val="FFFFFF"/>
                </a:solidFill>
                <a:latin typeface="GFS Didot"/>
                <a:ea typeface="GFS Didot"/>
                <a:cs typeface="GFS Didot"/>
                <a:sym typeface="GFS Didot"/>
              </a:endParaRPr>
            </a:p>
          </p:txBody>
        </p:sp>
      </p:grpSp>
      <p:grpSp>
        <p:nvGrpSpPr>
          <p:cNvPr id="148" name="Google Shape;148;p17"/>
          <p:cNvGrpSpPr/>
          <p:nvPr/>
        </p:nvGrpSpPr>
        <p:grpSpPr>
          <a:xfrm>
            <a:off x="8298584" y="1909972"/>
            <a:ext cx="2021887" cy="1751813"/>
            <a:chOff x="1216762" y="892400"/>
            <a:chExt cx="4422326" cy="3618700"/>
          </a:xfrm>
        </p:grpSpPr>
        <p:sp>
          <p:nvSpPr>
            <p:cNvPr id="149" name="Google Shape;149;p17"/>
            <p:cNvSpPr/>
            <p:nvPr/>
          </p:nvSpPr>
          <p:spPr>
            <a:xfrm>
              <a:off x="1907700" y="1540000"/>
              <a:ext cx="3273900" cy="2323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0" name="Google Shape;150;p17"/>
            <p:cNvPicPr preferRelativeResize="0"/>
            <p:nvPr/>
          </p:nvPicPr>
          <p:blipFill rotWithShape="1">
            <a:blip r:embed="rId3">
              <a:alphaModFix/>
            </a:blip>
            <a:srcRect b="0" l="-3788" r="0" t="-2806"/>
            <a:stretch/>
          </p:blipFill>
          <p:spPr>
            <a:xfrm>
              <a:off x="1216762" y="892400"/>
              <a:ext cx="4422326" cy="3618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35000"/>
                </a:srgbClr>
              </a:outerShdw>
            </a:effectLst>
          </p:spPr>
        </p:pic>
      </p:grpSp>
      <p:pic>
        <p:nvPicPr>
          <p:cNvPr id="151" name="Google Shape;151;p17"/>
          <p:cNvPicPr preferRelativeResize="0"/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>
            <a:off x="8936398" y="2357079"/>
            <a:ext cx="1308127" cy="1304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/>
          <p:nvPr/>
        </p:nvSpPr>
        <p:spPr>
          <a:xfrm flipH="1" rot="-5400000">
            <a:off x="7119225" y="2655674"/>
            <a:ext cx="750900" cy="898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7B7B7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3289525" y="3007600"/>
            <a:ext cx="1308000" cy="62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1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i="1" lang="en-US" sz="2100" u="sng">
                <a:latin typeface="Merriweather"/>
                <a:ea typeface="Merriweather"/>
                <a:cs typeface="Merriweather"/>
                <a:sym typeface="Merriweather"/>
              </a:rPr>
              <a:t>Again!</a:t>
            </a:r>
            <a:endParaRPr i="1" sz="210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4"/>
          <p:cNvSpPr txBox="1"/>
          <p:nvPr>
            <p:ph idx="4294967295" type="title"/>
          </p:nvPr>
        </p:nvSpPr>
        <p:spPr>
          <a:xfrm>
            <a:off x="2643925" y="101625"/>
            <a:ext cx="82419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/>
              <a:t>Evaluation </a:t>
            </a:r>
            <a:r>
              <a:rPr b="1" lang="en-US" sz="3000" u="sng">
                <a:solidFill>
                  <a:srgbClr val="980000"/>
                </a:solidFill>
              </a:rPr>
              <a:t>Insertion throughput </a:t>
            </a:r>
            <a:endParaRPr b="1" sz="3000" u="sng">
              <a:solidFill>
                <a:srgbClr val="980000"/>
              </a:solidFill>
            </a:endParaRPr>
          </a:p>
        </p:txBody>
      </p:sp>
      <p:pic>
        <p:nvPicPr>
          <p:cNvPr id="673" name="Google Shape;6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000" y="1159700"/>
            <a:ext cx="3728375" cy="19671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4" name="Google Shape;674;p44"/>
          <p:cNvSpPr txBox="1"/>
          <p:nvPr/>
        </p:nvSpPr>
        <p:spPr>
          <a:xfrm>
            <a:off x="5122150" y="1159700"/>
            <a:ext cx="6783000" cy="19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AutoNum type="arabicPeriod"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HERMIT support Insert, Delete and update functions as it only cost is to update the leaf nodes.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AutoNum type="arabicPeriod"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 10 indexes HERMIT can process 1.7M insert operations/sec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AutoNum type="arabicPeriod"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i.e. 2.6 times higher than the </a:t>
            </a: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conventional</a:t>
            </a: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secondary index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75" name="Google Shape;67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000" y="3867375"/>
            <a:ext cx="3535463" cy="19671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6" name="Google Shape;676;p44"/>
          <p:cNvSpPr txBox="1"/>
          <p:nvPr/>
        </p:nvSpPr>
        <p:spPr>
          <a:xfrm>
            <a:off x="4987675" y="4082525"/>
            <a:ext cx="67830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❖"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 B+ Tree 80% spends for inserting tuples into the secondary Indexes.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Google Shape;681;p4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821601" y="0"/>
            <a:ext cx="4370400" cy="3760604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45"/>
          <p:cNvSpPr txBox="1"/>
          <p:nvPr>
            <p:ph idx="4294967295" type="title"/>
          </p:nvPr>
        </p:nvSpPr>
        <p:spPr>
          <a:xfrm>
            <a:off x="975350" y="858150"/>
            <a:ext cx="32274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/>
              <a:t>Questions ?</a:t>
            </a:r>
            <a:endParaRPr b="1" sz="3000" u="sng">
              <a:solidFill>
                <a:srgbClr val="980000"/>
              </a:solidFill>
            </a:endParaRPr>
          </a:p>
        </p:txBody>
      </p:sp>
      <p:sp>
        <p:nvSpPr>
          <p:cNvPr id="683" name="Google Shape;683;p45"/>
          <p:cNvSpPr txBox="1"/>
          <p:nvPr>
            <p:ph idx="4294967295" type="title"/>
          </p:nvPr>
        </p:nvSpPr>
        <p:spPr>
          <a:xfrm>
            <a:off x="4280575" y="4092150"/>
            <a:ext cx="57306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980000"/>
                </a:solidFill>
              </a:rPr>
              <a:t>Thanks for watching</a:t>
            </a:r>
            <a:endParaRPr b="1" sz="2400" u="sng"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6"/>
          <p:cNvSpPr txBox="1"/>
          <p:nvPr/>
        </p:nvSpPr>
        <p:spPr>
          <a:xfrm>
            <a:off x="762000" y="2396925"/>
            <a:ext cx="6608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254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More Specifically:  If  M, N   correlated attributes then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89" name="Google Shape;689;p46"/>
          <p:cNvSpPr txBox="1"/>
          <p:nvPr>
            <p:ph idx="4294967295" type="title"/>
          </p:nvPr>
        </p:nvSpPr>
        <p:spPr>
          <a:xfrm>
            <a:off x="3381900" y="97950"/>
            <a:ext cx="6457800" cy="86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 u="sng"/>
              <a:t>Appendix:</a:t>
            </a:r>
            <a:r>
              <a:rPr b="1" lang="en-US" sz="3500" u="sng">
                <a:solidFill>
                  <a:srgbClr val="980000"/>
                </a:solidFill>
              </a:rPr>
              <a:t> Correlations </a:t>
            </a:r>
            <a:endParaRPr b="1" sz="3500" u="sng">
              <a:solidFill>
                <a:srgbClr val="980000"/>
              </a:solidFill>
            </a:endParaRPr>
          </a:p>
        </p:txBody>
      </p:sp>
      <p:pic>
        <p:nvPicPr>
          <p:cNvPr id="690" name="Google Shape;6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300" y="3034673"/>
            <a:ext cx="7159525" cy="718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1" name="Google Shape;691;p46"/>
          <p:cNvSpPr txBox="1"/>
          <p:nvPr/>
        </p:nvSpPr>
        <p:spPr>
          <a:xfrm>
            <a:off x="1056050" y="865725"/>
            <a:ext cx="108867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254000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bel"/>
              <a:buAutoNum type="alphaUcPeriod"/>
            </a:pPr>
            <a:r>
              <a:rPr i="1" lang="en-US" sz="1600">
                <a:latin typeface="Corbel"/>
                <a:ea typeface="Corbel"/>
                <a:cs typeface="Corbel"/>
                <a:sym typeface="Corbel"/>
              </a:rPr>
              <a:t>Attributes in relations are often correlated. </a:t>
            </a:r>
            <a:endParaRPr i="1" sz="1600"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bel"/>
              <a:buAutoNum type="alphaUcPeriod"/>
            </a:pPr>
            <a:r>
              <a:rPr i="1"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Correlation among columns imply high similarity in their index structure</a:t>
            </a:r>
            <a:endParaRPr i="1" sz="1600"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bel"/>
              <a:buAutoNum type="alphaUcPeriod"/>
            </a:pPr>
            <a:r>
              <a:rPr i="1" lang="en-US" sz="1600">
                <a:latin typeface="Corbel"/>
                <a:ea typeface="Corbel"/>
                <a:cs typeface="Corbel"/>
                <a:sym typeface="Corbel"/>
              </a:rPr>
              <a:t>So it is possible to approximate the values of different Columns</a:t>
            </a:r>
            <a:endParaRPr i="1" sz="1600"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bel"/>
              <a:buAutoNum type="alphaUcPeriod"/>
            </a:pPr>
            <a:r>
              <a:rPr i="1"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Can be utilized in Multi-column correlations (W,X)-&gt;(Y,Z) (seldom)</a:t>
            </a:r>
            <a:endParaRPr i="1"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92" name="Google Shape;692;p46"/>
          <p:cNvSpPr txBox="1"/>
          <p:nvPr/>
        </p:nvSpPr>
        <p:spPr>
          <a:xfrm>
            <a:off x="762000" y="5235250"/>
            <a:ext cx="6069600" cy="63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254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>
                <a:solidFill>
                  <a:srgbClr val="980000"/>
                </a:solidFill>
                <a:latin typeface="Corbel"/>
                <a:ea typeface="Corbel"/>
                <a:cs typeface="Corbel"/>
                <a:sym typeface="Corbel"/>
              </a:rPr>
              <a:t>Close solution =&gt; Linear complexity</a:t>
            </a:r>
            <a:endParaRPr b="1" i="1" sz="2000" u="sng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93" name="Google Shape;69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354" y="3978684"/>
            <a:ext cx="1729674" cy="50625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4" name="Google Shape;69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9610" y="3872753"/>
            <a:ext cx="3703203" cy="71812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4294967295" type="title"/>
          </p:nvPr>
        </p:nvSpPr>
        <p:spPr>
          <a:xfrm>
            <a:off x="2222250" y="67225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u="sng"/>
              <a:t>The Problem</a:t>
            </a:r>
            <a:endParaRPr b="1" sz="3400" u="sng">
              <a:solidFill>
                <a:srgbClr val="980000"/>
              </a:solidFill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666825" y="1030750"/>
            <a:ext cx="42153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Secondary Indexes </a:t>
            </a:r>
            <a:endParaRPr b="1" i="1" sz="220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1340550" y="1482550"/>
            <a:ext cx="5630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latin typeface="Merriweather"/>
                <a:ea typeface="Merriweather"/>
                <a:cs typeface="Merriweather"/>
                <a:sym typeface="Merriweather"/>
              </a:rPr>
              <a:t>How to construct them?</a:t>
            </a:r>
            <a:endParaRPr b="1" i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lphaLcParenR"/>
            </a:pPr>
            <a:r>
              <a:rPr i="1" lang="en-US" sz="1800">
                <a:latin typeface="Merriweather"/>
                <a:ea typeface="Merriweather"/>
                <a:cs typeface="Merriweather"/>
                <a:sym typeface="Merriweather"/>
              </a:rPr>
              <a:t>Detect the most frequent columns</a:t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lphaLcParenR"/>
            </a:pPr>
            <a:r>
              <a:rPr i="1" lang="en-US" sz="1800">
                <a:latin typeface="Merriweather"/>
                <a:ea typeface="Merriweather"/>
                <a:cs typeface="Merriweather"/>
                <a:sym typeface="Merriweather"/>
              </a:rPr>
              <a:t>Built!</a:t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3386500" y="1030738"/>
            <a:ext cx="5754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are valuable for RDMSs performance.</a:t>
            </a:r>
            <a:endParaRPr b="1" i="1" sz="170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2" name="Google Shape;162;p18"/>
          <p:cNvSpPr txBox="1"/>
          <p:nvPr>
            <p:ph idx="4294967295" type="title"/>
          </p:nvPr>
        </p:nvSpPr>
        <p:spPr>
          <a:xfrm>
            <a:off x="2222250" y="67225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u="sng"/>
              <a:t>The Problem</a:t>
            </a:r>
            <a:endParaRPr b="1" sz="3400" u="sng">
              <a:solidFill>
                <a:srgbClr val="980000"/>
              </a:solidFill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5610875" y="4247409"/>
            <a:ext cx="1513517" cy="1560158"/>
            <a:chOff x="3748075" y="4063975"/>
            <a:chExt cx="1934701" cy="2136910"/>
          </a:xfrm>
        </p:grpSpPr>
        <p:sp>
          <p:nvSpPr>
            <p:cNvPr id="164" name="Google Shape;164;p18"/>
            <p:cNvSpPr/>
            <p:nvPr/>
          </p:nvSpPr>
          <p:spPr>
            <a:xfrm>
              <a:off x="3748075" y="4063975"/>
              <a:ext cx="1836000" cy="1348200"/>
            </a:xfrm>
            <a:prstGeom prst="triangle">
              <a:avLst>
                <a:gd fmla="val 50000" name="adj"/>
              </a:avLst>
            </a:prstGeom>
            <a:solidFill>
              <a:srgbClr val="5B0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3748076" y="5412185"/>
              <a:ext cx="1934700" cy="7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200" u="sng">
                  <a:latin typeface="Corbel"/>
                  <a:ea typeface="Corbel"/>
                  <a:cs typeface="Corbel"/>
                  <a:sym typeface="Corbel"/>
                </a:rPr>
                <a:t>Sec. Index</a:t>
              </a:r>
              <a:endParaRPr b="1" i="1" sz="2200" u="sng"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66" name="Google Shape;166;p18"/>
          <p:cNvSpPr txBox="1"/>
          <p:nvPr/>
        </p:nvSpPr>
        <p:spPr>
          <a:xfrm>
            <a:off x="5871250" y="4546388"/>
            <a:ext cx="1099500" cy="4584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GFS Didot"/>
                <a:ea typeface="GFS Didot"/>
                <a:cs typeface="GFS Didot"/>
                <a:sym typeface="GFS Didot"/>
              </a:rPr>
              <a:t>freq</a:t>
            </a:r>
            <a:r>
              <a:rPr b="1" lang="en-US" sz="3400">
                <a:solidFill>
                  <a:srgbClr val="FFFFFF"/>
                </a:solidFill>
                <a:latin typeface="GFS Didot"/>
                <a:ea typeface="GFS Didot"/>
                <a:cs typeface="GFS Didot"/>
                <a:sym typeface="GFS Didot"/>
              </a:rPr>
              <a:t>.</a:t>
            </a:r>
            <a:endParaRPr b="1" sz="3400">
              <a:solidFill>
                <a:srgbClr val="FFFFFF"/>
              </a:solidFill>
              <a:latin typeface="GFS Didot"/>
              <a:ea typeface="GFS Didot"/>
              <a:cs typeface="GFS Didot"/>
              <a:sym typeface="GFS Didot"/>
            </a:endParaRPr>
          </a:p>
        </p:txBody>
      </p:sp>
      <p:grpSp>
        <p:nvGrpSpPr>
          <p:cNvPr id="167" name="Google Shape;167;p18"/>
          <p:cNvGrpSpPr/>
          <p:nvPr/>
        </p:nvGrpSpPr>
        <p:grpSpPr>
          <a:xfrm>
            <a:off x="8992138" y="5314987"/>
            <a:ext cx="707703" cy="153000"/>
            <a:chOff x="8992138" y="5314987"/>
            <a:chExt cx="707703" cy="153000"/>
          </a:xfrm>
        </p:grpSpPr>
        <p:sp>
          <p:nvSpPr>
            <p:cNvPr id="168" name="Google Shape;168;p18"/>
            <p:cNvSpPr/>
            <p:nvPr/>
          </p:nvSpPr>
          <p:spPr>
            <a:xfrm>
              <a:off x="8992138" y="5314987"/>
              <a:ext cx="196800" cy="153000"/>
            </a:xfrm>
            <a:prstGeom prst="flowChartConnector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9247590" y="5314987"/>
              <a:ext cx="196800" cy="153000"/>
            </a:xfrm>
            <a:prstGeom prst="flowChartConnector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9503042" y="5314987"/>
              <a:ext cx="196800" cy="153000"/>
            </a:xfrm>
            <a:prstGeom prst="flowChartConnector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18"/>
          <p:cNvGrpSpPr/>
          <p:nvPr/>
        </p:nvGrpSpPr>
        <p:grpSpPr>
          <a:xfrm>
            <a:off x="7261962" y="4247409"/>
            <a:ext cx="1513564" cy="1560158"/>
            <a:chOff x="3748075" y="4063975"/>
            <a:chExt cx="1934762" cy="2136910"/>
          </a:xfrm>
        </p:grpSpPr>
        <p:sp>
          <p:nvSpPr>
            <p:cNvPr id="172" name="Google Shape;172;p18"/>
            <p:cNvSpPr/>
            <p:nvPr/>
          </p:nvSpPr>
          <p:spPr>
            <a:xfrm>
              <a:off x="3748075" y="4063975"/>
              <a:ext cx="1836000" cy="1348200"/>
            </a:xfrm>
            <a:prstGeom prst="triangle">
              <a:avLst>
                <a:gd fmla="val 50000" name="adj"/>
              </a:avLst>
            </a:prstGeom>
            <a:solidFill>
              <a:srgbClr val="274E1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 txBox="1"/>
            <p:nvPr/>
          </p:nvSpPr>
          <p:spPr>
            <a:xfrm>
              <a:off x="3833337" y="5412185"/>
              <a:ext cx="1849500" cy="7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200" u="sng">
                  <a:latin typeface="Corbel"/>
                  <a:ea typeface="Corbel"/>
                  <a:cs typeface="Corbel"/>
                  <a:sym typeface="Corbel"/>
                </a:rPr>
                <a:t>Sec. Index</a:t>
              </a:r>
              <a:endParaRPr b="1" i="1" sz="2200" u="sng"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74" name="Google Shape;174;p18"/>
          <p:cNvSpPr txBox="1"/>
          <p:nvPr/>
        </p:nvSpPr>
        <p:spPr>
          <a:xfrm>
            <a:off x="7498862" y="4546388"/>
            <a:ext cx="1099500" cy="4584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GFS Didot"/>
                <a:ea typeface="GFS Didot"/>
                <a:cs typeface="GFS Didot"/>
                <a:sym typeface="GFS Didot"/>
              </a:rPr>
              <a:t>freq</a:t>
            </a:r>
            <a:r>
              <a:rPr b="1" lang="en-US" sz="3400">
                <a:solidFill>
                  <a:srgbClr val="FFFFFF"/>
                </a:solidFill>
                <a:latin typeface="GFS Didot"/>
                <a:ea typeface="GFS Didot"/>
                <a:cs typeface="GFS Didot"/>
                <a:sym typeface="GFS Didot"/>
              </a:rPr>
              <a:t>.</a:t>
            </a:r>
            <a:endParaRPr b="1" sz="3400">
              <a:solidFill>
                <a:srgbClr val="FFFFFF"/>
              </a:solidFill>
              <a:latin typeface="GFS Didot"/>
              <a:ea typeface="GFS Didot"/>
              <a:cs typeface="GFS Didot"/>
              <a:sym typeface="GFS Didot"/>
            </a:endParaRPr>
          </a:p>
        </p:txBody>
      </p:sp>
      <p:grpSp>
        <p:nvGrpSpPr>
          <p:cNvPr id="175" name="Google Shape;175;p18"/>
          <p:cNvGrpSpPr/>
          <p:nvPr/>
        </p:nvGrpSpPr>
        <p:grpSpPr>
          <a:xfrm>
            <a:off x="9916487" y="4342834"/>
            <a:ext cx="1513503" cy="1560158"/>
            <a:chOff x="9916487" y="4342834"/>
            <a:chExt cx="1513503" cy="1560158"/>
          </a:xfrm>
        </p:grpSpPr>
        <p:grpSp>
          <p:nvGrpSpPr>
            <p:cNvPr id="176" name="Google Shape;176;p18"/>
            <p:cNvGrpSpPr/>
            <p:nvPr/>
          </p:nvGrpSpPr>
          <p:grpSpPr>
            <a:xfrm>
              <a:off x="9916487" y="4342834"/>
              <a:ext cx="1513503" cy="1560158"/>
              <a:chOff x="3748075" y="4063975"/>
              <a:chExt cx="1934684" cy="2136910"/>
            </a:xfrm>
          </p:grpSpPr>
          <p:sp>
            <p:nvSpPr>
              <p:cNvPr id="177" name="Google Shape;177;p18"/>
              <p:cNvSpPr/>
              <p:nvPr/>
            </p:nvSpPr>
            <p:spPr>
              <a:xfrm>
                <a:off x="3748075" y="4063975"/>
                <a:ext cx="1836000" cy="1348200"/>
              </a:xfrm>
              <a:prstGeom prst="triangle">
                <a:avLst>
                  <a:gd fmla="val 50000" name="adj"/>
                </a:avLst>
              </a:prstGeom>
              <a:solidFill>
                <a:srgbClr val="4C113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8"/>
              <p:cNvSpPr txBox="1"/>
              <p:nvPr/>
            </p:nvSpPr>
            <p:spPr>
              <a:xfrm>
                <a:off x="3846759" y="5412185"/>
                <a:ext cx="1836000" cy="78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2200" u="sng">
                    <a:latin typeface="Corbel"/>
                    <a:ea typeface="Corbel"/>
                    <a:cs typeface="Corbel"/>
                    <a:sym typeface="Corbel"/>
                  </a:rPr>
                  <a:t>Sec. Index</a:t>
                </a:r>
                <a:endParaRPr b="1" i="1" sz="2200" u="sng"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79" name="Google Shape;179;p18"/>
            <p:cNvSpPr txBox="1"/>
            <p:nvPr/>
          </p:nvSpPr>
          <p:spPr>
            <a:xfrm>
              <a:off x="10225987" y="4704063"/>
              <a:ext cx="1099500" cy="458400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FFFFF"/>
                  </a:solidFill>
                  <a:latin typeface="GFS Didot"/>
                  <a:ea typeface="GFS Didot"/>
                  <a:cs typeface="GFS Didot"/>
                  <a:sym typeface="GFS Didot"/>
                </a:rPr>
                <a:t>freq.</a:t>
              </a:r>
              <a:endParaRPr b="1" sz="3000">
                <a:solidFill>
                  <a:srgbClr val="FFFFFF"/>
                </a:solidFill>
                <a:latin typeface="GFS Didot"/>
                <a:ea typeface="GFS Didot"/>
                <a:cs typeface="GFS Didot"/>
                <a:sym typeface="GFS Didot"/>
              </a:endParaRPr>
            </a:p>
          </p:txBody>
        </p:sp>
      </p:grpSp>
      <p:grpSp>
        <p:nvGrpSpPr>
          <p:cNvPr id="180" name="Google Shape;180;p18"/>
          <p:cNvGrpSpPr/>
          <p:nvPr/>
        </p:nvGrpSpPr>
        <p:grpSpPr>
          <a:xfrm>
            <a:off x="8298584" y="1909972"/>
            <a:ext cx="2021887" cy="1751813"/>
            <a:chOff x="1216762" y="892400"/>
            <a:chExt cx="4422326" cy="3618700"/>
          </a:xfrm>
        </p:grpSpPr>
        <p:sp>
          <p:nvSpPr>
            <p:cNvPr id="181" name="Google Shape;181;p18"/>
            <p:cNvSpPr/>
            <p:nvPr/>
          </p:nvSpPr>
          <p:spPr>
            <a:xfrm>
              <a:off x="1907700" y="1540000"/>
              <a:ext cx="3273900" cy="2323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2" name="Google Shape;182;p18"/>
            <p:cNvPicPr preferRelativeResize="0"/>
            <p:nvPr/>
          </p:nvPicPr>
          <p:blipFill rotWithShape="1">
            <a:blip r:embed="rId3">
              <a:alphaModFix/>
            </a:blip>
            <a:srcRect b="0" l="-3788" r="0" t="-2806"/>
            <a:stretch/>
          </p:blipFill>
          <p:spPr>
            <a:xfrm>
              <a:off x="1216762" y="892400"/>
              <a:ext cx="4422326" cy="3618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35000"/>
                </a:srgbClr>
              </a:outerShdw>
            </a:effectLst>
          </p:spPr>
        </p:pic>
      </p:grpSp>
      <p:pic>
        <p:nvPicPr>
          <p:cNvPr id="183" name="Google Shape;183;p18"/>
          <p:cNvPicPr preferRelativeResize="0"/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>
            <a:off x="8936398" y="2357079"/>
            <a:ext cx="1308127" cy="130447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/>
          <p:nvPr/>
        </p:nvSpPr>
        <p:spPr>
          <a:xfrm flipH="1" rot="-5400000">
            <a:off x="7119225" y="2655674"/>
            <a:ext cx="750900" cy="898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7B7B7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948650" y="3238975"/>
            <a:ext cx="3698400" cy="62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254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rgbClr val="980000"/>
                </a:solidFill>
                <a:latin typeface="Corbel"/>
                <a:ea typeface="Corbel"/>
                <a:cs typeface="Corbel"/>
                <a:sym typeface="Corbel"/>
              </a:rPr>
              <a:t>what about maintenance...</a:t>
            </a:r>
            <a:endParaRPr b="1" i="1" sz="2200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8862" y="3866875"/>
            <a:ext cx="1173600" cy="215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8"/>
          <p:cNvSpPr txBox="1"/>
          <p:nvPr/>
        </p:nvSpPr>
        <p:spPr>
          <a:xfrm>
            <a:off x="948650" y="2933350"/>
            <a:ext cx="3698400" cy="45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254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rgbClr val="980000"/>
                </a:solidFill>
                <a:latin typeface="Corbel"/>
                <a:ea typeface="Corbel"/>
                <a:cs typeface="Corbel"/>
                <a:sym typeface="Corbel"/>
              </a:rPr>
              <a:t>What about memory…</a:t>
            </a:r>
            <a:endParaRPr b="1" i="1" sz="2200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4068700" y="4692850"/>
            <a:ext cx="874800" cy="421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8"/>
          <p:cNvGrpSpPr/>
          <p:nvPr/>
        </p:nvGrpSpPr>
        <p:grpSpPr>
          <a:xfrm>
            <a:off x="2491769" y="4247408"/>
            <a:ext cx="1447068" cy="1391117"/>
            <a:chOff x="2491769" y="4247408"/>
            <a:chExt cx="1447068" cy="1391117"/>
          </a:xfrm>
        </p:grpSpPr>
        <p:pic>
          <p:nvPicPr>
            <p:cNvPr id="190" name="Google Shape;19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2632551">
              <a:off x="2713661" y="4441192"/>
              <a:ext cx="1003550" cy="1003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8"/>
            <p:cNvSpPr/>
            <p:nvPr/>
          </p:nvSpPr>
          <p:spPr>
            <a:xfrm rot="2631769">
              <a:off x="2511609" y="4662978"/>
              <a:ext cx="1304020" cy="559713"/>
            </a:xfrm>
            <a:prstGeom prst="mathMinus">
              <a:avLst>
                <a:gd fmla="val 23520" name="adj1"/>
              </a:avLst>
            </a:prstGeom>
            <a:solidFill>
              <a:srgbClr val="FF0000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 rot="-2632909">
              <a:off x="2511665" y="4663126"/>
              <a:ext cx="1304436" cy="559713"/>
            </a:xfrm>
            <a:prstGeom prst="mathMinus">
              <a:avLst>
                <a:gd fmla="val 23520" name="adj1"/>
              </a:avLst>
            </a:prstGeom>
            <a:solidFill>
              <a:srgbClr val="FF0000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9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18"/>
          <p:cNvGrpSpPr/>
          <p:nvPr/>
        </p:nvGrpSpPr>
        <p:grpSpPr>
          <a:xfrm>
            <a:off x="579388" y="3980525"/>
            <a:ext cx="1912379" cy="1560431"/>
            <a:chOff x="579388" y="3980525"/>
            <a:chExt cx="1912379" cy="1560431"/>
          </a:xfrm>
        </p:grpSpPr>
        <p:pic>
          <p:nvPicPr>
            <p:cNvPr id="194" name="Google Shape;194;p18"/>
            <p:cNvPicPr preferRelativeResize="0"/>
            <p:nvPr/>
          </p:nvPicPr>
          <p:blipFill rotWithShape="1">
            <a:blip r:embed="rId7">
              <a:alphaModFix/>
            </a:blip>
            <a:srcRect b="386" l="-6628" r="-632" t="-7647"/>
            <a:stretch/>
          </p:blipFill>
          <p:spPr>
            <a:xfrm rot="739200">
              <a:off x="809143" y="4088681"/>
              <a:ext cx="1452867" cy="13437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18"/>
            <p:cNvSpPr/>
            <p:nvPr/>
          </p:nvSpPr>
          <p:spPr>
            <a:xfrm rot="2200130">
              <a:off x="817022" y="4619743"/>
              <a:ext cx="1436229" cy="616624"/>
            </a:xfrm>
            <a:prstGeom prst="mathMinus">
              <a:avLst>
                <a:gd fmla="val 23520" name="adj1"/>
              </a:avLst>
            </a:prstGeom>
            <a:solidFill>
              <a:srgbClr val="FF0000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 rot="-2200130">
              <a:off x="820693" y="4619548"/>
              <a:ext cx="1436229" cy="616624"/>
            </a:xfrm>
            <a:prstGeom prst="mathMinus">
              <a:avLst>
                <a:gd fmla="val 23520" name="adj1"/>
              </a:avLst>
            </a:prstGeom>
            <a:solidFill>
              <a:srgbClr val="FF0000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9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/>
        </p:nvSpPr>
        <p:spPr>
          <a:xfrm>
            <a:off x="1683175" y="810150"/>
            <a:ext cx="3222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u="sng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Suggestions </a:t>
            </a:r>
            <a:endParaRPr b="1" i="1" sz="2200" u="sng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7452775" y="810150"/>
            <a:ext cx="3313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u="sng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Drawbacks</a:t>
            </a:r>
            <a:endParaRPr b="1" i="1" sz="2200" u="sng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865800" y="1376375"/>
            <a:ext cx="43158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 u="sng">
                <a:latin typeface="Corbel"/>
                <a:ea typeface="Corbel"/>
                <a:cs typeface="Corbel"/>
                <a:sym typeface="Corbel"/>
              </a:rPr>
              <a:t>Compression </a:t>
            </a:r>
            <a:r>
              <a:rPr b="1" i="1" lang="en-US" sz="1700" u="sng">
                <a:latin typeface="Corbel"/>
                <a:ea typeface="Corbel"/>
                <a:cs typeface="Corbel"/>
                <a:sym typeface="Corbel"/>
              </a:rPr>
              <a:t>Techniques  </a:t>
            </a:r>
            <a:endParaRPr b="1" i="1" sz="1700" u="sng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Drop redundant information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save storage space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4905175" y="2055275"/>
            <a:ext cx="1378800" cy="36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7131650" y="1545975"/>
            <a:ext cx="43158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Compression decompression 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Performance degradation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b="1" i="1" lang="en-US" sz="1700" u="sng">
                <a:latin typeface="Corbel"/>
                <a:ea typeface="Corbel"/>
                <a:cs typeface="Corbel"/>
                <a:sym typeface="Corbel"/>
              </a:rPr>
              <a:t>Limited space benefit</a:t>
            </a:r>
            <a:endParaRPr b="1" i="1" sz="1700" u="sng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865800" y="2682425"/>
            <a:ext cx="39822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 u="sng">
                <a:solidFill>
                  <a:srgbClr val="5B0F00"/>
                </a:solidFill>
                <a:latin typeface="Corbel"/>
                <a:ea typeface="Corbel"/>
                <a:cs typeface="Corbel"/>
                <a:sym typeface="Corbel"/>
              </a:rPr>
              <a:t>Learned or ML-INDEX</a:t>
            </a:r>
            <a:endParaRPr b="1" i="1" sz="1700" u="sng">
              <a:solidFill>
                <a:srgbClr val="5B0F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Exploit data distribution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i="1" lang="en-US" sz="1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Good performance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Space efficient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7203375" y="3101750"/>
            <a:ext cx="43158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Training is time demanding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Heavy reorganization process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865800" y="4337525"/>
            <a:ext cx="34176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sng">
                <a:latin typeface="Corbel"/>
                <a:ea typeface="Corbel"/>
                <a:cs typeface="Corbel"/>
                <a:sym typeface="Corbel"/>
              </a:rPr>
              <a:t>More:</a:t>
            </a:r>
            <a:r>
              <a:rPr b="1" i="1" lang="en-US" sz="1800">
                <a:latin typeface="Corbel"/>
                <a:ea typeface="Corbel"/>
                <a:cs typeface="Corbel"/>
                <a:sym typeface="Corbel"/>
              </a:rPr>
              <a:t> Column imprints, </a:t>
            </a:r>
            <a:endParaRPr b="1" i="1" sz="1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latin typeface="Corbel"/>
                <a:ea typeface="Corbel"/>
                <a:cs typeface="Corbel"/>
                <a:sym typeface="Corbel"/>
              </a:rPr>
              <a:t>Hippo, CM etc.</a:t>
            </a:r>
            <a:endParaRPr b="1" i="1" sz="1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9" name="Google Shape;209;p19"/>
          <p:cNvSpPr txBox="1"/>
          <p:nvPr>
            <p:ph idx="4294967295" type="title"/>
          </p:nvPr>
        </p:nvSpPr>
        <p:spPr>
          <a:xfrm>
            <a:off x="2222250" y="67225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/>
              <a:t>Existing Solutions</a:t>
            </a:r>
            <a:endParaRPr b="1" sz="3000" u="sng">
              <a:solidFill>
                <a:srgbClr val="980000"/>
              </a:solidFill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4848000" y="3248625"/>
            <a:ext cx="1378800" cy="36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/>
        </p:nvSpPr>
        <p:spPr>
          <a:xfrm>
            <a:off x="1683175" y="810150"/>
            <a:ext cx="3222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u="sng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Suggestions </a:t>
            </a:r>
            <a:endParaRPr b="1" i="1" sz="2200" u="sng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7452775" y="810150"/>
            <a:ext cx="3313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u="sng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Drawbacks</a:t>
            </a:r>
            <a:endParaRPr b="1" i="1" sz="2200" u="sng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865800" y="1376375"/>
            <a:ext cx="43158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 u="sng">
                <a:latin typeface="Corbel"/>
                <a:ea typeface="Corbel"/>
                <a:cs typeface="Corbel"/>
                <a:sym typeface="Corbel"/>
              </a:rPr>
              <a:t>Compression Techniques  </a:t>
            </a:r>
            <a:endParaRPr b="1" i="1" sz="1700" u="sng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Drop redundant information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save storage space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4905175" y="2055275"/>
            <a:ext cx="1378800" cy="36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7131650" y="1545975"/>
            <a:ext cx="43158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Compression decompression 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Performance degradation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b="1" i="1" lang="en-US" sz="1700" u="sng">
                <a:latin typeface="Corbel"/>
                <a:ea typeface="Corbel"/>
                <a:cs typeface="Corbel"/>
                <a:sym typeface="Corbel"/>
              </a:rPr>
              <a:t>Limited space benefit</a:t>
            </a:r>
            <a:endParaRPr b="1" i="1" sz="1700" u="sng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865800" y="2682425"/>
            <a:ext cx="39822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 u="sng">
                <a:solidFill>
                  <a:srgbClr val="5B0F00"/>
                </a:solidFill>
                <a:latin typeface="Corbel"/>
                <a:ea typeface="Corbel"/>
                <a:cs typeface="Corbel"/>
                <a:sym typeface="Corbel"/>
              </a:rPr>
              <a:t>Learned or ML-INDEX</a:t>
            </a:r>
            <a:endParaRPr b="1" i="1" sz="1700" u="sng">
              <a:solidFill>
                <a:srgbClr val="5B0F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Exploit data distribution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i="1" lang="en-US" sz="1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Good performance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Space efficient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7203375" y="3101750"/>
            <a:ext cx="43158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Training is time demanding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i="1" lang="en-US" sz="1700">
                <a:latin typeface="Corbel"/>
                <a:ea typeface="Corbel"/>
                <a:cs typeface="Corbel"/>
                <a:sym typeface="Corbel"/>
              </a:rPr>
              <a:t>Heavy reorganization process</a:t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865800" y="4337525"/>
            <a:ext cx="34176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sng">
                <a:latin typeface="Corbel"/>
                <a:ea typeface="Corbel"/>
                <a:cs typeface="Corbel"/>
                <a:sym typeface="Corbel"/>
              </a:rPr>
              <a:t>More:</a:t>
            </a:r>
            <a:r>
              <a:rPr b="1" i="1" lang="en-US" sz="1800">
                <a:latin typeface="Corbel"/>
                <a:ea typeface="Corbel"/>
                <a:cs typeface="Corbel"/>
                <a:sym typeface="Corbel"/>
              </a:rPr>
              <a:t> Column imprints, </a:t>
            </a:r>
            <a:endParaRPr b="1" i="1" sz="1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latin typeface="Corbel"/>
                <a:ea typeface="Corbel"/>
                <a:cs typeface="Corbel"/>
                <a:sym typeface="Corbel"/>
              </a:rPr>
              <a:t>Hippo, CM etc.</a:t>
            </a:r>
            <a:endParaRPr b="1" i="1" sz="1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3" name="Google Shape;223;p20"/>
          <p:cNvSpPr txBox="1"/>
          <p:nvPr>
            <p:ph idx="4294967295" type="title"/>
          </p:nvPr>
        </p:nvSpPr>
        <p:spPr>
          <a:xfrm>
            <a:off x="2222250" y="67225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/>
              <a:t>Existing Solutions</a:t>
            </a:r>
            <a:endParaRPr b="1" sz="3000" u="sng">
              <a:solidFill>
                <a:srgbClr val="980000"/>
              </a:solidFill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4848000" y="3248625"/>
            <a:ext cx="1378800" cy="36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2896313" y="889200"/>
            <a:ext cx="6017100" cy="48315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 txBox="1"/>
          <p:nvPr>
            <p:ph idx="4294967295" type="title"/>
          </p:nvPr>
        </p:nvSpPr>
        <p:spPr>
          <a:xfrm>
            <a:off x="3239063" y="2272725"/>
            <a:ext cx="2170800" cy="860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000000"/>
                </a:solidFill>
              </a:rPr>
              <a:t>Targets</a:t>
            </a:r>
            <a:endParaRPr b="1" sz="2000" u="sng">
              <a:solidFill>
                <a:srgbClr val="000000"/>
              </a:solidFill>
            </a:endParaRPr>
          </a:p>
        </p:txBody>
      </p:sp>
      <p:pic>
        <p:nvPicPr>
          <p:cNvPr id="227" name="Google Shape;2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057" y="1577550"/>
            <a:ext cx="1291105" cy="20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0"/>
          <p:cNvSpPr txBox="1"/>
          <p:nvPr/>
        </p:nvSpPr>
        <p:spPr>
          <a:xfrm>
            <a:off x="5601188" y="1916075"/>
            <a:ext cx="3694500" cy="18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254000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❖"/>
            </a:pPr>
            <a:r>
              <a:rPr b="1" i="1" lang="en-US" sz="1800">
                <a:latin typeface="Corbel"/>
                <a:ea typeface="Corbel"/>
                <a:cs typeface="Corbel"/>
                <a:sym typeface="Corbel"/>
              </a:rPr>
              <a:t>Good Performance</a:t>
            </a:r>
            <a:endParaRPr b="1" i="1" sz="18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❖"/>
            </a:pPr>
            <a:r>
              <a:rPr b="1" i="1" lang="en-US" sz="1800">
                <a:latin typeface="Corbel"/>
                <a:ea typeface="Corbel"/>
                <a:cs typeface="Corbel"/>
                <a:sym typeface="Corbel"/>
              </a:rPr>
              <a:t>Memory efficient</a:t>
            </a:r>
            <a:endParaRPr b="1" i="1" sz="18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❖"/>
            </a:pPr>
            <a:r>
              <a:rPr b="1" i="1" lang="en-US" sz="1800">
                <a:latin typeface="Corbel"/>
                <a:ea typeface="Corbel"/>
                <a:cs typeface="Corbel"/>
                <a:sym typeface="Corbel"/>
              </a:rPr>
              <a:t>Easy to maintain</a:t>
            </a:r>
            <a:endParaRPr b="1" i="1" sz="18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❖"/>
            </a:pPr>
            <a:r>
              <a:rPr b="1" i="1" lang="en-US" sz="1800">
                <a:latin typeface="Corbel"/>
                <a:ea typeface="Corbel"/>
                <a:cs typeface="Corbel"/>
                <a:sym typeface="Corbel"/>
              </a:rPr>
              <a:t>Scalable</a:t>
            </a:r>
            <a:endParaRPr b="1" i="1" sz="1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9" name="Google Shape;229;p20"/>
          <p:cNvSpPr txBox="1"/>
          <p:nvPr>
            <p:ph idx="4294967295" type="title"/>
          </p:nvPr>
        </p:nvSpPr>
        <p:spPr>
          <a:xfrm>
            <a:off x="3815688" y="4086175"/>
            <a:ext cx="2511600" cy="53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980000"/>
                </a:solidFill>
              </a:rPr>
              <a:t>My proposal</a:t>
            </a:r>
            <a:endParaRPr b="1" sz="1900">
              <a:solidFill>
                <a:srgbClr val="980000"/>
              </a:solidFill>
            </a:endParaRPr>
          </a:p>
        </p:txBody>
      </p:sp>
      <p:sp>
        <p:nvSpPr>
          <p:cNvPr id="230" name="Google Shape;230;p20"/>
          <p:cNvSpPr txBox="1"/>
          <p:nvPr>
            <p:ph idx="4294967295" type="title"/>
          </p:nvPr>
        </p:nvSpPr>
        <p:spPr>
          <a:xfrm>
            <a:off x="5409857" y="4086175"/>
            <a:ext cx="2104200" cy="86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 u="sng">
                <a:solidFill>
                  <a:srgbClr val="980000"/>
                </a:solidFill>
              </a:rPr>
              <a:t>HERMIT</a:t>
            </a:r>
            <a:endParaRPr b="1" sz="1900" u="sng">
              <a:solidFill>
                <a:srgbClr val="98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idx="4294967295" type="title"/>
          </p:nvPr>
        </p:nvSpPr>
        <p:spPr>
          <a:xfrm>
            <a:off x="3673950" y="3520675"/>
            <a:ext cx="4844100" cy="125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000000"/>
                </a:solidFill>
              </a:rPr>
              <a:t>What all these things mean ???</a:t>
            </a:r>
            <a:endParaRPr b="1" sz="2000" u="sng">
              <a:solidFill>
                <a:srgbClr val="000000"/>
              </a:solidFill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762000" y="1522975"/>
            <a:ext cx="10383000" cy="16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Capture correlations between attributes M and N.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Handles outliers.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Decompose the curve fitting problem into subproblems 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Correlation complexity determines the internal (Adaptive)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Reorganization </a:t>
            </a: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ability</a:t>
            </a: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(Dynamic) 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762000" y="5183175"/>
            <a:ext cx="5448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Let’s see some Examples</a:t>
            </a:r>
            <a:endParaRPr b="1" i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762000" y="1007450"/>
            <a:ext cx="10727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sng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Tiered Regression Search Tree:</a:t>
            </a:r>
            <a:r>
              <a:rPr i="1" lang="en-US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r>
              <a:rPr lang="en-US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most important part of HERMIT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9" name="Google Shape;239;p21"/>
          <p:cNvSpPr txBox="1"/>
          <p:nvPr>
            <p:ph idx="4294967295" type="title"/>
          </p:nvPr>
        </p:nvSpPr>
        <p:spPr>
          <a:xfrm>
            <a:off x="3381900" y="97950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/>
              <a:t>HERMIT</a:t>
            </a:r>
            <a:r>
              <a:rPr b="1" lang="en-US" sz="3000" u="sng">
                <a:solidFill>
                  <a:srgbClr val="980000"/>
                </a:solidFill>
              </a:rPr>
              <a:t>  Overview</a:t>
            </a:r>
            <a:endParaRPr b="1" sz="3000" u="sng">
              <a:solidFill>
                <a:srgbClr val="98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idx="4294967295" type="title"/>
          </p:nvPr>
        </p:nvSpPr>
        <p:spPr>
          <a:xfrm>
            <a:off x="3673950" y="3520675"/>
            <a:ext cx="4844100" cy="125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000000"/>
                </a:solidFill>
              </a:rPr>
              <a:t>What all these things mean ???</a:t>
            </a:r>
            <a:endParaRPr b="1" sz="2000" u="sng">
              <a:solidFill>
                <a:srgbClr val="000000"/>
              </a:solidFill>
            </a:endParaRPr>
          </a:p>
        </p:txBody>
      </p:sp>
      <p:sp>
        <p:nvSpPr>
          <p:cNvPr id="245" name="Google Shape;245;p22"/>
          <p:cNvSpPr txBox="1"/>
          <p:nvPr/>
        </p:nvSpPr>
        <p:spPr>
          <a:xfrm>
            <a:off x="762000" y="1522975"/>
            <a:ext cx="10383000" cy="19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Capture correlations between attributes M and N.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Handles outliers.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Decompose the curve fitting problem into subproblems 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Correlation complexity determines the internal (Adaptive)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Reorganization ability (Dynamic) 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6" name="Google Shape;246;p22"/>
          <p:cNvSpPr txBox="1"/>
          <p:nvPr/>
        </p:nvSpPr>
        <p:spPr>
          <a:xfrm>
            <a:off x="762000" y="5183175"/>
            <a:ext cx="5448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Let’s see some Examples</a:t>
            </a:r>
            <a:endParaRPr b="1" i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762000" y="1007450"/>
            <a:ext cx="10727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sng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Tiered Regression Search Tree:</a:t>
            </a:r>
            <a:r>
              <a:rPr i="1" lang="en-US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r>
              <a:rPr lang="en-US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most important part of HERMIT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8" name="Google Shape;248;p22"/>
          <p:cNvSpPr txBox="1"/>
          <p:nvPr>
            <p:ph idx="4294967295" type="title"/>
          </p:nvPr>
        </p:nvSpPr>
        <p:spPr>
          <a:xfrm>
            <a:off x="3381900" y="97950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/>
              <a:t>HERMIT</a:t>
            </a:r>
            <a:r>
              <a:rPr b="1" lang="en-US" sz="3000" u="sng">
                <a:solidFill>
                  <a:srgbClr val="980000"/>
                </a:solidFill>
              </a:rPr>
              <a:t>  Overview</a:t>
            </a:r>
            <a:endParaRPr b="1" sz="3000" u="sng">
              <a:solidFill>
                <a:srgbClr val="980000"/>
              </a:solidFill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2535600" y="1063600"/>
            <a:ext cx="7843500" cy="3995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000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325" y="1782812"/>
            <a:ext cx="4334600" cy="2981000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10020000" dist="66675">
              <a:srgbClr val="000000">
                <a:alpha val="50000"/>
              </a:srgbClr>
            </a:outerShdw>
          </a:effectLst>
        </p:spPr>
      </p:pic>
      <p:sp>
        <p:nvSpPr>
          <p:cNvPr id="251" name="Google Shape;251;p22"/>
          <p:cNvSpPr txBox="1"/>
          <p:nvPr>
            <p:ph idx="4294967295" type="title"/>
          </p:nvPr>
        </p:nvSpPr>
        <p:spPr>
          <a:xfrm>
            <a:off x="4397350" y="1227725"/>
            <a:ext cx="3909600" cy="63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rgbClr val="000000"/>
                </a:solidFill>
              </a:rPr>
              <a:t>Coronavirus Example</a:t>
            </a:r>
            <a:endParaRPr b="1" sz="2200" u="sng">
              <a:solidFill>
                <a:srgbClr val="000000"/>
              </a:solidFill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7341900" y="1782800"/>
            <a:ext cx="2643000" cy="1076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222222"/>
                </a:solidFill>
                <a:highlight>
                  <a:srgbClr val="FFFFFF"/>
                </a:highlight>
              </a:rPr>
              <a:t>COVID-19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Total Cases per Date </a:t>
            </a:r>
            <a:endParaRPr b="1" sz="17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Total Deaths per Date</a:t>
            </a:r>
            <a:endParaRPr b="1" sz="17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7341900" y="2858900"/>
            <a:ext cx="2643000" cy="969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222222"/>
                </a:solidFill>
                <a:highlight>
                  <a:srgbClr val="FFFFFF"/>
                </a:highlight>
              </a:rPr>
              <a:t>Linear correlation</a:t>
            </a:r>
            <a:endParaRPr b="1"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222222"/>
                </a:solidFill>
                <a:highlight>
                  <a:srgbClr val="FFFFFF"/>
                </a:highlight>
              </a:rPr>
              <a:t> Between them</a:t>
            </a:r>
            <a:endParaRPr b="1" sz="17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idx="4294967295" type="title"/>
          </p:nvPr>
        </p:nvSpPr>
        <p:spPr>
          <a:xfrm>
            <a:off x="3673950" y="3520675"/>
            <a:ext cx="4844100" cy="125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000000"/>
                </a:solidFill>
              </a:rPr>
              <a:t>What all these things mean ???</a:t>
            </a:r>
            <a:endParaRPr b="1" sz="2000" u="sng">
              <a:solidFill>
                <a:srgbClr val="000000"/>
              </a:solidFill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762000" y="1522975"/>
            <a:ext cx="10383000" cy="19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Capture correlations between attributes M and N.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i="1"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Handles outliers.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Decompose the curve fitting problem into subproblems </a:t>
            </a:r>
            <a:endParaRPr i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Correlation complexity determines the internal (Adaptive)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lang="en-US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Reorganization ability (Dynamic) 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762000" y="5183175"/>
            <a:ext cx="5448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Let’s see some Examples</a:t>
            </a:r>
            <a:endParaRPr b="1" i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762000" y="1007450"/>
            <a:ext cx="10727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sng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Tiered Regression Search Tree:</a:t>
            </a:r>
            <a:r>
              <a:rPr i="1" lang="en-US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r>
              <a:rPr lang="en-US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most important part of HERMIT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2" name="Google Shape;262;p23"/>
          <p:cNvSpPr txBox="1"/>
          <p:nvPr>
            <p:ph idx="4294967295" type="title"/>
          </p:nvPr>
        </p:nvSpPr>
        <p:spPr>
          <a:xfrm>
            <a:off x="3381900" y="97950"/>
            <a:ext cx="7418700" cy="7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/>
              <a:t>HERMIT</a:t>
            </a:r>
            <a:r>
              <a:rPr b="1" lang="en-US" sz="3000" u="sng">
                <a:solidFill>
                  <a:srgbClr val="980000"/>
                </a:solidFill>
              </a:rPr>
              <a:t>  Overview</a:t>
            </a:r>
            <a:endParaRPr b="1" sz="3000" u="sng">
              <a:solidFill>
                <a:srgbClr val="980000"/>
              </a:solidFill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2535600" y="1063600"/>
            <a:ext cx="7843500" cy="3995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000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325" y="1782812"/>
            <a:ext cx="4334600" cy="2981000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10020000" dist="66675">
              <a:srgbClr val="000000">
                <a:alpha val="50000"/>
              </a:srgbClr>
            </a:outerShdw>
          </a:effectLst>
        </p:spPr>
      </p:pic>
      <p:sp>
        <p:nvSpPr>
          <p:cNvPr id="265" name="Google Shape;265;p23"/>
          <p:cNvSpPr txBox="1"/>
          <p:nvPr/>
        </p:nvSpPr>
        <p:spPr>
          <a:xfrm>
            <a:off x="7341900" y="1782800"/>
            <a:ext cx="2643000" cy="1076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222222"/>
                </a:solidFill>
                <a:highlight>
                  <a:srgbClr val="FFFFFF"/>
                </a:highlight>
              </a:rPr>
              <a:t>COVID-19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Total Cases per Date </a:t>
            </a:r>
            <a:endParaRPr b="1" sz="17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Total Deaths per Date</a:t>
            </a:r>
            <a:endParaRPr b="1" sz="17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6" name="Google Shape;266;p23"/>
          <p:cNvSpPr txBox="1"/>
          <p:nvPr>
            <p:ph idx="4294967295" type="title"/>
          </p:nvPr>
        </p:nvSpPr>
        <p:spPr>
          <a:xfrm>
            <a:off x="4397350" y="1227725"/>
            <a:ext cx="3909600" cy="63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rgbClr val="000000"/>
                </a:solidFill>
              </a:rPr>
              <a:t>Coronavirus Example</a:t>
            </a:r>
            <a:endParaRPr b="1" sz="2200" u="sng">
              <a:solidFill>
                <a:srgbClr val="000000"/>
              </a:solidFill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7341900" y="2858900"/>
            <a:ext cx="2643000" cy="969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222222"/>
                </a:solidFill>
                <a:highlight>
                  <a:srgbClr val="FFFFFF"/>
                </a:highlight>
              </a:rPr>
              <a:t>Linear correlation</a:t>
            </a:r>
            <a:endParaRPr b="1"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222222"/>
                </a:solidFill>
                <a:highlight>
                  <a:srgbClr val="FFFFFF"/>
                </a:highlight>
              </a:rPr>
              <a:t> Between them</a:t>
            </a:r>
            <a:endParaRPr b="1" sz="17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68" name="Google Shape;2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7203" y="2211913"/>
            <a:ext cx="3248784" cy="21227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104775">
              <a:srgbClr val="000000">
                <a:alpha val="50000"/>
              </a:srgbClr>
            </a:outerShdw>
          </a:effectLst>
        </p:spPr>
      </p:pic>
      <p:sp>
        <p:nvSpPr>
          <p:cNvPr id="269" name="Google Shape;269;p23"/>
          <p:cNvSpPr txBox="1"/>
          <p:nvPr/>
        </p:nvSpPr>
        <p:spPr>
          <a:xfrm>
            <a:off x="7341900" y="3831550"/>
            <a:ext cx="2643000" cy="1076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980000"/>
                </a:solidFill>
                <a:highlight>
                  <a:srgbClr val="FFFFFF"/>
                </a:highlight>
              </a:rPr>
              <a:t>Pearson corr: 0.913</a:t>
            </a:r>
            <a:endParaRPr b="1" sz="170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980000"/>
                </a:solidFill>
                <a:highlight>
                  <a:srgbClr val="FFFFFF"/>
                </a:highlight>
              </a:rPr>
              <a:t>Spearman</a:t>
            </a:r>
            <a:r>
              <a:rPr b="1" lang="en-US" sz="1700">
                <a:solidFill>
                  <a:srgbClr val="980000"/>
                </a:solidFill>
                <a:highlight>
                  <a:srgbClr val="FFFFFF"/>
                </a:highlight>
              </a:rPr>
              <a:t> corr: 9.90</a:t>
            </a:r>
            <a:endParaRPr b="1" sz="1700">
              <a:solidFill>
                <a:srgbClr val="98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Headlines">
  <a:themeElements>
    <a:clrScheme name="Headlines">
      <a:dk1>
        <a:srgbClr val="000000"/>
      </a:dk1>
      <a:lt1>
        <a:srgbClr val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adlines">
  <a:themeElements>
    <a:clrScheme name="Headlines">
      <a:dk1>
        <a:srgbClr val="000000"/>
      </a:dk1>
      <a:lt1>
        <a:srgbClr val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