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GFS Didot"/>
      <p:regular r:id="rId24"/>
    </p:embeddedFont>
    <p:embeddedFont>
      <p:font typeface="Century Schoolbook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GFSDidot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Schoolbook-bold.fntdata"/><Relationship Id="rId25" Type="http://schemas.openxmlformats.org/officeDocument/2006/relationships/font" Target="fonts/CenturySchoolbook-regular.fntdata"/><Relationship Id="rId28" Type="http://schemas.openxmlformats.org/officeDocument/2006/relationships/font" Target="fonts/CenturySchoolbook-boldItalic.fntdata"/><Relationship Id="rId27" Type="http://schemas.openxmlformats.org/officeDocument/2006/relationships/font" Target="fonts/CenturySchoolboo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8043cdd6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8043cdd6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821eb97a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821eb97a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55cd5991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55cd5991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821eb97a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821eb97a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55cd5991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55cd5991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21eb97a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21eb97a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8043cdd6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8043cdd6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043cdd6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043cdd6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63430662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63430662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30662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30662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21eb97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21eb97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55cd599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55cd599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63430662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63430662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821eb97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821eb97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55cd5991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55cd5991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76500" y="763700"/>
            <a:ext cx="7431900" cy="15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700">
                <a:latin typeface="GFS Didot"/>
                <a:ea typeface="GFS Didot"/>
                <a:cs typeface="GFS Didot"/>
                <a:sym typeface="GFS Didot"/>
              </a:rPr>
              <a:t>TypeSQL: From Natural Text    </a:t>
            </a:r>
            <a:endParaRPr sz="3700">
              <a:latin typeface="GFS Didot"/>
              <a:ea typeface="GFS Didot"/>
              <a:cs typeface="GFS Didot"/>
              <a:sym typeface="GFS Dido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700">
                <a:latin typeface="GFS Didot"/>
                <a:ea typeface="GFS Didot"/>
                <a:cs typeface="GFS Didot"/>
                <a:sym typeface="GFS Didot"/>
              </a:rPr>
              <a:t>                to SQL Queries</a:t>
            </a:r>
            <a:endParaRPr sz="3700">
              <a:latin typeface="GFS Didot"/>
              <a:ea typeface="GFS Didot"/>
              <a:cs typeface="GFS Didot"/>
              <a:sym typeface="GFS Didot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061425" y="2869377"/>
            <a:ext cx="48705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u="sng"/>
              <a:t>DataBase Systems 2020                            </a:t>
            </a:r>
            <a:r>
              <a:rPr i="1" lang="el" u="sng"/>
              <a:t>Apostolos Papatheodorou </a:t>
            </a:r>
            <a:endParaRPr i="1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4294967295" type="title"/>
          </p:nvPr>
        </p:nvSpPr>
        <p:spPr>
          <a:xfrm>
            <a:off x="840300" y="289225"/>
            <a:ext cx="7463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Implementation:</a:t>
            </a:r>
            <a:r>
              <a:rPr lang="el" sz="2800">
                <a:latin typeface="Century Schoolbook"/>
                <a:ea typeface="Century Schoolbook"/>
                <a:cs typeface="Century Schoolbook"/>
                <a:sym typeface="Century Schoolbook"/>
              </a:rPr>
              <a:t>   Final Models(3/3)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195200" y="2532450"/>
            <a:ext cx="2534700" cy="13089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4294967295" type="title"/>
          </p:nvPr>
        </p:nvSpPr>
        <p:spPr>
          <a:xfrm>
            <a:off x="195200" y="2571750"/>
            <a:ext cx="26166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MODEL_COL: (3 Slots)</a:t>
            </a:r>
            <a:endParaRPr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22"/>
          <p:cNvGrpSpPr/>
          <p:nvPr/>
        </p:nvGrpSpPr>
        <p:grpSpPr>
          <a:xfrm>
            <a:off x="4046475" y="1581863"/>
            <a:ext cx="4410075" cy="1309025"/>
            <a:chOff x="4046475" y="1581863"/>
            <a:chExt cx="4410075" cy="1309025"/>
          </a:xfrm>
        </p:grpSpPr>
        <p:pic>
          <p:nvPicPr>
            <p:cNvPr id="199" name="Google Shape;19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46475" y="1995538"/>
              <a:ext cx="4410075" cy="89535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00" name="Google Shape;200;p22"/>
            <p:cNvSpPr txBox="1"/>
            <p:nvPr/>
          </p:nvSpPr>
          <p:spPr>
            <a:xfrm>
              <a:off x="4046475" y="1581863"/>
              <a:ext cx="32607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l" sz="1700"/>
                <a:t>MODEL_COL-</a:t>
              </a:r>
              <a:r>
                <a:rPr b="1" i="1" lang="el" sz="1700"/>
                <a:t> $SELECT_COL </a:t>
              </a:r>
              <a:endParaRPr i="1"/>
            </a:p>
          </p:txBody>
        </p:sp>
      </p:grpSp>
      <p:grpSp>
        <p:nvGrpSpPr>
          <p:cNvPr id="201" name="Google Shape;201;p22"/>
          <p:cNvGrpSpPr/>
          <p:nvPr/>
        </p:nvGrpSpPr>
        <p:grpSpPr>
          <a:xfrm>
            <a:off x="4046475" y="3310950"/>
            <a:ext cx="4936863" cy="1291500"/>
            <a:chOff x="4046475" y="3397000"/>
            <a:chExt cx="4936863" cy="1291500"/>
          </a:xfrm>
        </p:grpSpPr>
        <p:pic>
          <p:nvPicPr>
            <p:cNvPr id="202" name="Google Shape;202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25588" y="3802675"/>
              <a:ext cx="4857750" cy="885825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03" name="Google Shape;203;p22"/>
            <p:cNvSpPr txBox="1"/>
            <p:nvPr/>
          </p:nvSpPr>
          <p:spPr>
            <a:xfrm>
              <a:off x="4046475" y="3397000"/>
              <a:ext cx="36588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l" sz="1700"/>
                <a:t>MODEL_COL- $SELECT_COND# </a:t>
              </a:r>
              <a:endParaRPr i="1"/>
            </a:p>
          </p:txBody>
        </p:sp>
      </p:grpSp>
      <p:sp>
        <p:nvSpPr>
          <p:cNvPr id="204" name="Google Shape;204;p22"/>
          <p:cNvSpPr/>
          <p:nvPr/>
        </p:nvSpPr>
        <p:spPr>
          <a:xfrm rot="-1074">
            <a:off x="2997270" y="2315991"/>
            <a:ext cx="960300" cy="40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 rot="-1074">
            <a:off x="2997270" y="3643004"/>
            <a:ext cx="960300" cy="40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 txBox="1"/>
          <p:nvPr>
            <p:ph idx="4294967295" type="title"/>
          </p:nvPr>
        </p:nvSpPr>
        <p:spPr>
          <a:xfrm>
            <a:off x="202375" y="2890900"/>
            <a:ext cx="2102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$SELECT_COL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$COND# 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$COND_Col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47" y="996635"/>
            <a:ext cx="7241199" cy="16302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23"/>
          <p:cNvSpPr txBox="1"/>
          <p:nvPr>
            <p:ph idx="4294967295" type="title"/>
          </p:nvPr>
        </p:nvSpPr>
        <p:spPr>
          <a:xfrm>
            <a:off x="840300" y="289225"/>
            <a:ext cx="7463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Evaluation &amp; Plan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3" name="Google Shape;213;p23"/>
          <p:cNvSpPr txBox="1"/>
          <p:nvPr>
            <p:ph idx="4294967295" type="title"/>
          </p:nvPr>
        </p:nvSpPr>
        <p:spPr>
          <a:xfrm>
            <a:off x="4164225" y="3261700"/>
            <a:ext cx="17013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LSTMs for prediction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23"/>
          <p:cNvCxnSpPr/>
          <p:nvPr/>
        </p:nvCxnSpPr>
        <p:spPr>
          <a:xfrm flipH="1">
            <a:off x="3963900" y="3108600"/>
            <a:ext cx="2700" cy="18621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00013" rotWithShape="0" algn="bl" dir="2220000" dist="19050">
              <a:srgbClr val="434343">
                <a:alpha val="79000"/>
              </a:srgbClr>
            </a:outerShdw>
          </a:effectLst>
        </p:spPr>
      </p:cxnSp>
      <p:sp>
        <p:nvSpPr>
          <p:cNvPr id="215" name="Google Shape;215;p23"/>
          <p:cNvSpPr txBox="1"/>
          <p:nvPr>
            <p:ph idx="4294967295" type="body"/>
          </p:nvPr>
        </p:nvSpPr>
        <p:spPr>
          <a:xfrm>
            <a:off x="323975" y="3283425"/>
            <a:ext cx="34746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>
                <a:solidFill>
                  <a:srgbClr val="5B0F00"/>
                </a:solidFill>
              </a:rPr>
              <a:t>Accomplishing the ultimate goal: </a:t>
            </a:r>
            <a:r>
              <a:rPr b="1" lang="el">
                <a:solidFill>
                  <a:srgbClr val="5B0F00"/>
                </a:solidFill>
              </a:rPr>
              <a:t>NLP text  </a:t>
            </a:r>
            <a:r>
              <a:rPr lang="el">
                <a:solidFill>
                  <a:srgbClr val="5B0F00"/>
                </a:solidFill>
              </a:rPr>
              <a:t>to</a:t>
            </a:r>
            <a:r>
              <a:rPr b="1" lang="el">
                <a:solidFill>
                  <a:srgbClr val="5B0F00"/>
                </a:solidFill>
              </a:rPr>
              <a:t> SQL query   </a:t>
            </a:r>
            <a:r>
              <a:rPr lang="el">
                <a:solidFill>
                  <a:srgbClr val="5B0F00"/>
                </a:solidFill>
              </a:rPr>
              <a:t>                            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216" name="Google Shape;216;p23"/>
          <p:cNvSpPr txBox="1"/>
          <p:nvPr>
            <p:ph idx="4294967295" type="body"/>
          </p:nvPr>
        </p:nvSpPr>
        <p:spPr>
          <a:xfrm>
            <a:off x="543975" y="2835988"/>
            <a:ext cx="3193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2200" u="sng">
                <a:solidFill>
                  <a:srgbClr val="5B0F00"/>
                </a:solidFill>
              </a:rPr>
              <a:t>Recap &amp; Action Plan</a:t>
            </a:r>
            <a:r>
              <a:rPr b="1" lang="el">
                <a:solidFill>
                  <a:srgbClr val="5B0F00"/>
                </a:solidFill>
              </a:rPr>
              <a:t>  </a:t>
            </a:r>
            <a:r>
              <a:rPr lang="el">
                <a:solidFill>
                  <a:srgbClr val="5B0F00"/>
                </a:solidFill>
              </a:rPr>
              <a:t>                            </a:t>
            </a:r>
            <a:endParaRPr>
              <a:solidFill>
                <a:srgbClr val="5B0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47" y="996635"/>
            <a:ext cx="7241199" cy="16302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2" name="Google Shape;222;p24"/>
          <p:cNvSpPr txBox="1"/>
          <p:nvPr/>
        </p:nvSpPr>
        <p:spPr>
          <a:xfrm>
            <a:off x="4572000" y="1318550"/>
            <a:ext cx="742200" cy="1225800"/>
          </a:xfrm>
          <a:prstGeom prst="rect">
            <a:avLst/>
          </a:prstGeom>
          <a:noFill/>
          <a:ln cap="flat" cmpd="sng" w="762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4"/>
          <p:cNvSpPr txBox="1"/>
          <p:nvPr>
            <p:ph idx="4294967295" type="title"/>
          </p:nvPr>
        </p:nvSpPr>
        <p:spPr>
          <a:xfrm>
            <a:off x="840300" y="289225"/>
            <a:ext cx="7463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Evaluation &amp; Plan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6815150" y="1291100"/>
            <a:ext cx="860400" cy="1280700"/>
          </a:xfrm>
          <a:prstGeom prst="rect">
            <a:avLst/>
          </a:prstGeom>
          <a:noFill/>
          <a:ln cap="flat" cmpd="sng" w="762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24"/>
          <p:cNvSpPr txBox="1"/>
          <p:nvPr>
            <p:ph idx="4294967295" type="title"/>
          </p:nvPr>
        </p:nvSpPr>
        <p:spPr>
          <a:xfrm>
            <a:off x="4164225" y="3261700"/>
            <a:ext cx="17013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LSTMs for prediction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24"/>
          <p:cNvCxnSpPr/>
          <p:nvPr/>
        </p:nvCxnSpPr>
        <p:spPr>
          <a:xfrm flipH="1">
            <a:off x="3963900" y="3108600"/>
            <a:ext cx="2700" cy="18621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00013" rotWithShape="0" algn="bl" dir="2220000" dist="19050">
              <a:srgbClr val="434343">
                <a:alpha val="79000"/>
              </a:srgbClr>
            </a:outerShdw>
          </a:effectLst>
        </p:spPr>
      </p:cxnSp>
      <p:sp>
        <p:nvSpPr>
          <p:cNvPr id="227" name="Google Shape;227;p24"/>
          <p:cNvSpPr txBox="1"/>
          <p:nvPr>
            <p:ph idx="4294967295" type="body"/>
          </p:nvPr>
        </p:nvSpPr>
        <p:spPr>
          <a:xfrm>
            <a:off x="323975" y="3283425"/>
            <a:ext cx="34746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>
                <a:solidFill>
                  <a:srgbClr val="5B0F00"/>
                </a:solidFill>
              </a:rPr>
              <a:t>Accomplishing the ultimate goal: </a:t>
            </a:r>
            <a:r>
              <a:rPr b="1" lang="el">
                <a:solidFill>
                  <a:srgbClr val="5B0F00"/>
                </a:solidFill>
              </a:rPr>
              <a:t>NLP text  </a:t>
            </a:r>
            <a:r>
              <a:rPr lang="el">
                <a:solidFill>
                  <a:srgbClr val="5B0F00"/>
                </a:solidFill>
              </a:rPr>
              <a:t>to</a:t>
            </a:r>
            <a:r>
              <a:rPr b="1" lang="el">
                <a:solidFill>
                  <a:srgbClr val="5B0F00"/>
                </a:solidFill>
              </a:rPr>
              <a:t> SQL query   </a:t>
            </a:r>
            <a:r>
              <a:rPr lang="el">
                <a:solidFill>
                  <a:srgbClr val="5B0F00"/>
                </a:solidFill>
              </a:rPr>
              <a:t>                            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228" name="Google Shape;228;p24"/>
          <p:cNvSpPr txBox="1"/>
          <p:nvPr>
            <p:ph idx="4294967295" type="body"/>
          </p:nvPr>
        </p:nvSpPr>
        <p:spPr>
          <a:xfrm>
            <a:off x="543975" y="2835988"/>
            <a:ext cx="3193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2200" u="sng">
                <a:solidFill>
                  <a:srgbClr val="5B0F00"/>
                </a:solidFill>
              </a:rPr>
              <a:t>Recap &amp; Action Plan</a:t>
            </a:r>
            <a:r>
              <a:rPr b="1" lang="el">
                <a:solidFill>
                  <a:srgbClr val="5B0F00"/>
                </a:solidFill>
              </a:rPr>
              <a:t>  </a:t>
            </a:r>
            <a:r>
              <a:rPr lang="el">
                <a:solidFill>
                  <a:srgbClr val="5B0F00"/>
                </a:solidFill>
              </a:rPr>
              <a:t>                            </a:t>
            </a:r>
            <a:endParaRPr>
              <a:solidFill>
                <a:srgbClr val="5B0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47" y="996635"/>
            <a:ext cx="7241199" cy="16302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25"/>
          <p:cNvSpPr txBox="1"/>
          <p:nvPr>
            <p:ph idx="4294967295" type="title"/>
          </p:nvPr>
        </p:nvSpPr>
        <p:spPr>
          <a:xfrm>
            <a:off x="840300" y="289225"/>
            <a:ext cx="7463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Evaluation &amp; Plan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5" name="Google Shape;235;p25"/>
          <p:cNvSpPr txBox="1"/>
          <p:nvPr>
            <p:ph idx="4294967295" type="body"/>
          </p:nvPr>
        </p:nvSpPr>
        <p:spPr>
          <a:xfrm>
            <a:off x="6047975" y="3862113"/>
            <a:ext cx="2970900" cy="373200"/>
          </a:xfrm>
          <a:prstGeom prst="rect">
            <a:avLst/>
          </a:prstGeom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1400">
                <a:solidFill>
                  <a:srgbClr val="000000"/>
                </a:solidFill>
              </a:rPr>
              <a:t>$SEL_COL,  $COND_COL,  $COND#</a:t>
            </a:r>
            <a:endParaRPr b="1" i="1" sz="1400">
              <a:solidFill>
                <a:srgbClr val="000000"/>
              </a:solidFill>
            </a:endParaRPr>
          </a:p>
        </p:txBody>
      </p:sp>
      <p:sp>
        <p:nvSpPr>
          <p:cNvPr id="236" name="Google Shape;236;p25"/>
          <p:cNvSpPr txBox="1"/>
          <p:nvPr>
            <p:ph idx="4294967295" type="body"/>
          </p:nvPr>
        </p:nvSpPr>
        <p:spPr>
          <a:xfrm>
            <a:off x="6047975" y="3410363"/>
            <a:ext cx="1851000" cy="373200"/>
          </a:xfrm>
          <a:prstGeom prst="rect">
            <a:avLst/>
          </a:prstGeom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1400">
                <a:solidFill>
                  <a:srgbClr val="000000"/>
                </a:solidFill>
              </a:rPr>
              <a:t>$OP,  $COND_VAL, </a:t>
            </a:r>
            <a:endParaRPr b="1" i="1" sz="1400">
              <a:solidFill>
                <a:srgbClr val="000000"/>
              </a:solidFill>
            </a:endParaRPr>
          </a:p>
        </p:txBody>
      </p:sp>
      <p:sp>
        <p:nvSpPr>
          <p:cNvPr id="237" name="Google Shape;237;p25"/>
          <p:cNvSpPr txBox="1"/>
          <p:nvPr>
            <p:ph idx="4294967295" type="body"/>
          </p:nvPr>
        </p:nvSpPr>
        <p:spPr>
          <a:xfrm>
            <a:off x="6047975" y="2958588"/>
            <a:ext cx="668100" cy="373200"/>
          </a:xfrm>
          <a:prstGeom prst="rect">
            <a:avLst/>
          </a:prstGeom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1400">
                <a:solidFill>
                  <a:srgbClr val="000000"/>
                </a:solidFill>
              </a:rPr>
              <a:t>$AGG</a:t>
            </a:r>
            <a:endParaRPr b="1" i="1" sz="1400">
              <a:solidFill>
                <a:srgbClr val="000000"/>
              </a:solidFill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144975" y="2736400"/>
            <a:ext cx="1432700" cy="1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>
            <p:ph idx="4294967295" type="title"/>
          </p:nvPr>
        </p:nvSpPr>
        <p:spPr>
          <a:xfrm>
            <a:off x="4164225" y="3261700"/>
            <a:ext cx="17013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LSTMs for prediction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 txBox="1"/>
          <p:nvPr>
            <p:ph idx="4294967295" type="title"/>
          </p:nvPr>
        </p:nvSpPr>
        <p:spPr>
          <a:xfrm>
            <a:off x="4164225" y="4487925"/>
            <a:ext cx="35112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+2</a:t>
            </a: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LSMTs During preprocessing 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6815150" y="1291100"/>
            <a:ext cx="860400" cy="1280700"/>
          </a:xfrm>
          <a:prstGeom prst="rect">
            <a:avLst/>
          </a:prstGeom>
          <a:noFill/>
          <a:ln cap="flat" cmpd="sng" w="762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4572000" y="1318550"/>
            <a:ext cx="742200" cy="1225800"/>
          </a:xfrm>
          <a:prstGeom prst="rect">
            <a:avLst/>
          </a:prstGeom>
          <a:noFill/>
          <a:ln cap="flat" cmpd="sng" w="762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3" name="Google Shape;243;p25"/>
          <p:cNvCxnSpPr/>
          <p:nvPr/>
        </p:nvCxnSpPr>
        <p:spPr>
          <a:xfrm flipH="1">
            <a:off x="3963900" y="3108600"/>
            <a:ext cx="2700" cy="18621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00013" rotWithShape="0" algn="bl" dir="2220000" dist="19050">
              <a:srgbClr val="434343">
                <a:alpha val="79000"/>
              </a:srgbClr>
            </a:outerShdw>
          </a:effectLst>
        </p:spPr>
      </p:cxnSp>
      <p:sp>
        <p:nvSpPr>
          <p:cNvPr id="244" name="Google Shape;244;p25"/>
          <p:cNvSpPr txBox="1"/>
          <p:nvPr>
            <p:ph idx="4294967295" type="body"/>
          </p:nvPr>
        </p:nvSpPr>
        <p:spPr>
          <a:xfrm>
            <a:off x="323975" y="3283425"/>
            <a:ext cx="34746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>
                <a:solidFill>
                  <a:srgbClr val="5B0F00"/>
                </a:solidFill>
              </a:rPr>
              <a:t>Accomplishing the ultimate goal: </a:t>
            </a:r>
            <a:r>
              <a:rPr b="1" lang="el">
                <a:solidFill>
                  <a:srgbClr val="5B0F00"/>
                </a:solidFill>
              </a:rPr>
              <a:t>NLP text  </a:t>
            </a:r>
            <a:r>
              <a:rPr lang="el">
                <a:solidFill>
                  <a:srgbClr val="5B0F00"/>
                </a:solidFill>
              </a:rPr>
              <a:t>to</a:t>
            </a:r>
            <a:r>
              <a:rPr b="1" lang="el">
                <a:solidFill>
                  <a:srgbClr val="5B0F00"/>
                </a:solidFill>
              </a:rPr>
              <a:t> SQL query   </a:t>
            </a:r>
            <a:r>
              <a:rPr lang="el">
                <a:solidFill>
                  <a:srgbClr val="5B0F00"/>
                </a:solidFill>
              </a:rPr>
              <a:t>                            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245" name="Google Shape;245;p25"/>
          <p:cNvSpPr txBox="1"/>
          <p:nvPr>
            <p:ph idx="4294967295" type="body"/>
          </p:nvPr>
        </p:nvSpPr>
        <p:spPr>
          <a:xfrm>
            <a:off x="543975" y="2835988"/>
            <a:ext cx="3193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2200" u="sng">
                <a:solidFill>
                  <a:srgbClr val="5B0F00"/>
                </a:solidFill>
              </a:rPr>
              <a:t>Recap &amp; Action Plan</a:t>
            </a:r>
            <a:r>
              <a:rPr b="1" lang="el">
                <a:solidFill>
                  <a:srgbClr val="5B0F00"/>
                </a:solidFill>
              </a:rPr>
              <a:t>  </a:t>
            </a:r>
            <a:r>
              <a:rPr lang="el">
                <a:solidFill>
                  <a:srgbClr val="5B0F00"/>
                </a:solidFill>
              </a:rPr>
              <a:t>                            </a:t>
            </a:r>
            <a:endParaRPr>
              <a:solidFill>
                <a:srgbClr val="5B0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47" y="996635"/>
            <a:ext cx="7241199" cy="16302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1" name="Google Shape;251;p26"/>
          <p:cNvSpPr txBox="1"/>
          <p:nvPr>
            <p:ph idx="4294967295" type="title"/>
          </p:nvPr>
        </p:nvSpPr>
        <p:spPr>
          <a:xfrm>
            <a:off x="840300" y="289225"/>
            <a:ext cx="7463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Evaluation &amp; Plan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2" name="Google Shape;252;p26"/>
          <p:cNvSpPr txBox="1"/>
          <p:nvPr>
            <p:ph idx="4294967295" type="body"/>
          </p:nvPr>
        </p:nvSpPr>
        <p:spPr>
          <a:xfrm>
            <a:off x="6047975" y="3862113"/>
            <a:ext cx="2970900" cy="373200"/>
          </a:xfrm>
          <a:prstGeom prst="rect">
            <a:avLst/>
          </a:prstGeom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1400">
                <a:solidFill>
                  <a:srgbClr val="000000"/>
                </a:solidFill>
              </a:rPr>
              <a:t>$SEL_COL,  $COND_COL,  $COND#</a:t>
            </a:r>
            <a:endParaRPr b="1" i="1" sz="1400">
              <a:solidFill>
                <a:srgbClr val="000000"/>
              </a:solidFill>
            </a:endParaRPr>
          </a:p>
        </p:txBody>
      </p:sp>
      <p:sp>
        <p:nvSpPr>
          <p:cNvPr id="253" name="Google Shape;253;p26"/>
          <p:cNvSpPr txBox="1"/>
          <p:nvPr>
            <p:ph idx="4294967295" type="body"/>
          </p:nvPr>
        </p:nvSpPr>
        <p:spPr>
          <a:xfrm>
            <a:off x="6047975" y="3410363"/>
            <a:ext cx="1851000" cy="373200"/>
          </a:xfrm>
          <a:prstGeom prst="rect">
            <a:avLst/>
          </a:prstGeom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1400">
                <a:solidFill>
                  <a:srgbClr val="000000"/>
                </a:solidFill>
              </a:rPr>
              <a:t>$OP,  $COND_VAL, </a:t>
            </a:r>
            <a:endParaRPr b="1" i="1" sz="1400">
              <a:solidFill>
                <a:srgbClr val="000000"/>
              </a:solidFill>
            </a:endParaRPr>
          </a:p>
        </p:txBody>
      </p:sp>
      <p:sp>
        <p:nvSpPr>
          <p:cNvPr id="254" name="Google Shape;254;p26"/>
          <p:cNvSpPr txBox="1"/>
          <p:nvPr>
            <p:ph idx="4294967295" type="body"/>
          </p:nvPr>
        </p:nvSpPr>
        <p:spPr>
          <a:xfrm>
            <a:off x="6047975" y="2958588"/>
            <a:ext cx="668100" cy="373200"/>
          </a:xfrm>
          <a:prstGeom prst="rect">
            <a:avLst/>
          </a:prstGeom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1400">
                <a:solidFill>
                  <a:srgbClr val="000000"/>
                </a:solidFill>
              </a:rPr>
              <a:t>$AGG</a:t>
            </a:r>
            <a:endParaRPr b="1" i="1" sz="1400">
              <a:solidFill>
                <a:srgbClr val="000000"/>
              </a:solidFill>
            </a:endParaRPr>
          </a:p>
        </p:txBody>
      </p:sp>
      <p:pic>
        <p:nvPicPr>
          <p:cNvPr id="255" name="Google Shape;2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5144975" y="2736400"/>
            <a:ext cx="1432700" cy="1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6"/>
          <p:cNvSpPr txBox="1"/>
          <p:nvPr>
            <p:ph idx="4294967295" type="title"/>
          </p:nvPr>
        </p:nvSpPr>
        <p:spPr>
          <a:xfrm>
            <a:off x="4164225" y="3261700"/>
            <a:ext cx="17013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LSTMs for prediction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"/>
          <p:cNvSpPr txBox="1"/>
          <p:nvPr>
            <p:ph idx="4294967295" type="title"/>
          </p:nvPr>
        </p:nvSpPr>
        <p:spPr>
          <a:xfrm>
            <a:off x="4164225" y="4487925"/>
            <a:ext cx="35112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+2 LSMTs During preprocessing 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6815150" y="1291100"/>
            <a:ext cx="860400" cy="1280700"/>
          </a:xfrm>
          <a:prstGeom prst="rect">
            <a:avLst/>
          </a:prstGeom>
          <a:noFill/>
          <a:ln cap="flat" cmpd="sng" w="762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623150" y="1523275"/>
            <a:ext cx="2448000" cy="5286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4572000" y="1318550"/>
            <a:ext cx="742200" cy="1225800"/>
          </a:xfrm>
          <a:prstGeom prst="rect">
            <a:avLst/>
          </a:prstGeom>
          <a:noFill/>
          <a:ln cap="flat" cmpd="sng" w="762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1" name="Google Shape;261;p26"/>
          <p:cNvCxnSpPr/>
          <p:nvPr/>
        </p:nvCxnSpPr>
        <p:spPr>
          <a:xfrm flipH="1">
            <a:off x="3963900" y="3108600"/>
            <a:ext cx="2700" cy="18621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00013" rotWithShape="0" algn="bl" dir="2220000" dist="19050">
              <a:srgbClr val="434343">
                <a:alpha val="79000"/>
              </a:srgbClr>
            </a:outerShdw>
          </a:effectLst>
        </p:spPr>
      </p:cxnSp>
      <p:sp>
        <p:nvSpPr>
          <p:cNvPr id="262" name="Google Shape;262;p26"/>
          <p:cNvSpPr txBox="1"/>
          <p:nvPr>
            <p:ph idx="4294967295" type="body"/>
          </p:nvPr>
        </p:nvSpPr>
        <p:spPr>
          <a:xfrm>
            <a:off x="323975" y="4116825"/>
            <a:ext cx="28878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>
                <a:solidFill>
                  <a:srgbClr val="434343"/>
                </a:solidFill>
              </a:rPr>
              <a:t>Two Basic Competitors:   </a:t>
            </a:r>
            <a:r>
              <a:rPr lang="el">
                <a:solidFill>
                  <a:srgbClr val="FF9900"/>
                </a:solidFill>
              </a:rPr>
              <a:t>                 </a:t>
            </a:r>
            <a:r>
              <a:rPr b="1" lang="el">
                <a:solidFill>
                  <a:srgbClr val="FF9900"/>
                </a:solidFill>
              </a:rPr>
              <a:t>Seq2SQL </a:t>
            </a:r>
            <a:r>
              <a:rPr b="1" lang="el" u="sng">
                <a:solidFill>
                  <a:srgbClr val="434343"/>
                </a:solidFill>
              </a:rPr>
              <a:t>&amp;</a:t>
            </a:r>
            <a:r>
              <a:rPr lang="el">
                <a:solidFill>
                  <a:srgbClr val="434343"/>
                </a:solidFill>
              </a:rPr>
              <a:t> </a:t>
            </a:r>
            <a:r>
              <a:rPr b="1" lang="el">
                <a:solidFill>
                  <a:srgbClr val="FF9900"/>
                </a:solidFill>
              </a:rPr>
              <a:t>SQLNet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3" name="Google Shape;263;p26"/>
          <p:cNvSpPr txBox="1"/>
          <p:nvPr>
            <p:ph idx="4294967295" type="body"/>
          </p:nvPr>
        </p:nvSpPr>
        <p:spPr>
          <a:xfrm>
            <a:off x="323975" y="3283425"/>
            <a:ext cx="34746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>
                <a:solidFill>
                  <a:srgbClr val="5B0F00"/>
                </a:solidFill>
              </a:rPr>
              <a:t>Accomplishing the ultimate goal: </a:t>
            </a:r>
            <a:r>
              <a:rPr b="1" lang="el">
                <a:solidFill>
                  <a:srgbClr val="5B0F00"/>
                </a:solidFill>
              </a:rPr>
              <a:t>NLP text  </a:t>
            </a:r>
            <a:r>
              <a:rPr lang="el">
                <a:solidFill>
                  <a:srgbClr val="5B0F00"/>
                </a:solidFill>
              </a:rPr>
              <a:t>to</a:t>
            </a:r>
            <a:r>
              <a:rPr b="1" lang="el">
                <a:solidFill>
                  <a:srgbClr val="5B0F00"/>
                </a:solidFill>
              </a:rPr>
              <a:t> SQL query   </a:t>
            </a:r>
            <a:r>
              <a:rPr lang="el">
                <a:solidFill>
                  <a:srgbClr val="5B0F00"/>
                </a:solidFill>
              </a:rPr>
              <a:t>                            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264" name="Google Shape;264;p26"/>
          <p:cNvSpPr txBox="1"/>
          <p:nvPr>
            <p:ph idx="4294967295" type="body"/>
          </p:nvPr>
        </p:nvSpPr>
        <p:spPr>
          <a:xfrm>
            <a:off x="543975" y="2835988"/>
            <a:ext cx="3193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2200" u="sng">
                <a:solidFill>
                  <a:srgbClr val="5B0F00"/>
                </a:solidFill>
              </a:rPr>
              <a:t>Recap &amp; Action Plan</a:t>
            </a:r>
            <a:r>
              <a:rPr b="1" lang="el">
                <a:solidFill>
                  <a:srgbClr val="5B0F00"/>
                </a:solidFill>
              </a:rPr>
              <a:t>  </a:t>
            </a:r>
            <a:r>
              <a:rPr lang="el">
                <a:solidFill>
                  <a:srgbClr val="5B0F00"/>
                </a:solidFill>
              </a:rPr>
              <a:t>                            </a:t>
            </a:r>
            <a:endParaRPr>
              <a:solidFill>
                <a:srgbClr val="5B0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47" y="996635"/>
            <a:ext cx="7241199" cy="16302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0" name="Google Shape;270;p27"/>
          <p:cNvSpPr txBox="1"/>
          <p:nvPr>
            <p:ph idx="4294967295" type="title"/>
          </p:nvPr>
        </p:nvSpPr>
        <p:spPr>
          <a:xfrm>
            <a:off x="840300" y="289225"/>
            <a:ext cx="7463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Evaluation &amp; Plan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6815150" y="1291100"/>
            <a:ext cx="860400" cy="1280700"/>
          </a:xfrm>
          <a:prstGeom prst="rect">
            <a:avLst/>
          </a:prstGeom>
          <a:noFill/>
          <a:ln cap="flat" cmpd="sng" w="762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2" name="Google Shape;272;p27"/>
          <p:cNvCxnSpPr/>
          <p:nvPr/>
        </p:nvCxnSpPr>
        <p:spPr>
          <a:xfrm flipH="1">
            <a:off x="3963900" y="3108600"/>
            <a:ext cx="2700" cy="18621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00013" rotWithShape="0" algn="bl" dir="2220000" dist="19050">
              <a:srgbClr val="434343">
                <a:alpha val="79000"/>
              </a:srgbClr>
            </a:outerShdw>
          </a:effectLst>
        </p:spPr>
      </p:cxnSp>
      <p:sp>
        <p:nvSpPr>
          <p:cNvPr id="273" name="Google Shape;273;p27"/>
          <p:cNvSpPr txBox="1"/>
          <p:nvPr>
            <p:ph idx="4294967295" type="body"/>
          </p:nvPr>
        </p:nvSpPr>
        <p:spPr>
          <a:xfrm>
            <a:off x="323975" y="4116825"/>
            <a:ext cx="28878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>
                <a:solidFill>
                  <a:srgbClr val="434343"/>
                </a:solidFill>
              </a:rPr>
              <a:t>Two Basic Competitors:   </a:t>
            </a:r>
            <a:r>
              <a:rPr lang="el">
                <a:solidFill>
                  <a:srgbClr val="FF9900"/>
                </a:solidFill>
              </a:rPr>
              <a:t>                 </a:t>
            </a:r>
            <a:r>
              <a:rPr b="1" lang="el">
                <a:solidFill>
                  <a:srgbClr val="FF9900"/>
                </a:solidFill>
              </a:rPr>
              <a:t>Seq2SQL </a:t>
            </a:r>
            <a:r>
              <a:rPr b="1" lang="el" u="sng">
                <a:solidFill>
                  <a:srgbClr val="434343"/>
                </a:solidFill>
              </a:rPr>
              <a:t>&amp;</a:t>
            </a:r>
            <a:r>
              <a:rPr lang="el">
                <a:solidFill>
                  <a:srgbClr val="434343"/>
                </a:solidFill>
              </a:rPr>
              <a:t> </a:t>
            </a:r>
            <a:r>
              <a:rPr b="1" lang="el">
                <a:solidFill>
                  <a:srgbClr val="FF9900"/>
                </a:solidFill>
              </a:rPr>
              <a:t>SQLNet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4" name="Google Shape;274;p27"/>
          <p:cNvSpPr txBox="1"/>
          <p:nvPr>
            <p:ph idx="4294967295" type="body"/>
          </p:nvPr>
        </p:nvSpPr>
        <p:spPr>
          <a:xfrm>
            <a:off x="323975" y="3283425"/>
            <a:ext cx="34746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l">
                <a:solidFill>
                  <a:srgbClr val="5B0F00"/>
                </a:solidFill>
              </a:rPr>
              <a:t>A</a:t>
            </a:r>
            <a:r>
              <a:rPr lang="el">
                <a:solidFill>
                  <a:srgbClr val="5B0F00"/>
                </a:solidFill>
              </a:rPr>
              <a:t>ccomplishing the ultimate goal: </a:t>
            </a:r>
            <a:r>
              <a:rPr b="1" lang="el">
                <a:solidFill>
                  <a:srgbClr val="5B0F00"/>
                </a:solidFill>
              </a:rPr>
              <a:t>NLP text  </a:t>
            </a:r>
            <a:r>
              <a:rPr lang="el">
                <a:solidFill>
                  <a:srgbClr val="5B0F00"/>
                </a:solidFill>
              </a:rPr>
              <a:t>to</a:t>
            </a:r>
            <a:r>
              <a:rPr b="1" lang="el">
                <a:solidFill>
                  <a:srgbClr val="5B0F00"/>
                </a:solidFill>
              </a:rPr>
              <a:t> SQL query   </a:t>
            </a:r>
            <a:r>
              <a:rPr lang="el">
                <a:solidFill>
                  <a:srgbClr val="5B0F00"/>
                </a:solidFill>
              </a:rPr>
              <a:t>                            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275" name="Google Shape;275;p27"/>
          <p:cNvSpPr txBox="1"/>
          <p:nvPr>
            <p:ph idx="4294967295" type="body"/>
          </p:nvPr>
        </p:nvSpPr>
        <p:spPr>
          <a:xfrm>
            <a:off x="4113825" y="2816613"/>
            <a:ext cx="45936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l" sz="2200" u="sng">
                <a:solidFill>
                  <a:srgbClr val="5B0F00"/>
                </a:solidFill>
              </a:rPr>
              <a:t>Implementation details</a:t>
            </a:r>
            <a:endParaRPr b="1" i="1" sz="2200" u="sng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4572000" y="1318550"/>
            <a:ext cx="742200" cy="1225800"/>
          </a:xfrm>
          <a:prstGeom prst="rect">
            <a:avLst/>
          </a:prstGeom>
          <a:noFill/>
          <a:ln cap="flat" cmpd="sng" w="762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623150" y="1523275"/>
            <a:ext cx="2448000" cy="5286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27"/>
          <p:cNvSpPr txBox="1"/>
          <p:nvPr>
            <p:ph idx="4294967295" type="body"/>
          </p:nvPr>
        </p:nvSpPr>
        <p:spPr>
          <a:xfrm>
            <a:off x="4052475" y="3300888"/>
            <a:ext cx="52599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❖"/>
            </a:pPr>
            <a:r>
              <a:rPr lang="el">
                <a:solidFill>
                  <a:srgbClr val="5B0F00"/>
                </a:solidFill>
              </a:rPr>
              <a:t>WikiSQL Dataset &amp; </a:t>
            </a:r>
            <a:r>
              <a:rPr b="1" lang="el">
                <a:solidFill>
                  <a:srgbClr val="5B0F00"/>
                </a:solidFill>
              </a:rPr>
              <a:t>Adam </a:t>
            </a:r>
            <a:r>
              <a:rPr lang="el">
                <a:solidFill>
                  <a:srgbClr val="5B0F00"/>
                </a:solidFill>
              </a:rPr>
              <a:t>optimizer</a:t>
            </a:r>
            <a:r>
              <a:rPr lang="el">
                <a:solidFill>
                  <a:srgbClr val="5B0F00"/>
                </a:solidFill>
              </a:rPr>
              <a:t>     </a:t>
            </a:r>
            <a:endParaRPr>
              <a:solidFill>
                <a:srgbClr val="5B0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❖"/>
            </a:pPr>
            <a:r>
              <a:rPr lang="el">
                <a:solidFill>
                  <a:srgbClr val="5B0F00"/>
                </a:solidFill>
              </a:rPr>
              <a:t>Tuning: </a:t>
            </a:r>
            <a:r>
              <a:rPr b="1" lang="el">
                <a:solidFill>
                  <a:srgbClr val="5B0F00"/>
                </a:solidFill>
              </a:rPr>
              <a:t>dimens</a:t>
            </a:r>
            <a:r>
              <a:rPr lang="el">
                <a:solidFill>
                  <a:srgbClr val="5B0F00"/>
                </a:solidFill>
              </a:rPr>
              <a:t>, </a:t>
            </a:r>
            <a:r>
              <a:rPr b="1" lang="el">
                <a:solidFill>
                  <a:srgbClr val="5B0F00"/>
                </a:solidFill>
              </a:rPr>
              <a:t>dropout rate</a:t>
            </a:r>
            <a:r>
              <a:rPr lang="el">
                <a:solidFill>
                  <a:srgbClr val="5B0F00"/>
                </a:solidFill>
              </a:rPr>
              <a:t>, etc.</a:t>
            </a:r>
            <a:r>
              <a:rPr lang="el">
                <a:solidFill>
                  <a:srgbClr val="5B0F00"/>
                </a:solidFill>
              </a:rPr>
              <a:t>      </a:t>
            </a:r>
            <a:endParaRPr>
              <a:solidFill>
                <a:srgbClr val="5B0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700"/>
              <a:buChar char="❖"/>
            </a:pPr>
            <a:r>
              <a:rPr lang="el" sz="1700">
                <a:solidFill>
                  <a:srgbClr val="5B0F00"/>
                </a:solidFill>
              </a:rPr>
              <a:t>Embed: </a:t>
            </a:r>
            <a:r>
              <a:rPr b="1" lang="el" sz="1700">
                <a:solidFill>
                  <a:srgbClr val="5B0F00"/>
                </a:solidFill>
              </a:rPr>
              <a:t>Glove </a:t>
            </a:r>
            <a:r>
              <a:rPr lang="el" sz="1700">
                <a:solidFill>
                  <a:srgbClr val="5B0F00"/>
                </a:solidFill>
              </a:rPr>
              <a:t>&amp; </a:t>
            </a:r>
            <a:r>
              <a:rPr b="1" lang="el" sz="1700">
                <a:solidFill>
                  <a:srgbClr val="5B0F00"/>
                </a:solidFill>
              </a:rPr>
              <a:t>paragram_sl 999 czeng </a:t>
            </a:r>
            <a:endParaRPr>
              <a:solidFill>
                <a:srgbClr val="5B0F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❖"/>
            </a:pPr>
            <a:r>
              <a:rPr b="1" i="1" lang="el" sz="1900" u="sng">
                <a:solidFill>
                  <a:srgbClr val="434343"/>
                </a:solidFill>
              </a:rPr>
              <a:t>My experiments on optimizers </a:t>
            </a:r>
            <a:r>
              <a:rPr b="1" i="1" lang="el" sz="1900" u="sng">
                <a:solidFill>
                  <a:srgbClr val="434343"/>
                </a:solidFill>
              </a:rPr>
              <a:t>&amp; tuning</a:t>
            </a:r>
            <a:endParaRPr b="1" i="1" sz="1900" u="sng">
              <a:solidFill>
                <a:srgbClr val="434343"/>
              </a:solidFill>
            </a:endParaRPr>
          </a:p>
        </p:txBody>
      </p:sp>
      <p:sp>
        <p:nvSpPr>
          <p:cNvPr id="279" name="Google Shape;279;p27"/>
          <p:cNvSpPr txBox="1"/>
          <p:nvPr>
            <p:ph idx="4294967295" type="body"/>
          </p:nvPr>
        </p:nvSpPr>
        <p:spPr>
          <a:xfrm>
            <a:off x="543975" y="2835988"/>
            <a:ext cx="3193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2200" u="sng">
                <a:solidFill>
                  <a:srgbClr val="5B0F00"/>
                </a:solidFill>
              </a:rPr>
              <a:t>Recap &amp; Action Plan</a:t>
            </a:r>
            <a:r>
              <a:rPr b="1" lang="el">
                <a:solidFill>
                  <a:srgbClr val="5B0F00"/>
                </a:solidFill>
              </a:rPr>
              <a:t>  </a:t>
            </a:r>
            <a:r>
              <a:rPr lang="el">
                <a:solidFill>
                  <a:srgbClr val="5B0F00"/>
                </a:solidFill>
              </a:rPr>
              <a:t>                            </a:t>
            </a:r>
            <a:endParaRPr>
              <a:solidFill>
                <a:srgbClr val="5B0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3754425" y="870100"/>
            <a:ext cx="527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3000" u="sng">
                <a:solidFill>
                  <a:srgbClr val="98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Thanks for </a:t>
            </a:r>
            <a:r>
              <a:rPr i="1" lang="el" sz="3000" u="sng">
                <a:solidFill>
                  <a:srgbClr val="98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watching</a:t>
            </a:r>
            <a:r>
              <a:rPr i="1" lang="el" sz="3000" u="sng">
                <a:solidFill>
                  <a:srgbClr val="98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3000">
              <a:solidFill>
                <a:srgbClr val="98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85" name="Google Shape;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00" y="2431900"/>
            <a:ext cx="2234600" cy="22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410200" y="870100"/>
            <a:ext cx="527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3000" u="sng">
                <a:solidFill>
                  <a:srgbClr val="98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Slides Structure</a:t>
            </a:r>
            <a:endParaRPr sz="3000">
              <a:solidFill>
                <a:srgbClr val="98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119425" y="1646550"/>
            <a:ext cx="39051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Char char="➢"/>
            </a:pPr>
            <a:r>
              <a:rPr i="1" lang="el" sz="20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TypeSQL introduction</a:t>
            </a:r>
            <a:endParaRPr i="1" sz="20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Char char="➢"/>
            </a:pPr>
            <a:r>
              <a:rPr i="1" lang="el" sz="20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Implementation</a:t>
            </a:r>
            <a:endParaRPr i="1" sz="20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Char char="➢"/>
            </a:pPr>
            <a:r>
              <a:rPr i="1" lang="el" sz="20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Evaluation &amp; Plan</a:t>
            </a:r>
            <a:endParaRPr i="1" sz="20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00" y="2431900"/>
            <a:ext cx="2234600" cy="22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840300" y="289225"/>
            <a:ext cx="7776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Presentation: </a:t>
            </a:r>
            <a:r>
              <a:rPr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Instead of </a:t>
            </a:r>
            <a:r>
              <a:rPr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Introduction 1/2</a:t>
            </a:r>
            <a:endParaRPr sz="2800" u="sng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9475" y="2402400"/>
            <a:ext cx="28473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u="sng"/>
              <a:t>Q</a:t>
            </a:r>
            <a:r>
              <a:rPr b="1" i="1" lang="el" u="sng"/>
              <a:t>uestion for a relation</a:t>
            </a:r>
            <a:endParaRPr b="1" i="1" u="sng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05" y="1345628"/>
            <a:ext cx="1229753" cy="1056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214" y="1875223"/>
            <a:ext cx="661252" cy="56823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1936241" y="1875223"/>
            <a:ext cx="7629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906775" y="1705450"/>
            <a:ext cx="1836900" cy="7665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l" sz="1900"/>
              <a:t>Corresponding  Sql query</a:t>
            </a:r>
            <a:endParaRPr i="1" sz="19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4328825" y="1121063"/>
            <a:ext cx="1206875" cy="1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5794151" y="996625"/>
            <a:ext cx="19695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2700" u="sng">
                <a:solidFill>
                  <a:srgbClr val="783F04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TypeSQL</a:t>
            </a:r>
            <a:endParaRPr i="1" sz="2700" u="sng">
              <a:solidFill>
                <a:srgbClr val="783F04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5217550" y="1664825"/>
            <a:ext cx="3840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Slot filling approach 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Knowledge based </a:t>
            </a: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aware 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5794140" y="2258009"/>
            <a:ext cx="34713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i.e. Assign each query word a type</a:t>
            </a:r>
            <a:r>
              <a:rPr i="1" lang="el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l" sz="16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Column, Number, KB entity)</a:t>
            </a:r>
            <a:endParaRPr i="1" sz="16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217550" y="3135800"/>
            <a:ext cx="36018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c)</a:t>
            </a: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DB rows for better</a:t>
            </a: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a</a:t>
            </a: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ccuracy  </a:t>
            </a:r>
            <a:r>
              <a:rPr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+9% improvement ) 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52350" y="1315775"/>
            <a:ext cx="2606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2200" u="sng">
                <a:solidFill>
                  <a:srgbClr val="5B0F00"/>
                </a:solidFill>
              </a:rPr>
              <a:t>What are Slots ??? </a:t>
            </a:r>
            <a:endParaRPr b="1" i="1" sz="2200" u="sng">
              <a:solidFill>
                <a:srgbClr val="5B0F00"/>
              </a:solidFill>
            </a:endParaRPr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840300" y="289225"/>
            <a:ext cx="7463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Presenatation: </a:t>
            </a:r>
            <a:r>
              <a:rPr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Basic idea (2/2)</a:t>
            </a:r>
            <a:endParaRPr sz="2800" u="sng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71050" y="2023175"/>
            <a:ext cx="4099800" cy="1354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2000">
                <a:solidFill>
                  <a:srgbClr val="000000"/>
                </a:solidFill>
              </a:rPr>
              <a:t>SELECT </a:t>
            </a:r>
            <a:r>
              <a:rPr b="1" i="1" lang="el" sz="2200">
                <a:solidFill>
                  <a:srgbClr val="5B0F00"/>
                </a:solidFill>
              </a:rPr>
              <a:t> </a:t>
            </a:r>
            <a:r>
              <a:rPr b="1" i="1" lang="el">
                <a:solidFill>
                  <a:srgbClr val="5B0F00"/>
                </a:solidFill>
              </a:rPr>
              <a:t>$AGGR   $SEL_COL   </a:t>
            </a:r>
            <a:r>
              <a:rPr b="1" i="1" lang="el" sz="2200">
                <a:solidFill>
                  <a:srgbClr val="5B0F00"/>
                </a:solidFill>
              </a:rPr>
              <a:t>                      </a:t>
            </a:r>
            <a:r>
              <a:rPr b="1" i="1" lang="el" sz="2000">
                <a:solidFill>
                  <a:srgbClr val="000000"/>
                </a:solidFill>
              </a:rPr>
              <a:t>WHERE</a:t>
            </a:r>
            <a:r>
              <a:rPr b="1" i="1" lang="el" sz="2200">
                <a:solidFill>
                  <a:srgbClr val="5B0F00"/>
                </a:solidFill>
              </a:rPr>
              <a:t> </a:t>
            </a:r>
            <a:r>
              <a:rPr b="1" i="1" lang="el" sz="1700">
                <a:solidFill>
                  <a:srgbClr val="5B0F00"/>
                </a:solidFill>
              </a:rPr>
              <a:t>$COND_COL $OP  $COND_VAL</a:t>
            </a:r>
            <a:r>
              <a:rPr b="1" i="1" lang="el" sz="1700">
                <a:solidFill>
                  <a:srgbClr val="5B0F00"/>
                </a:solidFill>
              </a:rPr>
              <a:t>    </a:t>
            </a:r>
            <a:r>
              <a:rPr b="1" i="1" lang="el" sz="2200">
                <a:solidFill>
                  <a:srgbClr val="5B0F00"/>
                </a:solidFill>
              </a:rPr>
              <a:t>            </a:t>
            </a:r>
            <a:r>
              <a:rPr b="1" i="1" lang="el" sz="2000">
                <a:solidFill>
                  <a:srgbClr val="000000"/>
                </a:solidFill>
              </a:rPr>
              <a:t>(AND </a:t>
            </a:r>
            <a:r>
              <a:rPr b="1" i="1" lang="el" sz="1700">
                <a:solidFill>
                  <a:srgbClr val="5B0F00"/>
                </a:solidFill>
              </a:rPr>
              <a:t>$COND_COL $OP  $COND_VAL</a:t>
            </a:r>
            <a:r>
              <a:rPr b="1" i="1" lang="el" sz="2000">
                <a:solidFill>
                  <a:srgbClr val="000000"/>
                </a:solidFill>
              </a:rPr>
              <a:t>)*</a:t>
            </a:r>
            <a:endParaRPr b="1" i="1" sz="2200" u="sng">
              <a:solidFill>
                <a:srgbClr val="5B0F00"/>
              </a:solidFill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4780563" y="1051788"/>
            <a:ext cx="600" cy="3039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00013" rotWithShape="0" algn="bl" dir="2220000" dist="19050">
              <a:srgbClr val="434343">
                <a:alpha val="79000"/>
              </a:srgbClr>
            </a:outerShdw>
          </a:effectLst>
        </p:spPr>
      </p:cxn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5496650" y="1315775"/>
            <a:ext cx="3068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2200" u="sng">
                <a:solidFill>
                  <a:srgbClr val="5B0F00"/>
                </a:solidFill>
              </a:rPr>
              <a:t>Three steps Formula</a:t>
            </a:r>
            <a:endParaRPr b="1" i="1" sz="2200" u="sng">
              <a:solidFill>
                <a:srgbClr val="5B0F00"/>
              </a:solidFill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5090900" y="1926650"/>
            <a:ext cx="3794100" cy="660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arenR"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Preprocessing: type recognition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32800" y="3979800"/>
            <a:ext cx="47763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Bid</a:t>
            </a: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v. p</a:t>
            </a: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resident</a:t>
            </a: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US in 2019 ? 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120650" y="3650050"/>
            <a:ext cx="1051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Query:</a:t>
            </a:r>
            <a:endParaRPr sz="17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32800" y="4281650"/>
            <a:ext cx="7524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(none)</a:t>
            </a:r>
            <a:r>
              <a:rPr lang="el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l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1"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679975" y="4281650"/>
            <a:ext cx="901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(person)</a:t>
            </a:r>
            <a:endParaRPr i="1"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1532000" y="4281650"/>
            <a:ext cx="9057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(column) </a:t>
            </a:r>
            <a:r>
              <a:rPr i="1" lang="el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1"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2447575" y="4281650"/>
            <a:ext cx="901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l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country</a:t>
            </a:r>
            <a:r>
              <a:rPr lang="el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i="1"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3358950" y="4281650"/>
            <a:ext cx="901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(year)</a:t>
            </a:r>
            <a:endParaRPr i="1"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5173175" y="2398475"/>
            <a:ext cx="3471300" cy="9795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   </a:t>
            </a: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Bi-directional</a:t>
            </a: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LSTM for 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a) Type-word encoding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b) Column’s name encoding 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5173175" y="3377975"/>
            <a:ext cx="3834900" cy="5277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   Slot </a:t>
            </a: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 (more Bi-LSTMs)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92400" y="1259763"/>
            <a:ext cx="24630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Two Bi-LSTMs for</a:t>
            </a:r>
            <a:endParaRPr i="1"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Quest: word-type  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schema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840300" y="289225"/>
            <a:ext cx="7463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Implementation:</a:t>
            </a:r>
            <a:r>
              <a:rPr lang="el" sz="2800">
                <a:latin typeface="Century Schoolbook"/>
                <a:ea typeface="Century Schoolbook"/>
                <a:cs typeface="Century Schoolbook"/>
                <a:sym typeface="Century Schoolbook"/>
              </a:rPr>
              <a:t>   Encoding (1/3)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993275" y="1619613"/>
            <a:ext cx="395700" cy="15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2993275" y="1916863"/>
            <a:ext cx="395700" cy="15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3403175" y="1478163"/>
            <a:ext cx="12360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H-</a:t>
            </a:r>
            <a:r>
              <a:rPr i="1" lang="e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QT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3403175" y="1775413"/>
            <a:ext cx="12360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H-</a:t>
            </a:r>
            <a:r>
              <a:rPr i="1" lang="e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863326" y="1300500"/>
            <a:ext cx="872125" cy="10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5143700" y="1091800"/>
            <a:ext cx="1912800" cy="457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Slot Predictions</a:t>
            </a:r>
            <a:endParaRPr i="1" sz="1600" u="sng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639175" y="1475738"/>
            <a:ext cx="3089700" cy="827400"/>
          </a:xfrm>
          <a:prstGeom prst="rect">
            <a:avLst/>
          </a:prstGeom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1300">
                <a:solidFill>
                  <a:srgbClr val="000000"/>
                </a:solidFill>
              </a:rPr>
              <a:t>SELECT </a:t>
            </a:r>
            <a:r>
              <a:rPr b="1" i="1" lang="el" sz="1300">
                <a:solidFill>
                  <a:srgbClr val="5B0F00"/>
                </a:solidFill>
              </a:rPr>
              <a:t> $AGGR   $SEL_COL                         </a:t>
            </a:r>
            <a:r>
              <a:rPr b="1" i="1" lang="el" sz="1300">
                <a:solidFill>
                  <a:srgbClr val="000000"/>
                </a:solidFill>
              </a:rPr>
              <a:t>WHERE</a:t>
            </a:r>
            <a:r>
              <a:rPr b="1" i="1" lang="el" sz="1300">
                <a:solidFill>
                  <a:srgbClr val="5B0F00"/>
                </a:solidFill>
              </a:rPr>
              <a:t> $COND_COL $OP  $COND_VAL                </a:t>
            </a:r>
            <a:r>
              <a:rPr b="1" i="1" lang="el" sz="1300">
                <a:solidFill>
                  <a:srgbClr val="000000"/>
                </a:solidFill>
              </a:rPr>
              <a:t>(AND </a:t>
            </a:r>
            <a:r>
              <a:rPr b="1" i="1" lang="el" sz="1300">
                <a:solidFill>
                  <a:srgbClr val="5B0F00"/>
                </a:solidFill>
              </a:rPr>
              <a:t>$COND_COL $OP  $COND_VAL</a:t>
            </a:r>
            <a:r>
              <a:rPr b="1" i="1" lang="el" sz="1300">
                <a:solidFill>
                  <a:srgbClr val="000000"/>
                </a:solidFill>
              </a:rPr>
              <a:t>)*</a:t>
            </a:r>
            <a:endParaRPr b="1" i="1" sz="1300" u="sng">
              <a:solidFill>
                <a:srgbClr val="5B0F00"/>
              </a:solidFill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 flipH="1" rot="10800000">
            <a:off x="751750" y="2512375"/>
            <a:ext cx="7408500" cy="19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00013" rotWithShape="0" algn="bl" dir="2220000" dist="19050">
              <a:srgbClr val="000000">
                <a:alpha val="79000"/>
              </a:srgbClr>
            </a:outerShdw>
          </a:effectLst>
        </p:spPr>
      </p:cxn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2012325" y="3975500"/>
            <a:ext cx="2970900" cy="373200"/>
          </a:xfrm>
          <a:prstGeom prst="rect">
            <a:avLst/>
          </a:prstGeom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1400">
                <a:solidFill>
                  <a:srgbClr val="000000"/>
                </a:solidFill>
              </a:rPr>
              <a:t>$SEL_COL,  $COND_COL,  $COND#</a:t>
            </a:r>
            <a:endParaRPr b="1" i="1" sz="1400">
              <a:solidFill>
                <a:srgbClr val="000000"/>
              </a:solidFill>
            </a:endParaRPr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2012325" y="3484163"/>
            <a:ext cx="1851000" cy="373200"/>
          </a:xfrm>
          <a:prstGeom prst="rect">
            <a:avLst/>
          </a:prstGeom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1400">
                <a:solidFill>
                  <a:srgbClr val="000000"/>
                </a:solidFill>
              </a:rPr>
              <a:t>$OP,  $COND_VAL, </a:t>
            </a:r>
            <a:endParaRPr b="1" i="1" sz="1400">
              <a:solidFill>
                <a:srgbClr val="000000"/>
              </a:solidFill>
            </a:endParaRPr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2012325" y="2992825"/>
            <a:ext cx="668100" cy="373200"/>
          </a:xfrm>
          <a:prstGeom prst="rect">
            <a:avLst/>
          </a:prstGeom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1400">
                <a:solidFill>
                  <a:srgbClr val="000000"/>
                </a:solidFill>
              </a:rPr>
              <a:t>$AGG</a:t>
            </a:r>
            <a:endParaRPr b="1" i="1" sz="1400">
              <a:solidFill>
                <a:srgbClr val="000000"/>
              </a:solidFill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1109325" y="2849788"/>
            <a:ext cx="1432700" cy="1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>
            <p:ph type="title"/>
          </p:nvPr>
        </p:nvSpPr>
        <p:spPr>
          <a:xfrm>
            <a:off x="128575" y="3375088"/>
            <a:ext cx="17013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LSTMs for prediction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455150" y="4416475"/>
            <a:ext cx="2334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LSMTs all together)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200" y="3390900"/>
            <a:ext cx="3419675" cy="8493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30" name="Google Shape;130;p17"/>
          <p:cNvGrpSpPr/>
          <p:nvPr/>
        </p:nvGrpSpPr>
        <p:grpSpPr>
          <a:xfrm>
            <a:off x="128575" y="2436975"/>
            <a:ext cx="5015100" cy="2479300"/>
            <a:chOff x="128575" y="2436975"/>
            <a:chExt cx="5015100" cy="2479300"/>
          </a:xfrm>
        </p:grpSpPr>
        <p:sp>
          <p:nvSpPr>
            <p:cNvPr id="131" name="Google Shape;131;p17"/>
            <p:cNvSpPr txBox="1"/>
            <p:nvPr/>
          </p:nvSpPr>
          <p:spPr>
            <a:xfrm>
              <a:off x="128575" y="2707675"/>
              <a:ext cx="5015100" cy="2208600"/>
            </a:xfrm>
            <a:prstGeom prst="rect">
              <a:avLst/>
            </a:prstGeom>
            <a:noFill/>
            <a:ln cap="flat" cmpd="sng" w="76200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1348525" y="2436975"/>
              <a:ext cx="2238900" cy="417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D9D9"/>
            </a:solidFill>
            <a:ln cap="flat" cmpd="sng" w="38100">
              <a:solidFill>
                <a:srgbClr val="5B0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800"/>
                <a:t>Implementation of </a:t>
              </a:r>
              <a:endParaRPr b="1" sz="1800" u="sng"/>
            </a:p>
          </p:txBody>
        </p:sp>
      </p:grpSp>
      <p:sp>
        <p:nvSpPr>
          <p:cNvPr id="133" name="Google Shape;133;p17"/>
          <p:cNvSpPr txBox="1"/>
          <p:nvPr>
            <p:ph type="title"/>
          </p:nvPr>
        </p:nvSpPr>
        <p:spPr>
          <a:xfrm>
            <a:off x="3348500" y="1237450"/>
            <a:ext cx="8721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i="1"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692400" y="1259763"/>
            <a:ext cx="24630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Two Bi-LSTMs for</a:t>
            </a:r>
            <a:endParaRPr i="1"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Quest: word-type  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schema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840300" y="289225"/>
            <a:ext cx="7463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Implementation:</a:t>
            </a:r>
            <a:r>
              <a:rPr lang="el" sz="2800">
                <a:latin typeface="Century Schoolbook"/>
                <a:ea typeface="Century Schoolbook"/>
                <a:cs typeface="Century Schoolbook"/>
                <a:sym typeface="Century Schoolbook"/>
              </a:rPr>
              <a:t>   Encoding (1/3)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2993275" y="1619613"/>
            <a:ext cx="395700" cy="15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2993275" y="1916863"/>
            <a:ext cx="395700" cy="15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type="title"/>
          </p:nvPr>
        </p:nvSpPr>
        <p:spPr>
          <a:xfrm>
            <a:off x="3403175" y="1478163"/>
            <a:ext cx="12360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H-</a:t>
            </a:r>
            <a:r>
              <a:rPr i="1" lang="e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QT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3403175" y="1775413"/>
            <a:ext cx="12360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H-</a:t>
            </a:r>
            <a:r>
              <a:rPr i="1" lang="e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863326" y="1300500"/>
            <a:ext cx="872125" cy="10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>
            <p:ph type="title"/>
          </p:nvPr>
        </p:nvSpPr>
        <p:spPr>
          <a:xfrm>
            <a:off x="5143700" y="1091800"/>
            <a:ext cx="1912800" cy="457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Slot Predictions</a:t>
            </a:r>
            <a:endParaRPr i="1" sz="1600" u="sng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4639175" y="1475738"/>
            <a:ext cx="3089700" cy="827400"/>
          </a:xfrm>
          <a:prstGeom prst="rect">
            <a:avLst/>
          </a:prstGeom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1300">
                <a:solidFill>
                  <a:srgbClr val="000000"/>
                </a:solidFill>
              </a:rPr>
              <a:t>SELECT </a:t>
            </a:r>
            <a:r>
              <a:rPr b="1" i="1" lang="el" sz="1300">
                <a:solidFill>
                  <a:srgbClr val="5B0F00"/>
                </a:solidFill>
              </a:rPr>
              <a:t> $AGGR   $SEL_COL                         </a:t>
            </a:r>
            <a:r>
              <a:rPr b="1" i="1" lang="el" sz="1300">
                <a:solidFill>
                  <a:srgbClr val="000000"/>
                </a:solidFill>
              </a:rPr>
              <a:t>WHERE</a:t>
            </a:r>
            <a:r>
              <a:rPr b="1" i="1" lang="el" sz="1300">
                <a:solidFill>
                  <a:srgbClr val="5B0F00"/>
                </a:solidFill>
              </a:rPr>
              <a:t> $COND_COL $OP  $COND_VAL                </a:t>
            </a:r>
            <a:r>
              <a:rPr b="1" i="1" lang="el" sz="1300">
                <a:solidFill>
                  <a:srgbClr val="000000"/>
                </a:solidFill>
              </a:rPr>
              <a:t>(AND </a:t>
            </a:r>
            <a:r>
              <a:rPr b="1" i="1" lang="el" sz="1300">
                <a:solidFill>
                  <a:srgbClr val="5B0F00"/>
                </a:solidFill>
              </a:rPr>
              <a:t>$COND_COL $OP  $COND_VAL</a:t>
            </a:r>
            <a:r>
              <a:rPr b="1" i="1" lang="el" sz="1300">
                <a:solidFill>
                  <a:srgbClr val="000000"/>
                </a:solidFill>
              </a:rPr>
              <a:t>)*</a:t>
            </a:r>
            <a:endParaRPr b="1" i="1" sz="1300" u="sng">
              <a:solidFill>
                <a:srgbClr val="5B0F00"/>
              </a:solidFill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 flipH="1" rot="10800000">
            <a:off x="751750" y="2512375"/>
            <a:ext cx="7408500" cy="19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00013" rotWithShape="0" algn="bl" dir="2220000" dist="19050">
              <a:srgbClr val="000000">
                <a:alpha val="79000"/>
              </a:srgbClr>
            </a:outerShdw>
          </a:effectLst>
        </p:spPr>
      </p:cxn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2012325" y="3975500"/>
            <a:ext cx="2970900" cy="373200"/>
          </a:xfrm>
          <a:prstGeom prst="rect">
            <a:avLst/>
          </a:prstGeom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1400">
                <a:solidFill>
                  <a:srgbClr val="000000"/>
                </a:solidFill>
              </a:rPr>
              <a:t>$SEL_COL,  $COND_COL,  $COND#</a:t>
            </a:r>
            <a:endParaRPr b="1" i="1" sz="1400">
              <a:solidFill>
                <a:srgbClr val="000000"/>
              </a:solidFill>
            </a:endParaRPr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2012325" y="3484163"/>
            <a:ext cx="1851000" cy="373200"/>
          </a:xfrm>
          <a:prstGeom prst="rect">
            <a:avLst/>
          </a:prstGeom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1400">
                <a:solidFill>
                  <a:srgbClr val="000000"/>
                </a:solidFill>
              </a:rPr>
              <a:t>$OP,  $COND_VAL, </a:t>
            </a:r>
            <a:endParaRPr b="1" i="1" sz="1400">
              <a:solidFill>
                <a:srgbClr val="000000"/>
              </a:solidFill>
            </a:endParaRPr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012325" y="2992825"/>
            <a:ext cx="668100" cy="373200"/>
          </a:xfrm>
          <a:prstGeom prst="rect">
            <a:avLst/>
          </a:prstGeom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l" sz="1400">
                <a:solidFill>
                  <a:srgbClr val="000000"/>
                </a:solidFill>
              </a:rPr>
              <a:t>$AGG</a:t>
            </a:r>
            <a:endParaRPr b="1" i="1" sz="1400">
              <a:solidFill>
                <a:srgbClr val="000000"/>
              </a:solidFill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1109325" y="2849788"/>
            <a:ext cx="1432700" cy="1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>
            <p:ph type="title"/>
          </p:nvPr>
        </p:nvSpPr>
        <p:spPr>
          <a:xfrm>
            <a:off x="128575" y="3375088"/>
            <a:ext cx="17013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LSTMs for prediction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455150" y="4416475"/>
            <a:ext cx="2334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 LSMTs all together)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200" y="3390900"/>
            <a:ext cx="3419675" cy="8493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55" name="Google Shape;155;p18"/>
          <p:cNvGrpSpPr/>
          <p:nvPr/>
        </p:nvGrpSpPr>
        <p:grpSpPr>
          <a:xfrm>
            <a:off x="128575" y="2436975"/>
            <a:ext cx="5015100" cy="2479300"/>
            <a:chOff x="128575" y="2436975"/>
            <a:chExt cx="5015100" cy="2479300"/>
          </a:xfrm>
        </p:grpSpPr>
        <p:sp>
          <p:nvSpPr>
            <p:cNvPr id="156" name="Google Shape;156;p18"/>
            <p:cNvSpPr txBox="1"/>
            <p:nvPr/>
          </p:nvSpPr>
          <p:spPr>
            <a:xfrm>
              <a:off x="128575" y="2707675"/>
              <a:ext cx="5015100" cy="2208600"/>
            </a:xfrm>
            <a:prstGeom prst="rect">
              <a:avLst/>
            </a:prstGeom>
            <a:noFill/>
            <a:ln cap="flat" cmpd="sng" w="76200">
              <a:solidFill>
                <a:srgbClr val="4C11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1348525" y="2436975"/>
              <a:ext cx="2238900" cy="417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9D9D9"/>
            </a:solidFill>
            <a:ln cap="flat" cmpd="sng" w="38100">
              <a:solidFill>
                <a:srgbClr val="5B0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800"/>
                <a:t>Implementation of </a:t>
              </a:r>
              <a:endParaRPr b="1" sz="1800" u="sng"/>
            </a:p>
          </p:txBody>
        </p:sp>
      </p:grpSp>
      <p:sp>
        <p:nvSpPr>
          <p:cNvPr id="158" name="Google Shape;158;p18"/>
          <p:cNvSpPr txBox="1"/>
          <p:nvPr>
            <p:ph type="title"/>
          </p:nvPr>
        </p:nvSpPr>
        <p:spPr>
          <a:xfrm>
            <a:off x="3348500" y="1237450"/>
            <a:ext cx="8721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i="1"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 flipH="1" rot="-8303919">
            <a:off x="4256883" y="2490623"/>
            <a:ext cx="1685383" cy="389948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40300" y="289225"/>
            <a:ext cx="7463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Implementation:</a:t>
            </a:r>
            <a:r>
              <a:rPr lang="el" sz="2800">
                <a:latin typeface="Century Schoolbook"/>
                <a:ea typeface="Century Schoolbook"/>
                <a:cs typeface="Century Schoolbook"/>
                <a:sym typeface="Century Schoolbook"/>
              </a:rPr>
              <a:t>   Preprocessing (2/3)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4832400" y="1372050"/>
            <a:ext cx="4255200" cy="97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arenR"/>
            </a:pPr>
            <a:r>
              <a:rPr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Tokenization</a:t>
            </a:r>
            <a:r>
              <a:rPr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k-grams, k=[2-6] </a:t>
            </a:r>
            <a:r>
              <a:rPr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 assignment.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 u="sng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 txBox="1"/>
          <p:nvPr>
            <p:ph type="title"/>
          </p:nvPr>
        </p:nvSpPr>
        <p:spPr>
          <a:xfrm>
            <a:off x="5224350" y="2488162"/>
            <a:ext cx="3471300" cy="9756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numbers, dates, years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 from schema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Entities in Freebase KB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4755450" y="3604250"/>
            <a:ext cx="4409100" cy="457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i="1" lang="el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i="1" lang="el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Table’s rows are available: use them!</a:t>
            </a:r>
            <a:endParaRPr i="1" sz="16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160100" y="1352150"/>
            <a:ext cx="4255200" cy="11535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type="title"/>
          </p:nvPr>
        </p:nvSpPr>
        <p:spPr>
          <a:xfrm>
            <a:off x="4762875" y="2158700"/>
            <a:ext cx="3411000" cy="457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i="1" lang="el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k-grams: Search</a:t>
            </a:r>
            <a:endParaRPr i="1" sz="1600" u="sng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 txBox="1"/>
          <p:nvPr>
            <p:ph type="title"/>
          </p:nvPr>
        </p:nvSpPr>
        <p:spPr>
          <a:xfrm>
            <a:off x="160100" y="1770800"/>
            <a:ext cx="47763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J. Biden v. president of US in 2019 ? 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160100" y="1372050"/>
            <a:ext cx="1051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Query:</a:t>
            </a:r>
            <a:endParaRPr sz="17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160100" y="2072650"/>
            <a:ext cx="7524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(none) </a:t>
            </a:r>
            <a:r>
              <a:rPr i="1" lang="el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1"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807275" y="2072650"/>
            <a:ext cx="901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(person)</a:t>
            </a:r>
            <a:endParaRPr i="1"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1659300" y="2072650"/>
            <a:ext cx="9057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(column) </a:t>
            </a:r>
            <a:r>
              <a:rPr i="1" lang="el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1"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2574875" y="2072650"/>
            <a:ext cx="901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(country)</a:t>
            </a:r>
            <a:endParaRPr i="1"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3486250" y="2072650"/>
            <a:ext cx="901500" cy="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(year)</a:t>
            </a:r>
            <a:endParaRPr i="1" sz="1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5399650" y="3898350"/>
            <a:ext cx="3471300" cy="9195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sensitive model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i="1" lang="el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 tokes with both table schema and entries.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4625"/>
            <a:ext cx="8839202" cy="355301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3" name="Google Shape;183;p20"/>
          <p:cNvSpPr txBox="1"/>
          <p:nvPr>
            <p:ph type="title"/>
          </p:nvPr>
        </p:nvSpPr>
        <p:spPr>
          <a:xfrm>
            <a:off x="840300" y="289225"/>
            <a:ext cx="7463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Paper’s </a:t>
            </a:r>
            <a:r>
              <a:rPr i="1"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paradigm</a:t>
            </a:r>
            <a:r>
              <a:rPr i="1"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4625"/>
            <a:ext cx="8839202" cy="355301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21"/>
          <p:cNvSpPr txBox="1"/>
          <p:nvPr>
            <p:ph type="title"/>
          </p:nvPr>
        </p:nvSpPr>
        <p:spPr>
          <a:xfrm>
            <a:off x="840300" y="289225"/>
            <a:ext cx="7463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l" sz="2800" u="sng">
                <a:latin typeface="Century Schoolbook"/>
                <a:ea typeface="Century Schoolbook"/>
                <a:cs typeface="Century Schoolbook"/>
                <a:sym typeface="Century Schoolbook"/>
              </a:rPr>
              <a:t>Paper’s paradigm 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7727175" y="1434250"/>
            <a:ext cx="868200" cy="10386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