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Proxima Nova"/>
      <p:regular r:id="rId50"/>
      <p:bold r:id="rId51"/>
      <p:italic r:id="rId52"/>
      <p:boldItalic r:id="rId53"/>
    </p:embeddedFont>
    <p:embeddedFont>
      <p:font typeface="Inter"/>
      <p:regular r:id="rId54"/>
      <p:bold r:id="rId55"/>
    </p:embeddedFont>
    <p:embeddedFont>
      <p:font typeface="Corbel"/>
      <p:regular r:id="rId56"/>
      <p:bold r:id="rId57"/>
      <p:italic r:id="rId58"/>
      <p:boldItalic r:id="rId59"/>
    </p:embeddedFont>
    <p:embeddedFont>
      <p:font typeface="Reem Kufi"/>
      <p:regular r:id="rId60"/>
      <p:bold r:id="rId61"/>
    </p:embeddedFont>
    <p:embeddedFont>
      <p:font typeface="Merriweather"/>
      <p:regular r:id="rId62"/>
      <p:bold r:id="rId63"/>
      <p:italic r:id="rId64"/>
      <p:boldItalic r:id="rId65"/>
    </p:embeddedFont>
    <p:embeddedFont>
      <p:font typeface="Alfa Slab One"/>
      <p:regular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erriweather-regular.fntdata"/><Relationship Id="rId61" Type="http://schemas.openxmlformats.org/officeDocument/2006/relationships/font" Target="fonts/ReemKufi-bold.fntdata"/><Relationship Id="rId20" Type="http://schemas.openxmlformats.org/officeDocument/2006/relationships/slide" Target="slides/slide15.xml"/><Relationship Id="rId64" Type="http://schemas.openxmlformats.org/officeDocument/2006/relationships/font" Target="fonts/Merriweather-italic.fntdata"/><Relationship Id="rId63" Type="http://schemas.openxmlformats.org/officeDocument/2006/relationships/font" Target="fonts/Merriweather-bold.fntdata"/><Relationship Id="rId22" Type="http://schemas.openxmlformats.org/officeDocument/2006/relationships/slide" Target="slides/slide17.xml"/><Relationship Id="rId66" Type="http://schemas.openxmlformats.org/officeDocument/2006/relationships/font" Target="fonts/AlfaSlabOne-regular.fntdata"/><Relationship Id="rId21" Type="http://schemas.openxmlformats.org/officeDocument/2006/relationships/slide" Target="slides/slide16.xml"/><Relationship Id="rId65" Type="http://schemas.openxmlformats.org/officeDocument/2006/relationships/font" Target="fonts/Merriweather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eemKufi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-bold.fntdata"/><Relationship Id="rId50" Type="http://schemas.openxmlformats.org/officeDocument/2006/relationships/font" Target="fonts/ProximaNova-regular.fntdata"/><Relationship Id="rId53" Type="http://schemas.openxmlformats.org/officeDocument/2006/relationships/font" Target="fonts/ProximaNova-boldItalic.fntdata"/><Relationship Id="rId52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55" Type="http://schemas.openxmlformats.org/officeDocument/2006/relationships/font" Target="fonts/Inter-bold.fntdata"/><Relationship Id="rId10" Type="http://schemas.openxmlformats.org/officeDocument/2006/relationships/slide" Target="slides/slide5.xml"/><Relationship Id="rId54" Type="http://schemas.openxmlformats.org/officeDocument/2006/relationships/font" Target="fonts/Inter-regular.fntdata"/><Relationship Id="rId13" Type="http://schemas.openxmlformats.org/officeDocument/2006/relationships/slide" Target="slides/slide8.xml"/><Relationship Id="rId57" Type="http://schemas.openxmlformats.org/officeDocument/2006/relationships/font" Target="fonts/Corbel-bold.fntdata"/><Relationship Id="rId12" Type="http://schemas.openxmlformats.org/officeDocument/2006/relationships/slide" Target="slides/slide7.xml"/><Relationship Id="rId56" Type="http://schemas.openxmlformats.org/officeDocument/2006/relationships/font" Target="fonts/Corbel-regular.fntdata"/><Relationship Id="rId15" Type="http://schemas.openxmlformats.org/officeDocument/2006/relationships/slide" Target="slides/slide10.xml"/><Relationship Id="rId59" Type="http://schemas.openxmlformats.org/officeDocument/2006/relationships/font" Target="fonts/Corbel-boldItalic.fntdata"/><Relationship Id="rId14" Type="http://schemas.openxmlformats.org/officeDocument/2006/relationships/slide" Target="slides/slide9.xml"/><Relationship Id="rId58" Type="http://schemas.openxmlformats.org/officeDocument/2006/relationships/font" Target="fonts/Corbel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8a0f0631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08a0f0631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9603cc8e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9603cc8e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642e6bc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642e6bc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9603cc8e5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9603cc8e5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461650fc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461650fc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9603cc8e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9603cc8e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9603cc8e5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09603cc8e5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9603cc8e5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9603cc8e5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9603cc8e5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9603cc8e5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09603cc8e5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09603cc8e5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9603cc8e5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09603cc8e5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9603cc8e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9603cc8e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9603cc8e5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09603cc8e5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09603cc8e5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09603cc8e5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09603cc8e5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09603cc8e5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09603cc8e5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09603cc8e5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3642e6bce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3642e6bce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3642e6bce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3642e6bce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096d1dd7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096d1dd7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096d1dd74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096d1dd74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096d1dd74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096d1dd74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096d1dd74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096d1dd74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603cc8e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9603cc8e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096d1dd74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096d1dd74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09603cc8e5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09603cc8e5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09603cc8e5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09603cc8e5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096d1dd74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096d1dd74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09603cc8e5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09603cc8e5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096d1dd74c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096d1dd74c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3642e6bce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3642e6bce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096d1dd74c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096d1dd74c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096d1dd74c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096d1dd74c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096d1dd74c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096d1dd74c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9603cc8e5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9603cc8e5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09603cc8e5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09603cc8e5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109603cc8e5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109603cc8e5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109603cc8e5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109603cc8e5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096d1dd74c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096d1dd74c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09603cc8e5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109603cc8e5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9603cc8e5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9603cc8e5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9603cc8e5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9603cc8e5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461650fc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461650fc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9603cc8e5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9603cc8e5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9603cc8e5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9603cc8e5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2796900" y="2202300"/>
            <a:ext cx="3550200" cy="738900"/>
          </a:xfrm>
          <a:prstGeom prst="rect">
            <a:avLst/>
          </a:prstGeom>
          <a:noFill/>
          <a:ln cap="flat" cmpd="sng" w="19050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800">
                <a:latin typeface="Proxima Nova"/>
                <a:ea typeface="Proxima Nova"/>
                <a:cs typeface="Proxima Nova"/>
                <a:sym typeface="Proxima Nova"/>
              </a:rPr>
              <a:t>Multi-label Text Classification</a:t>
            </a:r>
            <a:endParaRPr i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800">
                <a:latin typeface="Proxima Nova"/>
                <a:ea typeface="Proxima Nova"/>
                <a:cs typeface="Proxima Nova"/>
                <a:sym typeface="Proxima Nova"/>
              </a:rPr>
              <a:t>for Greek Legal Documents</a:t>
            </a:r>
            <a:endParaRPr i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796900" y="4105050"/>
            <a:ext cx="3550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7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Dec. 2021</a:t>
            </a:r>
            <a:endParaRPr i="1" sz="17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7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Apostolos Papatheodorou</a:t>
            </a:r>
            <a:endParaRPr i="1" sz="17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898150" y="203475"/>
            <a:ext cx="334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24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Thesis-</a:t>
            </a:r>
            <a:r>
              <a:rPr b="1" i="1" lang="el" sz="24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Presentation</a:t>
            </a:r>
            <a:r>
              <a:rPr b="1" i="1" lang="el" sz="24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1" i="1" sz="240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 flipH="1" rot="10800000">
            <a:off x="0" y="0"/>
            <a:ext cx="1080300" cy="37590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0" name="Google Shape;60;p13"/>
          <p:cNvCxnSpPr/>
          <p:nvPr/>
        </p:nvCxnSpPr>
        <p:spPr>
          <a:xfrm flipH="1" rot="10800000">
            <a:off x="8063700" y="1384500"/>
            <a:ext cx="1080300" cy="37590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Google Shape;274;p22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275" name="Google Shape;275;p22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Related work: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Early work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76" name="Google Shape;276;p22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"/>
          <p:cNvSpPr txBox="1"/>
          <p:nvPr/>
        </p:nvSpPr>
        <p:spPr>
          <a:xfrm>
            <a:off x="132150" y="850575"/>
            <a:ext cx="3438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200">
                <a:latin typeface="Merriweather"/>
                <a:ea typeface="Merriweather"/>
                <a:cs typeface="Merriweather"/>
                <a:sym typeface="Merriweather"/>
              </a:rPr>
              <a:t>Many suggestions to address the problem: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8" name="Google Shape;278;p22"/>
          <p:cNvSpPr txBox="1"/>
          <p:nvPr/>
        </p:nvSpPr>
        <p:spPr>
          <a:xfrm>
            <a:off x="621100" y="1213925"/>
            <a:ext cx="343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One-vs-All</a:t>
            </a:r>
            <a:r>
              <a:rPr b="1" lang="el" sz="1200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:  Transform the problem into another format (e.g. binary or multi-class TC)</a:t>
            </a:r>
            <a:endParaRPr b="1" sz="12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Tree-based</a:t>
            </a:r>
            <a:r>
              <a:rPr b="1" lang="el" sz="1200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:  Partition the label space in a tree manner and learn a classifier per internal node</a:t>
            </a:r>
            <a:endParaRPr b="1" sz="12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Other solutions</a:t>
            </a:r>
            <a:r>
              <a:rPr b="1" lang="el" sz="1200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:  Seq2Seq, Adapted methods Embedding based techniques, etc.</a:t>
            </a:r>
            <a:endParaRPr b="1" sz="12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9" name="Google Shape;279;p22"/>
          <p:cNvSpPr txBox="1"/>
          <p:nvPr/>
        </p:nvSpPr>
        <p:spPr>
          <a:xfrm>
            <a:off x="4846250" y="1268925"/>
            <a:ext cx="4004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 u="sng">
                <a:solidFill>
                  <a:srgbClr val="980000"/>
                </a:solidFill>
                <a:latin typeface="Corbel"/>
                <a:ea typeface="Corbel"/>
                <a:cs typeface="Corbel"/>
                <a:sym typeface="Corbel"/>
              </a:rPr>
              <a:t>Drawbacks</a:t>
            </a:r>
            <a:endParaRPr b="1" sz="1200" u="sng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rbel"/>
              <a:buChar char="●"/>
            </a:pPr>
            <a:r>
              <a:rPr lang="el" sz="1200">
                <a:latin typeface="Corbel"/>
                <a:ea typeface="Corbel"/>
                <a:cs typeface="Corbel"/>
                <a:sym typeface="Corbel"/>
              </a:rPr>
              <a:t>Use simple text representation methods (BoW)</a:t>
            </a:r>
            <a:endParaRPr sz="1200">
              <a:latin typeface="Corbel"/>
              <a:ea typeface="Corbel"/>
              <a:cs typeface="Corbel"/>
              <a:sym typeface="Corbe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rbel"/>
              <a:buChar char="●"/>
            </a:pPr>
            <a:r>
              <a:rPr lang="el" sz="1200">
                <a:latin typeface="Corbel"/>
                <a:ea typeface="Corbel"/>
                <a:cs typeface="Corbel"/>
                <a:sym typeface="Corbel"/>
              </a:rPr>
              <a:t>Disregard valuable grammar and  semantic context information from the raw text sequences</a:t>
            </a:r>
            <a:endParaRPr b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0" name="Google Shape;280;p22"/>
          <p:cNvSpPr/>
          <p:nvPr/>
        </p:nvSpPr>
        <p:spPr>
          <a:xfrm>
            <a:off x="4059400" y="1146375"/>
            <a:ext cx="533700" cy="1717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p23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286" name="Google Shape;286;p23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Related work: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Early work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87" name="Google Shape;287;p23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3"/>
          <p:cNvSpPr txBox="1"/>
          <p:nvPr/>
        </p:nvSpPr>
        <p:spPr>
          <a:xfrm>
            <a:off x="132150" y="850575"/>
            <a:ext cx="3438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200">
                <a:latin typeface="Merriweather"/>
                <a:ea typeface="Merriweather"/>
                <a:cs typeface="Merriweather"/>
                <a:sym typeface="Merriweather"/>
              </a:rPr>
              <a:t>Many suggestions to address the problem: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9" name="Google Shape;289;p23"/>
          <p:cNvSpPr txBox="1"/>
          <p:nvPr/>
        </p:nvSpPr>
        <p:spPr>
          <a:xfrm>
            <a:off x="621100" y="1213925"/>
            <a:ext cx="343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 u="sng">
                <a:latin typeface="Corbel"/>
                <a:ea typeface="Corbel"/>
                <a:cs typeface="Corbel"/>
                <a:sym typeface="Corbel"/>
              </a:rPr>
              <a:t>One-vs-All</a:t>
            </a:r>
            <a:r>
              <a:rPr b="1" lang="el" sz="1200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:  Transform the problem into another format (e.g. binary or multi-class TC)</a:t>
            </a:r>
            <a:endParaRPr b="1" sz="12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Tree-based</a:t>
            </a:r>
            <a:r>
              <a:rPr b="1" lang="el" sz="1200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:  Partition the label space in a tree manner and learn a classifier per internal node</a:t>
            </a:r>
            <a:endParaRPr b="1" sz="12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Other solutions</a:t>
            </a:r>
            <a:r>
              <a:rPr b="1" lang="el" sz="1200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:  Seq2Seq, Adapted methods Embedding based techniques, etc.</a:t>
            </a:r>
            <a:endParaRPr b="1" sz="12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0" name="Google Shape;290;p23"/>
          <p:cNvSpPr txBox="1"/>
          <p:nvPr/>
        </p:nvSpPr>
        <p:spPr>
          <a:xfrm>
            <a:off x="4846250" y="1268925"/>
            <a:ext cx="4004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 u="sng">
                <a:solidFill>
                  <a:srgbClr val="980000"/>
                </a:solidFill>
                <a:latin typeface="Corbel"/>
                <a:ea typeface="Corbel"/>
                <a:cs typeface="Corbel"/>
                <a:sym typeface="Corbel"/>
              </a:rPr>
              <a:t>Drawbacks</a:t>
            </a:r>
            <a:endParaRPr b="1" sz="1200" u="sng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rbel"/>
              <a:buChar char="●"/>
            </a:pPr>
            <a:r>
              <a:rPr lang="el" sz="1200">
                <a:latin typeface="Corbel"/>
                <a:ea typeface="Corbel"/>
                <a:cs typeface="Corbel"/>
                <a:sym typeface="Corbel"/>
              </a:rPr>
              <a:t>Use simple text representation methods (BoW)</a:t>
            </a:r>
            <a:endParaRPr sz="1200">
              <a:latin typeface="Corbel"/>
              <a:ea typeface="Corbel"/>
              <a:cs typeface="Corbel"/>
              <a:sym typeface="Corbe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rbel"/>
              <a:buChar char="●"/>
            </a:pPr>
            <a:r>
              <a:rPr lang="el" sz="1200">
                <a:latin typeface="Corbel"/>
                <a:ea typeface="Corbel"/>
                <a:cs typeface="Corbel"/>
                <a:sym typeface="Corbel"/>
              </a:rPr>
              <a:t>Disregard valuable grammar and  semantic context information from the raw text sequences</a:t>
            </a:r>
            <a:endParaRPr b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1" name="Google Shape;291;p23"/>
          <p:cNvSpPr txBox="1"/>
          <p:nvPr/>
        </p:nvSpPr>
        <p:spPr>
          <a:xfrm>
            <a:off x="593350" y="3312750"/>
            <a:ext cx="3493800" cy="1108200"/>
          </a:xfrm>
          <a:prstGeom prst="rect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Deep learning methods:</a:t>
            </a:r>
            <a:r>
              <a:rPr lang="el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Char char="●"/>
            </a:pPr>
            <a:r>
              <a:rPr lang="el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Employ modern AI techniques to derive better text representations</a:t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Char char="●"/>
            </a:pPr>
            <a:r>
              <a:rPr lang="el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Improve the quality of their predictions and have achieved SOTA results in the field</a:t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2" name="Google Shape;292;p23"/>
          <p:cNvSpPr/>
          <p:nvPr/>
        </p:nvSpPr>
        <p:spPr>
          <a:xfrm>
            <a:off x="4059400" y="1146375"/>
            <a:ext cx="533700" cy="1717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Google Shape;297;p24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298" name="Google Shape;298;p24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Related work: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Early work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99" name="Google Shape;299;p24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"/>
          <p:cNvSpPr txBox="1"/>
          <p:nvPr/>
        </p:nvSpPr>
        <p:spPr>
          <a:xfrm>
            <a:off x="132150" y="850575"/>
            <a:ext cx="3438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200">
                <a:latin typeface="Merriweather"/>
                <a:ea typeface="Merriweather"/>
                <a:cs typeface="Merriweather"/>
                <a:sym typeface="Merriweather"/>
              </a:rPr>
              <a:t>Many suggestions to address the problem: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1" name="Google Shape;301;p24"/>
          <p:cNvSpPr txBox="1"/>
          <p:nvPr/>
        </p:nvSpPr>
        <p:spPr>
          <a:xfrm>
            <a:off x="621100" y="1213925"/>
            <a:ext cx="343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 u="sng">
                <a:latin typeface="Corbel"/>
                <a:ea typeface="Corbel"/>
                <a:cs typeface="Corbel"/>
                <a:sym typeface="Corbel"/>
              </a:rPr>
              <a:t>One-vs-All</a:t>
            </a:r>
            <a:r>
              <a:rPr b="1" lang="el" sz="1200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:  Transform the problem into another format (e.g. binary or multi-class TC)</a:t>
            </a:r>
            <a:endParaRPr b="1" sz="12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Tree-based</a:t>
            </a:r>
            <a:r>
              <a:rPr b="1" lang="el" sz="1200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:  Partition the label space in a tree manner and learn a classifier per internal node</a:t>
            </a:r>
            <a:endParaRPr b="1" sz="12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Other solutions</a:t>
            </a:r>
            <a:r>
              <a:rPr b="1" lang="el" sz="1200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:  Seq2Seq, Adapted methods Embedding based techniques, etc.</a:t>
            </a:r>
            <a:endParaRPr b="1" sz="12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4846250" y="1268925"/>
            <a:ext cx="4004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 u="sng">
                <a:solidFill>
                  <a:srgbClr val="980000"/>
                </a:solidFill>
                <a:latin typeface="Corbel"/>
                <a:ea typeface="Corbel"/>
                <a:cs typeface="Corbel"/>
                <a:sym typeface="Corbel"/>
              </a:rPr>
              <a:t>Drawbacks</a:t>
            </a:r>
            <a:endParaRPr b="1" sz="1200" u="sng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rbel"/>
              <a:buChar char="●"/>
            </a:pPr>
            <a:r>
              <a:rPr lang="el" sz="1200">
                <a:latin typeface="Corbel"/>
                <a:ea typeface="Corbel"/>
                <a:cs typeface="Corbel"/>
                <a:sym typeface="Corbel"/>
              </a:rPr>
              <a:t>Use simple text representation methods (BoW)</a:t>
            </a:r>
            <a:endParaRPr sz="1200">
              <a:latin typeface="Corbel"/>
              <a:ea typeface="Corbel"/>
              <a:cs typeface="Corbel"/>
              <a:sym typeface="Corbe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rbel"/>
              <a:buChar char="●"/>
            </a:pPr>
            <a:r>
              <a:rPr lang="el" sz="1200">
                <a:latin typeface="Corbel"/>
                <a:ea typeface="Corbel"/>
                <a:cs typeface="Corbel"/>
                <a:sym typeface="Corbel"/>
              </a:rPr>
              <a:t>Disregard valuable grammar and  semantic context information from the raw text sequences</a:t>
            </a:r>
            <a:endParaRPr b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3" name="Google Shape;303;p24"/>
          <p:cNvSpPr txBox="1"/>
          <p:nvPr/>
        </p:nvSpPr>
        <p:spPr>
          <a:xfrm>
            <a:off x="593350" y="3312750"/>
            <a:ext cx="3493800" cy="1108200"/>
          </a:xfrm>
          <a:prstGeom prst="rect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Deep learning methods:</a:t>
            </a:r>
            <a:r>
              <a:rPr lang="el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Char char="●"/>
            </a:pPr>
            <a:r>
              <a:rPr lang="el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Employ modern AI techniques to derive better text representations</a:t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Char char="●"/>
            </a:pPr>
            <a:r>
              <a:rPr lang="el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Improve the quality of their predictions and have achieved SOTA results in the field</a:t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4" name="Google Shape;304;p24"/>
          <p:cNvSpPr/>
          <p:nvPr/>
        </p:nvSpPr>
        <p:spPr>
          <a:xfrm>
            <a:off x="4059400" y="1146375"/>
            <a:ext cx="533700" cy="1717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5" name="Google Shape;305;p24"/>
          <p:cNvSpPr/>
          <p:nvPr/>
        </p:nvSpPr>
        <p:spPr>
          <a:xfrm>
            <a:off x="4305150" y="3649800"/>
            <a:ext cx="533700" cy="24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rgbClr val="1D1A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6" name="Google Shape;306;p24"/>
          <p:cNvGrpSpPr/>
          <p:nvPr/>
        </p:nvGrpSpPr>
        <p:grpSpPr>
          <a:xfrm>
            <a:off x="5140925" y="3123375"/>
            <a:ext cx="3555000" cy="1662300"/>
            <a:chOff x="5140925" y="3123375"/>
            <a:chExt cx="3555000" cy="1662300"/>
          </a:xfrm>
        </p:grpSpPr>
        <p:sp>
          <p:nvSpPr>
            <p:cNvPr id="307" name="Google Shape;307;p24"/>
            <p:cNvSpPr/>
            <p:nvPr/>
          </p:nvSpPr>
          <p:spPr>
            <a:xfrm flipH="1">
              <a:off x="5140925" y="3123375"/>
              <a:ext cx="3555000" cy="16623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D9D9D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4"/>
            <p:cNvSpPr txBox="1"/>
            <p:nvPr/>
          </p:nvSpPr>
          <p:spPr>
            <a:xfrm>
              <a:off x="6212225" y="3181475"/>
              <a:ext cx="14124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1" lang="el" sz="1500" u="none" cap="none" strike="noStrike">
                  <a:solidFill>
                    <a:srgbClr val="98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however</a:t>
              </a:r>
              <a:endParaRPr b="0" i="0" sz="1400" u="none" cap="none" strike="noStrike">
                <a:solidFill>
                  <a:srgbClr val="98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Google Shape;313;p25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314" name="Google Shape;314;p25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Related work: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Early work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315" name="Google Shape;315;p25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5"/>
          <p:cNvSpPr txBox="1"/>
          <p:nvPr/>
        </p:nvSpPr>
        <p:spPr>
          <a:xfrm>
            <a:off x="132150" y="850575"/>
            <a:ext cx="3438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200">
                <a:latin typeface="Merriweather"/>
                <a:ea typeface="Merriweather"/>
                <a:cs typeface="Merriweather"/>
                <a:sym typeface="Merriweather"/>
              </a:rPr>
              <a:t>Many suggestions to address the problem: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7" name="Google Shape;317;p25"/>
          <p:cNvSpPr txBox="1"/>
          <p:nvPr/>
        </p:nvSpPr>
        <p:spPr>
          <a:xfrm>
            <a:off x="621100" y="1213925"/>
            <a:ext cx="343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 u="sng">
                <a:latin typeface="Corbel"/>
                <a:ea typeface="Corbel"/>
                <a:cs typeface="Corbel"/>
                <a:sym typeface="Corbel"/>
              </a:rPr>
              <a:t>One-vs-All</a:t>
            </a:r>
            <a:r>
              <a:rPr b="1" lang="el" sz="1200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:  Transform the problem into another format (e.g. binary or multi-class TC)</a:t>
            </a:r>
            <a:endParaRPr b="1" sz="12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Tree-based</a:t>
            </a:r>
            <a:r>
              <a:rPr b="1" lang="el" sz="1200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:  Partition the label space in a tree manner and learn a classifier per internal node</a:t>
            </a:r>
            <a:endParaRPr b="1" sz="12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Other solutions</a:t>
            </a:r>
            <a:r>
              <a:rPr b="1" lang="el" sz="1200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:  Seq2Seq, Adapted methods Embedding based techniques, etc.</a:t>
            </a:r>
            <a:endParaRPr b="1" sz="12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8" name="Google Shape;318;p25"/>
          <p:cNvSpPr txBox="1"/>
          <p:nvPr/>
        </p:nvSpPr>
        <p:spPr>
          <a:xfrm>
            <a:off x="4846250" y="1268925"/>
            <a:ext cx="4004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 u="sng">
                <a:solidFill>
                  <a:srgbClr val="980000"/>
                </a:solidFill>
                <a:latin typeface="Corbel"/>
                <a:ea typeface="Corbel"/>
                <a:cs typeface="Corbel"/>
                <a:sym typeface="Corbel"/>
              </a:rPr>
              <a:t>Drawbacks</a:t>
            </a:r>
            <a:endParaRPr b="1" sz="1200" u="sng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rbel"/>
              <a:buChar char="●"/>
            </a:pPr>
            <a:r>
              <a:rPr lang="el" sz="1200">
                <a:latin typeface="Corbel"/>
                <a:ea typeface="Corbel"/>
                <a:cs typeface="Corbel"/>
                <a:sym typeface="Corbel"/>
              </a:rPr>
              <a:t>Use simple text representation methods (BoW)</a:t>
            </a:r>
            <a:endParaRPr sz="1200">
              <a:latin typeface="Corbel"/>
              <a:ea typeface="Corbel"/>
              <a:cs typeface="Corbel"/>
              <a:sym typeface="Corbe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rbel"/>
              <a:buChar char="●"/>
            </a:pPr>
            <a:r>
              <a:rPr lang="el" sz="1200">
                <a:latin typeface="Corbel"/>
                <a:ea typeface="Corbel"/>
                <a:cs typeface="Corbel"/>
                <a:sym typeface="Corbel"/>
              </a:rPr>
              <a:t>Disregard valuable grammar and  semantic context information from the raw text sequences</a:t>
            </a:r>
            <a:endParaRPr b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9" name="Google Shape;319;p25"/>
          <p:cNvSpPr txBox="1"/>
          <p:nvPr/>
        </p:nvSpPr>
        <p:spPr>
          <a:xfrm>
            <a:off x="593350" y="3312750"/>
            <a:ext cx="3493800" cy="1108200"/>
          </a:xfrm>
          <a:prstGeom prst="rect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Deep learning methods:</a:t>
            </a:r>
            <a:r>
              <a:rPr lang="el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Char char="●"/>
            </a:pPr>
            <a:r>
              <a:rPr lang="el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Employ modern AI techniques to derive better text representations</a:t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Char char="●"/>
            </a:pPr>
            <a:r>
              <a:rPr lang="el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Improve the quality of their predictions and have achieved SOTA results in the field</a:t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0" name="Google Shape;320;p25"/>
          <p:cNvSpPr/>
          <p:nvPr/>
        </p:nvSpPr>
        <p:spPr>
          <a:xfrm>
            <a:off x="4059400" y="1146375"/>
            <a:ext cx="533700" cy="1717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1" name="Google Shape;321;p25"/>
          <p:cNvSpPr/>
          <p:nvPr/>
        </p:nvSpPr>
        <p:spPr>
          <a:xfrm>
            <a:off x="4305150" y="3649800"/>
            <a:ext cx="533700" cy="24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rgbClr val="1D1A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5"/>
          <p:cNvSpPr/>
          <p:nvPr/>
        </p:nvSpPr>
        <p:spPr>
          <a:xfrm flipH="1">
            <a:off x="5140925" y="3123375"/>
            <a:ext cx="3555000" cy="1662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5"/>
          <p:cNvSpPr txBox="1"/>
          <p:nvPr/>
        </p:nvSpPr>
        <p:spPr>
          <a:xfrm>
            <a:off x="5138975" y="3492750"/>
            <a:ext cx="3558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rbel"/>
              <a:buChar char="➢"/>
            </a:pPr>
            <a:r>
              <a:rPr b="0" i="0" lang="el" sz="1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The XMTC problem is really challenging</a:t>
            </a:r>
            <a:endParaRPr b="0" i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rbel"/>
              <a:buChar char="➢"/>
            </a:pPr>
            <a:r>
              <a:rPr b="0" i="0" lang="el" sz="1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To blindly apply modern DL methods leads to suboptimal solutions</a:t>
            </a:r>
            <a:endParaRPr b="0" i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rbel"/>
              <a:buChar char="➢"/>
            </a:pPr>
            <a:r>
              <a:rPr b="1" i="0" lang="el" sz="1200" u="none" cap="none" strike="noStrike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Let’s rely and build on stable scientific work and SOTA publications!</a:t>
            </a:r>
            <a:endParaRPr b="1" i="0" sz="1200" u="none" cap="none" strike="noStrike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4" name="Google Shape;324;p25"/>
          <p:cNvSpPr txBox="1"/>
          <p:nvPr/>
        </p:nvSpPr>
        <p:spPr>
          <a:xfrm>
            <a:off x="6212225" y="3181475"/>
            <a:ext cx="1412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 u="none" cap="none" strike="noStrike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however</a:t>
            </a:r>
            <a:endParaRPr b="0" i="0" sz="1400" u="none" cap="none" strike="noStrike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Google Shape;329;p26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330" name="Google Shape;330;p26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"/>
          <p:cNvSpPr txBox="1"/>
          <p:nvPr/>
        </p:nvSpPr>
        <p:spPr>
          <a:xfrm>
            <a:off x="751400" y="937284"/>
            <a:ext cx="3438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300">
                <a:latin typeface="Merriweather"/>
                <a:ea typeface="Merriweather"/>
                <a:cs typeface="Merriweather"/>
                <a:sym typeface="Merriweather"/>
              </a:rPr>
              <a:t>DL for XMTC :</a:t>
            </a: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 Some interesting ideas…</a:t>
            </a:r>
            <a:endParaRPr b="0" i="0" sz="13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2" name="Google Shape;332;p26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Related work: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publications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333" name="Google Shape;3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00532">
            <a:off x="145633" y="784514"/>
            <a:ext cx="511056" cy="610648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6"/>
          <p:cNvSpPr/>
          <p:nvPr/>
        </p:nvSpPr>
        <p:spPr>
          <a:xfrm>
            <a:off x="1216234" y="1546862"/>
            <a:ext cx="178200" cy="1734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5" name="Google Shape;335;p26"/>
          <p:cNvSpPr/>
          <p:nvPr/>
        </p:nvSpPr>
        <p:spPr>
          <a:xfrm>
            <a:off x="1005325" y="1397475"/>
            <a:ext cx="493800" cy="422700"/>
          </a:xfrm>
          <a:prstGeom prst="chevron">
            <a:avLst>
              <a:gd fmla="val 50000" name="adj"/>
            </a:avLst>
          </a:prstGeom>
          <a:solidFill>
            <a:srgbClr val="FF9900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" name="Google Shape;336;p26"/>
          <p:cNvGrpSpPr/>
          <p:nvPr/>
        </p:nvGrpSpPr>
        <p:grpSpPr>
          <a:xfrm>
            <a:off x="1343053" y="1390475"/>
            <a:ext cx="3625200" cy="422700"/>
            <a:chOff x="1343053" y="1390475"/>
            <a:chExt cx="3625200" cy="422700"/>
          </a:xfrm>
        </p:grpSpPr>
        <p:sp>
          <p:nvSpPr>
            <p:cNvPr id="337" name="Google Shape;337;p26"/>
            <p:cNvSpPr txBox="1"/>
            <p:nvPr/>
          </p:nvSpPr>
          <p:spPr>
            <a:xfrm>
              <a:off x="1499137" y="1459186"/>
              <a:ext cx="34689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l" sz="1400" u="none" cap="none" strike="noStrike">
                  <a:solidFill>
                    <a:srgbClr val="85200C"/>
                  </a:solidFill>
                  <a:latin typeface="Georgia"/>
                  <a:ea typeface="Georgia"/>
                  <a:cs typeface="Georgia"/>
                  <a:sym typeface="Georgia"/>
                </a:rPr>
                <a:t>Aspect/Feature Based Sentiment Analysis</a:t>
              </a:r>
              <a:endParaRPr b="1" i="0" sz="1400" u="none" cap="none" strike="noStrike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1343053" y="1390475"/>
              <a:ext cx="3625200" cy="4227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363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6"/>
            <p:cNvSpPr txBox="1"/>
            <p:nvPr/>
          </p:nvSpPr>
          <p:spPr>
            <a:xfrm>
              <a:off x="1546619" y="1444576"/>
              <a:ext cx="32607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l" sz="1200">
                  <a:solidFill>
                    <a:srgbClr val="85200C"/>
                  </a:solidFill>
                  <a:latin typeface="Georgia"/>
                  <a:ea typeface="Georgia"/>
                  <a:cs typeface="Georgia"/>
                  <a:sym typeface="Georgia"/>
                </a:rPr>
                <a:t>Layer wise guided training for BERT</a:t>
              </a:r>
              <a:endParaRPr b="1" sz="1200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1" lang="el" sz="12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Manginas et. al (2020)</a:t>
              </a:r>
              <a:endParaRPr b="1" i="1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340" name="Google Shape;340;p26"/>
          <p:cNvGrpSpPr/>
          <p:nvPr/>
        </p:nvGrpSpPr>
        <p:grpSpPr>
          <a:xfrm>
            <a:off x="913350" y="2077800"/>
            <a:ext cx="7317300" cy="2573100"/>
            <a:chOff x="913350" y="2077800"/>
            <a:chExt cx="7317300" cy="2573100"/>
          </a:xfrm>
        </p:grpSpPr>
        <p:sp>
          <p:nvSpPr>
            <p:cNvPr id="341" name="Google Shape;341;p26"/>
            <p:cNvSpPr/>
            <p:nvPr/>
          </p:nvSpPr>
          <p:spPr>
            <a:xfrm>
              <a:off x="913350" y="2077800"/>
              <a:ext cx="7317300" cy="25731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6"/>
            <p:cNvSpPr txBox="1"/>
            <p:nvPr/>
          </p:nvSpPr>
          <p:spPr>
            <a:xfrm>
              <a:off x="3375301" y="2077800"/>
              <a:ext cx="2393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l" u="sng"/>
                <a:t>What is BERT?</a:t>
              </a:r>
              <a:endParaRPr b="1" i="1" u="sng"/>
            </a:p>
          </p:txBody>
        </p:sp>
      </p:grpSp>
      <p:grpSp>
        <p:nvGrpSpPr>
          <p:cNvPr id="343" name="Google Shape;343;p26"/>
          <p:cNvGrpSpPr/>
          <p:nvPr/>
        </p:nvGrpSpPr>
        <p:grpSpPr>
          <a:xfrm>
            <a:off x="802625" y="2505850"/>
            <a:ext cx="7358000" cy="2073600"/>
            <a:chOff x="802625" y="2505850"/>
            <a:chExt cx="7358000" cy="2073600"/>
          </a:xfrm>
        </p:grpSpPr>
        <p:pic>
          <p:nvPicPr>
            <p:cNvPr id="344" name="Google Shape;344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21050" y="2505850"/>
              <a:ext cx="2939575" cy="20736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45" name="Google Shape;345;p26"/>
            <p:cNvSpPr txBox="1"/>
            <p:nvPr/>
          </p:nvSpPr>
          <p:spPr>
            <a:xfrm>
              <a:off x="802625" y="2505850"/>
              <a:ext cx="41178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2984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Merriweather"/>
                <a:buChar char="❏"/>
              </a:pPr>
              <a:r>
                <a:rPr lang="el" sz="1100">
                  <a:latin typeface="Merriweather"/>
                  <a:ea typeface="Merriweather"/>
                  <a:cs typeface="Merriweather"/>
                  <a:sym typeface="Merriweather"/>
                </a:rPr>
                <a:t>Bert is based  on Transformer-based  architecture</a:t>
              </a:r>
              <a:endParaRPr sz="1100"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indent="-2984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Merriweather"/>
                <a:buChar char="❏"/>
              </a:pPr>
              <a:r>
                <a:rPr lang="el" sz="1100">
                  <a:latin typeface="Merriweather"/>
                  <a:ea typeface="Merriweather"/>
                  <a:cs typeface="Merriweather"/>
                  <a:sym typeface="Merriweather"/>
                </a:rPr>
                <a:t>Pretrained on big corpora including Wikipedia</a:t>
              </a:r>
              <a:endParaRPr sz="1100"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indent="-2984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Merriweather"/>
                <a:buChar char="❏"/>
              </a:pPr>
              <a:r>
                <a:rPr lang="el" sz="1100">
                  <a:latin typeface="Merriweather"/>
                  <a:ea typeface="Merriweather"/>
                  <a:cs typeface="Merriweather"/>
                  <a:sym typeface="Merriweather"/>
                </a:rPr>
                <a:t>Can be easily fine tuned with one additional layer</a:t>
              </a:r>
              <a:endParaRPr b="1" sz="1100" u="sng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0" name="Google Shape;350;p27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351" name="Google Shape;351;p27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7"/>
          <p:cNvSpPr txBox="1"/>
          <p:nvPr/>
        </p:nvSpPr>
        <p:spPr>
          <a:xfrm>
            <a:off x="751400" y="937284"/>
            <a:ext cx="3438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300">
                <a:latin typeface="Merriweather"/>
                <a:ea typeface="Merriweather"/>
                <a:cs typeface="Merriweather"/>
                <a:sym typeface="Merriweather"/>
              </a:rPr>
              <a:t>DL for XMTC :</a:t>
            </a: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 Some interesting ideas…</a:t>
            </a:r>
            <a:endParaRPr b="0" i="0" sz="13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53" name="Google Shape;3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00532">
            <a:off x="145633" y="784514"/>
            <a:ext cx="511056" cy="610648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7"/>
          <p:cNvSpPr/>
          <p:nvPr/>
        </p:nvSpPr>
        <p:spPr>
          <a:xfrm>
            <a:off x="1216234" y="1546862"/>
            <a:ext cx="178200" cy="1734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5" name="Google Shape;355;p27"/>
          <p:cNvSpPr txBox="1"/>
          <p:nvPr/>
        </p:nvSpPr>
        <p:spPr>
          <a:xfrm>
            <a:off x="1499137" y="1459186"/>
            <a:ext cx="3468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l" sz="1400" u="none" cap="none" strike="noStrike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Aspect/Feature Based Sentiment Analysis</a:t>
            </a:r>
            <a:endParaRPr b="1" i="0" sz="1400" u="none" cap="none" strike="noStrike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6" name="Google Shape;356;p27"/>
          <p:cNvSpPr/>
          <p:nvPr/>
        </p:nvSpPr>
        <p:spPr>
          <a:xfrm>
            <a:off x="1343053" y="1390475"/>
            <a:ext cx="3625200" cy="4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7"/>
          <p:cNvSpPr/>
          <p:nvPr/>
        </p:nvSpPr>
        <p:spPr>
          <a:xfrm>
            <a:off x="1005325" y="1397475"/>
            <a:ext cx="493800" cy="422700"/>
          </a:xfrm>
          <a:prstGeom prst="chevron">
            <a:avLst>
              <a:gd fmla="val 50000" name="adj"/>
            </a:avLst>
          </a:prstGeom>
          <a:solidFill>
            <a:srgbClr val="FF9900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7"/>
          <p:cNvSpPr txBox="1"/>
          <p:nvPr/>
        </p:nvSpPr>
        <p:spPr>
          <a:xfrm>
            <a:off x="1546619" y="1444576"/>
            <a:ext cx="3260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l" sz="1200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Layer wise guided training for BERT</a:t>
            </a:r>
            <a:endParaRPr b="1" sz="1200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l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Manginas et. al (2020)</a:t>
            </a:r>
            <a:endParaRPr b="1" i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9" name="Google Shape;359;p27"/>
          <p:cNvSpPr/>
          <p:nvPr/>
        </p:nvSpPr>
        <p:spPr>
          <a:xfrm>
            <a:off x="913350" y="2077800"/>
            <a:ext cx="7317300" cy="2573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7"/>
          <p:cNvSpPr txBox="1"/>
          <p:nvPr/>
        </p:nvSpPr>
        <p:spPr>
          <a:xfrm>
            <a:off x="802625" y="2505850"/>
            <a:ext cx="4117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Bert is based  on Transformer-based  architecture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Pretrained on big corpora including Wikipedia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Can be easily fine tuned with one additional layer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b="1" lang="el" sz="1100" u="sng">
                <a:latin typeface="Merriweather"/>
                <a:ea typeface="Merriweather"/>
                <a:cs typeface="Merriweather"/>
                <a:sym typeface="Merriweather"/>
              </a:rPr>
              <a:t>The BERT-base version contains 12 layers (transformer blocks)</a:t>
            </a:r>
            <a:endParaRPr b="1" sz="1100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Greek-BERT and multilingual bert versions are available  </a:t>
            </a:r>
            <a:endParaRPr b="1" sz="110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1" name="Google Shape;361;p27"/>
          <p:cNvSpPr txBox="1"/>
          <p:nvPr/>
        </p:nvSpPr>
        <p:spPr>
          <a:xfrm>
            <a:off x="3375301" y="2077800"/>
            <a:ext cx="23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u="sng"/>
              <a:t>What is BERT?</a:t>
            </a:r>
            <a:endParaRPr b="1" i="1" u="sng"/>
          </a:p>
        </p:txBody>
      </p:sp>
      <p:pic>
        <p:nvPicPr>
          <p:cNvPr id="362" name="Google Shape;3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700" y="2505850"/>
            <a:ext cx="3006325" cy="20749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3" name="Google Shape;363;p27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Related work: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publications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8" name="Google Shape;368;p28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369" name="Google Shape;369;p28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8"/>
          <p:cNvSpPr txBox="1"/>
          <p:nvPr/>
        </p:nvSpPr>
        <p:spPr>
          <a:xfrm>
            <a:off x="751400" y="937284"/>
            <a:ext cx="3438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300">
                <a:latin typeface="Merriweather"/>
                <a:ea typeface="Merriweather"/>
                <a:cs typeface="Merriweather"/>
                <a:sym typeface="Merriweather"/>
              </a:rPr>
              <a:t>DL for XMTC :</a:t>
            </a: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 Some interesting ideas…</a:t>
            </a:r>
            <a:endParaRPr b="0" i="0" sz="13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71" name="Google Shape;3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00532">
            <a:off x="145633" y="784514"/>
            <a:ext cx="511056" cy="610648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8"/>
          <p:cNvSpPr/>
          <p:nvPr/>
        </p:nvSpPr>
        <p:spPr>
          <a:xfrm>
            <a:off x="1216234" y="1546862"/>
            <a:ext cx="178200" cy="1734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3" name="Google Shape;373;p28"/>
          <p:cNvSpPr txBox="1"/>
          <p:nvPr/>
        </p:nvSpPr>
        <p:spPr>
          <a:xfrm>
            <a:off x="1499137" y="1459186"/>
            <a:ext cx="3468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l" sz="1400" u="none" cap="none" strike="noStrike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Aspect/Feature Based Sentiment Analysis</a:t>
            </a:r>
            <a:endParaRPr b="1" i="0" sz="1400" u="none" cap="none" strike="noStrike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4" name="Google Shape;374;p28"/>
          <p:cNvSpPr/>
          <p:nvPr/>
        </p:nvSpPr>
        <p:spPr>
          <a:xfrm>
            <a:off x="1343053" y="1390475"/>
            <a:ext cx="3625200" cy="4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8"/>
          <p:cNvSpPr/>
          <p:nvPr/>
        </p:nvSpPr>
        <p:spPr>
          <a:xfrm>
            <a:off x="1005325" y="1397475"/>
            <a:ext cx="493800" cy="422700"/>
          </a:xfrm>
          <a:prstGeom prst="chevron">
            <a:avLst>
              <a:gd fmla="val 50000" name="adj"/>
            </a:avLst>
          </a:prstGeom>
          <a:solidFill>
            <a:srgbClr val="FF9900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8"/>
          <p:cNvSpPr txBox="1"/>
          <p:nvPr/>
        </p:nvSpPr>
        <p:spPr>
          <a:xfrm>
            <a:off x="1546619" y="1444576"/>
            <a:ext cx="3260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l" sz="1200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Layer wise guided training for BERT</a:t>
            </a:r>
            <a:endParaRPr b="1" sz="1200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l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Manginas et. al (2020)</a:t>
            </a:r>
            <a:endParaRPr b="1" i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77" name="Google Shape;3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6688" y="2939488"/>
            <a:ext cx="5040000" cy="187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78" name="Google Shape;378;p28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Related work: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publications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379" name="Google Shape;379;p28"/>
          <p:cNvSpPr txBox="1"/>
          <p:nvPr/>
        </p:nvSpPr>
        <p:spPr>
          <a:xfrm>
            <a:off x="1343047" y="1787225"/>
            <a:ext cx="49941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➢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Use BERT-based models and  exploit  the label hierarchy 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➢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Main objective is to </a:t>
            </a:r>
            <a:r>
              <a:rPr b="1" i="1" lang="el" sz="105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interconnect predictions of different levels of hierarchy with specific BERT layers</a:t>
            </a:r>
            <a:endParaRPr b="1" i="1" sz="105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➢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Target: </a:t>
            </a:r>
            <a:r>
              <a:rPr b="1" i="1" lang="el" sz="105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To achieve better fine-tuning &amp;  parameter utilisation</a:t>
            </a:r>
            <a:r>
              <a:rPr lang="el" sz="105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05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➢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Suggest </a:t>
            </a:r>
            <a:r>
              <a:rPr b="1" i="1" lang="el" sz="105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5 variants</a:t>
            </a: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 (Flat, Last6, OnebyOne, In-Pairs, hybrid)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b="1" lang="el" sz="105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Compare the [CLS] representation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to evaluate their results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4" name="Google Shape;384;p29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385" name="Google Shape;385;p29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"/>
          <p:cNvSpPr txBox="1"/>
          <p:nvPr/>
        </p:nvSpPr>
        <p:spPr>
          <a:xfrm>
            <a:off x="751400" y="937284"/>
            <a:ext cx="3438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300">
                <a:latin typeface="Merriweather"/>
                <a:ea typeface="Merriweather"/>
                <a:cs typeface="Merriweather"/>
                <a:sym typeface="Merriweather"/>
              </a:rPr>
              <a:t>DL for XMTC :</a:t>
            </a: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 Some interesting ideas…</a:t>
            </a:r>
            <a:endParaRPr b="0" i="0" sz="13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87" name="Google Shape;3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00532">
            <a:off x="145633" y="784514"/>
            <a:ext cx="511056" cy="610648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9"/>
          <p:cNvSpPr/>
          <p:nvPr/>
        </p:nvSpPr>
        <p:spPr>
          <a:xfrm>
            <a:off x="1216234" y="1546862"/>
            <a:ext cx="178200" cy="1734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9" name="Google Shape;389;p29"/>
          <p:cNvSpPr txBox="1"/>
          <p:nvPr/>
        </p:nvSpPr>
        <p:spPr>
          <a:xfrm>
            <a:off x="1499137" y="1459186"/>
            <a:ext cx="3468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l" sz="1400" u="none" cap="none" strike="noStrike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Aspect/Feature Based Sentiment Analysis</a:t>
            </a:r>
            <a:endParaRPr b="1" i="0" sz="1400" u="none" cap="none" strike="noStrike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0" name="Google Shape;390;p29"/>
          <p:cNvSpPr/>
          <p:nvPr/>
        </p:nvSpPr>
        <p:spPr>
          <a:xfrm>
            <a:off x="1343053" y="1390475"/>
            <a:ext cx="3625200" cy="4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9"/>
          <p:cNvSpPr/>
          <p:nvPr/>
        </p:nvSpPr>
        <p:spPr>
          <a:xfrm>
            <a:off x="1005325" y="1397475"/>
            <a:ext cx="493800" cy="422700"/>
          </a:xfrm>
          <a:prstGeom prst="chevron">
            <a:avLst>
              <a:gd fmla="val 50000" name="adj"/>
            </a:avLst>
          </a:prstGeom>
          <a:solidFill>
            <a:srgbClr val="FF9900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9"/>
          <p:cNvSpPr txBox="1"/>
          <p:nvPr/>
        </p:nvSpPr>
        <p:spPr>
          <a:xfrm>
            <a:off x="1546619" y="1444576"/>
            <a:ext cx="3260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l" sz="1200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Layer wise guided training for BERT</a:t>
            </a:r>
            <a:endParaRPr b="1" sz="1200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l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Manginas et. al (2020)</a:t>
            </a:r>
            <a:endParaRPr b="1" i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93" name="Google Shape;3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225" y="3078713"/>
            <a:ext cx="6362161" cy="1735637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9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Related work: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publications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395" name="Google Shape;395;p29"/>
          <p:cNvSpPr txBox="1"/>
          <p:nvPr/>
        </p:nvSpPr>
        <p:spPr>
          <a:xfrm>
            <a:off x="1343047" y="1787225"/>
            <a:ext cx="49941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➢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Use BERT-based models and  exploit  the label hierarchy 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➢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Main objective is to </a:t>
            </a:r>
            <a:r>
              <a:rPr b="1" i="1" lang="el" sz="105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interconnect predictions of different levels of hierarchy with specific BERT layers</a:t>
            </a:r>
            <a:endParaRPr b="1" i="1" sz="105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➢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Target: </a:t>
            </a:r>
            <a:r>
              <a:rPr b="1" i="1" lang="el" sz="105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To achieve better fine-tuning &amp;  parameter utilisation</a:t>
            </a:r>
            <a:r>
              <a:rPr lang="el" sz="105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05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➢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Suggest </a:t>
            </a:r>
            <a:r>
              <a:rPr b="1" i="1" lang="el" sz="105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5 variants</a:t>
            </a: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 (Flat, Last6, OnebyOne, In-Pairs, hybrid)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b="1" lang="el" sz="105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Compare the [CLS] representation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to evaluate their results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0" name="Google Shape;400;p30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401" name="Google Shape;401;p30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0"/>
          <p:cNvSpPr txBox="1"/>
          <p:nvPr/>
        </p:nvSpPr>
        <p:spPr>
          <a:xfrm>
            <a:off x="751400" y="937284"/>
            <a:ext cx="3438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300">
                <a:latin typeface="Merriweather"/>
                <a:ea typeface="Merriweather"/>
                <a:cs typeface="Merriweather"/>
                <a:sym typeface="Merriweather"/>
              </a:rPr>
              <a:t>DL for XMTC :</a:t>
            </a: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 Some interesting ideas…</a:t>
            </a:r>
            <a:endParaRPr b="0" i="0" sz="13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03" name="Google Shape;4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00532">
            <a:off x="145633" y="784514"/>
            <a:ext cx="511056" cy="610648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0"/>
          <p:cNvSpPr/>
          <p:nvPr/>
        </p:nvSpPr>
        <p:spPr>
          <a:xfrm>
            <a:off x="1216234" y="1546862"/>
            <a:ext cx="178200" cy="1734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5" name="Google Shape;405;p30"/>
          <p:cNvSpPr txBox="1"/>
          <p:nvPr/>
        </p:nvSpPr>
        <p:spPr>
          <a:xfrm>
            <a:off x="1499137" y="1459186"/>
            <a:ext cx="3468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l" sz="1400" u="none" cap="none" strike="noStrike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Aspect/Feature Based Sentiment Analysis</a:t>
            </a:r>
            <a:endParaRPr b="1" i="0" sz="1400" u="none" cap="none" strike="noStrike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6" name="Google Shape;406;p30"/>
          <p:cNvSpPr/>
          <p:nvPr/>
        </p:nvSpPr>
        <p:spPr>
          <a:xfrm>
            <a:off x="1343053" y="1390475"/>
            <a:ext cx="3625200" cy="4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0"/>
          <p:cNvSpPr/>
          <p:nvPr/>
        </p:nvSpPr>
        <p:spPr>
          <a:xfrm>
            <a:off x="1005325" y="1397475"/>
            <a:ext cx="493800" cy="422700"/>
          </a:xfrm>
          <a:prstGeom prst="chevron">
            <a:avLst>
              <a:gd fmla="val 50000" name="adj"/>
            </a:avLst>
          </a:prstGeom>
          <a:solidFill>
            <a:srgbClr val="FF9900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0"/>
          <p:cNvSpPr txBox="1"/>
          <p:nvPr/>
        </p:nvSpPr>
        <p:spPr>
          <a:xfrm>
            <a:off x="1546619" y="1444576"/>
            <a:ext cx="3260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l" sz="1200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Layer wise guided training for BERT</a:t>
            </a:r>
            <a:endParaRPr b="1" sz="1200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l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Manginas et. al (2020)</a:t>
            </a:r>
            <a:endParaRPr b="1" i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9" name="Google Shape;409;p30"/>
          <p:cNvSpPr/>
          <p:nvPr/>
        </p:nvSpPr>
        <p:spPr>
          <a:xfrm>
            <a:off x="1216234" y="2233012"/>
            <a:ext cx="178200" cy="1734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10" name="Google Shape;410;p30"/>
          <p:cNvGrpSpPr/>
          <p:nvPr/>
        </p:nvGrpSpPr>
        <p:grpSpPr>
          <a:xfrm>
            <a:off x="1343053" y="2076625"/>
            <a:ext cx="3625200" cy="422700"/>
            <a:chOff x="1343053" y="2076625"/>
            <a:chExt cx="3625200" cy="422700"/>
          </a:xfrm>
        </p:grpSpPr>
        <p:sp>
          <p:nvSpPr>
            <p:cNvPr id="411" name="Google Shape;411;p30"/>
            <p:cNvSpPr txBox="1"/>
            <p:nvPr/>
          </p:nvSpPr>
          <p:spPr>
            <a:xfrm>
              <a:off x="1499137" y="2145336"/>
              <a:ext cx="34689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l" sz="1400" u="none" cap="none" strike="noStrike">
                  <a:solidFill>
                    <a:srgbClr val="85200C"/>
                  </a:solidFill>
                  <a:latin typeface="Georgia"/>
                  <a:ea typeface="Georgia"/>
                  <a:cs typeface="Georgia"/>
                  <a:sym typeface="Georgia"/>
                </a:rPr>
                <a:t>Aspect/Feature Based Sentiment Analysis</a:t>
              </a:r>
              <a:endParaRPr b="1" i="0" sz="1400" u="none" cap="none" strike="noStrike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1343053" y="2076625"/>
              <a:ext cx="3625200" cy="4227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363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0"/>
            <p:cNvSpPr txBox="1"/>
            <p:nvPr/>
          </p:nvSpPr>
          <p:spPr>
            <a:xfrm>
              <a:off x="1546619" y="2130726"/>
              <a:ext cx="32607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l" sz="1200">
                  <a:solidFill>
                    <a:srgbClr val="85200C"/>
                  </a:solidFill>
                  <a:latin typeface="Georgia"/>
                  <a:ea typeface="Georgia"/>
                  <a:cs typeface="Georgia"/>
                  <a:sym typeface="Georgia"/>
                </a:rPr>
                <a:t>Correlation Networks (CorNet)</a:t>
              </a:r>
              <a:endParaRPr b="1" sz="1200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1" lang="el" sz="12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Xu et. al (2020)</a:t>
              </a:r>
              <a:endParaRPr b="1" i="1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414" name="Google Shape;414;p30"/>
          <p:cNvSpPr txBox="1"/>
          <p:nvPr/>
        </p:nvSpPr>
        <p:spPr>
          <a:xfrm>
            <a:off x="1343049" y="2633925"/>
            <a:ext cx="3994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➢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Propose the CorNert Unit, a module for extracting correlations across the label set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➢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Can be integrated into different structures (CNN, LSTM, BERt, etc.)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50"/>
              <a:buFont typeface="Merriweather"/>
              <a:buChar char="➢"/>
            </a:pPr>
            <a:r>
              <a:rPr b="1" lang="el" sz="105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Uses many [CLS] representations as feature vectors</a:t>
            </a:r>
            <a:endParaRPr b="1" sz="105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15" name="Google Shape;41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0000" y="1981525"/>
            <a:ext cx="2484950" cy="2232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6" name="Google Shape;416;p30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Related work: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publications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417" name="Google Shape;417;p30"/>
          <p:cNvSpPr/>
          <p:nvPr/>
        </p:nvSpPr>
        <p:spPr>
          <a:xfrm>
            <a:off x="1005325" y="2083625"/>
            <a:ext cx="493800" cy="422700"/>
          </a:xfrm>
          <a:prstGeom prst="chevron">
            <a:avLst>
              <a:gd fmla="val 50000" name="adj"/>
            </a:avLst>
          </a:prstGeom>
          <a:solidFill>
            <a:srgbClr val="FF9900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2" name="Google Shape;422;p31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423" name="Google Shape;423;p31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1"/>
          <p:cNvSpPr txBox="1"/>
          <p:nvPr/>
        </p:nvSpPr>
        <p:spPr>
          <a:xfrm>
            <a:off x="751400" y="937284"/>
            <a:ext cx="3438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300">
                <a:latin typeface="Merriweather"/>
                <a:ea typeface="Merriweather"/>
                <a:cs typeface="Merriweather"/>
                <a:sym typeface="Merriweather"/>
              </a:rPr>
              <a:t>DL for XMTC :</a:t>
            </a: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 Some interesting ideas…</a:t>
            </a:r>
            <a:endParaRPr b="0" i="0" sz="13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25" name="Google Shape;4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00532">
            <a:off x="145633" y="784514"/>
            <a:ext cx="511056" cy="610648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1"/>
          <p:cNvSpPr/>
          <p:nvPr/>
        </p:nvSpPr>
        <p:spPr>
          <a:xfrm>
            <a:off x="1216234" y="1546862"/>
            <a:ext cx="178200" cy="1734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7" name="Google Shape;427;p31"/>
          <p:cNvSpPr txBox="1"/>
          <p:nvPr/>
        </p:nvSpPr>
        <p:spPr>
          <a:xfrm>
            <a:off x="1499137" y="1459186"/>
            <a:ext cx="3468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l" sz="1400" u="none" cap="none" strike="noStrike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Aspect/Feature Based Sentiment Analysis</a:t>
            </a:r>
            <a:endParaRPr b="1" i="0" sz="1400" u="none" cap="none" strike="noStrike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8" name="Google Shape;428;p31"/>
          <p:cNvSpPr/>
          <p:nvPr/>
        </p:nvSpPr>
        <p:spPr>
          <a:xfrm>
            <a:off x="1343053" y="1390475"/>
            <a:ext cx="3625200" cy="4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1"/>
          <p:cNvSpPr/>
          <p:nvPr/>
        </p:nvSpPr>
        <p:spPr>
          <a:xfrm>
            <a:off x="1005325" y="1397475"/>
            <a:ext cx="493800" cy="422700"/>
          </a:xfrm>
          <a:prstGeom prst="chevron">
            <a:avLst>
              <a:gd fmla="val 50000" name="adj"/>
            </a:avLst>
          </a:prstGeom>
          <a:solidFill>
            <a:srgbClr val="FF9900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1"/>
          <p:cNvSpPr txBox="1"/>
          <p:nvPr/>
        </p:nvSpPr>
        <p:spPr>
          <a:xfrm>
            <a:off x="1546619" y="1444576"/>
            <a:ext cx="3260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l" sz="1200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Layer wise guided training for BERT</a:t>
            </a:r>
            <a:endParaRPr b="1" sz="1200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l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Manginas et. al (2020)</a:t>
            </a:r>
            <a:endParaRPr b="1" i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1" name="Google Shape;431;p31"/>
          <p:cNvSpPr/>
          <p:nvPr/>
        </p:nvSpPr>
        <p:spPr>
          <a:xfrm>
            <a:off x="1216234" y="2233012"/>
            <a:ext cx="178200" cy="1734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2" name="Google Shape;432;p31"/>
          <p:cNvSpPr txBox="1"/>
          <p:nvPr/>
        </p:nvSpPr>
        <p:spPr>
          <a:xfrm>
            <a:off x="1499137" y="2145336"/>
            <a:ext cx="3468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l" sz="1400" u="none" cap="none" strike="noStrike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Aspect/Feature Based Sentiment Analysis</a:t>
            </a:r>
            <a:endParaRPr b="1" i="0" sz="1400" u="none" cap="none" strike="noStrike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3" name="Google Shape;433;p31"/>
          <p:cNvSpPr/>
          <p:nvPr/>
        </p:nvSpPr>
        <p:spPr>
          <a:xfrm>
            <a:off x="1343053" y="2076625"/>
            <a:ext cx="3625200" cy="4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1"/>
          <p:cNvSpPr/>
          <p:nvPr/>
        </p:nvSpPr>
        <p:spPr>
          <a:xfrm>
            <a:off x="1005325" y="2083625"/>
            <a:ext cx="493800" cy="422700"/>
          </a:xfrm>
          <a:prstGeom prst="chevron">
            <a:avLst>
              <a:gd fmla="val 50000" name="adj"/>
            </a:avLst>
          </a:prstGeom>
          <a:solidFill>
            <a:srgbClr val="FF9900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1"/>
          <p:cNvSpPr txBox="1"/>
          <p:nvPr/>
        </p:nvSpPr>
        <p:spPr>
          <a:xfrm>
            <a:off x="1546619" y="2130726"/>
            <a:ext cx="3260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l" sz="1200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Correlation Networks (CorNet)</a:t>
            </a:r>
            <a:endParaRPr b="1" sz="1200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l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Xu et. al (2020)</a:t>
            </a:r>
            <a:endParaRPr b="1" i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36" name="Google Shape;43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0000" y="1980000"/>
            <a:ext cx="2484000" cy="2232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7" name="Google Shape;437;p31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Related work: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publications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438" name="Google Shape;438;p31"/>
          <p:cNvSpPr txBox="1"/>
          <p:nvPr/>
        </p:nvSpPr>
        <p:spPr>
          <a:xfrm>
            <a:off x="1343049" y="2633925"/>
            <a:ext cx="3994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➢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Propose the CorNert Unit, a module for extracting correlations across the label set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➢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Can be integrated into different structures (CNN, LSTM, BERt, etc.)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50"/>
              <a:buFont typeface="Merriweather"/>
              <a:buChar char="➢"/>
            </a:pPr>
            <a:r>
              <a:rPr b="1" lang="el" sz="105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Uses many [CLS] representations as feature vectors</a:t>
            </a:r>
            <a:endParaRPr b="1" sz="105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432888" y="300900"/>
            <a:ext cx="8443200" cy="4541700"/>
          </a:xfrm>
          <a:prstGeom prst="rect">
            <a:avLst/>
          </a:prstGeom>
          <a:solidFill>
            <a:srgbClr val="FFFFFF"/>
          </a:solidFill>
          <a:ln cap="flat" cmpd="sng" w="1143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002825" y="2609935"/>
            <a:ext cx="3453900" cy="18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❖"/>
            </a:pPr>
            <a:r>
              <a:rPr i="1" lang="el" sz="1500">
                <a:latin typeface="Merriweather"/>
                <a:ea typeface="Merriweather"/>
                <a:cs typeface="Merriweather"/>
                <a:sym typeface="Merriweather"/>
              </a:rPr>
              <a:t>Definition of the problem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❖"/>
            </a:pPr>
            <a:r>
              <a:rPr i="1" lang="el" sz="1500">
                <a:latin typeface="Merriweather"/>
                <a:ea typeface="Merriweather"/>
                <a:cs typeface="Merriweather"/>
                <a:sym typeface="Merriweather"/>
              </a:rPr>
              <a:t>Related work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❖"/>
            </a:pPr>
            <a:r>
              <a:rPr i="1" lang="el" sz="1500">
                <a:latin typeface="Merriweather"/>
                <a:ea typeface="Merriweather"/>
                <a:cs typeface="Merriweather"/>
                <a:sym typeface="Merriweather"/>
              </a:rPr>
              <a:t> A Greek legal TC Dataset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❖"/>
            </a:pPr>
            <a:r>
              <a:rPr i="1" lang="el" sz="1500">
                <a:latin typeface="Merriweather"/>
                <a:ea typeface="Merriweather"/>
                <a:cs typeface="Merriweather"/>
                <a:sym typeface="Merriweather"/>
              </a:rPr>
              <a:t>DL Methods for XMTC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❖"/>
            </a:pPr>
            <a:r>
              <a:rPr i="1" lang="el" sz="1500">
                <a:latin typeface="Merriweather"/>
                <a:ea typeface="Merriweather"/>
                <a:cs typeface="Merriweather"/>
                <a:sym typeface="Merriweather"/>
              </a:rPr>
              <a:t>Experiments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❖"/>
            </a:pPr>
            <a:r>
              <a:rPr i="1" lang="el" sz="1500">
                <a:latin typeface="Merriweather"/>
                <a:ea typeface="Merriweather"/>
                <a:cs typeface="Merriweather"/>
                <a:sym typeface="Merriweather"/>
              </a:rPr>
              <a:t>Discussion &amp; Conclusions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822400" y="2270925"/>
            <a:ext cx="3393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l" sz="1800" u="none" cap="none" strike="noStrike">
                <a:solidFill>
                  <a:srgbClr val="0363EB"/>
                </a:solidFill>
                <a:latin typeface="Arial"/>
                <a:ea typeface="Arial"/>
                <a:cs typeface="Arial"/>
                <a:sym typeface="Arial"/>
              </a:rPr>
              <a:t>Presentation Structure</a:t>
            </a:r>
            <a:endParaRPr b="1" i="1" sz="1800" u="none" cap="none" strike="noStrike">
              <a:solidFill>
                <a:srgbClr val="0363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50400" y="368825"/>
            <a:ext cx="919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40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endParaRPr b="1" sz="4000" u="sng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944575" y="522725"/>
            <a:ext cx="310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l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Multi-label Text Classification</a:t>
            </a:r>
            <a:endParaRPr i="1"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l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for Greek Legal Documents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3" name="Google Shape;443;p32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444" name="Google Shape;444;p32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2"/>
          <p:cNvSpPr txBox="1"/>
          <p:nvPr/>
        </p:nvSpPr>
        <p:spPr>
          <a:xfrm>
            <a:off x="751400" y="937284"/>
            <a:ext cx="3438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300">
                <a:latin typeface="Merriweather"/>
                <a:ea typeface="Merriweather"/>
                <a:cs typeface="Merriweather"/>
                <a:sym typeface="Merriweather"/>
              </a:rPr>
              <a:t>DL for XMTC :</a:t>
            </a: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 Some interesting ideas…</a:t>
            </a:r>
            <a:endParaRPr b="0" i="0" sz="13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46" name="Google Shape;4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00532">
            <a:off x="145633" y="784514"/>
            <a:ext cx="511056" cy="610648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2"/>
          <p:cNvSpPr/>
          <p:nvPr/>
        </p:nvSpPr>
        <p:spPr>
          <a:xfrm>
            <a:off x="1216234" y="1546862"/>
            <a:ext cx="178200" cy="1734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8" name="Google Shape;448;p32"/>
          <p:cNvSpPr txBox="1"/>
          <p:nvPr/>
        </p:nvSpPr>
        <p:spPr>
          <a:xfrm>
            <a:off x="1499137" y="1459186"/>
            <a:ext cx="3468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l" sz="1400" u="none" cap="none" strike="noStrike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Aspect/Feature Based Sentiment Analysis</a:t>
            </a:r>
            <a:endParaRPr b="1" i="0" sz="1400" u="none" cap="none" strike="noStrike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9" name="Google Shape;449;p32"/>
          <p:cNvSpPr/>
          <p:nvPr/>
        </p:nvSpPr>
        <p:spPr>
          <a:xfrm>
            <a:off x="1343053" y="1390475"/>
            <a:ext cx="3625200" cy="4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2"/>
          <p:cNvSpPr/>
          <p:nvPr/>
        </p:nvSpPr>
        <p:spPr>
          <a:xfrm>
            <a:off x="1005325" y="1397475"/>
            <a:ext cx="493800" cy="422700"/>
          </a:xfrm>
          <a:prstGeom prst="chevron">
            <a:avLst>
              <a:gd fmla="val 50000" name="adj"/>
            </a:avLst>
          </a:prstGeom>
          <a:solidFill>
            <a:srgbClr val="FF9900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2"/>
          <p:cNvSpPr txBox="1"/>
          <p:nvPr/>
        </p:nvSpPr>
        <p:spPr>
          <a:xfrm>
            <a:off x="1546619" y="1444576"/>
            <a:ext cx="3260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l" sz="1200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Layer wise guided training for BERT</a:t>
            </a:r>
            <a:endParaRPr b="1" sz="1200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l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Manginas et. al (2020)</a:t>
            </a:r>
            <a:endParaRPr b="1" i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2" name="Google Shape;452;p32"/>
          <p:cNvSpPr/>
          <p:nvPr/>
        </p:nvSpPr>
        <p:spPr>
          <a:xfrm>
            <a:off x="1216234" y="2233012"/>
            <a:ext cx="178200" cy="1734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3" name="Google Shape;453;p32"/>
          <p:cNvSpPr txBox="1"/>
          <p:nvPr/>
        </p:nvSpPr>
        <p:spPr>
          <a:xfrm>
            <a:off x="1499137" y="2145336"/>
            <a:ext cx="3468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l" sz="1400" u="none" cap="none" strike="noStrike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Aspect/Feature Based Sentiment Analysis</a:t>
            </a:r>
            <a:endParaRPr b="1" i="0" sz="1400" u="none" cap="none" strike="noStrike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4" name="Google Shape;454;p32"/>
          <p:cNvSpPr/>
          <p:nvPr/>
        </p:nvSpPr>
        <p:spPr>
          <a:xfrm>
            <a:off x="1343053" y="2076625"/>
            <a:ext cx="3625200" cy="4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2"/>
          <p:cNvSpPr/>
          <p:nvPr/>
        </p:nvSpPr>
        <p:spPr>
          <a:xfrm>
            <a:off x="1005325" y="2083625"/>
            <a:ext cx="493800" cy="422700"/>
          </a:xfrm>
          <a:prstGeom prst="chevron">
            <a:avLst>
              <a:gd fmla="val 50000" name="adj"/>
            </a:avLst>
          </a:prstGeom>
          <a:solidFill>
            <a:srgbClr val="FF9900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2"/>
          <p:cNvSpPr txBox="1"/>
          <p:nvPr/>
        </p:nvSpPr>
        <p:spPr>
          <a:xfrm>
            <a:off x="1546619" y="2130726"/>
            <a:ext cx="3260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l" sz="1200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Correlation Networks (CorNet)</a:t>
            </a:r>
            <a:endParaRPr b="1" sz="1200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l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Xu et. al (2020)</a:t>
            </a:r>
            <a:endParaRPr b="1" i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7" name="Google Shape;457;p32"/>
          <p:cNvSpPr/>
          <p:nvPr/>
        </p:nvSpPr>
        <p:spPr>
          <a:xfrm>
            <a:off x="1216234" y="2926162"/>
            <a:ext cx="178200" cy="1734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58" name="Google Shape;458;p32"/>
          <p:cNvGrpSpPr/>
          <p:nvPr/>
        </p:nvGrpSpPr>
        <p:grpSpPr>
          <a:xfrm>
            <a:off x="1343053" y="2769775"/>
            <a:ext cx="3685522" cy="422700"/>
            <a:chOff x="1343053" y="2769775"/>
            <a:chExt cx="3685522" cy="422700"/>
          </a:xfrm>
        </p:grpSpPr>
        <p:sp>
          <p:nvSpPr>
            <p:cNvPr id="459" name="Google Shape;459;p32"/>
            <p:cNvSpPr txBox="1"/>
            <p:nvPr/>
          </p:nvSpPr>
          <p:spPr>
            <a:xfrm>
              <a:off x="1499137" y="2838486"/>
              <a:ext cx="34689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l" sz="1400" u="none" cap="none" strike="noStrike">
                  <a:solidFill>
                    <a:srgbClr val="85200C"/>
                  </a:solidFill>
                  <a:latin typeface="Georgia"/>
                  <a:ea typeface="Georgia"/>
                  <a:cs typeface="Georgia"/>
                  <a:sym typeface="Georgia"/>
                </a:rPr>
                <a:t>Aspect/Feature Based Sentiment Analysis</a:t>
              </a:r>
              <a:endParaRPr b="1" i="0" sz="1400" u="none" cap="none" strike="noStrike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1343053" y="2769775"/>
              <a:ext cx="3625200" cy="4227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19050">
              <a:solidFill>
                <a:srgbClr val="0363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2"/>
            <p:cNvSpPr txBox="1"/>
            <p:nvPr/>
          </p:nvSpPr>
          <p:spPr>
            <a:xfrm>
              <a:off x="1403375" y="2846975"/>
              <a:ext cx="36252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l" sz="1200">
                  <a:solidFill>
                    <a:srgbClr val="85200C"/>
                  </a:solidFill>
                  <a:latin typeface="Georgia"/>
                  <a:ea typeface="Georgia"/>
                  <a:cs typeface="Georgia"/>
                  <a:sym typeface="Georgia"/>
                </a:rPr>
                <a:t>Metadata­ TC  in Large Hierarchy</a:t>
              </a:r>
              <a:r>
                <a:rPr b="1" lang="el" sz="1200">
                  <a:solidFill>
                    <a:srgbClr val="85200C"/>
                  </a:solidFill>
                  <a:latin typeface="Georgia"/>
                  <a:ea typeface="Georgia"/>
                  <a:cs typeface="Georgia"/>
                  <a:sym typeface="Georgia"/>
                </a:rPr>
                <a:t>(MATCH)</a:t>
              </a:r>
              <a:endParaRPr b="1" sz="1200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1" lang="el" sz="12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 Zhang et. al (2020)</a:t>
              </a:r>
              <a:endParaRPr b="1" i="1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462" name="Google Shape;462;p32"/>
          <p:cNvSpPr txBox="1"/>
          <p:nvPr/>
        </p:nvSpPr>
        <p:spPr>
          <a:xfrm>
            <a:off x="1343049" y="3287875"/>
            <a:ext cx="399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b="1" lang="el" sz="105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Harness parent-child relations </a:t>
            </a:r>
            <a:endParaRPr b="1" sz="1050" u="sng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b="1" lang="el" sz="105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Incorporate metadata into the training process</a:t>
            </a:r>
            <a:endParaRPr b="1" sz="1050" u="sng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b="1" lang="el" sz="1050" u="sng">
                <a:latin typeface="Merriweather"/>
                <a:ea typeface="Merriweather"/>
                <a:cs typeface="Merriweather"/>
                <a:sym typeface="Merriweather"/>
              </a:rPr>
              <a:t>Uses many [CLS] representations as feature vectors</a:t>
            </a:r>
            <a:endParaRPr b="1" sz="105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63" name="Google Shape;463;p32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Related work: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publications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464" name="Google Shape;464;p32"/>
          <p:cNvSpPr/>
          <p:nvPr/>
        </p:nvSpPr>
        <p:spPr>
          <a:xfrm>
            <a:off x="1005325" y="2776775"/>
            <a:ext cx="493800" cy="422700"/>
          </a:xfrm>
          <a:prstGeom prst="chevron">
            <a:avLst>
              <a:gd fmla="val 50000" name="adj"/>
            </a:avLst>
          </a:prstGeom>
          <a:solidFill>
            <a:srgbClr val="FF9900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9" name="Google Shape;469;p33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470" name="Google Shape;470;p33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3"/>
          <p:cNvSpPr txBox="1"/>
          <p:nvPr/>
        </p:nvSpPr>
        <p:spPr>
          <a:xfrm>
            <a:off x="751400" y="937284"/>
            <a:ext cx="3438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300">
                <a:latin typeface="Merriweather"/>
                <a:ea typeface="Merriweather"/>
                <a:cs typeface="Merriweather"/>
                <a:sym typeface="Merriweather"/>
              </a:rPr>
              <a:t>DL for XMTC :</a:t>
            </a: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 Some interesting ideas…</a:t>
            </a:r>
            <a:endParaRPr b="0" i="0" sz="13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72" name="Google Shape;4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00532">
            <a:off x="145633" y="784514"/>
            <a:ext cx="511056" cy="610648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33"/>
          <p:cNvSpPr/>
          <p:nvPr/>
        </p:nvSpPr>
        <p:spPr>
          <a:xfrm>
            <a:off x="1216234" y="1546862"/>
            <a:ext cx="178200" cy="1734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4" name="Google Shape;474;p33"/>
          <p:cNvSpPr txBox="1"/>
          <p:nvPr/>
        </p:nvSpPr>
        <p:spPr>
          <a:xfrm>
            <a:off x="1499137" y="1459186"/>
            <a:ext cx="3468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l" sz="1400" u="none" cap="none" strike="noStrike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Aspect/Feature Based Sentiment Analysis</a:t>
            </a:r>
            <a:endParaRPr b="1" i="0" sz="1400" u="none" cap="none" strike="noStrike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5" name="Google Shape;475;p33"/>
          <p:cNvSpPr/>
          <p:nvPr/>
        </p:nvSpPr>
        <p:spPr>
          <a:xfrm>
            <a:off x="1343053" y="1390475"/>
            <a:ext cx="3625200" cy="4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3"/>
          <p:cNvSpPr/>
          <p:nvPr/>
        </p:nvSpPr>
        <p:spPr>
          <a:xfrm>
            <a:off x="1005325" y="1397475"/>
            <a:ext cx="493800" cy="422700"/>
          </a:xfrm>
          <a:prstGeom prst="chevron">
            <a:avLst>
              <a:gd fmla="val 50000" name="adj"/>
            </a:avLst>
          </a:prstGeom>
          <a:solidFill>
            <a:srgbClr val="FF9900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3"/>
          <p:cNvSpPr txBox="1"/>
          <p:nvPr/>
        </p:nvSpPr>
        <p:spPr>
          <a:xfrm>
            <a:off x="1546619" y="1444576"/>
            <a:ext cx="3260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l" sz="1200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Layer wise guided training for BERT</a:t>
            </a:r>
            <a:endParaRPr b="1" sz="1200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l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Manginas et. al (2020)</a:t>
            </a:r>
            <a:endParaRPr b="1" i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8" name="Google Shape;478;p33"/>
          <p:cNvSpPr/>
          <p:nvPr/>
        </p:nvSpPr>
        <p:spPr>
          <a:xfrm>
            <a:off x="1216234" y="2233012"/>
            <a:ext cx="178200" cy="1734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9" name="Google Shape;479;p33"/>
          <p:cNvSpPr txBox="1"/>
          <p:nvPr/>
        </p:nvSpPr>
        <p:spPr>
          <a:xfrm>
            <a:off x="1499137" y="2145336"/>
            <a:ext cx="3468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l" sz="1400" u="none" cap="none" strike="noStrike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Aspect/Feature Based Sentiment Analysis</a:t>
            </a:r>
            <a:endParaRPr b="1" i="0" sz="1400" u="none" cap="none" strike="noStrike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0" name="Google Shape;480;p33"/>
          <p:cNvSpPr/>
          <p:nvPr/>
        </p:nvSpPr>
        <p:spPr>
          <a:xfrm>
            <a:off x="1343053" y="2076625"/>
            <a:ext cx="3625200" cy="4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3"/>
          <p:cNvSpPr/>
          <p:nvPr/>
        </p:nvSpPr>
        <p:spPr>
          <a:xfrm>
            <a:off x="1005325" y="2083625"/>
            <a:ext cx="493800" cy="422700"/>
          </a:xfrm>
          <a:prstGeom prst="chevron">
            <a:avLst>
              <a:gd fmla="val 50000" name="adj"/>
            </a:avLst>
          </a:prstGeom>
          <a:solidFill>
            <a:srgbClr val="FF9900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3"/>
          <p:cNvSpPr txBox="1"/>
          <p:nvPr/>
        </p:nvSpPr>
        <p:spPr>
          <a:xfrm>
            <a:off x="1546619" y="2130726"/>
            <a:ext cx="3260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l" sz="1200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Correlation Networks (CorNet)</a:t>
            </a:r>
            <a:endParaRPr b="1" sz="1200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l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Xu et. al (2020)</a:t>
            </a:r>
            <a:endParaRPr b="1" i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3" name="Google Shape;483;p33"/>
          <p:cNvSpPr/>
          <p:nvPr/>
        </p:nvSpPr>
        <p:spPr>
          <a:xfrm>
            <a:off x="5182325" y="1282150"/>
            <a:ext cx="553200" cy="2075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3"/>
          <p:cNvSpPr txBox="1"/>
          <p:nvPr/>
        </p:nvSpPr>
        <p:spPr>
          <a:xfrm>
            <a:off x="5997525" y="1460450"/>
            <a:ext cx="3105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200">
                <a:solidFill>
                  <a:srgbClr val="0363EB"/>
                </a:solidFill>
                <a:latin typeface="Merriweather"/>
                <a:ea typeface="Merriweather"/>
                <a:cs typeface="Merriweather"/>
                <a:sym typeface="Merriweather"/>
              </a:rPr>
              <a:t>Build upon the ideas of:</a:t>
            </a:r>
            <a:endParaRPr i="1" sz="1200">
              <a:solidFill>
                <a:srgbClr val="0363EB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3EB"/>
              </a:buClr>
              <a:buSzPts val="1200"/>
              <a:buFont typeface="Merriweather"/>
              <a:buAutoNum type="alphaUcPeriod"/>
            </a:pPr>
            <a:r>
              <a:rPr lang="el" sz="1200">
                <a:solidFill>
                  <a:srgbClr val="0363EB"/>
                </a:solidFill>
                <a:latin typeface="Merriweather"/>
                <a:ea typeface="Merriweather"/>
                <a:cs typeface="Merriweather"/>
                <a:sym typeface="Merriweather"/>
              </a:rPr>
              <a:t>Layer wise training </a:t>
            </a:r>
            <a:endParaRPr sz="1200">
              <a:solidFill>
                <a:srgbClr val="0363EB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3EB"/>
              </a:buClr>
              <a:buSzPts val="1200"/>
              <a:buFont typeface="Merriweather"/>
              <a:buAutoNum type="alphaUcPeriod"/>
            </a:pPr>
            <a:r>
              <a:rPr lang="el" sz="1200">
                <a:solidFill>
                  <a:srgbClr val="0363EB"/>
                </a:solidFill>
                <a:latin typeface="Merriweather"/>
                <a:ea typeface="Merriweather"/>
                <a:cs typeface="Merriweather"/>
                <a:sym typeface="Merriweather"/>
              </a:rPr>
              <a:t>Multiple [CLS] tokens</a:t>
            </a:r>
            <a:endParaRPr sz="1200">
              <a:solidFill>
                <a:srgbClr val="0363EB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3EB"/>
              </a:buClr>
              <a:buSzPts val="1200"/>
              <a:buFont typeface="Merriweather"/>
              <a:buAutoNum type="alphaUcPeriod"/>
            </a:pPr>
            <a:r>
              <a:rPr lang="el" sz="1200">
                <a:solidFill>
                  <a:srgbClr val="0363EB"/>
                </a:solidFill>
                <a:latin typeface="Merriweather"/>
                <a:ea typeface="Merriweather"/>
                <a:cs typeface="Merriweather"/>
                <a:sym typeface="Merriweather"/>
              </a:rPr>
              <a:t>Label hierarchy and correlations</a:t>
            </a:r>
            <a:endParaRPr b="1" sz="1050" u="sng">
              <a:solidFill>
                <a:srgbClr val="0363EB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85" name="Google Shape;485;p33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Related work: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publications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486" name="Google Shape;486;p33"/>
          <p:cNvSpPr/>
          <p:nvPr/>
        </p:nvSpPr>
        <p:spPr>
          <a:xfrm>
            <a:off x="1216234" y="2926162"/>
            <a:ext cx="178200" cy="1734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7" name="Google Shape;487;p33"/>
          <p:cNvSpPr txBox="1"/>
          <p:nvPr/>
        </p:nvSpPr>
        <p:spPr>
          <a:xfrm>
            <a:off x="1499137" y="2838486"/>
            <a:ext cx="3468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l" sz="1400" u="none" cap="none" strike="noStrike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Aspect/Feature Based Sentiment Analysis</a:t>
            </a:r>
            <a:endParaRPr b="1" i="0" sz="1400" u="none" cap="none" strike="noStrike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8" name="Google Shape;488;p33"/>
          <p:cNvSpPr/>
          <p:nvPr/>
        </p:nvSpPr>
        <p:spPr>
          <a:xfrm>
            <a:off x="1343053" y="2769775"/>
            <a:ext cx="3625200" cy="4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3"/>
          <p:cNvSpPr/>
          <p:nvPr/>
        </p:nvSpPr>
        <p:spPr>
          <a:xfrm>
            <a:off x="1005325" y="2776775"/>
            <a:ext cx="493800" cy="422700"/>
          </a:xfrm>
          <a:prstGeom prst="chevron">
            <a:avLst>
              <a:gd fmla="val 50000" name="adj"/>
            </a:avLst>
          </a:prstGeom>
          <a:solidFill>
            <a:srgbClr val="FF9900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3"/>
          <p:cNvSpPr txBox="1"/>
          <p:nvPr/>
        </p:nvSpPr>
        <p:spPr>
          <a:xfrm>
            <a:off x="1403375" y="2846975"/>
            <a:ext cx="3625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l" sz="1200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Metadata­ TC  in Large Hierarchy(MATCH)</a:t>
            </a:r>
            <a:endParaRPr b="1" sz="1200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l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Zhang et. al (2020)</a:t>
            </a:r>
            <a:endParaRPr b="1" i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5" name="Google Shape;495;p34"/>
          <p:cNvCxnSpPr/>
          <p:nvPr/>
        </p:nvCxnSpPr>
        <p:spPr>
          <a:xfrm>
            <a:off x="828000" y="4860000"/>
            <a:ext cx="7556400" cy="0"/>
          </a:xfrm>
          <a:prstGeom prst="straightConnector1">
            <a:avLst/>
          </a:prstGeom>
          <a:noFill/>
          <a:ln cap="flat" cmpd="sng" w="1524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34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497" name="Google Shape;497;p34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 A Greek legal TC dataset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498" name="Google Shape;498;p34"/>
          <p:cNvSpPr txBox="1"/>
          <p:nvPr/>
        </p:nvSpPr>
        <p:spPr>
          <a:xfrm>
            <a:off x="393750" y="1020150"/>
            <a:ext cx="2401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Raptatrchis47k dataset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9" name="Google Shape;499;p34"/>
          <p:cNvSpPr txBox="1"/>
          <p:nvPr/>
        </p:nvSpPr>
        <p:spPr>
          <a:xfrm>
            <a:off x="482525" y="2346375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The Structure: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00" name="Google Shape;5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26" y="1020161"/>
            <a:ext cx="3031500" cy="244851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01" name="Google Shape;501;p34"/>
          <p:cNvSpPr/>
          <p:nvPr/>
        </p:nvSpPr>
        <p:spPr>
          <a:xfrm>
            <a:off x="744538" y="1677603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2" name="Google Shape;502;p34"/>
          <p:cNvSpPr txBox="1"/>
          <p:nvPr/>
        </p:nvSpPr>
        <p:spPr>
          <a:xfrm>
            <a:off x="1062912" y="1601775"/>
            <a:ext cx="3336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Suitable for classification problems</a:t>
            </a:r>
            <a:endParaRPr b="1" i="0" sz="12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3" name="Google Shape;503;p34"/>
          <p:cNvSpPr/>
          <p:nvPr/>
        </p:nvSpPr>
        <p:spPr>
          <a:xfrm>
            <a:off x="744538" y="1922932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4" name="Google Shape;504;p34"/>
          <p:cNvSpPr txBox="1"/>
          <p:nvPr/>
        </p:nvSpPr>
        <p:spPr>
          <a:xfrm>
            <a:off x="1062937" y="1843641"/>
            <a:ext cx="3178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Greek legal texts from 1825 - 2015</a:t>
            </a:r>
            <a:endParaRPr b="1" sz="12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5" name="Google Shape;505;p34"/>
          <p:cNvSpPr/>
          <p:nvPr/>
        </p:nvSpPr>
        <p:spPr>
          <a:xfrm>
            <a:off x="744550" y="1423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6" name="Google Shape;506;p34"/>
          <p:cNvSpPr txBox="1"/>
          <p:nvPr/>
        </p:nvSpPr>
        <p:spPr>
          <a:xfrm>
            <a:off x="1062925" y="1347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Recently released (Dec 2020)</a:t>
            </a:r>
            <a:endParaRPr sz="12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7" name="Google Shape;507;p34"/>
          <p:cNvSpPr txBox="1"/>
          <p:nvPr/>
        </p:nvSpPr>
        <p:spPr>
          <a:xfrm>
            <a:off x="744550" y="2616413"/>
            <a:ext cx="3532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Each article belongs to a unique Volume, Chapter, Subject category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There is a standard </a:t>
            </a:r>
            <a:r>
              <a:rPr b="1" i="1" lang="el" sz="11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3-level hierarchy</a:t>
            </a: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 Volumes&gt;Chapters&gt;Subjects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There are 47 Volume, 289 Chapter, and 2285 Subject distinct classes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erriweather"/>
              <a:buAutoNum type="romanUcPeriod"/>
            </a:pPr>
            <a:r>
              <a:rPr b="1" i="1" lang="el" sz="11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It is assumed that the label graph has a </a:t>
            </a:r>
            <a:r>
              <a:rPr b="1" i="1" lang="el" sz="11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tree thematic structure</a:t>
            </a:r>
            <a:endParaRPr b="1" i="1" sz="1100" u="sng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p35"/>
          <p:cNvCxnSpPr/>
          <p:nvPr/>
        </p:nvCxnSpPr>
        <p:spPr>
          <a:xfrm>
            <a:off x="828000" y="4860000"/>
            <a:ext cx="7556400" cy="0"/>
          </a:xfrm>
          <a:prstGeom prst="straightConnector1">
            <a:avLst/>
          </a:prstGeom>
          <a:noFill/>
          <a:ln cap="flat" cmpd="sng" w="1524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35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514" name="Google Shape;514;p35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 A Greek legal TC dataset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15" name="Google Shape;515;p35"/>
          <p:cNvSpPr txBox="1"/>
          <p:nvPr/>
        </p:nvSpPr>
        <p:spPr>
          <a:xfrm>
            <a:off x="393750" y="1020150"/>
            <a:ext cx="2401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Raptatrchis47k dataset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6" name="Google Shape;516;p35"/>
          <p:cNvSpPr/>
          <p:nvPr/>
        </p:nvSpPr>
        <p:spPr>
          <a:xfrm>
            <a:off x="744538" y="1677603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1062912" y="1601775"/>
            <a:ext cx="3336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Suitable for classification problems</a:t>
            </a:r>
            <a:endParaRPr b="1" i="0" sz="12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744538" y="1922932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9" name="Google Shape;519;p35"/>
          <p:cNvSpPr txBox="1"/>
          <p:nvPr/>
        </p:nvSpPr>
        <p:spPr>
          <a:xfrm>
            <a:off x="1062937" y="1843641"/>
            <a:ext cx="3178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Greek legal texts from 1825 - 2015</a:t>
            </a:r>
            <a:endParaRPr b="1" sz="12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0" name="Google Shape;520;p35"/>
          <p:cNvSpPr/>
          <p:nvPr/>
        </p:nvSpPr>
        <p:spPr>
          <a:xfrm>
            <a:off x="744550" y="1423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1" name="Google Shape;521;p35"/>
          <p:cNvSpPr txBox="1"/>
          <p:nvPr/>
        </p:nvSpPr>
        <p:spPr>
          <a:xfrm>
            <a:off x="1062925" y="1347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Recently released (Papl. Dec 2020)</a:t>
            </a:r>
            <a:endParaRPr sz="12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2" name="Google Shape;522;p35"/>
          <p:cNvSpPr txBox="1"/>
          <p:nvPr/>
        </p:nvSpPr>
        <p:spPr>
          <a:xfrm>
            <a:off x="482525" y="2346375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The Structure: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23" name="Google Shape;523;p35"/>
          <p:cNvSpPr txBox="1"/>
          <p:nvPr/>
        </p:nvSpPr>
        <p:spPr>
          <a:xfrm>
            <a:off x="482525" y="4221550"/>
            <a:ext cx="267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200">
                <a:solidFill>
                  <a:srgbClr val="434343"/>
                </a:solidFill>
              </a:rPr>
              <a:t>And that’s all that we know!</a:t>
            </a:r>
            <a:endParaRPr b="1" i="1" sz="1200">
              <a:solidFill>
                <a:srgbClr val="434343"/>
              </a:solidFill>
            </a:endParaRPr>
          </a:p>
        </p:txBody>
      </p:sp>
      <p:pic>
        <p:nvPicPr>
          <p:cNvPr id="524" name="Google Shape;5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500" y="905798"/>
            <a:ext cx="3532799" cy="170996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25" name="Google Shape;525;p35"/>
          <p:cNvSpPr txBox="1"/>
          <p:nvPr/>
        </p:nvSpPr>
        <p:spPr>
          <a:xfrm>
            <a:off x="5049500" y="2738775"/>
            <a:ext cx="3110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300">
                <a:solidFill>
                  <a:srgbClr val="980000"/>
                </a:solidFill>
              </a:rPr>
              <a:t>Questions?</a:t>
            </a:r>
            <a:endParaRPr b="1" i="1" sz="1300">
              <a:solidFill>
                <a:srgbClr val="98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AutoNum type="arabicPeriod"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Is Raptarchis47k a tree graph?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AutoNum type="arabicPeriod"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How can we exploit it  so as to solve the XMTC task?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26" name="Google Shape;526;p35"/>
          <p:cNvSpPr txBox="1"/>
          <p:nvPr/>
        </p:nvSpPr>
        <p:spPr>
          <a:xfrm rot="-475587">
            <a:off x="5931228" y="3872057"/>
            <a:ext cx="1348786" cy="4001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0" dist="0" endA="0" endPos="1200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u="sng">
                <a:solidFill>
                  <a:srgbClr val="980000"/>
                </a:solidFill>
              </a:rPr>
              <a:t>Experiments!</a:t>
            </a:r>
            <a:endParaRPr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7" name="Google Shape;527;p35"/>
          <p:cNvSpPr txBox="1"/>
          <p:nvPr/>
        </p:nvSpPr>
        <p:spPr>
          <a:xfrm>
            <a:off x="744550" y="2616413"/>
            <a:ext cx="3532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Each article belongs to a unique Volume, Chapter, Subject category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There is a standard </a:t>
            </a:r>
            <a:r>
              <a:rPr b="1" i="1" lang="el" sz="11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3-level hierarchy</a:t>
            </a: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 Volumes&gt;Chapters&gt;Subjects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There are 47 Volume, 289 Chapter, and 2285 Subject distinct classes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erriweather"/>
              <a:buAutoNum type="romanUcPeriod"/>
            </a:pPr>
            <a:r>
              <a:rPr b="1" i="1" lang="el" sz="11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It is assumed that the label graph has a </a:t>
            </a:r>
            <a:r>
              <a:rPr b="1" i="1" lang="el" sz="11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tree thematic structure</a:t>
            </a:r>
            <a:endParaRPr b="1" i="1" sz="1100" u="sng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2" name="Google Shape;532;p36"/>
          <p:cNvCxnSpPr/>
          <p:nvPr/>
        </p:nvCxnSpPr>
        <p:spPr>
          <a:xfrm>
            <a:off x="828000" y="4860000"/>
            <a:ext cx="7556400" cy="0"/>
          </a:xfrm>
          <a:prstGeom prst="straightConnector1">
            <a:avLst/>
          </a:prstGeom>
          <a:noFill/>
          <a:ln cap="flat" cmpd="sng" w="1524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36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534" name="Google Shape;534;p36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 A Greek legal TC dataset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35" name="Google Shape;535;p36"/>
          <p:cNvSpPr txBox="1"/>
          <p:nvPr/>
        </p:nvSpPr>
        <p:spPr>
          <a:xfrm>
            <a:off x="393750" y="1020150"/>
            <a:ext cx="2401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Raptatrchis47k dataset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36" name="Google Shape;536;p36"/>
          <p:cNvSpPr/>
          <p:nvPr/>
        </p:nvSpPr>
        <p:spPr>
          <a:xfrm>
            <a:off x="744538" y="1677603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37" name="Google Shape;537;p36"/>
          <p:cNvSpPr txBox="1"/>
          <p:nvPr/>
        </p:nvSpPr>
        <p:spPr>
          <a:xfrm>
            <a:off x="1062912" y="1601775"/>
            <a:ext cx="3336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Suitable for classification problems</a:t>
            </a:r>
            <a:endParaRPr b="1" i="0" sz="12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8" name="Google Shape;538;p36"/>
          <p:cNvSpPr/>
          <p:nvPr/>
        </p:nvSpPr>
        <p:spPr>
          <a:xfrm>
            <a:off x="744538" y="1922932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39" name="Google Shape;539;p36"/>
          <p:cNvSpPr txBox="1"/>
          <p:nvPr/>
        </p:nvSpPr>
        <p:spPr>
          <a:xfrm>
            <a:off x="1062937" y="1843641"/>
            <a:ext cx="3178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Greek legal texts from 1825 - 2015</a:t>
            </a:r>
            <a:endParaRPr b="1" sz="12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0" name="Google Shape;540;p36"/>
          <p:cNvSpPr/>
          <p:nvPr/>
        </p:nvSpPr>
        <p:spPr>
          <a:xfrm>
            <a:off x="744550" y="1423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41" name="Google Shape;541;p36"/>
          <p:cNvSpPr txBox="1"/>
          <p:nvPr/>
        </p:nvSpPr>
        <p:spPr>
          <a:xfrm>
            <a:off x="1062925" y="1347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Recently released (Papl. Dec 2020)</a:t>
            </a:r>
            <a:endParaRPr sz="12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2" name="Google Shape;542;p36"/>
          <p:cNvSpPr txBox="1"/>
          <p:nvPr/>
        </p:nvSpPr>
        <p:spPr>
          <a:xfrm>
            <a:off x="482525" y="2346375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The Structure: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43" name="Google Shape;543;p36"/>
          <p:cNvSpPr txBox="1"/>
          <p:nvPr/>
        </p:nvSpPr>
        <p:spPr>
          <a:xfrm>
            <a:off x="482525" y="4221550"/>
            <a:ext cx="267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200">
                <a:solidFill>
                  <a:srgbClr val="434343"/>
                </a:solidFill>
              </a:rPr>
              <a:t>And that’s all that we know!</a:t>
            </a:r>
            <a:endParaRPr b="1" i="1" sz="1200">
              <a:solidFill>
                <a:srgbClr val="434343"/>
              </a:solidFill>
            </a:endParaRPr>
          </a:p>
        </p:txBody>
      </p:sp>
      <p:pic>
        <p:nvPicPr>
          <p:cNvPr id="544" name="Google Shape;5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500" y="905798"/>
            <a:ext cx="3532799" cy="170996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45" name="Google Shape;545;p36"/>
          <p:cNvSpPr txBox="1"/>
          <p:nvPr/>
        </p:nvSpPr>
        <p:spPr>
          <a:xfrm>
            <a:off x="744550" y="2616413"/>
            <a:ext cx="3532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Each article belongs to a unique Volume, Chapter, Subject category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There is a standard </a:t>
            </a:r>
            <a:r>
              <a:rPr b="1" i="1" lang="el" sz="11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3-level hierarchy</a:t>
            </a: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 Volumes&gt;Chapters&gt;Subjects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There are 47 Volume, 289 Chapter, and 2285 Subject distinct classes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erriweather"/>
              <a:buAutoNum type="romanUcPeriod"/>
            </a:pPr>
            <a:r>
              <a:rPr b="1" i="1" lang="el" sz="11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It is assumed that the label graph has a </a:t>
            </a:r>
            <a:r>
              <a:rPr b="1" i="1" lang="el" sz="11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tree thematic structure</a:t>
            </a:r>
            <a:endParaRPr b="1" i="1" sz="1100" u="sng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46" name="Google Shape;546;p36"/>
          <p:cNvSpPr txBox="1"/>
          <p:nvPr/>
        </p:nvSpPr>
        <p:spPr>
          <a:xfrm>
            <a:off x="5049500" y="2738775"/>
            <a:ext cx="3531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300">
                <a:solidFill>
                  <a:srgbClr val="980000"/>
                </a:solidFill>
              </a:rPr>
              <a:t>Question-1: </a:t>
            </a: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Is Raptarchis47k a tree graph?</a:t>
            </a:r>
            <a:endParaRPr b="1" i="1" sz="1300">
              <a:solidFill>
                <a:srgbClr val="98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1" name="Google Shape;551;p37"/>
          <p:cNvCxnSpPr/>
          <p:nvPr/>
        </p:nvCxnSpPr>
        <p:spPr>
          <a:xfrm>
            <a:off x="828000" y="4860000"/>
            <a:ext cx="7556400" cy="0"/>
          </a:xfrm>
          <a:prstGeom prst="straightConnector1">
            <a:avLst/>
          </a:prstGeom>
          <a:noFill/>
          <a:ln cap="flat" cmpd="sng" w="1524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37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553" name="Google Shape;553;p37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 A Greek legal TC dataset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54" name="Google Shape;554;p37"/>
          <p:cNvSpPr txBox="1"/>
          <p:nvPr/>
        </p:nvSpPr>
        <p:spPr>
          <a:xfrm>
            <a:off x="393750" y="1020150"/>
            <a:ext cx="2401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Raptatrchis47k dataset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5" name="Google Shape;555;p37"/>
          <p:cNvSpPr/>
          <p:nvPr/>
        </p:nvSpPr>
        <p:spPr>
          <a:xfrm>
            <a:off x="744538" y="1677603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6" name="Google Shape;556;p37"/>
          <p:cNvSpPr txBox="1"/>
          <p:nvPr/>
        </p:nvSpPr>
        <p:spPr>
          <a:xfrm>
            <a:off x="1062912" y="1601775"/>
            <a:ext cx="3336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Suitable for classification problems</a:t>
            </a:r>
            <a:endParaRPr b="1" i="0" sz="12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7" name="Google Shape;557;p37"/>
          <p:cNvSpPr/>
          <p:nvPr/>
        </p:nvSpPr>
        <p:spPr>
          <a:xfrm>
            <a:off x="744538" y="1922932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8" name="Google Shape;558;p37"/>
          <p:cNvSpPr txBox="1"/>
          <p:nvPr/>
        </p:nvSpPr>
        <p:spPr>
          <a:xfrm>
            <a:off x="1062937" y="1843641"/>
            <a:ext cx="3178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Greek legal texts from 1825 - 2015</a:t>
            </a:r>
            <a:endParaRPr b="1" sz="12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9" name="Google Shape;559;p37"/>
          <p:cNvSpPr/>
          <p:nvPr/>
        </p:nvSpPr>
        <p:spPr>
          <a:xfrm>
            <a:off x="744550" y="1423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0" name="Google Shape;560;p37"/>
          <p:cNvSpPr txBox="1"/>
          <p:nvPr/>
        </p:nvSpPr>
        <p:spPr>
          <a:xfrm>
            <a:off x="1062925" y="1347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Recently released (Papl. Dec 2020)</a:t>
            </a:r>
            <a:endParaRPr sz="12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1" name="Google Shape;561;p37"/>
          <p:cNvSpPr txBox="1"/>
          <p:nvPr/>
        </p:nvSpPr>
        <p:spPr>
          <a:xfrm>
            <a:off x="482525" y="2346375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The Structure: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2" name="Google Shape;562;p37"/>
          <p:cNvSpPr txBox="1"/>
          <p:nvPr/>
        </p:nvSpPr>
        <p:spPr>
          <a:xfrm>
            <a:off x="482525" y="4221550"/>
            <a:ext cx="267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200">
                <a:solidFill>
                  <a:srgbClr val="434343"/>
                </a:solidFill>
              </a:rPr>
              <a:t>And that’s all that we know!</a:t>
            </a:r>
            <a:endParaRPr b="1" i="1" sz="1200">
              <a:solidFill>
                <a:srgbClr val="434343"/>
              </a:solidFill>
            </a:endParaRPr>
          </a:p>
        </p:txBody>
      </p:sp>
      <p:pic>
        <p:nvPicPr>
          <p:cNvPr id="563" name="Google Shape;5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500" y="905798"/>
            <a:ext cx="3532799" cy="170996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64" name="Google Shape;564;p37"/>
          <p:cNvSpPr txBox="1"/>
          <p:nvPr/>
        </p:nvSpPr>
        <p:spPr>
          <a:xfrm>
            <a:off x="744550" y="2616413"/>
            <a:ext cx="3532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Each article belongs to a unique Volume, Chapter, Subject category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There is a standard </a:t>
            </a:r>
            <a:r>
              <a:rPr b="1" i="1" lang="el" sz="11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3-level hierarchy</a:t>
            </a: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 Volumes&gt;Chapters&gt;Subjects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There are 47 Volume, 289 Chapter, and 2285 Subject distinct classes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erriweather"/>
              <a:buAutoNum type="romanUcPeriod"/>
            </a:pPr>
            <a:r>
              <a:rPr b="1" i="1" lang="el" sz="11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It is assumed that the label graph has a </a:t>
            </a:r>
            <a:r>
              <a:rPr b="1" i="1" lang="el" sz="11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tree thematic structure</a:t>
            </a:r>
            <a:endParaRPr b="1" i="1" sz="1100" u="sng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5" name="Google Shape;565;p37"/>
          <p:cNvSpPr txBox="1"/>
          <p:nvPr/>
        </p:nvSpPr>
        <p:spPr>
          <a:xfrm>
            <a:off x="5049500" y="2738775"/>
            <a:ext cx="353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300">
                <a:solidFill>
                  <a:srgbClr val="980000"/>
                </a:solidFill>
              </a:rPr>
              <a:t>Question-1: </a:t>
            </a: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Is Raptarchis47k a tree graph?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300">
                <a:solidFill>
                  <a:srgbClr val="434343"/>
                </a:solidFill>
              </a:rPr>
              <a:t>Short answer:</a:t>
            </a:r>
            <a:r>
              <a:rPr b="1" i="1" lang="el" sz="1300">
                <a:solidFill>
                  <a:srgbClr val="980000"/>
                </a:solidFill>
              </a:rPr>
              <a:t> </a:t>
            </a: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No!</a:t>
            </a:r>
            <a:endParaRPr b="1" i="1" sz="1300">
              <a:solidFill>
                <a:srgbClr val="98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0" name="Google Shape;570;p38"/>
          <p:cNvCxnSpPr/>
          <p:nvPr/>
        </p:nvCxnSpPr>
        <p:spPr>
          <a:xfrm>
            <a:off x="828000" y="4860000"/>
            <a:ext cx="7556400" cy="0"/>
          </a:xfrm>
          <a:prstGeom prst="straightConnector1">
            <a:avLst/>
          </a:prstGeom>
          <a:noFill/>
          <a:ln cap="flat" cmpd="sng" w="1524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38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572" name="Google Shape;572;p38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 A Greek legal TC dataset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73" name="Google Shape;573;p38"/>
          <p:cNvSpPr txBox="1"/>
          <p:nvPr/>
        </p:nvSpPr>
        <p:spPr>
          <a:xfrm>
            <a:off x="393750" y="1020150"/>
            <a:ext cx="2401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Raptatrchis47k dataset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74" name="Google Shape;574;p38"/>
          <p:cNvSpPr/>
          <p:nvPr/>
        </p:nvSpPr>
        <p:spPr>
          <a:xfrm>
            <a:off x="744538" y="1677603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5" name="Google Shape;575;p38"/>
          <p:cNvSpPr txBox="1"/>
          <p:nvPr/>
        </p:nvSpPr>
        <p:spPr>
          <a:xfrm>
            <a:off x="1062912" y="1601775"/>
            <a:ext cx="3336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Suitable for classification problems</a:t>
            </a:r>
            <a:endParaRPr b="1" i="0" sz="12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6" name="Google Shape;576;p38"/>
          <p:cNvSpPr/>
          <p:nvPr/>
        </p:nvSpPr>
        <p:spPr>
          <a:xfrm>
            <a:off x="744538" y="1922932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7" name="Google Shape;577;p38"/>
          <p:cNvSpPr txBox="1"/>
          <p:nvPr/>
        </p:nvSpPr>
        <p:spPr>
          <a:xfrm>
            <a:off x="1062937" y="1843641"/>
            <a:ext cx="3178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Greek legal texts from 1825 - 2015</a:t>
            </a:r>
            <a:endParaRPr b="1" sz="12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8" name="Google Shape;578;p38"/>
          <p:cNvSpPr/>
          <p:nvPr/>
        </p:nvSpPr>
        <p:spPr>
          <a:xfrm>
            <a:off x="744550" y="1423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9" name="Google Shape;579;p38"/>
          <p:cNvSpPr txBox="1"/>
          <p:nvPr/>
        </p:nvSpPr>
        <p:spPr>
          <a:xfrm>
            <a:off x="1062925" y="1347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Recently released (Papl. Dec 2020)</a:t>
            </a:r>
            <a:endParaRPr sz="12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0" name="Google Shape;580;p38"/>
          <p:cNvSpPr txBox="1"/>
          <p:nvPr/>
        </p:nvSpPr>
        <p:spPr>
          <a:xfrm>
            <a:off x="482525" y="2346375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The Structure: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81" name="Google Shape;581;p38"/>
          <p:cNvSpPr txBox="1"/>
          <p:nvPr/>
        </p:nvSpPr>
        <p:spPr>
          <a:xfrm>
            <a:off x="5049500" y="2738775"/>
            <a:ext cx="353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300">
                <a:solidFill>
                  <a:srgbClr val="980000"/>
                </a:solidFill>
              </a:rPr>
              <a:t>Question-1: </a:t>
            </a: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Is Raptarchis47k a tree graph?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300">
                <a:solidFill>
                  <a:srgbClr val="434343"/>
                </a:solidFill>
              </a:rPr>
              <a:t>Short answer:</a:t>
            </a:r>
            <a:r>
              <a:rPr b="1" i="1" lang="el" sz="1300">
                <a:solidFill>
                  <a:srgbClr val="980000"/>
                </a:solidFill>
              </a:rPr>
              <a:t> </a:t>
            </a: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No!</a:t>
            </a:r>
            <a:endParaRPr b="1" i="1" sz="1300">
              <a:solidFill>
                <a:srgbClr val="980000"/>
              </a:solidFill>
            </a:endParaRPr>
          </a:p>
        </p:txBody>
      </p:sp>
      <p:pic>
        <p:nvPicPr>
          <p:cNvPr id="582" name="Google Shape;5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800" y="907200"/>
            <a:ext cx="3531601" cy="171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83" name="Google Shape;583;p38"/>
          <p:cNvSpPr txBox="1"/>
          <p:nvPr/>
        </p:nvSpPr>
        <p:spPr>
          <a:xfrm>
            <a:off x="744550" y="2616413"/>
            <a:ext cx="3532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Each article belongs to a unique Volume, Chapter, Subject category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There is a standard </a:t>
            </a:r>
            <a:r>
              <a:rPr b="1" i="1" lang="el" sz="11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3-level hierarchy</a:t>
            </a: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 Volumes&gt;Chapters&gt;Subjects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There are 47 Volume, 289 Chapter, and 2285 Subject distinct classes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erriweather"/>
              <a:buAutoNum type="romanUcPeriod"/>
            </a:pPr>
            <a:r>
              <a:rPr b="1" i="1" lang="el" sz="11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It is assumed that the label graph has a </a:t>
            </a:r>
            <a:r>
              <a:rPr b="1" i="1" lang="el" sz="11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tree thematic structure</a:t>
            </a:r>
            <a:endParaRPr b="1" i="1" sz="1100" u="sng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8" name="Google Shape;588;p39"/>
          <p:cNvCxnSpPr/>
          <p:nvPr/>
        </p:nvCxnSpPr>
        <p:spPr>
          <a:xfrm>
            <a:off x="828000" y="4860000"/>
            <a:ext cx="7556400" cy="0"/>
          </a:xfrm>
          <a:prstGeom prst="straightConnector1">
            <a:avLst/>
          </a:prstGeom>
          <a:noFill/>
          <a:ln cap="flat" cmpd="sng" w="1524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39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590" name="Google Shape;590;p39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 A Greek legal TC dataset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91" name="Google Shape;591;p39"/>
          <p:cNvSpPr txBox="1"/>
          <p:nvPr/>
        </p:nvSpPr>
        <p:spPr>
          <a:xfrm>
            <a:off x="393750" y="1020150"/>
            <a:ext cx="2401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Raptatrchis47k dataset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2" name="Google Shape;592;p39"/>
          <p:cNvSpPr/>
          <p:nvPr/>
        </p:nvSpPr>
        <p:spPr>
          <a:xfrm>
            <a:off x="744538" y="1677603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3" name="Google Shape;593;p39"/>
          <p:cNvSpPr txBox="1"/>
          <p:nvPr/>
        </p:nvSpPr>
        <p:spPr>
          <a:xfrm>
            <a:off x="1062912" y="1601775"/>
            <a:ext cx="3336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Suitable for classification problems</a:t>
            </a:r>
            <a:endParaRPr b="1" i="0" sz="12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4" name="Google Shape;594;p39"/>
          <p:cNvSpPr/>
          <p:nvPr/>
        </p:nvSpPr>
        <p:spPr>
          <a:xfrm>
            <a:off x="744538" y="1922932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5" name="Google Shape;595;p39"/>
          <p:cNvSpPr txBox="1"/>
          <p:nvPr/>
        </p:nvSpPr>
        <p:spPr>
          <a:xfrm>
            <a:off x="1062937" y="1843641"/>
            <a:ext cx="3178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Greek legal texts from 1825 - 2015</a:t>
            </a:r>
            <a:endParaRPr b="1" sz="12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6" name="Google Shape;596;p39"/>
          <p:cNvSpPr/>
          <p:nvPr/>
        </p:nvSpPr>
        <p:spPr>
          <a:xfrm>
            <a:off x="744550" y="1423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7" name="Google Shape;597;p39"/>
          <p:cNvSpPr txBox="1"/>
          <p:nvPr/>
        </p:nvSpPr>
        <p:spPr>
          <a:xfrm>
            <a:off x="1062925" y="1347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Recently released (Papl. Dec 2020)</a:t>
            </a:r>
            <a:endParaRPr sz="12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8" name="Google Shape;598;p39"/>
          <p:cNvSpPr txBox="1"/>
          <p:nvPr/>
        </p:nvSpPr>
        <p:spPr>
          <a:xfrm>
            <a:off x="482525" y="2346375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The Structure: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9" name="Google Shape;599;p39"/>
          <p:cNvSpPr txBox="1"/>
          <p:nvPr/>
        </p:nvSpPr>
        <p:spPr>
          <a:xfrm>
            <a:off x="5049500" y="2738775"/>
            <a:ext cx="353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300">
                <a:solidFill>
                  <a:srgbClr val="980000"/>
                </a:solidFill>
              </a:rPr>
              <a:t>Question-1: </a:t>
            </a: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Is Raptarchis47k a tree graph?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300">
                <a:solidFill>
                  <a:srgbClr val="434343"/>
                </a:solidFill>
              </a:rPr>
              <a:t>Short answer:</a:t>
            </a:r>
            <a:r>
              <a:rPr b="1" i="1" lang="el" sz="1300">
                <a:solidFill>
                  <a:srgbClr val="980000"/>
                </a:solidFill>
              </a:rPr>
              <a:t> </a:t>
            </a: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No!</a:t>
            </a:r>
            <a:endParaRPr b="1" i="1" sz="1300">
              <a:solidFill>
                <a:srgbClr val="980000"/>
              </a:solidFill>
            </a:endParaRPr>
          </a:p>
        </p:txBody>
      </p:sp>
      <p:pic>
        <p:nvPicPr>
          <p:cNvPr id="600" name="Google Shape;6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800" y="907200"/>
            <a:ext cx="3531601" cy="171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01" name="Google Shape;601;p39"/>
          <p:cNvSpPr txBox="1"/>
          <p:nvPr/>
        </p:nvSpPr>
        <p:spPr>
          <a:xfrm>
            <a:off x="4680600" y="3323775"/>
            <a:ext cx="4463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1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From our experiments we discovered</a:t>
            </a:r>
            <a:r>
              <a:rPr b="1" i="1" lang="el" sz="11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 that</a:t>
            </a:r>
            <a:r>
              <a:rPr b="1" lang="el" sz="11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b="1" sz="11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AutoNum type="arabicPeriod"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</a:t>
            </a: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any nodes have multiple parents (indegree&gt;2)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AutoNum type="arabicPeriod"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Nodes with the same name on different levels of the hierarchy (parent-child relationship)</a:t>
            </a:r>
            <a:r>
              <a:rPr lang="el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Nodes with the same name on different levels of the hierarchy (No parent-child relationship)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02" name="Google Shape;602;p39"/>
          <p:cNvSpPr txBox="1"/>
          <p:nvPr/>
        </p:nvSpPr>
        <p:spPr>
          <a:xfrm>
            <a:off x="744550" y="2616413"/>
            <a:ext cx="3532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Each article belongs to a unique Volume, Chapter, Subject category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There is a standard </a:t>
            </a:r>
            <a:r>
              <a:rPr b="1" i="1" lang="el" sz="11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3-level hierarchy</a:t>
            </a: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 Volumes&gt;Chapters&gt;Subjects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There are 47 Volume, 289 Chapter, and 2285 Subject distinct classes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erriweather"/>
              <a:buAutoNum type="romanUcPeriod"/>
            </a:pPr>
            <a:r>
              <a:rPr b="1" i="1" lang="el" sz="11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It is assumed that the label graph has a </a:t>
            </a:r>
            <a:r>
              <a:rPr b="1" i="1" lang="el" sz="11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tree thematic structure</a:t>
            </a:r>
            <a:endParaRPr b="1" i="1" sz="1100" u="sng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7" name="Google Shape;607;p40"/>
          <p:cNvCxnSpPr/>
          <p:nvPr/>
        </p:nvCxnSpPr>
        <p:spPr>
          <a:xfrm>
            <a:off x="828000" y="4860000"/>
            <a:ext cx="7556400" cy="0"/>
          </a:xfrm>
          <a:prstGeom prst="straightConnector1">
            <a:avLst/>
          </a:prstGeom>
          <a:noFill/>
          <a:ln cap="flat" cmpd="sng" w="1524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40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609" name="Google Shape;609;p40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 A Greek legal TC dataset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610" name="Google Shape;610;p40"/>
          <p:cNvSpPr txBox="1"/>
          <p:nvPr/>
        </p:nvSpPr>
        <p:spPr>
          <a:xfrm>
            <a:off x="393750" y="1020150"/>
            <a:ext cx="2401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Raptatrchis47k dataset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1" name="Google Shape;611;p40"/>
          <p:cNvSpPr/>
          <p:nvPr/>
        </p:nvSpPr>
        <p:spPr>
          <a:xfrm>
            <a:off x="744538" y="1677603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2" name="Google Shape;612;p40"/>
          <p:cNvSpPr txBox="1"/>
          <p:nvPr/>
        </p:nvSpPr>
        <p:spPr>
          <a:xfrm>
            <a:off x="1062912" y="1601775"/>
            <a:ext cx="3336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Suitable for classification problems</a:t>
            </a:r>
            <a:endParaRPr b="1" i="0" sz="12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3" name="Google Shape;613;p40"/>
          <p:cNvSpPr/>
          <p:nvPr/>
        </p:nvSpPr>
        <p:spPr>
          <a:xfrm>
            <a:off x="744538" y="1922932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4" name="Google Shape;614;p40"/>
          <p:cNvSpPr txBox="1"/>
          <p:nvPr/>
        </p:nvSpPr>
        <p:spPr>
          <a:xfrm>
            <a:off x="1062937" y="1843641"/>
            <a:ext cx="3178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Greek legal texts from 1825 - 2015</a:t>
            </a:r>
            <a:endParaRPr b="1" sz="12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5" name="Google Shape;615;p40"/>
          <p:cNvSpPr/>
          <p:nvPr/>
        </p:nvSpPr>
        <p:spPr>
          <a:xfrm>
            <a:off x="744550" y="1423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6" name="Google Shape;616;p40"/>
          <p:cNvSpPr txBox="1"/>
          <p:nvPr/>
        </p:nvSpPr>
        <p:spPr>
          <a:xfrm>
            <a:off x="1062925" y="1347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Recently released (Papl. Dec 2020)</a:t>
            </a:r>
            <a:endParaRPr sz="12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7" name="Google Shape;617;p40"/>
          <p:cNvSpPr txBox="1"/>
          <p:nvPr/>
        </p:nvSpPr>
        <p:spPr>
          <a:xfrm>
            <a:off x="482525" y="2346375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The Structure: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8" name="Google Shape;618;p40"/>
          <p:cNvSpPr txBox="1"/>
          <p:nvPr/>
        </p:nvSpPr>
        <p:spPr>
          <a:xfrm>
            <a:off x="5049500" y="2738775"/>
            <a:ext cx="4066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300">
                <a:solidFill>
                  <a:srgbClr val="980000"/>
                </a:solidFill>
              </a:rPr>
              <a:t>Question-1: </a:t>
            </a: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Is Raptarchis47k a tree graph?</a:t>
            </a:r>
            <a:endParaRPr b="1" i="1"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300">
                <a:solidFill>
                  <a:srgbClr val="434343"/>
                </a:solidFill>
              </a:rPr>
              <a:t>Short answer:</a:t>
            </a:r>
            <a:r>
              <a:rPr b="1" i="1" lang="el" sz="1300">
                <a:solidFill>
                  <a:srgbClr val="980000"/>
                </a:solidFill>
              </a:rPr>
              <a:t> </a:t>
            </a: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No!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300">
                <a:solidFill>
                  <a:srgbClr val="434343"/>
                </a:solidFill>
              </a:rPr>
              <a:t>Answer:</a:t>
            </a:r>
            <a:r>
              <a:rPr b="1" i="1" lang="el" sz="1300">
                <a:solidFill>
                  <a:srgbClr val="980000"/>
                </a:solidFill>
              </a:rPr>
              <a:t> </a:t>
            </a:r>
            <a:r>
              <a:rPr b="1" i="1" lang="el" sz="11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Raptarchis47k is just a simple directed graph</a:t>
            </a: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19" name="Google Shape;6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800" y="907200"/>
            <a:ext cx="3531601" cy="171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20" name="Google Shape;620;p40"/>
          <p:cNvSpPr txBox="1"/>
          <p:nvPr/>
        </p:nvSpPr>
        <p:spPr>
          <a:xfrm>
            <a:off x="744550" y="2616413"/>
            <a:ext cx="3532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Each article belongs to a unique Volume, Chapter, Subject category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There is a standard </a:t>
            </a:r>
            <a:r>
              <a:rPr b="1" i="1" lang="el" sz="11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3-level hierarchy</a:t>
            </a: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 Volumes&gt;Chapters&gt;Subjects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There are 47 Volume, 289 Chapter, and 2285 Subject distinct classes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erriweather"/>
              <a:buAutoNum type="romanUcPeriod"/>
            </a:pPr>
            <a:r>
              <a:rPr b="1" i="1" lang="el" sz="11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It is assumed that the label graph has a </a:t>
            </a:r>
            <a:r>
              <a:rPr b="1" i="1" lang="el" sz="11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tree thematic structure</a:t>
            </a:r>
            <a:endParaRPr b="1" i="1" sz="1100" u="sng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5" name="Google Shape;625;p41"/>
          <p:cNvCxnSpPr/>
          <p:nvPr/>
        </p:nvCxnSpPr>
        <p:spPr>
          <a:xfrm>
            <a:off x="828000" y="4860000"/>
            <a:ext cx="7556400" cy="0"/>
          </a:xfrm>
          <a:prstGeom prst="straightConnector1">
            <a:avLst/>
          </a:prstGeom>
          <a:noFill/>
          <a:ln cap="flat" cmpd="sng" w="1524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41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627" name="Google Shape;627;p41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 A Greek legal TC dataset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628" name="Google Shape;628;p41"/>
          <p:cNvSpPr txBox="1"/>
          <p:nvPr/>
        </p:nvSpPr>
        <p:spPr>
          <a:xfrm>
            <a:off x="393750" y="1020150"/>
            <a:ext cx="2401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Raptatrchis47k dataset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9" name="Google Shape;629;p41"/>
          <p:cNvSpPr/>
          <p:nvPr/>
        </p:nvSpPr>
        <p:spPr>
          <a:xfrm>
            <a:off x="744538" y="1677603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0" name="Google Shape;630;p41"/>
          <p:cNvSpPr txBox="1"/>
          <p:nvPr/>
        </p:nvSpPr>
        <p:spPr>
          <a:xfrm>
            <a:off x="1062912" y="1601775"/>
            <a:ext cx="3336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Suitable for classification problems</a:t>
            </a:r>
            <a:endParaRPr b="1" i="0" sz="12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1" name="Google Shape;631;p41"/>
          <p:cNvSpPr/>
          <p:nvPr/>
        </p:nvSpPr>
        <p:spPr>
          <a:xfrm>
            <a:off x="744538" y="1922932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2" name="Google Shape;632;p41"/>
          <p:cNvSpPr txBox="1"/>
          <p:nvPr/>
        </p:nvSpPr>
        <p:spPr>
          <a:xfrm>
            <a:off x="1062937" y="1843641"/>
            <a:ext cx="3178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Greek legal texts from 1825 - 2015</a:t>
            </a:r>
            <a:endParaRPr b="1" sz="12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3" name="Google Shape;633;p41"/>
          <p:cNvSpPr/>
          <p:nvPr/>
        </p:nvSpPr>
        <p:spPr>
          <a:xfrm>
            <a:off x="744550" y="1423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4" name="Google Shape;634;p41"/>
          <p:cNvSpPr txBox="1"/>
          <p:nvPr/>
        </p:nvSpPr>
        <p:spPr>
          <a:xfrm>
            <a:off x="1062925" y="1347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Recently released (Papl. Dec 2020)</a:t>
            </a:r>
            <a:endParaRPr sz="12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5" name="Google Shape;635;p41"/>
          <p:cNvSpPr txBox="1"/>
          <p:nvPr/>
        </p:nvSpPr>
        <p:spPr>
          <a:xfrm>
            <a:off x="482525" y="2346375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The Structure: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36" name="Google Shape;636;p41"/>
          <p:cNvSpPr txBox="1"/>
          <p:nvPr/>
        </p:nvSpPr>
        <p:spPr>
          <a:xfrm>
            <a:off x="744550" y="2616413"/>
            <a:ext cx="3532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Each article belongs to a unique Volume, Chapter, Subject category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There is a standard </a:t>
            </a:r>
            <a:r>
              <a:rPr b="1" i="1" lang="el" sz="11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3-level hierarchy</a:t>
            </a: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 Volumes&gt;Chapters&gt;Subjects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There are 47 Volume, 289 Chapter, and 2285 Subject distinct classes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erriweather"/>
              <a:buAutoNum type="romanUcPeriod"/>
            </a:pPr>
            <a:r>
              <a:rPr b="1" i="1" lang="el" sz="11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It is assumed that the label graph has a </a:t>
            </a:r>
            <a:r>
              <a:rPr b="1" i="1" lang="el" sz="11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tree thematic structure</a:t>
            </a:r>
            <a:endParaRPr b="1" i="1" sz="1100" u="sng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37" name="Google Shape;637;p41"/>
          <p:cNvSpPr txBox="1"/>
          <p:nvPr/>
        </p:nvSpPr>
        <p:spPr>
          <a:xfrm>
            <a:off x="5049500" y="2738775"/>
            <a:ext cx="294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300">
                <a:solidFill>
                  <a:srgbClr val="980000"/>
                </a:solidFill>
              </a:rPr>
              <a:t>Question-2: </a:t>
            </a: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How can we exploit it  so as to solve the XMTC task?</a:t>
            </a: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38" name="Google Shape;6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800" y="907200"/>
            <a:ext cx="3531601" cy="171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5"/>
          <p:cNvCxnSpPr/>
          <p:nvPr/>
        </p:nvCxnSpPr>
        <p:spPr>
          <a:xfrm>
            <a:off x="828000" y="4860000"/>
            <a:ext cx="7556400" cy="0"/>
          </a:xfrm>
          <a:prstGeom prst="straightConnector1">
            <a:avLst/>
          </a:prstGeom>
          <a:noFill/>
          <a:ln cap="flat" cmpd="sng" w="1524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76" name="Google Shape;76;p15"/>
          <p:cNvSpPr txBox="1"/>
          <p:nvPr/>
        </p:nvSpPr>
        <p:spPr>
          <a:xfrm>
            <a:off x="93150" y="1011350"/>
            <a:ext cx="37902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1" lang="el" sz="1500">
                <a:latin typeface="Merriweather"/>
                <a:ea typeface="Merriweather"/>
                <a:cs typeface="Merriweather"/>
                <a:sym typeface="Merriweather"/>
              </a:rPr>
              <a:t>Multi-label Text Classification (MLTC):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1009" y="1011352"/>
            <a:ext cx="435519" cy="422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15"/>
          <p:cNvGrpSpPr/>
          <p:nvPr/>
        </p:nvGrpSpPr>
        <p:grpSpPr>
          <a:xfrm>
            <a:off x="4571063" y="1351600"/>
            <a:ext cx="786200" cy="624000"/>
            <a:chOff x="4571063" y="1351600"/>
            <a:chExt cx="786200" cy="624000"/>
          </a:xfrm>
        </p:grpSpPr>
        <p:cxnSp>
          <p:nvCxnSpPr>
            <p:cNvPr id="79" name="Google Shape;79;p15"/>
            <p:cNvCxnSpPr/>
            <p:nvPr/>
          </p:nvCxnSpPr>
          <p:spPr>
            <a:xfrm flipH="1">
              <a:off x="4571063" y="1351600"/>
              <a:ext cx="167100" cy="624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" name="Google Shape;80;p15"/>
            <p:cNvSpPr/>
            <p:nvPr/>
          </p:nvSpPr>
          <p:spPr>
            <a:xfrm>
              <a:off x="4794463" y="1547200"/>
              <a:ext cx="562800" cy="232800"/>
            </a:xfrm>
            <a:prstGeom prst="striped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5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What is </a:t>
            </a: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all this </a:t>
            </a:r>
            <a:r>
              <a:rPr b="1" i="1" lang="el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about?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144700" y="1498600"/>
            <a:ext cx="31836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300">
                <a:latin typeface="Merriweather"/>
                <a:ea typeface="Merriweather"/>
                <a:cs typeface="Merriweather"/>
                <a:sym typeface="Merriweather"/>
              </a:rPr>
              <a:t>Multi-output  classification problem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83" name="Google Shape;83;p15"/>
          <p:cNvGrpSpPr/>
          <p:nvPr/>
        </p:nvGrpSpPr>
        <p:grpSpPr>
          <a:xfrm>
            <a:off x="6044983" y="1756474"/>
            <a:ext cx="1840058" cy="292029"/>
            <a:chOff x="6044983" y="1756474"/>
            <a:chExt cx="1840058" cy="292029"/>
          </a:xfrm>
        </p:grpSpPr>
        <p:sp>
          <p:nvSpPr>
            <p:cNvPr id="84" name="Google Shape;84;p15"/>
            <p:cNvSpPr/>
            <p:nvPr/>
          </p:nvSpPr>
          <p:spPr>
            <a:xfrm>
              <a:off x="6044983" y="1767703"/>
              <a:ext cx="381300" cy="280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850"/>
                <a:t>tag1</a:t>
              </a:r>
              <a:endParaRPr b="1" sz="85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6578142" y="1756474"/>
              <a:ext cx="381300" cy="280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850"/>
                <a:t>tag2</a:t>
              </a:r>
              <a:endParaRPr b="1" sz="85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503740" y="1756474"/>
              <a:ext cx="381300" cy="280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850"/>
                <a:t>tagN</a:t>
              </a:r>
              <a:endParaRPr b="1" sz="850"/>
            </a:p>
          </p:txBody>
        </p:sp>
        <p:grpSp>
          <p:nvGrpSpPr>
            <p:cNvPr id="87" name="Google Shape;87;p15"/>
            <p:cNvGrpSpPr/>
            <p:nvPr/>
          </p:nvGrpSpPr>
          <p:grpSpPr>
            <a:xfrm>
              <a:off x="7092456" y="1866323"/>
              <a:ext cx="278100" cy="61250"/>
              <a:chOff x="6942633" y="2640300"/>
              <a:chExt cx="304400" cy="72000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6942633" y="2640300"/>
                <a:ext cx="72000" cy="72000"/>
              </a:xfrm>
              <a:prstGeom prst="ellipse">
                <a:avLst/>
              </a:prstGeom>
              <a:solidFill>
                <a:srgbClr val="66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50"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7058833" y="2640300"/>
                <a:ext cx="72000" cy="72000"/>
              </a:xfrm>
              <a:prstGeom prst="ellipse">
                <a:avLst/>
              </a:prstGeom>
              <a:solidFill>
                <a:srgbClr val="66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50"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7175033" y="2640300"/>
                <a:ext cx="72000" cy="72000"/>
              </a:xfrm>
              <a:prstGeom prst="ellipse">
                <a:avLst/>
              </a:prstGeom>
              <a:solidFill>
                <a:srgbClr val="66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50"/>
              </a:p>
            </p:txBody>
          </p:sp>
        </p:grpSp>
      </p:grpSp>
      <p:grpSp>
        <p:nvGrpSpPr>
          <p:cNvPr id="91" name="Google Shape;91;p15"/>
          <p:cNvGrpSpPr/>
          <p:nvPr/>
        </p:nvGrpSpPr>
        <p:grpSpPr>
          <a:xfrm>
            <a:off x="5803389" y="1663323"/>
            <a:ext cx="3079603" cy="500706"/>
            <a:chOff x="5803389" y="1663323"/>
            <a:chExt cx="3079603" cy="500706"/>
          </a:xfrm>
        </p:grpSpPr>
        <p:sp>
          <p:nvSpPr>
            <p:cNvPr id="92" name="Google Shape;92;p15"/>
            <p:cNvSpPr/>
            <p:nvPr/>
          </p:nvSpPr>
          <p:spPr>
            <a:xfrm>
              <a:off x="7971028" y="1674429"/>
              <a:ext cx="152700" cy="489600"/>
            </a:xfrm>
            <a:prstGeom prst="rightBrace">
              <a:avLst>
                <a:gd fmla="val 50000" name="adj1"/>
                <a:gd fmla="val 50790" name="adj2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 rot="10800000">
              <a:off x="5803389" y="1663323"/>
              <a:ext cx="152700" cy="489600"/>
            </a:xfrm>
            <a:prstGeom prst="rightBrace">
              <a:avLst>
                <a:gd fmla="val 50000" name="adj1"/>
                <a:gd fmla="val 50790" name="adj2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8123692" y="1696758"/>
              <a:ext cx="759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l" sz="900">
                  <a:solidFill>
                    <a:srgbClr val="666666"/>
                  </a:solidFill>
                </a:rPr>
                <a:t>a set of </a:t>
              </a:r>
              <a:endParaRPr b="1" i="1" sz="900">
                <a:solidFill>
                  <a:srgbClr val="66666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l" sz="900">
                  <a:solidFill>
                    <a:srgbClr val="666666"/>
                  </a:solidFill>
                </a:rPr>
                <a:t>concepts</a:t>
              </a:r>
              <a:endParaRPr b="1" i="1" sz="900">
                <a:solidFill>
                  <a:srgbClr val="666666"/>
                </a:solidFill>
              </a:endParaRPr>
            </a:p>
          </p:txBody>
        </p:sp>
      </p:grpSp>
      <p:sp>
        <p:nvSpPr>
          <p:cNvPr id="95" name="Google Shape;95;p15"/>
          <p:cNvSpPr/>
          <p:nvPr/>
        </p:nvSpPr>
        <p:spPr>
          <a:xfrm rot="5400000">
            <a:off x="665850" y="1331075"/>
            <a:ext cx="370800" cy="460500"/>
          </a:xfrm>
          <a:prstGeom prst="bentUpArrow">
            <a:avLst>
              <a:gd fmla="val 25000" name="adj1"/>
              <a:gd fmla="val 23343" name="adj2"/>
              <a:gd fmla="val 25000" name="adj3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1144700" y="1753300"/>
            <a:ext cx="3474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l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Tagging  a text with the most relevant class from a set of concepts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3" name="Google Shape;643;p42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644" name="Google Shape;644;p42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5" name="Google Shape;6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25" y="2571737"/>
            <a:ext cx="3599999" cy="198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46" name="Google Shape;64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656" y="2571738"/>
            <a:ext cx="3600001" cy="198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47" name="Google Shape;647;p42"/>
          <p:cNvSpPr/>
          <p:nvPr/>
        </p:nvSpPr>
        <p:spPr>
          <a:xfrm>
            <a:off x="4261690" y="3424495"/>
            <a:ext cx="519900" cy="274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8" name="Google Shape;648;p42"/>
          <p:cNvGrpSpPr/>
          <p:nvPr/>
        </p:nvGrpSpPr>
        <p:grpSpPr>
          <a:xfrm>
            <a:off x="766500" y="1344825"/>
            <a:ext cx="3428475" cy="318000"/>
            <a:chOff x="766500" y="1344825"/>
            <a:chExt cx="3428475" cy="318000"/>
          </a:xfrm>
        </p:grpSpPr>
        <p:sp>
          <p:nvSpPr>
            <p:cNvPr id="649" name="Google Shape;649;p42"/>
            <p:cNvSpPr/>
            <p:nvPr/>
          </p:nvSpPr>
          <p:spPr>
            <a:xfrm>
              <a:off x="766500" y="1420649"/>
              <a:ext cx="206100" cy="169500"/>
            </a:xfrm>
            <a:prstGeom prst="rect">
              <a:avLst/>
            </a:prstGeom>
            <a:solidFill>
              <a:srgbClr val="74A6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50" name="Google Shape;650;p42"/>
            <p:cNvSpPr txBox="1"/>
            <p:nvPr/>
          </p:nvSpPr>
          <p:spPr>
            <a:xfrm>
              <a:off x="1084875" y="1344825"/>
              <a:ext cx="31101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Layer-wise guided training methods</a:t>
              </a:r>
              <a:endParaRPr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651" name="Google Shape;651;p42"/>
          <p:cNvSpPr txBox="1"/>
          <p:nvPr/>
        </p:nvSpPr>
        <p:spPr>
          <a:xfrm>
            <a:off x="1084875" y="1588600"/>
            <a:ext cx="401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Char char="❏"/>
            </a:pPr>
            <a:r>
              <a:rPr lang="el" sz="1000">
                <a:latin typeface="Merriweather"/>
                <a:ea typeface="Merriweather"/>
                <a:cs typeface="Merriweather"/>
                <a:sym typeface="Merriweather"/>
              </a:rPr>
              <a:t>We adjust the (Magninas et. al 2020) methods to the requirements of Raptarchis dataset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❏"/>
            </a:pPr>
            <a:r>
              <a:rPr lang="el" sz="1000">
                <a:latin typeface="Merriweather"/>
                <a:ea typeface="Merriweather"/>
                <a:cs typeface="Merriweather"/>
                <a:sym typeface="Merriweather"/>
              </a:rPr>
              <a:t>We go</a:t>
            </a:r>
            <a:r>
              <a:rPr b="1" lang="el" sz="1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i="1" lang="el" sz="10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from the 6-level to 3-level output models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52" name="Google Shape;652;p42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Experiments: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methods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1651500" y="4509638"/>
            <a:ext cx="115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000">
                <a:solidFill>
                  <a:srgbClr val="666666"/>
                </a:solidFill>
              </a:rPr>
              <a:t>Original models</a:t>
            </a:r>
            <a:endParaRPr b="1" i="1" sz="1000">
              <a:solidFill>
                <a:srgbClr val="666666"/>
              </a:solidFill>
            </a:endParaRPr>
          </a:p>
        </p:txBody>
      </p:sp>
      <p:sp>
        <p:nvSpPr>
          <p:cNvPr id="654" name="Google Shape;654;p42"/>
          <p:cNvSpPr txBox="1"/>
          <p:nvPr/>
        </p:nvSpPr>
        <p:spPr>
          <a:xfrm>
            <a:off x="6115450" y="4509650"/>
            <a:ext cx="156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000">
                <a:solidFill>
                  <a:srgbClr val="666666"/>
                </a:solidFill>
              </a:rPr>
              <a:t>Our adjusted models</a:t>
            </a:r>
            <a:endParaRPr b="1" i="1" sz="1000">
              <a:solidFill>
                <a:srgbClr val="666666"/>
              </a:solidFill>
            </a:endParaRPr>
          </a:p>
        </p:txBody>
      </p:sp>
      <p:sp>
        <p:nvSpPr>
          <p:cNvPr id="655" name="Google Shape;655;p42"/>
          <p:cNvSpPr txBox="1"/>
          <p:nvPr/>
        </p:nvSpPr>
        <p:spPr>
          <a:xfrm>
            <a:off x="393600" y="874575"/>
            <a:ext cx="366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l" sz="11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To achieve our goals we split our approaches to the 3 following categories: (⅓) </a:t>
            </a:r>
            <a:endParaRPr b="0" i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0" name="Google Shape;660;p43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661" name="Google Shape;661;p43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2" name="Google Shape;6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25" y="2571737"/>
            <a:ext cx="3599999" cy="198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63" name="Google Shape;66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656" y="2571738"/>
            <a:ext cx="3600001" cy="198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64" name="Google Shape;664;p43"/>
          <p:cNvSpPr/>
          <p:nvPr/>
        </p:nvSpPr>
        <p:spPr>
          <a:xfrm>
            <a:off x="4261690" y="3424495"/>
            <a:ext cx="519900" cy="274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3"/>
          <p:cNvSpPr txBox="1"/>
          <p:nvPr/>
        </p:nvSpPr>
        <p:spPr>
          <a:xfrm>
            <a:off x="393600" y="874575"/>
            <a:ext cx="366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l" sz="11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To achieve our goals we split our approaches to the 3 following categories: (⅓) </a:t>
            </a:r>
            <a:endParaRPr b="0" i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6" name="Google Shape;666;p43"/>
          <p:cNvSpPr/>
          <p:nvPr/>
        </p:nvSpPr>
        <p:spPr>
          <a:xfrm>
            <a:off x="766500" y="1420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7" name="Google Shape;667;p43"/>
          <p:cNvSpPr txBox="1"/>
          <p:nvPr/>
        </p:nvSpPr>
        <p:spPr>
          <a:xfrm>
            <a:off x="1084875" y="1344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Layer-wise guided training methods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8" name="Google Shape;668;p43"/>
          <p:cNvSpPr txBox="1"/>
          <p:nvPr/>
        </p:nvSpPr>
        <p:spPr>
          <a:xfrm>
            <a:off x="1084875" y="1588600"/>
            <a:ext cx="4010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Char char="❏"/>
            </a:pPr>
            <a:r>
              <a:rPr lang="el" sz="1000">
                <a:latin typeface="Merriweather"/>
                <a:ea typeface="Merriweather"/>
                <a:cs typeface="Merriweather"/>
                <a:sym typeface="Merriweather"/>
              </a:rPr>
              <a:t>We adjust the (Magninas et. al 2020) methods to the requirements of Raptarchis dataset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❏"/>
            </a:pPr>
            <a:r>
              <a:rPr lang="el" sz="1000">
                <a:latin typeface="Merriweather"/>
                <a:ea typeface="Merriweather"/>
                <a:cs typeface="Merriweather"/>
                <a:sym typeface="Merriweather"/>
              </a:rPr>
              <a:t>We g</a:t>
            </a:r>
            <a:r>
              <a:rPr lang="el" sz="1000">
                <a:latin typeface="Merriweather"/>
                <a:ea typeface="Merriweather"/>
                <a:cs typeface="Merriweather"/>
                <a:sym typeface="Merriweather"/>
              </a:rPr>
              <a:t>o</a:t>
            </a:r>
            <a:r>
              <a:rPr b="1" lang="el" sz="1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i="1" lang="el" sz="10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from the 6-level to 3-level output models</a:t>
            </a:r>
            <a:endParaRPr b="1" i="1" sz="1000" u="sng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Char char="❏"/>
            </a:pPr>
            <a:r>
              <a:rPr lang="el" sz="1000">
                <a:latin typeface="Merriweather"/>
                <a:ea typeface="Merriweather"/>
                <a:cs typeface="Merriweather"/>
                <a:sym typeface="Merriweather"/>
              </a:rPr>
              <a:t>W</a:t>
            </a:r>
            <a:r>
              <a:rPr lang="el" sz="1000">
                <a:latin typeface="Merriweather"/>
                <a:ea typeface="Merriweather"/>
                <a:cs typeface="Merriweather"/>
                <a:sym typeface="Merriweather"/>
              </a:rPr>
              <a:t>e repeat the same (almost) [CLS] comparison in order to verify the preceding findings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9" name="Google Shape;669;p43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Experiments</a:t>
            </a: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methods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670" name="Google Shape;670;p43"/>
          <p:cNvSpPr txBox="1"/>
          <p:nvPr/>
        </p:nvSpPr>
        <p:spPr>
          <a:xfrm>
            <a:off x="1651500" y="4509638"/>
            <a:ext cx="115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000">
                <a:solidFill>
                  <a:srgbClr val="666666"/>
                </a:solidFill>
              </a:rPr>
              <a:t>Original models</a:t>
            </a:r>
            <a:endParaRPr b="1" i="1" sz="1000">
              <a:solidFill>
                <a:srgbClr val="666666"/>
              </a:solidFill>
            </a:endParaRPr>
          </a:p>
        </p:txBody>
      </p:sp>
      <p:sp>
        <p:nvSpPr>
          <p:cNvPr id="671" name="Google Shape;671;p43"/>
          <p:cNvSpPr txBox="1"/>
          <p:nvPr/>
        </p:nvSpPr>
        <p:spPr>
          <a:xfrm>
            <a:off x="6115450" y="4509650"/>
            <a:ext cx="156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000">
                <a:solidFill>
                  <a:srgbClr val="666666"/>
                </a:solidFill>
              </a:rPr>
              <a:t>Our adjusted models</a:t>
            </a:r>
            <a:endParaRPr b="1" i="1" sz="100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6" name="Google Shape;676;p44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677" name="Google Shape;677;p44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4"/>
          <p:cNvSpPr/>
          <p:nvPr/>
        </p:nvSpPr>
        <p:spPr>
          <a:xfrm>
            <a:off x="4187988" y="3633350"/>
            <a:ext cx="504600" cy="253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9" name="Google Shape;6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00" y="2968088"/>
            <a:ext cx="3924001" cy="158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80" name="Google Shape;68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100" y="2993200"/>
            <a:ext cx="4187401" cy="1533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81" name="Google Shape;681;p44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Experiments: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methods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682" name="Google Shape;682;p44"/>
          <p:cNvSpPr txBox="1"/>
          <p:nvPr/>
        </p:nvSpPr>
        <p:spPr>
          <a:xfrm>
            <a:off x="1614150" y="4509638"/>
            <a:ext cx="115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000">
                <a:solidFill>
                  <a:srgbClr val="666666"/>
                </a:solidFill>
              </a:rPr>
              <a:t>Authors results</a:t>
            </a:r>
            <a:endParaRPr b="1" i="1" sz="1000">
              <a:solidFill>
                <a:srgbClr val="666666"/>
              </a:solidFill>
            </a:endParaRPr>
          </a:p>
        </p:txBody>
      </p:sp>
      <p:sp>
        <p:nvSpPr>
          <p:cNvPr id="683" name="Google Shape;683;p44"/>
          <p:cNvSpPr txBox="1"/>
          <p:nvPr/>
        </p:nvSpPr>
        <p:spPr>
          <a:xfrm>
            <a:off x="6267000" y="4509650"/>
            <a:ext cx="132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000">
                <a:solidFill>
                  <a:srgbClr val="666666"/>
                </a:solidFill>
              </a:rPr>
              <a:t>GreekBert results</a:t>
            </a:r>
            <a:endParaRPr b="1" i="1" sz="1000">
              <a:solidFill>
                <a:srgbClr val="666666"/>
              </a:solidFill>
            </a:endParaRPr>
          </a:p>
        </p:txBody>
      </p:sp>
      <p:sp>
        <p:nvSpPr>
          <p:cNvPr id="684" name="Google Shape;684;p44"/>
          <p:cNvSpPr txBox="1"/>
          <p:nvPr/>
        </p:nvSpPr>
        <p:spPr>
          <a:xfrm>
            <a:off x="393600" y="874575"/>
            <a:ext cx="366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l" sz="11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To achieve our goals we split our approaches to the 3 following categories: (⅓)</a:t>
            </a:r>
            <a:endParaRPr b="0" i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85" name="Google Shape;685;p44"/>
          <p:cNvSpPr/>
          <p:nvPr/>
        </p:nvSpPr>
        <p:spPr>
          <a:xfrm>
            <a:off x="766500" y="1420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6" name="Google Shape;686;p44"/>
          <p:cNvSpPr txBox="1"/>
          <p:nvPr/>
        </p:nvSpPr>
        <p:spPr>
          <a:xfrm>
            <a:off x="1084875" y="1344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Layer-wise guided training methods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7" name="Google Shape;687;p44"/>
          <p:cNvSpPr txBox="1"/>
          <p:nvPr/>
        </p:nvSpPr>
        <p:spPr>
          <a:xfrm>
            <a:off x="1084875" y="1588600"/>
            <a:ext cx="4010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Char char="❏"/>
            </a:pPr>
            <a:r>
              <a:rPr lang="el" sz="1000">
                <a:latin typeface="Merriweather"/>
                <a:ea typeface="Merriweather"/>
                <a:cs typeface="Merriweather"/>
                <a:sym typeface="Merriweather"/>
              </a:rPr>
              <a:t>We adjust the (Magninas et. al 2020) methods to the requirements of Raptarchis dataset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❏"/>
            </a:pPr>
            <a:r>
              <a:rPr lang="el" sz="1000">
                <a:latin typeface="Merriweather"/>
                <a:ea typeface="Merriweather"/>
                <a:cs typeface="Merriweather"/>
                <a:sym typeface="Merriweather"/>
              </a:rPr>
              <a:t>We go</a:t>
            </a:r>
            <a:r>
              <a:rPr b="1" lang="el" sz="1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i="1" lang="el" sz="10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from the 6-level to 3-level output models</a:t>
            </a:r>
            <a:endParaRPr b="1" i="1" sz="1000" u="sng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Char char="❏"/>
            </a:pPr>
            <a:r>
              <a:rPr lang="el" sz="1000">
                <a:latin typeface="Merriweather"/>
                <a:ea typeface="Merriweather"/>
                <a:cs typeface="Merriweather"/>
                <a:sym typeface="Merriweather"/>
              </a:rPr>
              <a:t>We repeat the same (almost) [CLS] comparison in order to verify the preceding findings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2" name="Google Shape;692;p45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693" name="Google Shape;693;p45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5"/>
          <p:cNvSpPr/>
          <p:nvPr/>
        </p:nvSpPr>
        <p:spPr>
          <a:xfrm>
            <a:off x="4187988" y="3633350"/>
            <a:ext cx="504600" cy="253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5" name="Google Shape;69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00" y="2968088"/>
            <a:ext cx="3924001" cy="158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96" name="Google Shape;696;p45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Experiments: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methods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697" name="Google Shape;697;p45"/>
          <p:cNvSpPr txBox="1"/>
          <p:nvPr/>
        </p:nvSpPr>
        <p:spPr>
          <a:xfrm>
            <a:off x="1614150" y="4509638"/>
            <a:ext cx="115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000">
                <a:solidFill>
                  <a:srgbClr val="666666"/>
                </a:solidFill>
              </a:rPr>
              <a:t>Authors results</a:t>
            </a:r>
            <a:endParaRPr b="1" i="1" sz="1000">
              <a:solidFill>
                <a:srgbClr val="666666"/>
              </a:solidFill>
            </a:endParaRPr>
          </a:p>
        </p:txBody>
      </p:sp>
      <p:sp>
        <p:nvSpPr>
          <p:cNvPr id="698" name="Google Shape;698;p45"/>
          <p:cNvSpPr txBox="1"/>
          <p:nvPr/>
        </p:nvSpPr>
        <p:spPr>
          <a:xfrm>
            <a:off x="6184650" y="4509650"/>
            <a:ext cx="14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000">
                <a:solidFill>
                  <a:srgbClr val="666666"/>
                </a:solidFill>
              </a:rPr>
              <a:t>Multilingual </a:t>
            </a:r>
            <a:r>
              <a:rPr b="1" i="1" lang="el" sz="1000">
                <a:solidFill>
                  <a:srgbClr val="666666"/>
                </a:solidFill>
              </a:rPr>
              <a:t>results</a:t>
            </a:r>
            <a:endParaRPr b="1" i="1" sz="1000">
              <a:solidFill>
                <a:srgbClr val="666666"/>
              </a:solidFill>
            </a:endParaRPr>
          </a:p>
        </p:txBody>
      </p:sp>
      <p:pic>
        <p:nvPicPr>
          <p:cNvPr id="699" name="Google Shape;69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800" y="3013200"/>
            <a:ext cx="4186801" cy="153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00" name="Google Shape;700;p45"/>
          <p:cNvSpPr txBox="1"/>
          <p:nvPr/>
        </p:nvSpPr>
        <p:spPr>
          <a:xfrm>
            <a:off x="393600" y="874575"/>
            <a:ext cx="366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l" sz="11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To achieve our goals we split our approaches to the 3 following categories: (⅓) </a:t>
            </a:r>
            <a:endParaRPr b="0" i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01" name="Google Shape;701;p45"/>
          <p:cNvSpPr/>
          <p:nvPr/>
        </p:nvSpPr>
        <p:spPr>
          <a:xfrm>
            <a:off x="766500" y="1420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2" name="Google Shape;702;p45"/>
          <p:cNvSpPr txBox="1"/>
          <p:nvPr/>
        </p:nvSpPr>
        <p:spPr>
          <a:xfrm>
            <a:off x="1084875" y="1344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Layer-wise guided training methods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3" name="Google Shape;703;p45"/>
          <p:cNvSpPr txBox="1"/>
          <p:nvPr/>
        </p:nvSpPr>
        <p:spPr>
          <a:xfrm>
            <a:off x="1084875" y="1588600"/>
            <a:ext cx="4010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Char char="❏"/>
            </a:pPr>
            <a:r>
              <a:rPr lang="el" sz="1000">
                <a:latin typeface="Merriweather"/>
                <a:ea typeface="Merriweather"/>
                <a:cs typeface="Merriweather"/>
                <a:sym typeface="Merriweather"/>
              </a:rPr>
              <a:t>We adjust the (Magninas et. al 2020) methods to the requirements of Raptarchis dataset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❏"/>
            </a:pPr>
            <a:r>
              <a:rPr lang="el" sz="1000">
                <a:latin typeface="Merriweather"/>
                <a:ea typeface="Merriweather"/>
                <a:cs typeface="Merriweather"/>
                <a:sym typeface="Merriweather"/>
              </a:rPr>
              <a:t>We go</a:t>
            </a:r>
            <a:r>
              <a:rPr b="1" lang="el" sz="1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i="1" lang="el" sz="10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from the 6-level to 3-level output models</a:t>
            </a:r>
            <a:endParaRPr b="1" i="1" sz="1000" u="sng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Char char="❏"/>
            </a:pPr>
            <a:r>
              <a:rPr lang="el" sz="1000">
                <a:latin typeface="Merriweather"/>
                <a:ea typeface="Merriweather"/>
                <a:cs typeface="Merriweather"/>
                <a:sym typeface="Merriweather"/>
              </a:rPr>
              <a:t>We repeat the same (almost) [CLS] comparison in order to verify the preceding findings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8" name="Google Shape;708;p46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709" name="Google Shape;709;p46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6"/>
          <p:cNvSpPr txBox="1"/>
          <p:nvPr/>
        </p:nvSpPr>
        <p:spPr>
          <a:xfrm>
            <a:off x="1084875" y="1862925"/>
            <a:ext cx="3860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Guided training sequentially predicts the categories for certain hierarchical levels. 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The predictions are produced independently and do not influence each other to the final output. 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 u="sng">
                <a:latin typeface="Merriweather"/>
                <a:ea typeface="Merriweather"/>
                <a:cs typeface="Merriweather"/>
                <a:sym typeface="Merriweather"/>
              </a:rPr>
              <a:t>We expand the former methods to exploit the outcomes that are higher in label hierarchy</a:t>
            </a:r>
            <a:endParaRPr sz="105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11" name="Google Shape;711;p46"/>
          <p:cNvSpPr/>
          <p:nvPr/>
        </p:nvSpPr>
        <p:spPr>
          <a:xfrm>
            <a:off x="768563" y="1693436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2" name="Google Shape;712;p46"/>
          <p:cNvSpPr txBox="1"/>
          <p:nvPr/>
        </p:nvSpPr>
        <p:spPr>
          <a:xfrm>
            <a:off x="1086938" y="1617613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Masking techniques (our proposal) 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3" name="Google Shape;713;p46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Experiments: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methods</a:t>
            </a:r>
            <a:endParaRPr b="1" i="1" sz="2400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714" name="Google Shape;714;p46"/>
          <p:cNvSpPr/>
          <p:nvPr/>
        </p:nvSpPr>
        <p:spPr>
          <a:xfrm>
            <a:off x="766500" y="1420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5" name="Google Shape;715;p46"/>
          <p:cNvSpPr txBox="1"/>
          <p:nvPr/>
        </p:nvSpPr>
        <p:spPr>
          <a:xfrm>
            <a:off x="1084875" y="1344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Layer-wise guided training methods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6" name="Google Shape;716;p46"/>
          <p:cNvSpPr txBox="1"/>
          <p:nvPr/>
        </p:nvSpPr>
        <p:spPr>
          <a:xfrm>
            <a:off x="393600" y="874575"/>
            <a:ext cx="366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l" sz="11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To achieve our goals we split our approaches to the 3 following categories: (⅔) </a:t>
            </a:r>
            <a:endParaRPr b="0" i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717" name="Google Shape;717;p46"/>
          <p:cNvGrpSpPr/>
          <p:nvPr/>
        </p:nvGrpSpPr>
        <p:grpSpPr>
          <a:xfrm>
            <a:off x="7493721" y="1895122"/>
            <a:ext cx="1075656" cy="661774"/>
            <a:chOff x="7493721" y="1895122"/>
            <a:chExt cx="1075656" cy="661774"/>
          </a:xfrm>
        </p:grpSpPr>
        <p:sp>
          <p:nvSpPr>
            <p:cNvPr id="718" name="Google Shape;718;p46"/>
            <p:cNvSpPr/>
            <p:nvPr/>
          </p:nvSpPr>
          <p:spPr>
            <a:xfrm>
              <a:off x="7493721" y="2100622"/>
              <a:ext cx="215100" cy="199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719" name="Google Shape;719;p46"/>
            <p:cNvSpPr/>
            <p:nvPr/>
          </p:nvSpPr>
          <p:spPr>
            <a:xfrm>
              <a:off x="7708862" y="2100622"/>
              <a:ext cx="215100" cy="199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720" name="Google Shape;720;p46"/>
            <p:cNvSpPr/>
            <p:nvPr/>
          </p:nvSpPr>
          <p:spPr>
            <a:xfrm>
              <a:off x="7924003" y="2100622"/>
              <a:ext cx="215100" cy="199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6"/>
            <p:cNvSpPr/>
            <p:nvPr/>
          </p:nvSpPr>
          <p:spPr>
            <a:xfrm>
              <a:off x="8139145" y="2100622"/>
              <a:ext cx="215100" cy="199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2" name="Google Shape;722;p46"/>
            <p:cNvCxnSpPr>
              <a:stCxn id="720" idx="0"/>
            </p:cNvCxnSpPr>
            <p:nvPr/>
          </p:nvCxnSpPr>
          <p:spPr>
            <a:xfrm rot="10800000">
              <a:off x="8031553" y="1895122"/>
              <a:ext cx="0" cy="2055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sp>
          <p:nvSpPr>
            <p:cNvPr id="723" name="Google Shape;723;p46"/>
            <p:cNvSpPr txBox="1"/>
            <p:nvPr/>
          </p:nvSpPr>
          <p:spPr>
            <a:xfrm>
              <a:off x="7573306" y="2218196"/>
              <a:ext cx="920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1000">
                  <a:solidFill>
                    <a:srgbClr val="595959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VolOut-1</a:t>
              </a:r>
              <a:endParaRPr b="1" sz="10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724" name="Google Shape;724;p46"/>
            <p:cNvSpPr/>
            <p:nvPr/>
          </p:nvSpPr>
          <p:spPr>
            <a:xfrm>
              <a:off x="8354276" y="2100606"/>
              <a:ext cx="215100" cy="199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5" name="Google Shape;725;p46"/>
          <p:cNvCxnSpPr/>
          <p:nvPr/>
        </p:nvCxnSpPr>
        <p:spPr>
          <a:xfrm>
            <a:off x="4947563" y="1040200"/>
            <a:ext cx="0" cy="303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6" name="Google Shape;726;p46"/>
          <p:cNvSpPr/>
          <p:nvPr/>
        </p:nvSpPr>
        <p:spPr>
          <a:xfrm>
            <a:off x="5874600" y="2961950"/>
            <a:ext cx="2452200" cy="575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l">
                <a:latin typeface="Merriweather"/>
                <a:ea typeface="Merriweather"/>
                <a:cs typeface="Merriweather"/>
                <a:sym typeface="Merriweather"/>
              </a:rPr>
              <a:t>BERT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27" name="Google Shape;727;p46"/>
          <p:cNvSpPr/>
          <p:nvPr/>
        </p:nvSpPr>
        <p:spPr>
          <a:xfrm rot="-5400000">
            <a:off x="6938100" y="2563088"/>
            <a:ext cx="325200" cy="194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8" name="Google Shape;728;p46"/>
          <p:cNvGrpSpPr/>
          <p:nvPr/>
        </p:nvGrpSpPr>
        <p:grpSpPr>
          <a:xfrm>
            <a:off x="6483672" y="1749887"/>
            <a:ext cx="1075666" cy="689434"/>
            <a:chOff x="6483672" y="1749887"/>
            <a:chExt cx="1075666" cy="689434"/>
          </a:xfrm>
        </p:grpSpPr>
        <p:sp>
          <p:nvSpPr>
            <p:cNvPr id="729" name="Google Shape;729;p46"/>
            <p:cNvSpPr/>
            <p:nvPr/>
          </p:nvSpPr>
          <p:spPr>
            <a:xfrm>
              <a:off x="6483672" y="1972787"/>
              <a:ext cx="215100" cy="199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6"/>
            <p:cNvSpPr/>
            <p:nvPr/>
          </p:nvSpPr>
          <p:spPr>
            <a:xfrm>
              <a:off x="6698813" y="1972787"/>
              <a:ext cx="215100" cy="199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6"/>
            <p:cNvSpPr/>
            <p:nvPr/>
          </p:nvSpPr>
          <p:spPr>
            <a:xfrm>
              <a:off x="6913955" y="1972787"/>
              <a:ext cx="215100" cy="199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7129096" y="1972787"/>
              <a:ext cx="215100" cy="199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6"/>
            <p:cNvSpPr/>
            <p:nvPr/>
          </p:nvSpPr>
          <p:spPr>
            <a:xfrm>
              <a:off x="7344238" y="1972787"/>
              <a:ext cx="215100" cy="199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4" name="Google Shape;734;p46"/>
            <p:cNvCxnSpPr>
              <a:stCxn id="731" idx="0"/>
            </p:cNvCxnSpPr>
            <p:nvPr/>
          </p:nvCxnSpPr>
          <p:spPr>
            <a:xfrm rot="10800000">
              <a:off x="7020305" y="1749887"/>
              <a:ext cx="1200" cy="2229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sp>
          <p:nvSpPr>
            <p:cNvPr id="735" name="Google Shape;735;p46"/>
            <p:cNvSpPr txBox="1"/>
            <p:nvPr/>
          </p:nvSpPr>
          <p:spPr>
            <a:xfrm>
              <a:off x="6557588" y="2100621"/>
              <a:ext cx="920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1000">
                  <a:solidFill>
                    <a:srgbClr val="595959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ChOut-1</a:t>
              </a:r>
              <a:endParaRPr b="1" sz="10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736" name="Google Shape;736;p46"/>
          <p:cNvGrpSpPr/>
          <p:nvPr/>
        </p:nvGrpSpPr>
        <p:grpSpPr>
          <a:xfrm>
            <a:off x="5444326" y="1605854"/>
            <a:ext cx="1075666" cy="673849"/>
            <a:chOff x="5444326" y="1605854"/>
            <a:chExt cx="1075666" cy="673849"/>
          </a:xfrm>
        </p:grpSpPr>
        <p:sp>
          <p:nvSpPr>
            <p:cNvPr id="737" name="Google Shape;737;p46"/>
            <p:cNvSpPr/>
            <p:nvPr/>
          </p:nvSpPr>
          <p:spPr>
            <a:xfrm>
              <a:off x="5444326" y="1834656"/>
              <a:ext cx="215100" cy="199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5659468" y="1834656"/>
              <a:ext cx="215100" cy="199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6"/>
            <p:cNvSpPr/>
            <p:nvPr/>
          </p:nvSpPr>
          <p:spPr>
            <a:xfrm>
              <a:off x="5874609" y="1834656"/>
              <a:ext cx="215100" cy="199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6"/>
            <p:cNvSpPr/>
            <p:nvPr/>
          </p:nvSpPr>
          <p:spPr>
            <a:xfrm>
              <a:off x="6089751" y="1834656"/>
              <a:ext cx="215100" cy="199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6"/>
            <p:cNvSpPr/>
            <p:nvPr/>
          </p:nvSpPr>
          <p:spPr>
            <a:xfrm>
              <a:off x="6304892" y="1834656"/>
              <a:ext cx="215100" cy="1995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6"/>
            <p:cNvSpPr txBox="1"/>
            <p:nvPr/>
          </p:nvSpPr>
          <p:spPr>
            <a:xfrm>
              <a:off x="5541888" y="1941003"/>
              <a:ext cx="920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1000">
                  <a:solidFill>
                    <a:srgbClr val="595959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SubOut-1</a:t>
              </a:r>
              <a:endParaRPr b="1" sz="10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cxnSp>
          <p:nvCxnSpPr>
            <p:cNvPr id="743" name="Google Shape;743;p46"/>
            <p:cNvCxnSpPr/>
            <p:nvPr/>
          </p:nvCxnSpPr>
          <p:spPr>
            <a:xfrm rot="10800000">
              <a:off x="5981559" y="1605854"/>
              <a:ext cx="1200" cy="2229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8" name="Google Shape;748;p47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749" name="Google Shape;749;p47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7"/>
          <p:cNvSpPr txBox="1"/>
          <p:nvPr/>
        </p:nvSpPr>
        <p:spPr>
          <a:xfrm>
            <a:off x="1084875" y="1862925"/>
            <a:ext cx="3860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Guided training sequentially predicts the categories for certain hierarchical levels. 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The predictions are produced independently and do not influence each other to the final output. 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 u="sng">
                <a:latin typeface="Merriweather"/>
                <a:ea typeface="Merriweather"/>
                <a:cs typeface="Merriweather"/>
                <a:sym typeface="Merriweather"/>
              </a:rPr>
              <a:t>We expand the former methods to exploit the outcomes that are higher in label hierarchy</a:t>
            </a:r>
            <a:endParaRPr sz="105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51" name="Google Shape;751;p47"/>
          <p:cNvSpPr/>
          <p:nvPr/>
        </p:nvSpPr>
        <p:spPr>
          <a:xfrm>
            <a:off x="768563" y="1693436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2" name="Google Shape;752;p47"/>
          <p:cNvSpPr txBox="1"/>
          <p:nvPr/>
        </p:nvSpPr>
        <p:spPr>
          <a:xfrm>
            <a:off x="1086938" y="1617613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Masking techniques (our proposal) 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3" name="Google Shape;753;p47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Experiments: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methods</a:t>
            </a:r>
            <a:endParaRPr b="1" i="1" sz="2400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754" name="Google Shape;754;p47"/>
          <p:cNvSpPr/>
          <p:nvPr/>
        </p:nvSpPr>
        <p:spPr>
          <a:xfrm>
            <a:off x="766500" y="1420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5" name="Google Shape;755;p47"/>
          <p:cNvSpPr txBox="1"/>
          <p:nvPr/>
        </p:nvSpPr>
        <p:spPr>
          <a:xfrm>
            <a:off x="1084875" y="1344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Layer-wise guided training methods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6" name="Google Shape;756;p47"/>
          <p:cNvSpPr txBox="1"/>
          <p:nvPr/>
        </p:nvSpPr>
        <p:spPr>
          <a:xfrm>
            <a:off x="393600" y="874575"/>
            <a:ext cx="366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l" sz="11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To achieve our goals we split our approaches to the 3 following categories: (⅔) </a:t>
            </a:r>
            <a:endParaRPr b="0" i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57" name="Google Shape;757;p47"/>
          <p:cNvCxnSpPr/>
          <p:nvPr/>
        </p:nvCxnSpPr>
        <p:spPr>
          <a:xfrm>
            <a:off x="4947563" y="1040200"/>
            <a:ext cx="0" cy="303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58" name="Google Shape;758;p47"/>
          <p:cNvGrpSpPr/>
          <p:nvPr/>
        </p:nvGrpSpPr>
        <p:grpSpPr>
          <a:xfrm>
            <a:off x="5698111" y="2175861"/>
            <a:ext cx="1031700" cy="705325"/>
            <a:chOff x="5698111" y="2175861"/>
            <a:chExt cx="1031700" cy="705325"/>
          </a:xfrm>
        </p:grpSpPr>
        <p:sp>
          <p:nvSpPr>
            <p:cNvPr id="759" name="Google Shape;759;p47"/>
            <p:cNvSpPr/>
            <p:nvPr/>
          </p:nvSpPr>
          <p:spPr>
            <a:xfrm rot="10800000">
              <a:off x="6558511" y="2175886"/>
              <a:ext cx="171300" cy="705300"/>
            </a:xfrm>
            <a:prstGeom prst="leftBracket">
              <a:avLst>
                <a:gd fmla="val 8333" name="adj"/>
              </a:avLst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7"/>
            <p:cNvSpPr txBox="1"/>
            <p:nvPr/>
          </p:nvSpPr>
          <p:spPr>
            <a:xfrm>
              <a:off x="5767413" y="2251475"/>
              <a:ext cx="893100" cy="5541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1200">
                  <a:solidFill>
                    <a:srgbClr val="5B0F00"/>
                  </a:solidFill>
                </a:rPr>
                <a:t>Vol-2-Ch</a:t>
              </a:r>
              <a:endParaRPr b="1" sz="1200">
                <a:solidFill>
                  <a:srgbClr val="5B0F00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1200">
                  <a:solidFill>
                    <a:srgbClr val="5B0F00"/>
                  </a:solidFill>
                </a:rPr>
                <a:t>|Vol|x|Ch|</a:t>
              </a:r>
              <a:endParaRPr b="1" sz="1200">
                <a:solidFill>
                  <a:srgbClr val="5B0F00"/>
                </a:solidFill>
              </a:endParaRPr>
            </a:p>
          </p:txBody>
        </p:sp>
        <p:sp>
          <p:nvSpPr>
            <p:cNvPr id="761" name="Google Shape;761;p47"/>
            <p:cNvSpPr/>
            <p:nvPr/>
          </p:nvSpPr>
          <p:spPr>
            <a:xfrm>
              <a:off x="5698111" y="2175861"/>
              <a:ext cx="171300" cy="705300"/>
            </a:xfrm>
            <a:prstGeom prst="leftBracket">
              <a:avLst>
                <a:gd fmla="val 8333" name="adj"/>
              </a:avLst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2" name="Google Shape;762;p47"/>
          <p:cNvSpPr txBox="1"/>
          <p:nvPr/>
        </p:nvSpPr>
        <p:spPr>
          <a:xfrm>
            <a:off x="6196750" y="1588288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 u="sng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Affinity matrices</a:t>
            </a:r>
            <a:endParaRPr b="0" i="1" sz="1400" u="sng" cap="none" strike="noStrike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3" name="Google Shape;763;p47"/>
          <p:cNvSpPr txBox="1"/>
          <p:nvPr/>
        </p:nvSpPr>
        <p:spPr>
          <a:xfrm>
            <a:off x="653150" y="3442950"/>
            <a:ext cx="39777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050" u="sng">
                <a:latin typeface="Merriweather"/>
                <a:ea typeface="Merriweather"/>
                <a:cs typeface="Merriweather"/>
                <a:sym typeface="Merriweather"/>
              </a:rPr>
              <a:t>Step-1: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  We construct </a:t>
            </a:r>
            <a:r>
              <a:rPr b="1" lang="el" sz="105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2 affinity matrices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  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❏"/>
            </a:pPr>
            <a:r>
              <a:rPr b="1" i="1" lang="el" sz="1050">
                <a:latin typeface="Merriweather"/>
                <a:ea typeface="Merriweather"/>
                <a:cs typeface="Merriweather"/>
                <a:sym typeface="Merriweather"/>
              </a:rPr>
              <a:t>Vol2Ch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: |VolNum| ∗ |ChNum| that describes the Volume-­Chapter relations</a:t>
            </a:r>
            <a:endParaRPr b="1" sz="105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64" name="Google Shape;764;p47"/>
          <p:cNvSpPr txBox="1"/>
          <p:nvPr/>
        </p:nvSpPr>
        <p:spPr>
          <a:xfrm>
            <a:off x="1363800" y="3070638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 u="sng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Algorithm</a:t>
            </a:r>
            <a:endParaRPr b="0" i="1" sz="1400" u="sng" cap="none" strike="noStrike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9" name="Google Shape;769;p48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770" name="Google Shape;770;p48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8"/>
          <p:cNvSpPr txBox="1"/>
          <p:nvPr/>
        </p:nvSpPr>
        <p:spPr>
          <a:xfrm>
            <a:off x="1084875" y="1862925"/>
            <a:ext cx="3860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Guided training sequentially predicts the categories for certain hierarchical levels. 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The predictions are produced independently and do not influence each other to the final output. 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 u="sng">
                <a:latin typeface="Merriweather"/>
                <a:ea typeface="Merriweather"/>
                <a:cs typeface="Merriweather"/>
                <a:sym typeface="Merriweather"/>
              </a:rPr>
              <a:t>We expand the former methods to exploit the outcomes that are higher in label hierarchy</a:t>
            </a:r>
            <a:endParaRPr sz="105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72" name="Google Shape;772;p48"/>
          <p:cNvSpPr/>
          <p:nvPr/>
        </p:nvSpPr>
        <p:spPr>
          <a:xfrm>
            <a:off x="768563" y="1693436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3" name="Google Shape;773;p48"/>
          <p:cNvSpPr txBox="1"/>
          <p:nvPr/>
        </p:nvSpPr>
        <p:spPr>
          <a:xfrm>
            <a:off x="1086938" y="1617613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Masking techniques (our proposal) 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4" name="Google Shape;774;p48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Experiments: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methods</a:t>
            </a:r>
            <a:endParaRPr b="1" i="1" sz="2400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775" name="Google Shape;775;p48"/>
          <p:cNvSpPr/>
          <p:nvPr/>
        </p:nvSpPr>
        <p:spPr>
          <a:xfrm>
            <a:off x="766500" y="1420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6" name="Google Shape;776;p48"/>
          <p:cNvSpPr txBox="1"/>
          <p:nvPr/>
        </p:nvSpPr>
        <p:spPr>
          <a:xfrm>
            <a:off x="1084875" y="1344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Layer-wise guided training methods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7" name="Google Shape;777;p48"/>
          <p:cNvSpPr txBox="1"/>
          <p:nvPr/>
        </p:nvSpPr>
        <p:spPr>
          <a:xfrm>
            <a:off x="393600" y="874575"/>
            <a:ext cx="366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l" sz="11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To achieve our goals we split our approaches to the 3 following categories: (⅔) </a:t>
            </a:r>
            <a:endParaRPr b="0" i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78" name="Google Shape;778;p48"/>
          <p:cNvCxnSpPr/>
          <p:nvPr/>
        </p:nvCxnSpPr>
        <p:spPr>
          <a:xfrm>
            <a:off x="4947563" y="1040200"/>
            <a:ext cx="0" cy="303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9" name="Google Shape;779;p48"/>
          <p:cNvGrpSpPr/>
          <p:nvPr/>
        </p:nvGrpSpPr>
        <p:grpSpPr>
          <a:xfrm>
            <a:off x="7486649" y="2182663"/>
            <a:ext cx="1097725" cy="705325"/>
            <a:chOff x="7486649" y="2182663"/>
            <a:chExt cx="1097725" cy="705325"/>
          </a:xfrm>
        </p:grpSpPr>
        <p:sp>
          <p:nvSpPr>
            <p:cNvPr id="780" name="Google Shape;780;p48"/>
            <p:cNvSpPr/>
            <p:nvPr/>
          </p:nvSpPr>
          <p:spPr>
            <a:xfrm rot="10800000">
              <a:off x="8401974" y="2182688"/>
              <a:ext cx="182400" cy="705300"/>
            </a:xfrm>
            <a:prstGeom prst="leftBracket">
              <a:avLst>
                <a:gd fmla="val 8333" name="adj"/>
              </a:avLst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8"/>
            <p:cNvSpPr txBox="1"/>
            <p:nvPr/>
          </p:nvSpPr>
          <p:spPr>
            <a:xfrm>
              <a:off x="7560386" y="2258276"/>
              <a:ext cx="950400" cy="5541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1200">
                  <a:solidFill>
                    <a:srgbClr val="5B0F00"/>
                  </a:solidFill>
                </a:rPr>
                <a:t>Ch-2-Sub</a:t>
              </a:r>
              <a:endParaRPr b="1" sz="1200">
                <a:solidFill>
                  <a:srgbClr val="5B0F00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1200">
                  <a:solidFill>
                    <a:srgbClr val="5B0F00"/>
                  </a:solidFill>
                </a:rPr>
                <a:t>|Ch|x|Sub|</a:t>
              </a:r>
              <a:endParaRPr b="1" sz="1200">
                <a:solidFill>
                  <a:srgbClr val="5B0F00"/>
                </a:solidFill>
              </a:endParaRPr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7486649" y="2182663"/>
              <a:ext cx="182400" cy="705300"/>
            </a:xfrm>
            <a:prstGeom prst="leftBracket">
              <a:avLst>
                <a:gd fmla="val 8333" name="adj"/>
              </a:avLst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3" name="Google Shape;783;p48"/>
          <p:cNvSpPr/>
          <p:nvPr/>
        </p:nvSpPr>
        <p:spPr>
          <a:xfrm rot="10800000">
            <a:off x="6558511" y="2175886"/>
            <a:ext cx="171300" cy="7053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48"/>
          <p:cNvSpPr txBox="1"/>
          <p:nvPr/>
        </p:nvSpPr>
        <p:spPr>
          <a:xfrm>
            <a:off x="5767413" y="2251475"/>
            <a:ext cx="893100" cy="554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>
                <a:solidFill>
                  <a:srgbClr val="5B0F00"/>
                </a:solidFill>
              </a:rPr>
              <a:t>Vol-2-Ch</a:t>
            </a:r>
            <a:endParaRPr b="1" sz="1200">
              <a:solidFill>
                <a:srgbClr val="5B0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>
                <a:solidFill>
                  <a:srgbClr val="5B0F00"/>
                </a:solidFill>
              </a:rPr>
              <a:t>|Vol|x|Ch|</a:t>
            </a:r>
            <a:endParaRPr b="1" sz="1200">
              <a:solidFill>
                <a:srgbClr val="5B0F00"/>
              </a:solidFill>
            </a:endParaRPr>
          </a:p>
        </p:txBody>
      </p:sp>
      <p:sp>
        <p:nvSpPr>
          <p:cNvPr id="785" name="Google Shape;785;p48"/>
          <p:cNvSpPr/>
          <p:nvPr/>
        </p:nvSpPr>
        <p:spPr>
          <a:xfrm>
            <a:off x="5698111" y="2175861"/>
            <a:ext cx="171300" cy="7053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48"/>
          <p:cNvSpPr txBox="1"/>
          <p:nvPr/>
        </p:nvSpPr>
        <p:spPr>
          <a:xfrm>
            <a:off x="6196750" y="1588288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 u="sng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Affinity matrices</a:t>
            </a:r>
            <a:endParaRPr b="0" i="1" sz="1400" u="sng" cap="none" strike="noStrike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87" name="Google Shape;787;p48"/>
          <p:cNvSpPr txBox="1"/>
          <p:nvPr/>
        </p:nvSpPr>
        <p:spPr>
          <a:xfrm>
            <a:off x="5815950" y="3012713"/>
            <a:ext cx="2889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l"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They Carry the concept correlations in the dataset</a:t>
            </a:r>
            <a:endParaRPr b="1" sz="1200" cap="none" strike="noStrike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88" name="Google Shape;788;p48"/>
          <p:cNvSpPr txBox="1"/>
          <p:nvPr/>
        </p:nvSpPr>
        <p:spPr>
          <a:xfrm>
            <a:off x="653150" y="3442950"/>
            <a:ext cx="39777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050" u="sng">
                <a:latin typeface="Merriweather"/>
                <a:ea typeface="Merriweather"/>
                <a:cs typeface="Merriweather"/>
                <a:sym typeface="Merriweather"/>
              </a:rPr>
              <a:t>Step-1: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  We construct </a:t>
            </a:r>
            <a:r>
              <a:rPr b="1" lang="el" sz="105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2 affinity matrices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  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❏"/>
            </a:pPr>
            <a:r>
              <a:rPr b="1" i="1" lang="el" sz="1050">
                <a:latin typeface="Merriweather"/>
                <a:ea typeface="Merriweather"/>
                <a:cs typeface="Merriweather"/>
                <a:sym typeface="Merriweather"/>
              </a:rPr>
              <a:t>Vol2Ch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: |VolNum| ∗ |ChNum| that describes the Volume-­Chapter relations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❏"/>
            </a:pPr>
            <a:r>
              <a:rPr b="1" lang="el" sz="1050" u="sng">
                <a:latin typeface="Merriweather"/>
                <a:ea typeface="Merriweather"/>
                <a:cs typeface="Merriweather"/>
                <a:sym typeface="Merriweather"/>
              </a:rPr>
              <a:t>Ch2Sub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: |ChNum| ∗ |SubNum| that represents the Chapter-­Subject relations </a:t>
            </a:r>
            <a:endParaRPr b="1" sz="105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89" name="Google Shape;789;p48"/>
          <p:cNvSpPr txBox="1"/>
          <p:nvPr/>
        </p:nvSpPr>
        <p:spPr>
          <a:xfrm>
            <a:off x="1363800" y="3070638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 u="sng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Algorithm</a:t>
            </a:r>
            <a:endParaRPr b="0" i="1" sz="1400" u="sng" cap="none" strike="noStrike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4" name="Google Shape;794;p49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795" name="Google Shape;795;p49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49"/>
          <p:cNvSpPr txBox="1"/>
          <p:nvPr/>
        </p:nvSpPr>
        <p:spPr>
          <a:xfrm>
            <a:off x="1084875" y="1862925"/>
            <a:ext cx="3860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Guided training sequentially predicts the categories for certain hierarchical levels. 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The predictions are produced independently and do not influence each other to the final output. 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 u="sng">
                <a:latin typeface="Merriweather"/>
                <a:ea typeface="Merriweather"/>
                <a:cs typeface="Merriweather"/>
                <a:sym typeface="Merriweather"/>
              </a:rPr>
              <a:t>We expand the former methods to exploit the outcomes that are higher in label hierarchy</a:t>
            </a:r>
            <a:endParaRPr sz="105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7" name="Google Shape;797;p49"/>
          <p:cNvSpPr/>
          <p:nvPr/>
        </p:nvSpPr>
        <p:spPr>
          <a:xfrm>
            <a:off x="768563" y="1693436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8" name="Google Shape;798;p49"/>
          <p:cNvSpPr txBox="1"/>
          <p:nvPr/>
        </p:nvSpPr>
        <p:spPr>
          <a:xfrm>
            <a:off x="1086938" y="1617613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Masking techniques (our proposal) 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9" name="Google Shape;799;p49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Experiments: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methods</a:t>
            </a:r>
            <a:endParaRPr b="1" i="1" sz="2400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800" name="Google Shape;800;p49"/>
          <p:cNvSpPr/>
          <p:nvPr/>
        </p:nvSpPr>
        <p:spPr>
          <a:xfrm>
            <a:off x="766500" y="1420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1" name="Google Shape;801;p49"/>
          <p:cNvSpPr txBox="1"/>
          <p:nvPr/>
        </p:nvSpPr>
        <p:spPr>
          <a:xfrm>
            <a:off x="1084875" y="1344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Layer-wise guided training methods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2" name="Google Shape;802;p49"/>
          <p:cNvSpPr txBox="1"/>
          <p:nvPr/>
        </p:nvSpPr>
        <p:spPr>
          <a:xfrm>
            <a:off x="393600" y="874575"/>
            <a:ext cx="366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l" sz="11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To achieve our goals we split our approaches to the 3 following categories: (⅔) </a:t>
            </a:r>
            <a:endParaRPr b="0" i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03" name="Google Shape;803;p49"/>
          <p:cNvCxnSpPr/>
          <p:nvPr/>
        </p:nvCxnSpPr>
        <p:spPr>
          <a:xfrm>
            <a:off x="4947563" y="1040200"/>
            <a:ext cx="0" cy="303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4" name="Google Shape;804;p49"/>
          <p:cNvSpPr txBox="1"/>
          <p:nvPr/>
        </p:nvSpPr>
        <p:spPr>
          <a:xfrm>
            <a:off x="653150" y="3442950"/>
            <a:ext cx="39777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050" u="sng">
                <a:latin typeface="Merriweather"/>
                <a:ea typeface="Merriweather"/>
                <a:cs typeface="Merriweather"/>
                <a:sym typeface="Merriweather"/>
              </a:rPr>
              <a:t>Step-1: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  We construct </a:t>
            </a:r>
            <a:r>
              <a:rPr b="1" lang="el" sz="105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2 affinity matrices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  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050" u="sng">
                <a:latin typeface="Merriweather"/>
                <a:ea typeface="Merriweather"/>
                <a:cs typeface="Merriweather"/>
                <a:sym typeface="Merriweather"/>
              </a:rPr>
              <a:t>Step-2: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  Multiply the previous output with the affinity matrix in order to produce the new output (MaskVector)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805" name="Google Shape;805;p49"/>
          <p:cNvGrpSpPr/>
          <p:nvPr/>
        </p:nvGrpSpPr>
        <p:grpSpPr>
          <a:xfrm>
            <a:off x="6205837" y="3699855"/>
            <a:ext cx="1083980" cy="594207"/>
            <a:chOff x="6205837" y="3699855"/>
            <a:chExt cx="1083980" cy="594207"/>
          </a:xfrm>
        </p:grpSpPr>
        <p:sp>
          <p:nvSpPr>
            <p:cNvPr id="806" name="Google Shape;806;p49"/>
            <p:cNvSpPr/>
            <p:nvPr/>
          </p:nvSpPr>
          <p:spPr>
            <a:xfrm>
              <a:off x="6205837" y="3699855"/>
              <a:ext cx="216900" cy="240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6422607" y="3699855"/>
              <a:ext cx="216900" cy="240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9"/>
            <p:cNvSpPr/>
            <p:nvPr/>
          </p:nvSpPr>
          <p:spPr>
            <a:xfrm>
              <a:off x="6639377" y="3699855"/>
              <a:ext cx="216900" cy="240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9"/>
            <p:cNvSpPr/>
            <p:nvPr/>
          </p:nvSpPr>
          <p:spPr>
            <a:xfrm>
              <a:off x="6856147" y="3699855"/>
              <a:ext cx="216900" cy="240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9"/>
            <p:cNvSpPr/>
            <p:nvPr/>
          </p:nvSpPr>
          <p:spPr>
            <a:xfrm>
              <a:off x="7072917" y="3699855"/>
              <a:ext cx="216900" cy="240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9"/>
            <p:cNvSpPr txBox="1"/>
            <p:nvPr/>
          </p:nvSpPr>
          <p:spPr>
            <a:xfrm>
              <a:off x="6239153" y="3940061"/>
              <a:ext cx="1012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1100">
                  <a:solidFill>
                    <a:srgbClr val="595959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VolOut-1</a:t>
              </a:r>
              <a:endParaRPr b="1" sz="11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812" name="Google Shape;812;p49"/>
          <p:cNvGrpSpPr/>
          <p:nvPr/>
        </p:nvGrpSpPr>
        <p:grpSpPr>
          <a:xfrm>
            <a:off x="5395825" y="2311293"/>
            <a:ext cx="1083980" cy="590825"/>
            <a:chOff x="5395825" y="2311293"/>
            <a:chExt cx="1083980" cy="590825"/>
          </a:xfrm>
        </p:grpSpPr>
        <p:sp>
          <p:nvSpPr>
            <p:cNvPr id="813" name="Google Shape;813;p49"/>
            <p:cNvSpPr/>
            <p:nvPr/>
          </p:nvSpPr>
          <p:spPr>
            <a:xfrm>
              <a:off x="5395825" y="2311293"/>
              <a:ext cx="216900" cy="240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9"/>
            <p:cNvSpPr/>
            <p:nvPr/>
          </p:nvSpPr>
          <p:spPr>
            <a:xfrm>
              <a:off x="5612595" y="2311293"/>
              <a:ext cx="216900" cy="240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9"/>
            <p:cNvSpPr/>
            <p:nvPr/>
          </p:nvSpPr>
          <p:spPr>
            <a:xfrm>
              <a:off x="5829365" y="2311293"/>
              <a:ext cx="216900" cy="240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6046135" y="2311293"/>
              <a:ext cx="216900" cy="240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9"/>
            <p:cNvSpPr/>
            <p:nvPr/>
          </p:nvSpPr>
          <p:spPr>
            <a:xfrm>
              <a:off x="6262905" y="2311293"/>
              <a:ext cx="216900" cy="240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9"/>
            <p:cNvSpPr txBox="1"/>
            <p:nvPr/>
          </p:nvSpPr>
          <p:spPr>
            <a:xfrm>
              <a:off x="5431265" y="2548118"/>
              <a:ext cx="1012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1100">
                  <a:solidFill>
                    <a:srgbClr val="595959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ChOut-1</a:t>
              </a:r>
              <a:endParaRPr b="1" sz="11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819" name="Google Shape;819;p49"/>
          <p:cNvGrpSpPr/>
          <p:nvPr/>
        </p:nvGrpSpPr>
        <p:grpSpPr>
          <a:xfrm>
            <a:off x="7693878" y="3702175"/>
            <a:ext cx="1012800" cy="578037"/>
            <a:chOff x="7693878" y="3702175"/>
            <a:chExt cx="1012800" cy="578037"/>
          </a:xfrm>
        </p:grpSpPr>
        <p:sp>
          <p:nvSpPr>
            <p:cNvPr id="820" name="Google Shape;820;p49"/>
            <p:cNvSpPr/>
            <p:nvPr/>
          </p:nvSpPr>
          <p:spPr>
            <a:xfrm rot="10800000">
              <a:off x="8538378" y="3702193"/>
              <a:ext cx="168300" cy="511500"/>
            </a:xfrm>
            <a:prstGeom prst="leftBracket">
              <a:avLst>
                <a:gd fmla="val 8333" name="adj"/>
              </a:avLst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9"/>
            <p:cNvSpPr txBox="1"/>
            <p:nvPr/>
          </p:nvSpPr>
          <p:spPr>
            <a:xfrm>
              <a:off x="7761910" y="3757012"/>
              <a:ext cx="876600" cy="5232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1100">
                  <a:solidFill>
                    <a:srgbClr val="5B0F00"/>
                  </a:solidFill>
                </a:rPr>
                <a:t>Vol-2-Ch</a:t>
              </a:r>
              <a:endParaRPr b="1" sz="1100">
                <a:solidFill>
                  <a:srgbClr val="5B0F00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1100">
                  <a:solidFill>
                    <a:srgbClr val="5B0F00"/>
                  </a:solidFill>
                </a:rPr>
                <a:t>|Vol|x|Ch|</a:t>
              </a:r>
              <a:endParaRPr b="1" sz="1100">
                <a:solidFill>
                  <a:srgbClr val="5B0F00"/>
                </a:solidFill>
              </a:endParaRPr>
            </a:p>
          </p:txBody>
        </p:sp>
        <p:sp>
          <p:nvSpPr>
            <p:cNvPr id="822" name="Google Shape;822;p49"/>
            <p:cNvSpPr/>
            <p:nvPr/>
          </p:nvSpPr>
          <p:spPr>
            <a:xfrm>
              <a:off x="7693878" y="3702175"/>
              <a:ext cx="168300" cy="511500"/>
            </a:xfrm>
            <a:prstGeom prst="leftBracket">
              <a:avLst>
                <a:gd fmla="val 8333" name="adj"/>
              </a:avLst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23" name="Google Shape;823;p49"/>
          <p:cNvCxnSpPr>
            <a:stCxn id="824" idx="0"/>
            <a:endCxn id="825" idx="2"/>
          </p:cNvCxnSpPr>
          <p:nvPr/>
        </p:nvCxnSpPr>
        <p:spPr>
          <a:xfrm rot="10800000">
            <a:off x="7305965" y="2551473"/>
            <a:ext cx="9600" cy="364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26" name="Google Shape;826;p49"/>
          <p:cNvCxnSpPr>
            <a:stCxn id="827" idx="2"/>
            <a:endCxn id="828" idx="0"/>
          </p:cNvCxnSpPr>
          <p:nvPr/>
        </p:nvCxnSpPr>
        <p:spPr>
          <a:xfrm>
            <a:off x="6588106" y="1479888"/>
            <a:ext cx="0" cy="233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grpSp>
        <p:nvGrpSpPr>
          <p:cNvPr id="829" name="Google Shape;829;p49"/>
          <p:cNvGrpSpPr/>
          <p:nvPr/>
        </p:nvGrpSpPr>
        <p:grpSpPr>
          <a:xfrm>
            <a:off x="5937815" y="1617627"/>
            <a:ext cx="2391661" cy="693665"/>
            <a:chOff x="5937815" y="1617627"/>
            <a:chExt cx="2391661" cy="693665"/>
          </a:xfrm>
        </p:grpSpPr>
        <p:sp>
          <p:nvSpPr>
            <p:cNvPr id="828" name="Google Shape;828;p49"/>
            <p:cNvSpPr/>
            <p:nvPr/>
          </p:nvSpPr>
          <p:spPr>
            <a:xfrm>
              <a:off x="6436619" y="1713247"/>
              <a:ext cx="302700" cy="279300"/>
            </a:xfrm>
            <a:prstGeom prst="ellipse">
              <a:avLst/>
            </a:prstGeom>
            <a:solidFill>
              <a:srgbClr val="EEEEEE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0" name="Google Shape;830;p49"/>
            <p:cNvCxnSpPr>
              <a:stCxn id="815" idx="0"/>
              <a:endCxn id="828" idx="4"/>
            </p:cNvCxnSpPr>
            <p:nvPr/>
          </p:nvCxnSpPr>
          <p:spPr>
            <a:xfrm flipH="1" rot="10800000">
              <a:off x="5937815" y="1992693"/>
              <a:ext cx="650100" cy="3186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31" name="Google Shape;831;p49"/>
            <p:cNvCxnSpPr>
              <a:stCxn id="825" idx="0"/>
              <a:endCxn id="828" idx="4"/>
            </p:cNvCxnSpPr>
            <p:nvPr/>
          </p:nvCxnSpPr>
          <p:spPr>
            <a:xfrm rot="10800000">
              <a:off x="6588102" y="1992693"/>
              <a:ext cx="717900" cy="3186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832" name="Google Shape;832;p49"/>
            <p:cNvSpPr txBox="1"/>
            <p:nvPr/>
          </p:nvSpPr>
          <p:spPr>
            <a:xfrm>
              <a:off x="6371225" y="1617627"/>
              <a:ext cx="4335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3000"/>
                <a:t>*</a:t>
              </a:r>
              <a:endParaRPr b="1" sz="3000"/>
            </a:p>
          </p:txBody>
        </p:sp>
        <p:sp>
          <p:nvSpPr>
            <p:cNvPr id="833" name="Google Shape;833;p49"/>
            <p:cNvSpPr txBox="1"/>
            <p:nvPr/>
          </p:nvSpPr>
          <p:spPr>
            <a:xfrm>
              <a:off x="6716076" y="1682450"/>
              <a:ext cx="1613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l" sz="1100">
                  <a:solidFill>
                    <a:srgbClr val="5B0F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Hadamard Product</a:t>
              </a:r>
              <a:endParaRPr b="1" i="1" sz="1100">
                <a:solidFill>
                  <a:srgbClr val="5B0F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834" name="Google Shape;834;p49"/>
          <p:cNvGrpSpPr/>
          <p:nvPr/>
        </p:nvGrpSpPr>
        <p:grpSpPr>
          <a:xfrm>
            <a:off x="6747827" y="2878603"/>
            <a:ext cx="1920208" cy="878409"/>
            <a:chOff x="6747827" y="2878603"/>
            <a:chExt cx="1920208" cy="878409"/>
          </a:xfrm>
        </p:grpSpPr>
        <p:sp>
          <p:nvSpPr>
            <p:cNvPr id="824" name="Google Shape;824;p49"/>
            <p:cNvSpPr/>
            <p:nvPr/>
          </p:nvSpPr>
          <p:spPr>
            <a:xfrm>
              <a:off x="7164215" y="2915973"/>
              <a:ext cx="302700" cy="279300"/>
            </a:xfrm>
            <a:prstGeom prst="ellipse">
              <a:avLst/>
            </a:prstGeom>
            <a:solidFill>
              <a:srgbClr val="EEEEEE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5" name="Google Shape;835;p49"/>
            <p:cNvCxnSpPr>
              <a:stCxn id="808" idx="0"/>
              <a:endCxn id="824" idx="4"/>
            </p:cNvCxnSpPr>
            <p:nvPr/>
          </p:nvCxnSpPr>
          <p:spPr>
            <a:xfrm flipH="1" rot="10800000">
              <a:off x="6747827" y="3195255"/>
              <a:ext cx="567600" cy="5046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36" name="Google Shape;836;p49"/>
            <p:cNvCxnSpPr>
              <a:stCxn id="821" idx="0"/>
              <a:endCxn id="824" idx="4"/>
            </p:cNvCxnSpPr>
            <p:nvPr/>
          </p:nvCxnSpPr>
          <p:spPr>
            <a:xfrm rot="10800000">
              <a:off x="7315510" y="3195412"/>
              <a:ext cx="884700" cy="5616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837" name="Google Shape;837;p49"/>
            <p:cNvSpPr/>
            <p:nvPr/>
          </p:nvSpPr>
          <p:spPr>
            <a:xfrm>
              <a:off x="7164215" y="2935445"/>
              <a:ext cx="302700" cy="240300"/>
            </a:xfrm>
            <a:prstGeom prst="mathMultiply">
              <a:avLst>
                <a:gd fmla="val 23520" name="adj1"/>
              </a:avLst>
            </a:prstGeom>
            <a:solidFill>
              <a:srgbClr val="EEEEE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38" name="Google Shape;838;p49"/>
            <p:cNvSpPr txBox="1"/>
            <p:nvPr/>
          </p:nvSpPr>
          <p:spPr>
            <a:xfrm>
              <a:off x="7456335" y="2878603"/>
              <a:ext cx="1211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l" sz="1100">
                  <a:solidFill>
                    <a:srgbClr val="5B0F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Dot Product</a:t>
              </a:r>
              <a:endParaRPr b="1" i="1" sz="1100">
                <a:solidFill>
                  <a:srgbClr val="5B0F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839" name="Google Shape;839;p49"/>
          <p:cNvGrpSpPr/>
          <p:nvPr/>
        </p:nvGrpSpPr>
        <p:grpSpPr>
          <a:xfrm>
            <a:off x="6764012" y="2254450"/>
            <a:ext cx="2106013" cy="354000"/>
            <a:chOff x="6764012" y="2254450"/>
            <a:chExt cx="2106013" cy="354000"/>
          </a:xfrm>
        </p:grpSpPr>
        <p:sp>
          <p:nvSpPr>
            <p:cNvPr id="840" name="Google Shape;840;p49"/>
            <p:cNvSpPr/>
            <p:nvPr/>
          </p:nvSpPr>
          <p:spPr>
            <a:xfrm>
              <a:off x="6764012" y="2311293"/>
              <a:ext cx="216900" cy="240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9"/>
            <p:cNvSpPr/>
            <p:nvPr/>
          </p:nvSpPr>
          <p:spPr>
            <a:xfrm>
              <a:off x="6980782" y="2311293"/>
              <a:ext cx="216900" cy="240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9"/>
            <p:cNvSpPr/>
            <p:nvPr/>
          </p:nvSpPr>
          <p:spPr>
            <a:xfrm>
              <a:off x="7197552" y="2311293"/>
              <a:ext cx="216900" cy="240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9"/>
            <p:cNvSpPr/>
            <p:nvPr/>
          </p:nvSpPr>
          <p:spPr>
            <a:xfrm>
              <a:off x="7414322" y="2311293"/>
              <a:ext cx="216900" cy="240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9"/>
            <p:cNvSpPr/>
            <p:nvPr/>
          </p:nvSpPr>
          <p:spPr>
            <a:xfrm>
              <a:off x="7631092" y="2311293"/>
              <a:ext cx="216900" cy="240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9"/>
            <p:cNvSpPr txBox="1"/>
            <p:nvPr/>
          </p:nvSpPr>
          <p:spPr>
            <a:xfrm>
              <a:off x="7795125" y="2254450"/>
              <a:ext cx="1074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1100">
                  <a:solidFill>
                    <a:srgbClr val="595959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MaskVector</a:t>
              </a:r>
              <a:endParaRPr b="1" sz="11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845" name="Google Shape;845;p49"/>
          <p:cNvSpPr txBox="1"/>
          <p:nvPr/>
        </p:nvSpPr>
        <p:spPr>
          <a:xfrm>
            <a:off x="1363800" y="3070638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 u="sng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Algorithm</a:t>
            </a:r>
            <a:endParaRPr b="0" i="1" sz="1400" u="sng" cap="none" strike="noStrike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846" name="Google Shape;846;p49"/>
          <p:cNvGrpSpPr/>
          <p:nvPr/>
        </p:nvGrpSpPr>
        <p:grpSpPr>
          <a:xfrm>
            <a:off x="6046116" y="911839"/>
            <a:ext cx="1083980" cy="568049"/>
            <a:chOff x="6046116" y="911839"/>
            <a:chExt cx="1083980" cy="568049"/>
          </a:xfrm>
        </p:grpSpPr>
        <p:sp>
          <p:nvSpPr>
            <p:cNvPr id="847" name="Google Shape;847;p49"/>
            <p:cNvSpPr/>
            <p:nvPr/>
          </p:nvSpPr>
          <p:spPr>
            <a:xfrm>
              <a:off x="6046116" y="1239588"/>
              <a:ext cx="216900" cy="240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9"/>
            <p:cNvSpPr/>
            <p:nvPr/>
          </p:nvSpPr>
          <p:spPr>
            <a:xfrm>
              <a:off x="6262886" y="1239588"/>
              <a:ext cx="216900" cy="240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9"/>
            <p:cNvSpPr/>
            <p:nvPr/>
          </p:nvSpPr>
          <p:spPr>
            <a:xfrm>
              <a:off x="6479656" y="1239588"/>
              <a:ext cx="216900" cy="240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9"/>
            <p:cNvSpPr/>
            <p:nvPr/>
          </p:nvSpPr>
          <p:spPr>
            <a:xfrm>
              <a:off x="6696426" y="1239588"/>
              <a:ext cx="216900" cy="240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9"/>
            <p:cNvSpPr/>
            <p:nvPr/>
          </p:nvSpPr>
          <p:spPr>
            <a:xfrm>
              <a:off x="6913196" y="1239588"/>
              <a:ext cx="216900" cy="240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9"/>
            <p:cNvSpPr txBox="1"/>
            <p:nvPr/>
          </p:nvSpPr>
          <p:spPr>
            <a:xfrm>
              <a:off x="6081575" y="911839"/>
              <a:ext cx="1012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1100">
                  <a:solidFill>
                    <a:srgbClr val="595959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ChOut-2</a:t>
              </a:r>
              <a:endParaRPr b="1" sz="11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6" name="Google Shape;856;p50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857" name="Google Shape;857;p50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50"/>
          <p:cNvSpPr txBox="1"/>
          <p:nvPr/>
        </p:nvSpPr>
        <p:spPr>
          <a:xfrm>
            <a:off x="1084875" y="1862925"/>
            <a:ext cx="3860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Guided training sequentially predicts the categories for certain hierarchical levels. 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The predictions are produced independently and do not influence each other to the final output. 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 u="sng">
                <a:latin typeface="Merriweather"/>
                <a:ea typeface="Merriweather"/>
                <a:cs typeface="Merriweather"/>
                <a:sym typeface="Merriweather"/>
              </a:rPr>
              <a:t>We expand the former methods to exploit the outcomes that are higher in label hierarchy</a:t>
            </a:r>
            <a:endParaRPr sz="105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9" name="Google Shape;859;p50"/>
          <p:cNvSpPr/>
          <p:nvPr/>
        </p:nvSpPr>
        <p:spPr>
          <a:xfrm>
            <a:off x="768563" y="1693436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60" name="Google Shape;860;p50"/>
          <p:cNvSpPr txBox="1"/>
          <p:nvPr/>
        </p:nvSpPr>
        <p:spPr>
          <a:xfrm>
            <a:off x="1086938" y="1617613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Masking techniques (our proposal) 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1" name="Google Shape;861;p50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Experiments: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methods</a:t>
            </a:r>
            <a:endParaRPr b="1" i="1" sz="2400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862" name="Google Shape;862;p50"/>
          <p:cNvSpPr/>
          <p:nvPr/>
        </p:nvSpPr>
        <p:spPr>
          <a:xfrm>
            <a:off x="766500" y="1420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63" name="Google Shape;863;p50"/>
          <p:cNvSpPr txBox="1"/>
          <p:nvPr/>
        </p:nvSpPr>
        <p:spPr>
          <a:xfrm>
            <a:off x="1084875" y="1344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Layer-wise guided training methods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4" name="Google Shape;864;p50"/>
          <p:cNvSpPr txBox="1"/>
          <p:nvPr/>
        </p:nvSpPr>
        <p:spPr>
          <a:xfrm>
            <a:off x="393600" y="874575"/>
            <a:ext cx="366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l" sz="11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To achieve our goals we split our approaches to the 3 following categories: (⅔) </a:t>
            </a:r>
            <a:endParaRPr b="0" i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65" name="Google Shape;865;p50"/>
          <p:cNvCxnSpPr/>
          <p:nvPr/>
        </p:nvCxnSpPr>
        <p:spPr>
          <a:xfrm>
            <a:off x="4947563" y="1040200"/>
            <a:ext cx="0" cy="303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6" name="Google Shape;866;p50"/>
          <p:cNvSpPr txBox="1"/>
          <p:nvPr/>
        </p:nvSpPr>
        <p:spPr>
          <a:xfrm>
            <a:off x="653150" y="3442950"/>
            <a:ext cx="39777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050" u="sng">
                <a:latin typeface="Merriweather"/>
                <a:ea typeface="Merriweather"/>
                <a:cs typeface="Merriweather"/>
                <a:sym typeface="Merriweather"/>
              </a:rPr>
              <a:t>Step-1: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  We construct </a:t>
            </a:r>
            <a:r>
              <a:rPr b="1" lang="el" sz="105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2 affinity matrices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  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050" u="sng">
                <a:latin typeface="Merriweather"/>
                <a:ea typeface="Merriweather"/>
                <a:cs typeface="Merriweather"/>
                <a:sym typeface="Merriweather"/>
              </a:rPr>
              <a:t>Step-2: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  Multiply the previous output with the affinity matrix in order to produce the new output (MaskVector)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050" u="sng">
                <a:latin typeface="Merriweather"/>
                <a:ea typeface="Merriweather"/>
                <a:cs typeface="Merriweather"/>
                <a:sym typeface="Merriweather"/>
              </a:rPr>
              <a:t>Step-3: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  Yield a new enhanced output by multiplying elementwise (Hadamard product) the old predictions with the MaskVector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67" name="Google Shape;867;p50"/>
          <p:cNvSpPr txBox="1"/>
          <p:nvPr/>
        </p:nvSpPr>
        <p:spPr>
          <a:xfrm>
            <a:off x="1363800" y="3070638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 u="sng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Algorithm</a:t>
            </a:r>
            <a:endParaRPr b="0" i="1" sz="1400" u="sng" cap="none" strike="noStrike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68" name="Google Shape;868;p50"/>
          <p:cNvSpPr txBox="1"/>
          <p:nvPr/>
        </p:nvSpPr>
        <p:spPr>
          <a:xfrm>
            <a:off x="5124925" y="1419800"/>
            <a:ext cx="82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rgbClr val="5B0F00"/>
                </a:solidFill>
                <a:latin typeface="Merriweather"/>
                <a:ea typeface="Merriweather"/>
                <a:cs typeface="Merriweather"/>
                <a:sym typeface="Merriweather"/>
              </a:rPr>
              <a:t>Subjects</a:t>
            </a:r>
            <a:endParaRPr b="1" sz="1100">
              <a:solidFill>
                <a:srgbClr val="5B0F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69" name="Google Shape;869;p50"/>
          <p:cNvSpPr txBox="1"/>
          <p:nvPr/>
        </p:nvSpPr>
        <p:spPr>
          <a:xfrm>
            <a:off x="6245947" y="1419800"/>
            <a:ext cx="82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rgbClr val="5B0F00"/>
                </a:solidFill>
                <a:latin typeface="Merriweather"/>
                <a:ea typeface="Merriweather"/>
                <a:cs typeface="Merriweather"/>
                <a:sym typeface="Merriweather"/>
              </a:rPr>
              <a:t>Chapters</a:t>
            </a:r>
            <a:endParaRPr b="1" sz="1100">
              <a:solidFill>
                <a:srgbClr val="5B0F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70" name="Google Shape;870;p50"/>
          <p:cNvSpPr txBox="1"/>
          <p:nvPr/>
        </p:nvSpPr>
        <p:spPr>
          <a:xfrm>
            <a:off x="7460001" y="1419800"/>
            <a:ext cx="84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rgbClr val="5B0F00"/>
                </a:solidFill>
                <a:latin typeface="Merriweather"/>
                <a:ea typeface="Merriweather"/>
                <a:cs typeface="Merriweather"/>
                <a:sym typeface="Merriweather"/>
              </a:rPr>
              <a:t>Volumes</a:t>
            </a:r>
            <a:endParaRPr b="1" sz="1100">
              <a:solidFill>
                <a:srgbClr val="5B0F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871" name="Google Shape;871;p50"/>
          <p:cNvCxnSpPr>
            <a:stCxn id="872" idx="0"/>
            <a:endCxn id="873" idx="2"/>
          </p:cNvCxnSpPr>
          <p:nvPr/>
        </p:nvCxnSpPr>
        <p:spPr>
          <a:xfrm rot="10800000">
            <a:off x="6842978" y="2453158"/>
            <a:ext cx="9300" cy="773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4" name="Google Shape;874;p50"/>
          <p:cNvCxnSpPr>
            <a:stCxn id="875" idx="0"/>
            <a:endCxn id="876" idx="2"/>
          </p:cNvCxnSpPr>
          <p:nvPr/>
        </p:nvCxnSpPr>
        <p:spPr>
          <a:xfrm rot="10800000">
            <a:off x="5613095" y="2322984"/>
            <a:ext cx="8100" cy="3882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7" name="Google Shape;877;p50"/>
          <p:cNvCxnSpPr>
            <a:stCxn id="878" idx="0"/>
            <a:endCxn id="879" idx="2"/>
          </p:cNvCxnSpPr>
          <p:nvPr/>
        </p:nvCxnSpPr>
        <p:spPr>
          <a:xfrm flipH="1" rot="10800000">
            <a:off x="8083556" y="2603942"/>
            <a:ext cx="1800" cy="1470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80" name="Google Shape;880;p50"/>
          <p:cNvGrpSpPr/>
          <p:nvPr/>
        </p:nvGrpSpPr>
        <p:grpSpPr>
          <a:xfrm>
            <a:off x="6402878" y="3226558"/>
            <a:ext cx="1678500" cy="718353"/>
            <a:chOff x="6402878" y="3226558"/>
            <a:chExt cx="1678500" cy="718353"/>
          </a:xfrm>
        </p:grpSpPr>
        <p:sp>
          <p:nvSpPr>
            <p:cNvPr id="872" name="Google Shape;872;p50"/>
            <p:cNvSpPr/>
            <p:nvPr/>
          </p:nvSpPr>
          <p:spPr>
            <a:xfrm>
              <a:off x="6402878" y="3226558"/>
              <a:ext cx="898800" cy="5052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000"/>
                <a:t>Masking Component</a:t>
              </a:r>
              <a:endParaRPr sz="1000"/>
            </a:p>
          </p:txBody>
        </p:sp>
        <p:cxnSp>
          <p:nvCxnSpPr>
            <p:cNvPr id="881" name="Google Shape;881;p50"/>
            <p:cNvCxnSpPr>
              <a:stCxn id="882" idx="0"/>
              <a:endCxn id="872" idx="2"/>
            </p:cNvCxnSpPr>
            <p:nvPr/>
          </p:nvCxnSpPr>
          <p:spPr>
            <a:xfrm rot="10800000">
              <a:off x="6852260" y="3731611"/>
              <a:ext cx="1500" cy="2133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83" name="Google Shape;883;p50"/>
            <p:cNvCxnSpPr>
              <a:stCxn id="872" idx="3"/>
            </p:cNvCxnSpPr>
            <p:nvPr/>
          </p:nvCxnSpPr>
          <p:spPr>
            <a:xfrm>
              <a:off x="7301678" y="3479158"/>
              <a:ext cx="779700" cy="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grpSp>
        <p:nvGrpSpPr>
          <p:cNvPr id="884" name="Google Shape;884;p50"/>
          <p:cNvGrpSpPr/>
          <p:nvPr/>
        </p:nvGrpSpPr>
        <p:grpSpPr>
          <a:xfrm>
            <a:off x="8631571" y="1896501"/>
            <a:ext cx="617400" cy="2373020"/>
            <a:chOff x="8631571" y="1896501"/>
            <a:chExt cx="617400" cy="2373020"/>
          </a:xfrm>
        </p:grpSpPr>
        <p:sp>
          <p:nvSpPr>
            <p:cNvPr id="885" name="Google Shape;885;p50"/>
            <p:cNvSpPr/>
            <p:nvPr/>
          </p:nvSpPr>
          <p:spPr>
            <a:xfrm rot="-5400000">
              <a:off x="7903886" y="3168820"/>
              <a:ext cx="2073000" cy="128400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3810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0"/>
            <p:cNvSpPr txBox="1"/>
            <p:nvPr/>
          </p:nvSpPr>
          <p:spPr>
            <a:xfrm>
              <a:off x="8631571" y="1896501"/>
              <a:ext cx="617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1100">
                  <a:latin typeface="Merriweather"/>
                  <a:ea typeface="Merriweather"/>
                  <a:cs typeface="Merriweather"/>
                  <a:sym typeface="Merriweather"/>
                </a:rPr>
                <a:t>Time</a:t>
              </a:r>
              <a:endParaRPr b="1" sz="11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887" name="Google Shape;887;p50"/>
          <p:cNvGrpSpPr/>
          <p:nvPr/>
        </p:nvGrpSpPr>
        <p:grpSpPr>
          <a:xfrm>
            <a:off x="5171795" y="2711184"/>
            <a:ext cx="1683813" cy="1086984"/>
            <a:chOff x="5171795" y="2711184"/>
            <a:chExt cx="1683813" cy="1086984"/>
          </a:xfrm>
        </p:grpSpPr>
        <p:sp>
          <p:nvSpPr>
            <p:cNvPr id="875" name="Google Shape;875;p50"/>
            <p:cNvSpPr/>
            <p:nvPr/>
          </p:nvSpPr>
          <p:spPr>
            <a:xfrm>
              <a:off x="5171795" y="2711184"/>
              <a:ext cx="898800" cy="5052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000"/>
                <a:t>Masking Component</a:t>
              </a:r>
              <a:endParaRPr sz="1000"/>
            </a:p>
          </p:txBody>
        </p:sp>
        <p:cxnSp>
          <p:nvCxnSpPr>
            <p:cNvPr id="888" name="Google Shape;888;p50"/>
            <p:cNvCxnSpPr>
              <a:stCxn id="889" idx="0"/>
              <a:endCxn id="875" idx="2"/>
            </p:cNvCxnSpPr>
            <p:nvPr/>
          </p:nvCxnSpPr>
          <p:spPr>
            <a:xfrm rot="10800000">
              <a:off x="5621078" y="3216468"/>
              <a:ext cx="300" cy="5817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0" name="Google Shape;890;p50"/>
            <p:cNvCxnSpPr/>
            <p:nvPr/>
          </p:nvCxnSpPr>
          <p:spPr>
            <a:xfrm>
              <a:off x="6070809" y="3013079"/>
              <a:ext cx="784800" cy="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grpSp>
        <p:nvGrpSpPr>
          <p:cNvPr id="891" name="Google Shape;891;p50"/>
          <p:cNvGrpSpPr/>
          <p:nvPr/>
        </p:nvGrpSpPr>
        <p:grpSpPr>
          <a:xfrm>
            <a:off x="5124918" y="3798168"/>
            <a:ext cx="992919" cy="496275"/>
            <a:chOff x="5124918" y="3798168"/>
            <a:chExt cx="992919" cy="496275"/>
          </a:xfrm>
        </p:grpSpPr>
        <p:sp>
          <p:nvSpPr>
            <p:cNvPr id="892" name="Google Shape;892;p50"/>
            <p:cNvSpPr/>
            <p:nvPr/>
          </p:nvSpPr>
          <p:spPr>
            <a:xfrm>
              <a:off x="5124918" y="3798168"/>
              <a:ext cx="198600" cy="191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0"/>
            <p:cNvSpPr/>
            <p:nvPr/>
          </p:nvSpPr>
          <p:spPr>
            <a:xfrm>
              <a:off x="5323498" y="3798168"/>
              <a:ext cx="198600" cy="191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0"/>
            <p:cNvSpPr/>
            <p:nvPr/>
          </p:nvSpPr>
          <p:spPr>
            <a:xfrm>
              <a:off x="5522078" y="3798168"/>
              <a:ext cx="198600" cy="191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0"/>
            <p:cNvSpPr/>
            <p:nvPr/>
          </p:nvSpPr>
          <p:spPr>
            <a:xfrm>
              <a:off x="5720657" y="3798168"/>
              <a:ext cx="198600" cy="191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0"/>
            <p:cNvSpPr/>
            <p:nvPr/>
          </p:nvSpPr>
          <p:spPr>
            <a:xfrm>
              <a:off x="5919237" y="3798168"/>
              <a:ext cx="198600" cy="191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0"/>
            <p:cNvSpPr txBox="1"/>
            <p:nvPr/>
          </p:nvSpPr>
          <p:spPr>
            <a:xfrm>
              <a:off x="5227636" y="3940443"/>
              <a:ext cx="8496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1100">
                  <a:solidFill>
                    <a:srgbClr val="595959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SubOut-1</a:t>
              </a:r>
              <a:endParaRPr b="1" sz="11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897" name="Google Shape;897;p50"/>
          <p:cNvGrpSpPr/>
          <p:nvPr/>
        </p:nvGrpSpPr>
        <p:grpSpPr>
          <a:xfrm>
            <a:off x="5055777" y="1863325"/>
            <a:ext cx="1057800" cy="459676"/>
            <a:chOff x="5055777" y="1863325"/>
            <a:chExt cx="1057800" cy="459676"/>
          </a:xfrm>
        </p:grpSpPr>
        <p:sp>
          <p:nvSpPr>
            <p:cNvPr id="898" name="Google Shape;898;p50"/>
            <p:cNvSpPr/>
            <p:nvPr/>
          </p:nvSpPr>
          <p:spPr>
            <a:xfrm>
              <a:off x="5116675" y="2131901"/>
              <a:ext cx="198600" cy="191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899" name="Google Shape;899;p50"/>
            <p:cNvSpPr/>
            <p:nvPr/>
          </p:nvSpPr>
          <p:spPr>
            <a:xfrm>
              <a:off x="5315255" y="2131901"/>
              <a:ext cx="198600" cy="191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876" name="Google Shape;876;p50"/>
            <p:cNvSpPr/>
            <p:nvPr/>
          </p:nvSpPr>
          <p:spPr>
            <a:xfrm>
              <a:off x="5513834" y="2131901"/>
              <a:ext cx="198600" cy="191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900" name="Google Shape;900;p50"/>
            <p:cNvSpPr/>
            <p:nvPr/>
          </p:nvSpPr>
          <p:spPr>
            <a:xfrm>
              <a:off x="5712414" y="2131901"/>
              <a:ext cx="198600" cy="191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901" name="Google Shape;901;p50"/>
            <p:cNvSpPr/>
            <p:nvPr/>
          </p:nvSpPr>
          <p:spPr>
            <a:xfrm>
              <a:off x="5910994" y="2131901"/>
              <a:ext cx="198600" cy="191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902" name="Google Shape;902;p50"/>
            <p:cNvSpPr txBox="1"/>
            <p:nvPr/>
          </p:nvSpPr>
          <p:spPr>
            <a:xfrm>
              <a:off x="5055777" y="1863325"/>
              <a:ext cx="1057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1100">
                  <a:solidFill>
                    <a:srgbClr val="595959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SubOut-2</a:t>
              </a:r>
              <a:endParaRPr b="1" sz="11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903" name="Google Shape;903;p50"/>
          <p:cNvGrpSpPr/>
          <p:nvPr/>
        </p:nvGrpSpPr>
        <p:grpSpPr>
          <a:xfrm>
            <a:off x="6346407" y="1984474"/>
            <a:ext cx="992919" cy="468769"/>
            <a:chOff x="6346407" y="1984474"/>
            <a:chExt cx="992919" cy="468769"/>
          </a:xfrm>
        </p:grpSpPr>
        <p:sp>
          <p:nvSpPr>
            <p:cNvPr id="904" name="Google Shape;904;p50"/>
            <p:cNvSpPr/>
            <p:nvPr/>
          </p:nvSpPr>
          <p:spPr>
            <a:xfrm>
              <a:off x="6346407" y="2262144"/>
              <a:ext cx="198600" cy="191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905" name="Google Shape;905;p50"/>
            <p:cNvSpPr/>
            <p:nvPr/>
          </p:nvSpPr>
          <p:spPr>
            <a:xfrm>
              <a:off x="6544987" y="2262144"/>
              <a:ext cx="198600" cy="191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873" name="Google Shape;873;p50"/>
            <p:cNvSpPr/>
            <p:nvPr/>
          </p:nvSpPr>
          <p:spPr>
            <a:xfrm>
              <a:off x="6743567" y="2262144"/>
              <a:ext cx="198600" cy="191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906" name="Google Shape;906;p50"/>
            <p:cNvSpPr/>
            <p:nvPr/>
          </p:nvSpPr>
          <p:spPr>
            <a:xfrm>
              <a:off x="6942146" y="2262144"/>
              <a:ext cx="198600" cy="191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907" name="Google Shape;907;p50"/>
            <p:cNvSpPr/>
            <p:nvPr/>
          </p:nvSpPr>
          <p:spPr>
            <a:xfrm>
              <a:off x="7140726" y="2262144"/>
              <a:ext cx="198600" cy="191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908" name="Google Shape;908;p50"/>
            <p:cNvSpPr txBox="1"/>
            <p:nvPr/>
          </p:nvSpPr>
          <p:spPr>
            <a:xfrm>
              <a:off x="6417882" y="1984474"/>
              <a:ext cx="8496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1100">
                  <a:solidFill>
                    <a:srgbClr val="595959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ChOut-2</a:t>
              </a:r>
              <a:endParaRPr b="1" sz="11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909" name="Google Shape;909;p50"/>
          <p:cNvGrpSpPr/>
          <p:nvPr/>
        </p:nvGrpSpPr>
        <p:grpSpPr>
          <a:xfrm>
            <a:off x="7588958" y="2131901"/>
            <a:ext cx="992919" cy="471936"/>
            <a:chOff x="7588958" y="2131901"/>
            <a:chExt cx="992919" cy="471936"/>
          </a:xfrm>
        </p:grpSpPr>
        <p:sp>
          <p:nvSpPr>
            <p:cNvPr id="910" name="Google Shape;910;p50"/>
            <p:cNvSpPr/>
            <p:nvPr/>
          </p:nvSpPr>
          <p:spPr>
            <a:xfrm>
              <a:off x="7588958" y="2412737"/>
              <a:ext cx="198600" cy="191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0"/>
            <p:cNvSpPr/>
            <p:nvPr/>
          </p:nvSpPr>
          <p:spPr>
            <a:xfrm>
              <a:off x="7787538" y="2412737"/>
              <a:ext cx="198600" cy="191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0"/>
            <p:cNvSpPr/>
            <p:nvPr/>
          </p:nvSpPr>
          <p:spPr>
            <a:xfrm>
              <a:off x="7986118" y="2412737"/>
              <a:ext cx="198600" cy="191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0"/>
            <p:cNvSpPr/>
            <p:nvPr/>
          </p:nvSpPr>
          <p:spPr>
            <a:xfrm>
              <a:off x="8184697" y="2412737"/>
              <a:ext cx="198600" cy="191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0"/>
            <p:cNvSpPr/>
            <p:nvPr/>
          </p:nvSpPr>
          <p:spPr>
            <a:xfrm>
              <a:off x="8383277" y="2412737"/>
              <a:ext cx="198600" cy="191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0"/>
            <p:cNvSpPr txBox="1"/>
            <p:nvPr/>
          </p:nvSpPr>
          <p:spPr>
            <a:xfrm>
              <a:off x="7682962" y="2131901"/>
              <a:ext cx="8496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1100">
                  <a:solidFill>
                    <a:srgbClr val="595959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VolOut-2</a:t>
              </a:r>
              <a:endParaRPr b="1" sz="11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915" name="Google Shape;915;p50"/>
          <p:cNvGrpSpPr/>
          <p:nvPr/>
        </p:nvGrpSpPr>
        <p:grpSpPr>
          <a:xfrm>
            <a:off x="6357301" y="3944911"/>
            <a:ext cx="992919" cy="456275"/>
            <a:chOff x="6357301" y="3944911"/>
            <a:chExt cx="992919" cy="456275"/>
          </a:xfrm>
        </p:grpSpPr>
        <p:sp>
          <p:nvSpPr>
            <p:cNvPr id="916" name="Google Shape;916;p50"/>
            <p:cNvSpPr/>
            <p:nvPr/>
          </p:nvSpPr>
          <p:spPr>
            <a:xfrm>
              <a:off x="6357301" y="3944911"/>
              <a:ext cx="198600" cy="191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0"/>
            <p:cNvSpPr/>
            <p:nvPr/>
          </p:nvSpPr>
          <p:spPr>
            <a:xfrm>
              <a:off x="6555881" y="3944911"/>
              <a:ext cx="198600" cy="191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0"/>
            <p:cNvSpPr/>
            <p:nvPr/>
          </p:nvSpPr>
          <p:spPr>
            <a:xfrm>
              <a:off x="6754460" y="3944911"/>
              <a:ext cx="198600" cy="191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0"/>
            <p:cNvSpPr/>
            <p:nvPr/>
          </p:nvSpPr>
          <p:spPr>
            <a:xfrm>
              <a:off x="6953040" y="3944911"/>
              <a:ext cx="198600" cy="191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0"/>
            <p:cNvSpPr/>
            <p:nvPr/>
          </p:nvSpPr>
          <p:spPr>
            <a:xfrm>
              <a:off x="7151620" y="3944911"/>
              <a:ext cx="198600" cy="191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0"/>
            <p:cNvSpPr txBox="1"/>
            <p:nvPr/>
          </p:nvSpPr>
          <p:spPr>
            <a:xfrm>
              <a:off x="6442846" y="4047186"/>
              <a:ext cx="8496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1100">
                  <a:solidFill>
                    <a:srgbClr val="595959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ChOut-1</a:t>
              </a:r>
              <a:endParaRPr b="1" sz="11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921" name="Google Shape;921;p50"/>
          <p:cNvGrpSpPr/>
          <p:nvPr/>
        </p:nvGrpSpPr>
        <p:grpSpPr>
          <a:xfrm>
            <a:off x="7587097" y="4073942"/>
            <a:ext cx="992919" cy="472066"/>
            <a:chOff x="7587097" y="4073942"/>
            <a:chExt cx="992919" cy="472066"/>
          </a:xfrm>
        </p:grpSpPr>
        <p:sp>
          <p:nvSpPr>
            <p:cNvPr id="922" name="Google Shape;922;p50"/>
            <p:cNvSpPr/>
            <p:nvPr/>
          </p:nvSpPr>
          <p:spPr>
            <a:xfrm>
              <a:off x="7587097" y="4073942"/>
              <a:ext cx="198600" cy="191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0"/>
            <p:cNvSpPr/>
            <p:nvPr/>
          </p:nvSpPr>
          <p:spPr>
            <a:xfrm>
              <a:off x="7785677" y="4073942"/>
              <a:ext cx="198600" cy="191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0"/>
            <p:cNvSpPr/>
            <p:nvPr/>
          </p:nvSpPr>
          <p:spPr>
            <a:xfrm>
              <a:off x="7984256" y="4073942"/>
              <a:ext cx="198600" cy="191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0"/>
            <p:cNvSpPr/>
            <p:nvPr/>
          </p:nvSpPr>
          <p:spPr>
            <a:xfrm>
              <a:off x="8182836" y="4073942"/>
              <a:ext cx="198600" cy="191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0"/>
            <p:cNvSpPr/>
            <p:nvPr/>
          </p:nvSpPr>
          <p:spPr>
            <a:xfrm>
              <a:off x="8381416" y="4073942"/>
              <a:ext cx="198600" cy="1911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0"/>
            <p:cNvSpPr txBox="1"/>
            <p:nvPr/>
          </p:nvSpPr>
          <p:spPr>
            <a:xfrm>
              <a:off x="7659508" y="4192007"/>
              <a:ext cx="8496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1100">
                  <a:solidFill>
                    <a:srgbClr val="595959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VolOut-1</a:t>
              </a:r>
              <a:endParaRPr b="1" sz="11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927" name="Google Shape;927;p50"/>
          <p:cNvSpPr txBox="1"/>
          <p:nvPr/>
        </p:nvSpPr>
        <p:spPr>
          <a:xfrm>
            <a:off x="5802375" y="989513"/>
            <a:ext cx="2362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300" u="sng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whole masking process</a:t>
            </a:r>
            <a:endParaRPr b="0" i="1" sz="1300" u="sng" cap="none" strike="noStrike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2" name="Google Shape;932;p51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933" name="Google Shape;933;p51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51"/>
          <p:cNvSpPr txBox="1"/>
          <p:nvPr/>
        </p:nvSpPr>
        <p:spPr>
          <a:xfrm>
            <a:off x="1084875" y="1862925"/>
            <a:ext cx="3860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Guided training sequentially predicts the categories for certain hierarchical levels. 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The predictions are produced independently and do not influence each other to the final output. 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 u="sng">
                <a:latin typeface="Merriweather"/>
                <a:ea typeface="Merriweather"/>
                <a:cs typeface="Merriweather"/>
                <a:sym typeface="Merriweather"/>
              </a:rPr>
              <a:t>We expand the former methods to exploit the outcomes that are higher in label hierarchy</a:t>
            </a:r>
            <a:endParaRPr sz="105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35" name="Google Shape;935;p51"/>
          <p:cNvSpPr/>
          <p:nvPr/>
        </p:nvSpPr>
        <p:spPr>
          <a:xfrm>
            <a:off x="768563" y="1693436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36" name="Google Shape;936;p51"/>
          <p:cNvSpPr txBox="1"/>
          <p:nvPr/>
        </p:nvSpPr>
        <p:spPr>
          <a:xfrm>
            <a:off x="1086938" y="1617613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Masking techniques (our proposal) 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7" name="Google Shape;937;p51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Experiments: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methods</a:t>
            </a:r>
            <a:endParaRPr b="1" i="1" sz="2400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938" name="Google Shape;938;p51"/>
          <p:cNvSpPr/>
          <p:nvPr/>
        </p:nvSpPr>
        <p:spPr>
          <a:xfrm>
            <a:off x="766500" y="1420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39" name="Google Shape;939;p51"/>
          <p:cNvSpPr txBox="1"/>
          <p:nvPr/>
        </p:nvSpPr>
        <p:spPr>
          <a:xfrm>
            <a:off x="1084875" y="1344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Layer-wise guided training methods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0" name="Google Shape;940;p51"/>
          <p:cNvSpPr txBox="1"/>
          <p:nvPr/>
        </p:nvSpPr>
        <p:spPr>
          <a:xfrm>
            <a:off x="393600" y="874575"/>
            <a:ext cx="366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l" sz="11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To achieve our goals we split our approaches to the 3 following categories: (⅔) </a:t>
            </a:r>
            <a:endParaRPr b="0" i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41" name="Google Shape;941;p51"/>
          <p:cNvCxnSpPr/>
          <p:nvPr/>
        </p:nvCxnSpPr>
        <p:spPr>
          <a:xfrm>
            <a:off x="4947563" y="1040200"/>
            <a:ext cx="0" cy="303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2" name="Google Shape;942;p51"/>
          <p:cNvSpPr txBox="1"/>
          <p:nvPr/>
        </p:nvSpPr>
        <p:spPr>
          <a:xfrm>
            <a:off x="653150" y="3442950"/>
            <a:ext cx="39777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050" u="sng">
                <a:latin typeface="Merriweather"/>
                <a:ea typeface="Merriweather"/>
                <a:cs typeface="Merriweather"/>
                <a:sym typeface="Merriweather"/>
              </a:rPr>
              <a:t>Step-1: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  We construct </a:t>
            </a:r>
            <a:r>
              <a:rPr b="1" lang="el" sz="105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2 affinity matrices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  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050" u="sng">
                <a:latin typeface="Merriweather"/>
                <a:ea typeface="Merriweather"/>
                <a:cs typeface="Merriweather"/>
                <a:sym typeface="Merriweather"/>
              </a:rPr>
              <a:t>Step-2: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  Multiply the previous output with the affinity matrix in order to produce the new output (MaskVector)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050" u="sng">
                <a:latin typeface="Merriweather"/>
                <a:ea typeface="Merriweather"/>
                <a:cs typeface="Merriweather"/>
                <a:sym typeface="Merriweather"/>
              </a:rPr>
              <a:t>Step-2: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  Yield a new enhanced output by multiplying elementwise (Hadamard product) the old predictions with the MaskVector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43" name="Google Shape;943;p51"/>
          <p:cNvSpPr txBox="1"/>
          <p:nvPr/>
        </p:nvSpPr>
        <p:spPr>
          <a:xfrm>
            <a:off x="1363800" y="3070638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 u="sng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Algorithm</a:t>
            </a:r>
            <a:endParaRPr b="0" i="1" sz="1400" u="sng" cap="none" strike="noStrike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944" name="Google Shape;94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300" y="1325125"/>
            <a:ext cx="3766351" cy="2956074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51"/>
          <p:cNvSpPr txBox="1"/>
          <p:nvPr/>
        </p:nvSpPr>
        <p:spPr>
          <a:xfrm>
            <a:off x="5966075" y="1040188"/>
            <a:ext cx="2362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300" u="sng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whole masking process</a:t>
            </a:r>
            <a:endParaRPr b="0" i="1" sz="1300" u="sng" cap="none" strike="noStrike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6"/>
          <p:cNvCxnSpPr/>
          <p:nvPr/>
        </p:nvCxnSpPr>
        <p:spPr>
          <a:xfrm>
            <a:off x="828000" y="4860000"/>
            <a:ext cx="7556400" cy="0"/>
          </a:xfrm>
          <a:prstGeom prst="straightConnector1">
            <a:avLst/>
          </a:prstGeom>
          <a:noFill/>
          <a:ln cap="flat" cmpd="sng" w="1524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103" name="Google Shape;103;p16"/>
          <p:cNvSpPr txBox="1"/>
          <p:nvPr/>
        </p:nvSpPr>
        <p:spPr>
          <a:xfrm>
            <a:off x="93150" y="1011350"/>
            <a:ext cx="37902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1" lang="el" sz="1500">
                <a:latin typeface="Merriweather"/>
                <a:ea typeface="Merriweather"/>
                <a:cs typeface="Merriweather"/>
                <a:sym typeface="Merriweather"/>
              </a:rPr>
              <a:t>Multi-label Text Classification (MLTC):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1009" y="1011352"/>
            <a:ext cx="435519" cy="4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6044983" y="1767703"/>
            <a:ext cx="381300" cy="28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tag1</a:t>
            </a:r>
            <a:endParaRPr b="1" sz="850"/>
          </a:p>
        </p:txBody>
      </p:sp>
      <p:sp>
        <p:nvSpPr>
          <p:cNvPr id="106" name="Google Shape;106;p16"/>
          <p:cNvSpPr/>
          <p:nvPr/>
        </p:nvSpPr>
        <p:spPr>
          <a:xfrm>
            <a:off x="6578142" y="1756474"/>
            <a:ext cx="381300" cy="28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tag2</a:t>
            </a:r>
            <a:endParaRPr b="1" sz="850"/>
          </a:p>
        </p:txBody>
      </p:sp>
      <p:sp>
        <p:nvSpPr>
          <p:cNvPr id="107" name="Google Shape;107;p16"/>
          <p:cNvSpPr/>
          <p:nvPr/>
        </p:nvSpPr>
        <p:spPr>
          <a:xfrm>
            <a:off x="7503740" y="1756474"/>
            <a:ext cx="381300" cy="280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tagN</a:t>
            </a:r>
            <a:endParaRPr b="1" sz="850"/>
          </a:p>
        </p:txBody>
      </p:sp>
      <p:cxnSp>
        <p:nvCxnSpPr>
          <p:cNvPr id="108" name="Google Shape;108;p16"/>
          <p:cNvCxnSpPr/>
          <p:nvPr/>
        </p:nvCxnSpPr>
        <p:spPr>
          <a:xfrm flipH="1">
            <a:off x="4571063" y="1351600"/>
            <a:ext cx="167100" cy="62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6"/>
          <p:cNvSpPr/>
          <p:nvPr/>
        </p:nvSpPr>
        <p:spPr>
          <a:xfrm>
            <a:off x="4794463" y="1547200"/>
            <a:ext cx="562800" cy="232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What is </a:t>
            </a: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all this </a:t>
            </a:r>
            <a:r>
              <a:rPr b="1" i="1" lang="el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about?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1144700" y="1498600"/>
            <a:ext cx="31836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300">
                <a:latin typeface="Merriweather"/>
                <a:ea typeface="Merriweather"/>
                <a:cs typeface="Merriweather"/>
                <a:sym typeface="Merriweather"/>
              </a:rPr>
              <a:t>Multi-output  classification problem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7971028" y="1674429"/>
            <a:ext cx="152700" cy="489600"/>
          </a:xfrm>
          <a:prstGeom prst="rightBrace">
            <a:avLst>
              <a:gd fmla="val 50000" name="adj1"/>
              <a:gd fmla="val 5079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 rot="10800000">
            <a:off x="5803389" y="1663323"/>
            <a:ext cx="152700" cy="489600"/>
          </a:xfrm>
          <a:prstGeom prst="rightBrace">
            <a:avLst>
              <a:gd fmla="val 50000" name="adj1"/>
              <a:gd fmla="val 5079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7092456" y="1866323"/>
            <a:ext cx="278100" cy="61250"/>
            <a:chOff x="6942633" y="2640300"/>
            <a:chExt cx="304400" cy="72000"/>
          </a:xfrm>
        </p:grpSpPr>
        <p:sp>
          <p:nvSpPr>
            <p:cNvPr id="115" name="Google Shape;115;p16"/>
            <p:cNvSpPr/>
            <p:nvPr/>
          </p:nvSpPr>
          <p:spPr>
            <a:xfrm>
              <a:off x="69426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70588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71750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</p:grpSp>
      <p:sp>
        <p:nvSpPr>
          <p:cNvPr id="118" name="Google Shape;118;p16"/>
          <p:cNvSpPr txBox="1"/>
          <p:nvPr/>
        </p:nvSpPr>
        <p:spPr>
          <a:xfrm>
            <a:off x="8123692" y="1696758"/>
            <a:ext cx="7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900">
                <a:solidFill>
                  <a:srgbClr val="666666"/>
                </a:solidFill>
              </a:rPr>
              <a:t>a set of </a:t>
            </a:r>
            <a:endParaRPr b="1" i="1" sz="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900">
                <a:solidFill>
                  <a:srgbClr val="666666"/>
                </a:solidFill>
              </a:rPr>
              <a:t>concepts</a:t>
            </a:r>
            <a:endParaRPr b="1" i="1" sz="900">
              <a:solidFill>
                <a:srgbClr val="666666"/>
              </a:solidFill>
            </a:endParaRPr>
          </a:p>
        </p:txBody>
      </p:sp>
      <p:cxnSp>
        <p:nvCxnSpPr>
          <p:cNvPr id="119" name="Google Shape;119;p16"/>
          <p:cNvCxnSpPr>
            <a:stCxn id="104" idx="2"/>
            <a:endCxn id="107" idx="0"/>
          </p:cNvCxnSpPr>
          <p:nvPr/>
        </p:nvCxnSpPr>
        <p:spPr>
          <a:xfrm>
            <a:off x="6768769" y="1433902"/>
            <a:ext cx="925500" cy="3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6"/>
          <p:cNvSpPr/>
          <p:nvPr/>
        </p:nvSpPr>
        <p:spPr>
          <a:xfrm rot="5400000">
            <a:off x="665850" y="1331075"/>
            <a:ext cx="370800" cy="460500"/>
          </a:xfrm>
          <a:prstGeom prst="bentUpArrow">
            <a:avLst>
              <a:gd fmla="val 25000" name="adj1"/>
              <a:gd fmla="val 23343" name="adj2"/>
              <a:gd fmla="val 25000" name="adj3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1144700" y="1753300"/>
            <a:ext cx="3474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l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Tagging  a text with the most relevant class from a set of concepts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0" name="Google Shape;950;p52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951" name="Google Shape;951;p52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52"/>
          <p:cNvSpPr/>
          <p:nvPr/>
        </p:nvSpPr>
        <p:spPr>
          <a:xfrm>
            <a:off x="768563" y="1693436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53" name="Google Shape;953;p52"/>
          <p:cNvSpPr txBox="1"/>
          <p:nvPr/>
        </p:nvSpPr>
        <p:spPr>
          <a:xfrm>
            <a:off x="1086938" y="1617613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Masking techniques (our proposal) 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954" name="Google Shape;954;p52"/>
          <p:cNvGrpSpPr/>
          <p:nvPr/>
        </p:nvGrpSpPr>
        <p:grpSpPr>
          <a:xfrm>
            <a:off x="768563" y="1937175"/>
            <a:ext cx="3801412" cy="318000"/>
            <a:chOff x="768563" y="1937175"/>
            <a:chExt cx="3801412" cy="318000"/>
          </a:xfrm>
        </p:grpSpPr>
        <p:sp>
          <p:nvSpPr>
            <p:cNvPr id="955" name="Google Shape;955;p52"/>
            <p:cNvSpPr/>
            <p:nvPr/>
          </p:nvSpPr>
          <p:spPr>
            <a:xfrm>
              <a:off x="768563" y="2011436"/>
              <a:ext cx="206100" cy="169500"/>
            </a:xfrm>
            <a:prstGeom prst="rect">
              <a:avLst/>
            </a:prstGeom>
            <a:solidFill>
              <a:srgbClr val="74A6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56" name="Google Shape;956;p52"/>
            <p:cNvSpPr txBox="1"/>
            <p:nvPr/>
          </p:nvSpPr>
          <p:spPr>
            <a:xfrm>
              <a:off x="1084875" y="1937175"/>
              <a:ext cx="34851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110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ManyCLS, SumLastBERT and SumLast4BERT </a:t>
              </a:r>
              <a:endParaRPr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957" name="Google Shape;957;p52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Experiments: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methods</a:t>
            </a:r>
            <a:endParaRPr b="1" i="1" sz="2400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958" name="Google Shape;958;p52"/>
          <p:cNvSpPr/>
          <p:nvPr/>
        </p:nvSpPr>
        <p:spPr>
          <a:xfrm>
            <a:off x="766500" y="1420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59" name="Google Shape;959;p52"/>
          <p:cNvSpPr txBox="1"/>
          <p:nvPr/>
        </p:nvSpPr>
        <p:spPr>
          <a:xfrm>
            <a:off x="1084875" y="1344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Layer-wise guided training methods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0" name="Google Shape;960;p52"/>
          <p:cNvSpPr txBox="1"/>
          <p:nvPr/>
        </p:nvSpPr>
        <p:spPr>
          <a:xfrm>
            <a:off x="393600" y="874575"/>
            <a:ext cx="366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l" sz="11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To achieve our goals we split our approaches to the 3 following categories: (3/3)  </a:t>
            </a:r>
            <a:endParaRPr b="0" i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5" name="Google Shape;965;p53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966" name="Google Shape;966;p53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7" name="Google Shape;96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125" y="1501800"/>
            <a:ext cx="3882850" cy="23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Google Shape;96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175" y="1495225"/>
            <a:ext cx="3937074" cy="22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53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Experiments</a:t>
            </a: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Configuration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4" name="Google Shape;974;p54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975" name="Google Shape;975;p54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6" name="Google Shape;97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761" y="1122350"/>
            <a:ext cx="3898615" cy="3264849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54"/>
          <p:cNvSpPr txBox="1"/>
          <p:nvPr/>
        </p:nvSpPr>
        <p:spPr>
          <a:xfrm>
            <a:off x="393600" y="1122350"/>
            <a:ext cx="41784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2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General conclusions &amp; synopsis:</a:t>
            </a:r>
            <a:endParaRPr i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78" name="Google Shape;978;p54"/>
          <p:cNvSpPr txBox="1"/>
          <p:nvPr/>
        </p:nvSpPr>
        <p:spPr>
          <a:xfrm>
            <a:off x="648150" y="1466425"/>
            <a:ext cx="34569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●"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Monolingual models are more robust than the cross lingual versions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●"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Masking techniques can further improve and corroborate the overall training ability of the algorithms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●"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Utilization of extra [CLS] tokens (e.g. SimpleBert­3CLS) may enhance the learning capabilities of the models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9" name="Google Shape;979;p54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Experiments: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Results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4" name="Google Shape;984;p55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985" name="Google Shape;985;p55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55"/>
          <p:cNvSpPr txBox="1"/>
          <p:nvPr/>
        </p:nvSpPr>
        <p:spPr>
          <a:xfrm>
            <a:off x="5395800" y="1515000"/>
            <a:ext cx="37482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Merriweather"/>
              <a:buChar char="➢"/>
            </a:pPr>
            <a:r>
              <a:rPr lang="el" sz="11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Our masking </a:t>
            </a:r>
            <a:r>
              <a:rPr lang="el" sz="11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techniques</a:t>
            </a:r>
            <a:r>
              <a:rPr lang="el" sz="11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 require </a:t>
            </a:r>
            <a:r>
              <a:rPr lang="el" sz="11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specific</a:t>
            </a:r>
            <a:r>
              <a:rPr lang="el" sz="11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 structure (it may not be true in some cases)</a:t>
            </a:r>
            <a:endParaRPr sz="110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Merriweather"/>
              <a:buChar char="➢"/>
            </a:pPr>
            <a:r>
              <a:rPr lang="el" sz="11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The small number of epochs does not allow us to draw safe conclusions for the capabilities of our techniques</a:t>
            </a:r>
            <a:endParaRPr sz="110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Merriweather"/>
              <a:buChar char="➢"/>
            </a:pPr>
            <a:r>
              <a:rPr lang="el" sz="11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Raptarchis47k has a very simple </a:t>
            </a:r>
            <a:r>
              <a:rPr lang="el" sz="11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hierarchy</a:t>
            </a:r>
            <a:r>
              <a:rPr lang="el" sz="11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 (e.g. does not include omnibus bills)</a:t>
            </a:r>
            <a:endParaRPr sz="110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16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150"/>
              <a:buFont typeface="Merriweather"/>
              <a:buChar char="➢"/>
            </a:pPr>
            <a:r>
              <a:rPr b="1" i="1" lang="el" sz="1150">
                <a:solidFill>
                  <a:srgbClr val="351C75"/>
                </a:solidFill>
                <a:latin typeface="Merriweather"/>
                <a:ea typeface="Merriweather"/>
                <a:cs typeface="Merriweather"/>
                <a:sym typeface="Merriweather"/>
              </a:rPr>
              <a:t>Experiments on more </a:t>
            </a:r>
            <a:r>
              <a:rPr b="1" i="1" lang="el" sz="1150">
                <a:solidFill>
                  <a:srgbClr val="351C75"/>
                </a:solidFill>
                <a:latin typeface="Merriweather"/>
                <a:ea typeface="Merriweather"/>
                <a:cs typeface="Merriweather"/>
                <a:sym typeface="Merriweather"/>
              </a:rPr>
              <a:t>challenging</a:t>
            </a:r>
            <a:r>
              <a:rPr b="1" i="1" lang="el" sz="1150">
                <a:solidFill>
                  <a:srgbClr val="351C75"/>
                </a:solidFill>
                <a:latin typeface="Merriweather"/>
                <a:ea typeface="Merriweather"/>
                <a:cs typeface="Merriweather"/>
                <a:sym typeface="Merriweather"/>
              </a:rPr>
              <a:t> datasets!</a:t>
            </a:r>
            <a:endParaRPr b="1" i="1" sz="1150">
              <a:solidFill>
                <a:srgbClr val="351C75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87" name="Google Shape;987;p55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Summary &amp; </a:t>
            </a: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Discussion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988" name="Google Shape;988;p55"/>
          <p:cNvSpPr txBox="1"/>
          <p:nvPr/>
        </p:nvSpPr>
        <p:spPr>
          <a:xfrm>
            <a:off x="675050" y="1563513"/>
            <a:ext cx="37902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❖"/>
            </a:pPr>
            <a:r>
              <a:rPr i="1" lang="el" sz="1200">
                <a:latin typeface="Merriweather"/>
                <a:ea typeface="Merriweather"/>
                <a:cs typeface="Merriweather"/>
                <a:sym typeface="Merriweather"/>
              </a:rPr>
              <a:t>We engaged with the problem of XMTC for Greek legal documents</a:t>
            </a:r>
            <a:endParaRPr i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❖"/>
            </a:pPr>
            <a:r>
              <a:rPr i="1" lang="el" sz="1200">
                <a:latin typeface="Merriweather"/>
                <a:ea typeface="Merriweather"/>
                <a:cs typeface="Merriweather"/>
                <a:sym typeface="Merriweather"/>
              </a:rPr>
              <a:t>We explored, analyse and unravel hidden aspects of the RAPTARCHIS47k</a:t>
            </a:r>
            <a:endParaRPr i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❖"/>
            </a:pPr>
            <a:r>
              <a:rPr i="1" lang="el" sz="1200">
                <a:latin typeface="Merriweather"/>
                <a:ea typeface="Merriweather"/>
                <a:cs typeface="Merriweather"/>
                <a:sym typeface="Merriweather"/>
              </a:rPr>
              <a:t>We expand the current bibliography on XMTC by proposing our techniques and testing other innovative ideas</a:t>
            </a:r>
            <a:endParaRPr i="1"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89" name="Google Shape;989;p55"/>
          <p:cNvSpPr txBox="1"/>
          <p:nvPr/>
        </p:nvSpPr>
        <p:spPr>
          <a:xfrm>
            <a:off x="403025" y="1243438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 u="sng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Contribution</a:t>
            </a:r>
            <a:endParaRPr b="0" i="1" sz="1400" u="sng" cap="none" strike="noStrike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90" name="Google Shape;990;p55"/>
          <p:cNvSpPr txBox="1"/>
          <p:nvPr/>
        </p:nvSpPr>
        <p:spPr>
          <a:xfrm>
            <a:off x="5252625" y="1243438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 u="sng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Limitations</a:t>
            </a:r>
            <a:endParaRPr b="0" i="1" sz="1400" u="sng" cap="none" strike="noStrike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5" name="Google Shape;995;p56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996" name="Google Shape;996;p56"/>
          <p:cNvSpPr txBox="1"/>
          <p:nvPr/>
        </p:nvSpPr>
        <p:spPr>
          <a:xfrm>
            <a:off x="3215925" y="133175"/>
            <a:ext cx="29697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Questions?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997" name="Google Shape;997;p56"/>
          <p:cNvSpPr/>
          <p:nvPr/>
        </p:nvSpPr>
        <p:spPr>
          <a:xfrm>
            <a:off x="1980200" y="4988225"/>
            <a:ext cx="5482200" cy="756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56"/>
          <p:cNvSpPr txBox="1"/>
          <p:nvPr/>
        </p:nvSpPr>
        <p:spPr>
          <a:xfrm rot="-533820">
            <a:off x="3336155" y="2368600"/>
            <a:ext cx="2729238" cy="40631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8572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6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 for your time!</a:t>
            </a:r>
            <a:endParaRPr b="0" i="0" u="none" cap="none" strike="noStrike">
              <a:solidFill>
                <a:srgbClr val="0000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99" name="Google Shape;999;p56"/>
          <p:cNvCxnSpPr/>
          <p:nvPr/>
        </p:nvCxnSpPr>
        <p:spPr>
          <a:xfrm flipH="1" rot="10800000">
            <a:off x="8063700" y="1384500"/>
            <a:ext cx="1080300" cy="37590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000" name="Google Shape;1000;p56"/>
          <p:cNvCxnSpPr/>
          <p:nvPr/>
        </p:nvCxnSpPr>
        <p:spPr>
          <a:xfrm flipH="1" rot="10800000">
            <a:off x="0" y="0"/>
            <a:ext cx="1080300" cy="37590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17"/>
          <p:cNvCxnSpPr/>
          <p:nvPr/>
        </p:nvCxnSpPr>
        <p:spPr>
          <a:xfrm>
            <a:off x="828000" y="4860000"/>
            <a:ext cx="7556400" cy="0"/>
          </a:xfrm>
          <a:prstGeom prst="straightConnector1">
            <a:avLst/>
          </a:prstGeom>
          <a:noFill/>
          <a:ln cap="flat" cmpd="sng" w="1524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7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128" name="Google Shape;128;p17"/>
          <p:cNvSpPr txBox="1"/>
          <p:nvPr/>
        </p:nvSpPr>
        <p:spPr>
          <a:xfrm>
            <a:off x="93150" y="1011350"/>
            <a:ext cx="37902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1" lang="el" sz="1500">
                <a:latin typeface="Merriweather"/>
                <a:ea typeface="Merriweather"/>
                <a:cs typeface="Merriweather"/>
                <a:sym typeface="Merriweather"/>
              </a:rPr>
              <a:t>Multi-label Text Classification (MLTC):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1009" y="1011352"/>
            <a:ext cx="435519" cy="4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/>
          <p:nvPr/>
        </p:nvSpPr>
        <p:spPr>
          <a:xfrm>
            <a:off x="6044983" y="1767703"/>
            <a:ext cx="381300" cy="28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tag1</a:t>
            </a:r>
            <a:endParaRPr b="1" sz="850"/>
          </a:p>
        </p:txBody>
      </p:sp>
      <p:sp>
        <p:nvSpPr>
          <p:cNvPr id="131" name="Google Shape;131;p17"/>
          <p:cNvSpPr/>
          <p:nvPr/>
        </p:nvSpPr>
        <p:spPr>
          <a:xfrm>
            <a:off x="6578142" y="1756474"/>
            <a:ext cx="381300" cy="280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tag2</a:t>
            </a:r>
            <a:endParaRPr b="1" sz="850"/>
          </a:p>
        </p:txBody>
      </p:sp>
      <p:sp>
        <p:nvSpPr>
          <p:cNvPr id="132" name="Google Shape;132;p17"/>
          <p:cNvSpPr/>
          <p:nvPr/>
        </p:nvSpPr>
        <p:spPr>
          <a:xfrm>
            <a:off x="7503740" y="1756474"/>
            <a:ext cx="381300" cy="280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tagN</a:t>
            </a:r>
            <a:endParaRPr b="1" sz="850"/>
          </a:p>
        </p:txBody>
      </p:sp>
      <p:cxnSp>
        <p:nvCxnSpPr>
          <p:cNvPr id="133" name="Google Shape;133;p17"/>
          <p:cNvCxnSpPr/>
          <p:nvPr/>
        </p:nvCxnSpPr>
        <p:spPr>
          <a:xfrm flipH="1">
            <a:off x="4571063" y="1351600"/>
            <a:ext cx="167100" cy="62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7"/>
          <p:cNvSpPr/>
          <p:nvPr/>
        </p:nvSpPr>
        <p:spPr>
          <a:xfrm>
            <a:off x="4794463" y="1547200"/>
            <a:ext cx="562800" cy="232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What is </a:t>
            </a: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all this </a:t>
            </a:r>
            <a:r>
              <a:rPr b="1" i="1" lang="el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about?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1144700" y="1498600"/>
            <a:ext cx="31836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300">
                <a:latin typeface="Merriweather"/>
                <a:ea typeface="Merriweather"/>
                <a:cs typeface="Merriweather"/>
                <a:sym typeface="Merriweather"/>
              </a:rPr>
              <a:t>Multi-output  classification problem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1148425" y="2722425"/>
            <a:ext cx="19983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300" u="sng">
                <a:latin typeface="Merriweather"/>
                <a:ea typeface="Merriweather"/>
                <a:cs typeface="Merriweather"/>
                <a:sym typeface="Merriweather"/>
              </a:rPr>
              <a:t>Formally speaking:</a:t>
            </a:r>
            <a:endParaRPr b="1" i="1" sz="1300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300" u="sng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752150" y="3124725"/>
            <a:ext cx="28071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Learn a f(x,y) score function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➢"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x for the text input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➢"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y for the concept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High scores for relevant (x,y) pairs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Low </a:t>
            </a:r>
            <a:r>
              <a:rPr i="1" lang="el" sz="1300">
                <a:solidFill>
                  <a:srgbClr val="1D1A1D"/>
                </a:solidFill>
                <a:latin typeface="Merriweather"/>
                <a:ea typeface="Merriweather"/>
                <a:cs typeface="Merriweather"/>
                <a:sym typeface="Merriweather"/>
              </a:rPr>
              <a:t>scores for irrelevant ones</a:t>
            </a:r>
            <a:endParaRPr i="1" sz="1300">
              <a:solidFill>
                <a:srgbClr val="1D1A1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7971028" y="1674429"/>
            <a:ext cx="152700" cy="489600"/>
          </a:xfrm>
          <a:prstGeom prst="rightBrace">
            <a:avLst>
              <a:gd fmla="val 50000" name="adj1"/>
              <a:gd fmla="val 5079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 rot="10800000">
            <a:off x="5803389" y="1663323"/>
            <a:ext cx="152700" cy="489600"/>
          </a:xfrm>
          <a:prstGeom prst="rightBrace">
            <a:avLst>
              <a:gd fmla="val 50000" name="adj1"/>
              <a:gd fmla="val 5079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17"/>
          <p:cNvGrpSpPr/>
          <p:nvPr/>
        </p:nvGrpSpPr>
        <p:grpSpPr>
          <a:xfrm>
            <a:off x="7092456" y="1866323"/>
            <a:ext cx="278100" cy="61250"/>
            <a:chOff x="6942633" y="2640300"/>
            <a:chExt cx="304400" cy="72000"/>
          </a:xfrm>
        </p:grpSpPr>
        <p:sp>
          <p:nvSpPr>
            <p:cNvPr id="142" name="Google Shape;142;p17"/>
            <p:cNvSpPr/>
            <p:nvPr/>
          </p:nvSpPr>
          <p:spPr>
            <a:xfrm>
              <a:off x="69426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70588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71750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</p:grpSp>
      <p:sp>
        <p:nvSpPr>
          <p:cNvPr id="145" name="Google Shape;145;p17"/>
          <p:cNvSpPr txBox="1"/>
          <p:nvPr/>
        </p:nvSpPr>
        <p:spPr>
          <a:xfrm>
            <a:off x="8123692" y="1696758"/>
            <a:ext cx="7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900">
                <a:solidFill>
                  <a:srgbClr val="666666"/>
                </a:solidFill>
              </a:rPr>
              <a:t>a set of </a:t>
            </a:r>
            <a:endParaRPr b="1" i="1" sz="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900">
                <a:solidFill>
                  <a:srgbClr val="666666"/>
                </a:solidFill>
              </a:rPr>
              <a:t>concepts</a:t>
            </a:r>
            <a:endParaRPr b="1" i="1" sz="900">
              <a:solidFill>
                <a:srgbClr val="666666"/>
              </a:solidFill>
            </a:endParaRPr>
          </a:p>
        </p:txBody>
      </p:sp>
      <p:cxnSp>
        <p:nvCxnSpPr>
          <p:cNvPr id="146" name="Google Shape;146;p17"/>
          <p:cNvCxnSpPr>
            <a:stCxn id="129" idx="2"/>
            <a:endCxn id="132" idx="0"/>
          </p:cNvCxnSpPr>
          <p:nvPr/>
        </p:nvCxnSpPr>
        <p:spPr>
          <a:xfrm>
            <a:off x="6768769" y="1433902"/>
            <a:ext cx="925500" cy="3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7"/>
          <p:cNvSpPr/>
          <p:nvPr/>
        </p:nvSpPr>
        <p:spPr>
          <a:xfrm rot="5400000">
            <a:off x="665850" y="1331075"/>
            <a:ext cx="370800" cy="460500"/>
          </a:xfrm>
          <a:prstGeom prst="bentUpArrow">
            <a:avLst>
              <a:gd fmla="val 25000" name="adj1"/>
              <a:gd fmla="val 23343" name="adj2"/>
              <a:gd fmla="val 25000" name="adj3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1144700" y="1753300"/>
            <a:ext cx="3474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l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Tagging  a text with the most relevant class from a set of concepts</a:t>
            </a:r>
            <a:endParaRPr sz="1200"/>
          </a:p>
        </p:txBody>
      </p:sp>
      <p:sp>
        <p:nvSpPr>
          <p:cNvPr id="149" name="Google Shape;149;p17"/>
          <p:cNvSpPr txBox="1"/>
          <p:nvPr/>
        </p:nvSpPr>
        <p:spPr>
          <a:xfrm>
            <a:off x="5398975" y="2995550"/>
            <a:ext cx="37902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l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concepts are not mutually exclusive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l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 restrictions to the number of concepts </a:t>
            </a:r>
            <a:endParaRPr sz="1200"/>
          </a:p>
        </p:txBody>
      </p:sp>
      <p:sp>
        <p:nvSpPr>
          <p:cNvPr id="150" name="Google Shape;150;p17"/>
          <p:cNvSpPr txBox="1"/>
          <p:nvPr/>
        </p:nvSpPr>
        <p:spPr>
          <a:xfrm>
            <a:off x="5273825" y="2696388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difference:</a:t>
            </a:r>
            <a:endParaRPr b="0" i="0" sz="1400" u="none" cap="none" strike="noStrike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51" name="Google Shape;151;p17"/>
          <p:cNvCxnSpPr>
            <a:stCxn id="129" idx="2"/>
            <a:endCxn id="131" idx="0"/>
          </p:cNvCxnSpPr>
          <p:nvPr/>
        </p:nvCxnSpPr>
        <p:spPr>
          <a:xfrm>
            <a:off x="6768769" y="1433902"/>
            <a:ext cx="0" cy="3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18"/>
          <p:cNvCxnSpPr/>
          <p:nvPr/>
        </p:nvCxnSpPr>
        <p:spPr>
          <a:xfrm>
            <a:off x="828000" y="4860000"/>
            <a:ext cx="7556400" cy="0"/>
          </a:xfrm>
          <a:prstGeom prst="straightConnector1">
            <a:avLst/>
          </a:prstGeom>
          <a:noFill/>
          <a:ln cap="flat" cmpd="sng" w="1524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8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158" name="Google Shape;158;p18"/>
          <p:cNvSpPr txBox="1"/>
          <p:nvPr/>
        </p:nvSpPr>
        <p:spPr>
          <a:xfrm>
            <a:off x="93150" y="1011350"/>
            <a:ext cx="45255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Extreme </a:t>
            </a:r>
            <a:r>
              <a:rPr i="1" lang="el" sz="1500">
                <a:latin typeface="Merriweather"/>
                <a:ea typeface="Merriweather"/>
                <a:cs typeface="Merriweather"/>
                <a:sym typeface="Merriweather"/>
              </a:rPr>
              <a:t>Multi-label Text Classification (</a:t>
            </a:r>
            <a:r>
              <a:rPr b="1" i="1" lang="el" sz="15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XMTC</a:t>
            </a:r>
            <a:r>
              <a:rPr i="1" lang="el" sz="1500">
                <a:latin typeface="Merriweather"/>
                <a:ea typeface="Merriweather"/>
                <a:cs typeface="Merriweather"/>
                <a:sym typeface="Merriweather"/>
              </a:rPr>
              <a:t>):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1009" y="1011352"/>
            <a:ext cx="435519" cy="4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/>
          <p:nvPr/>
        </p:nvSpPr>
        <p:spPr>
          <a:xfrm>
            <a:off x="6044983" y="1767703"/>
            <a:ext cx="381300" cy="28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tag1</a:t>
            </a:r>
            <a:endParaRPr b="1" sz="850"/>
          </a:p>
        </p:txBody>
      </p:sp>
      <p:sp>
        <p:nvSpPr>
          <p:cNvPr id="161" name="Google Shape;161;p18"/>
          <p:cNvSpPr/>
          <p:nvPr/>
        </p:nvSpPr>
        <p:spPr>
          <a:xfrm>
            <a:off x="6578142" y="1756474"/>
            <a:ext cx="381300" cy="280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tag2</a:t>
            </a:r>
            <a:endParaRPr b="1" sz="850"/>
          </a:p>
        </p:txBody>
      </p:sp>
      <p:sp>
        <p:nvSpPr>
          <p:cNvPr id="162" name="Google Shape;162;p18"/>
          <p:cNvSpPr/>
          <p:nvPr/>
        </p:nvSpPr>
        <p:spPr>
          <a:xfrm>
            <a:off x="7503740" y="1756474"/>
            <a:ext cx="381300" cy="280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tagN</a:t>
            </a:r>
            <a:endParaRPr b="1" sz="850"/>
          </a:p>
        </p:txBody>
      </p:sp>
      <p:cxnSp>
        <p:nvCxnSpPr>
          <p:cNvPr id="163" name="Google Shape;163;p18"/>
          <p:cNvCxnSpPr/>
          <p:nvPr/>
        </p:nvCxnSpPr>
        <p:spPr>
          <a:xfrm flipH="1">
            <a:off x="4571063" y="1351600"/>
            <a:ext cx="167100" cy="62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8"/>
          <p:cNvSpPr/>
          <p:nvPr/>
        </p:nvSpPr>
        <p:spPr>
          <a:xfrm>
            <a:off x="4794463" y="1547200"/>
            <a:ext cx="562800" cy="232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What is </a:t>
            </a: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all this </a:t>
            </a:r>
            <a:r>
              <a:rPr b="1" i="1" lang="el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about?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1144700" y="1498600"/>
            <a:ext cx="31836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300">
                <a:latin typeface="Merriweather"/>
                <a:ea typeface="Merriweather"/>
                <a:cs typeface="Merriweather"/>
                <a:sym typeface="Merriweather"/>
              </a:rPr>
              <a:t>Multi-output  classification problem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1148425" y="2722425"/>
            <a:ext cx="19983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300" u="sng">
                <a:latin typeface="Merriweather"/>
                <a:ea typeface="Merriweather"/>
                <a:cs typeface="Merriweather"/>
                <a:sym typeface="Merriweather"/>
              </a:rPr>
              <a:t>Formally speaking:</a:t>
            </a:r>
            <a:endParaRPr b="1" i="1" sz="1300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300" u="sng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752150" y="3124725"/>
            <a:ext cx="28071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Learn a f(x,y) score function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➢"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x for the text input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➢"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y for the concept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High scores for relevant (x,y) pairs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Low </a:t>
            </a:r>
            <a:r>
              <a:rPr i="1" lang="el" sz="1300">
                <a:solidFill>
                  <a:srgbClr val="1D1A1D"/>
                </a:solidFill>
                <a:latin typeface="Merriweather"/>
                <a:ea typeface="Merriweather"/>
                <a:cs typeface="Merriweather"/>
                <a:sym typeface="Merriweather"/>
              </a:rPr>
              <a:t>scores for irrelevant ones</a:t>
            </a:r>
            <a:endParaRPr i="1" sz="1300">
              <a:solidFill>
                <a:srgbClr val="1D1A1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7971028" y="1674429"/>
            <a:ext cx="152700" cy="489600"/>
          </a:xfrm>
          <a:prstGeom prst="rightBrace">
            <a:avLst>
              <a:gd fmla="val 50000" name="adj1"/>
              <a:gd fmla="val 5079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 rot="10800000">
            <a:off x="5803389" y="1663323"/>
            <a:ext cx="152700" cy="489600"/>
          </a:xfrm>
          <a:prstGeom prst="rightBrace">
            <a:avLst>
              <a:gd fmla="val 50000" name="adj1"/>
              <a:gd fmla="val 5079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18"/>
          <p:cNvGrpSpPr/>
          <p:nvPr/>
        </p:nvGrpSpPr>
        <p:grpSpPr>
          <a:xfrm>
            <a:off x="7092456" y="1866323"/>
            <a:ext cx="278100" cy="61250"/>
            <a:chOff x="6942633" y="2640300"/>
            <a:chExt cx="304400" cy="72000"/>
          </a:xfrm>
        </p:grpSpPr>
        <p:sp>
          <p:nvSpPr>
            <p:cNvPr id="172" name="Google Shape;172;p18"/>
            <p:cNvSpPr/>
            <p:nvPr/>
          </p:nvSpPr>
          <p:spPr>
            <a:xfrm>
              <a:off x="69426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70588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71750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</p:grpSp>
      <p:sp>
        <p:nvSpPr>
          <p:cNvPr id="175" name="Google Shape;175;p18"/>
          <p:cNvSpPr txBox="1"/>
          <p:nvPr/>
        </p:nvSpPr>
        <p:spPr>
          <a:xfrm>
            <a:off x="8123692" y="1696758"/>
            <a:ext cx="7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900">
                <a:solidFill>
                  <a:srgbClr val="666666"/>
                </a:solidFill>
              </a:rPr>
              <a:t>a set of </a:t>
            </a:r>
            <a:endParaRPr b="1" i="1" sz="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900">
                <a:solidFill>
                  <a:srgbClr val="666666"/>
                </a:solidFill>
              </a:rPr>
              <a:t>concepts</a:t>
            </a:r>
            <a:endParaRPr b="1" i="1" sz="900">
              <a:solidFill>
                <a:srgbClr val="666666"/>
              </a:solidFill>
            </a:endParaRPr>
          </a:p>
        </p:txBody>
      </p:sp>
      <p:cxnSp>
        <p:nvCxnSpPr>
          <p:cNvPr id="176" name="Google Shape;176;p18"/>
          <p:cNvCxnSpPr>
            <a:stCxn id="159" idx="2"/>
            <a:endCxn id="162" idx="0"/>
          </p:cNvCxnSpPr>
          <p:nvPr/>
        </p:nvCxnSpPr>
        <p:spPr>
          <a:xfrm>
            <a:off x="6768769" y="1433902"/>
            <a:ext cx="925500" cy="3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8"/>
          <p:cNvSpPr/>
          <p:nvPr/>
        </p:nvSpPr>
        <p:spPr>
          <a:xfrm rot="5400000">
            <a:off x="665850" y="1331075"/>
            <a:ext cx="370800" cy="460500"/>
          </a:xfrm>
          <a:prstGeom prst="bentUpArrow">
            <a:avLst>
              <a:gd fmla="val 25000" name="adj1"/>
              <a:gd fmla="val 23343" name="adj2"/>
              <a:gd fmla="val 25000" name="adj3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1144700" y="1753300"/>
            <a:ext cx="3474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l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Tagging  a text with the most relevant class from a set of concepts</a:t>
            </a:r>
            <a:endParaRPr sz="1200"/>
          </a:p>
        </p:txBody>
      </p:sp>
      <p:sp>
        <p:nvSpPr>
          <p:cNvPr id="179" name="Google Shape;179;p18"/>
          <p:cNvSpPr txBox="1"/>
          <p:nvPr/>
        </p:nvSpPr>
        <p:spPr>
          <a:xfrm>
            <a:off x="5398975" y="2995550"/>
            <a:ext cx="37902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l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concepts are not mutually exclusive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l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 restrictions to the number of concepts 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0" name="Google Shape;180;p18"/>
          <p:cNvSpPr txBox="1"/>
          <p:nvPr/>
        </p:nvSpPr>
        <p:spPr>
          <a:xfrm>
            <a:off x="5273825" y="2696388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difference:</a:t>
            </a:r>
            <a:endParaRPr b="0" i="0" sz="1400" u="none" cap="none" strike="noStrike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81" name="Google Shape;181;p18"/>
          <p:cNvCxnSpPr>
            <a:stCxn id="159" idx="2"/>
            <a:endCxn id="161" idx="0"/>
          </p:cNvCxnSpPr>
          <p:nvPr/>
        </p:nvCxnSpPr>
        <p:spPr>
          <a:xfrm>
            <a:off x="6768769" y="1433902"/>
            <a:ext cx="0" cy="3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19"/>
          <p:cNvCxnSpPr/>
          <p:nvPr/>
        </p:nvCxnSpPr>
        <p:spPr>
          <a:xfrm>
            <a:off x="828000" y="4860000"/>
            <a:ext cx="7556400" cy="0"/>
          </a:xfrm>
          <a:prstGeom prst="straightConnector1">
            <a:avLst/>
          </a:prstGeom>
          <a:noFill/>
          <a:ln cap="flat" cmpd="sng" w="1524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9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188" name="Google Shape;188;p19"/>
          <p:cNvSpPr txBox="1"/>
          <p:nvPr/>
        </p:nvSpPr>
        <p:spPr>
          <a:xfrm>
            <a:off x="93150" y="1011350"/>
            <a:ext cx="45255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Extreme </a:t>
            </a:r>
            <a:r>
              <a:rPr i="1" lang="el" sz="1500">
                <a:latin typeface="Merriweather"/>
                <a:ea typeface="Merriweather"/>
                <a:cs typeface="Merriweather"/>
                <a:sym typeface="Merriweather"/>
              </a:rPr>
              <a:t>Multi-label Text Classification (</a:t>
            </a:r>
            <a:r>
              <a:rPr b="1" i="1" lang="el" sz="15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XMTC</a:t>
            </a:r>
            <a:r>
              <a:rPr i="1" lang="el" sz="1500">
                <a:latin typeface="Merriweather"/>
                <a:ea typeface="Merriweather"/>
                <a:cs typeface="Merriweather"/>
                <a:sym typeface="Merriweather"/>
              </a:rPr>
              <a:t>):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1009" y="1011352"/>
            <a:ext cx="435519" cy="4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/>
          <p:nvPr/>
        </p:nvSpPr>
        <p:spPr>
          <a:xfrm>
            <a:off x="6044983" y="1767703"/>
            <a:ext cx="381300" cy="28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tag1</a:t>
            </a:r>
            <a:endParaRPr b="1" sz="850"/>
          </a:p>
        </p:txBody>
      </p:sp>
      <p:sp>
        <p:nvSpPr>
          <p:cNvPr id="191" name="Google Shape;191;p19"/>
          <p:cNvSpPr/>
          <p:nvPr/>
        </p:nvSpPr>
        <p:spPr>
          <a:xfrm>
            <a:off x="6578142" y="1756474"/>
            <a:ext cx="381300" cy="280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tag2</a:t>
            </a:r>
            <a:endParaRPr b="1" sz="850"/>
          </a:p>
        </p:txBody>
      </p:sp>
      <p:sp>
        <p:nvSpPr>
          <p:cNvPr id="192" name="Google Shape;192;p19"/>
          <p:cNvSpPr/>
          <p:nvPr/>
        </p:nvSpPr>
        <p:spPr>
          <a:xfrm>
            <a:off x="7503740" y="1756474"/>
            <a:ext cx="381300" cy="280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tagN</a:t>
            </a:r>
            <a:endParaRPr b="1" sz="850"/>
          </a:p>
        </p:txBody>
      </p:sp>
      <p:cxnSp>
        <p:nvCxnSpPr>
          <p:cNvPr id="193" name="Google Shape;193;p19"/>
          <p:cNvCxnSpPr/>
          <p:nvPr/>
        </p:nvCxnSpPr>
        <p:spPr>
          <a:xfrm flipH="1">
            <a:off x="4571063" y="1351600"/>
            <a:ext cx="167100" cy="62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19"/>
          <p:cNvSpPr/>
          <p:nvPr/>
        </p:nvSpPr>
        <p:spPr>
          <a:xfrm>
            <a:off x="4794463" y="1547200"/>
            <a:ext cx="562800" cy="232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What is </a:t>
            </a: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all this </a:t>
            </a:r>
            <a:r>
              <a:rPr b="1" i="1" lang="el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about?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1144700" y="1498600"/>
            <a:ext cx="31836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300">
                <a:latin typeface="Merriweather"/>
                <a:ea typeface="Merriweather"/>
                <a:cs typeface="Merriweather"/>
                <a:sym typeface="Merriweather"/>
              </a:rPr>
              <a:t>Multi-output  classification problem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1148425" y="2722425"/>
            <a:ext cx="19983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300" u="sng">
                <a:latin typeface="Merriweather"/>
                <a:ea typeface="Merriweather"/>
                <a:cs typeface="Merriweather"/>
                <a:sym typeface="Merriweather"/>
              </a:rPr>
              <a:t>Formally speaking:</a:t>
            </a:r>
            <a:endParaRPr b="1" i="1" sz="1300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300" u="sng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752150" y="3124725"/>
            <a:ext cx="28071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Learn a f(x,y) score function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➢"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x for the text input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➢"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y for the concept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High scores for relevant (x,y) pairs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Low </a:t>
            </a:r>
            <a:r>
              <a:rPr i="1" lang="el" sz="1300">
                <a:solidFill>
                  <a:srgbClr val="1D1A1D"/>
                </a:solidFill>
                <a:latin typeface="Merriweather"/>
                <a:ea typeface="Merriweather"/>
                <a:cs typeface="Merriweather"/>
                <a:sym typeface="Merriweather"/>
              </a:rPr>
              <a:t>scores for irrelevant ones</a:t>
            </a:r>
            <a:endParaRPr i="1" sz="1300">
              <a:solidFill>
                <a:srgbClr val="1D1A1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7971028" y="1674429"/>
            <a:ext cx="152700" cy="489600"/>
          </a:xfrm>
          <a:prstGeom prst="rightBrace">
            <a:avLst>
              <a:gd fmla="val 50000" name="adj1"/>
              <a:gd fmla="val 5079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 rot="10800000">
            <a:off x="5803389" y="1663323"/>
            <a:ext cx="152700" cy="489600"/>
          </a:xfrm>
          <a:prstGeom prst="rightBrace">
            <a:avLst>
              <a:gd fmla="val 50000" name="adj1"/>
              <a:gd fmla="val 5079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9"/>
          <p:cNvGrpSpPr/>
          <p:nvPr/>
        </p:nvGrpSpPr>
        <p:grpSpPr>
          <a:xfrm>
            <a:off x="7092456" y="1866323"/>
            <a:ext cx="278100" cy="61250"/>
            <a:chOff x="6942633" y="2640300"/>
            <a:chExt cx="304400" cy="72000"/>
          </a:xfrm>
        </p:grpSpPr>
        <p:sp>
          <p:nvSpPr>
            <p:cNvPr id="202" name="Google Shape;202;p19"/>
            <p:cNvSpPr/>
            <p:nvPr/>
          </p:nvSpPr>
          <p:spPr>
            <a:xfrm>
              <a:off x="69426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70588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71750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</p:grpSp>
      <p:sp>
        <p:nvSpPr>
          <p:cNvPr id="205" name="Google Shape;205;p19"/>
          <p:cNvSpPr txBox="1"/>
          <p:nvPr/>
        </p:nvSpPr>
        <p:spPr>
          <a:xfrm>
            <a:off x="8123692" y="1696758"/>
            <a:ext cx="7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900">
                <a:solidFill>
                  <a:srgbClr val="666666"/>
                </a:solidFill>
              </a:rPr>
              <a:t>a set of </a:t>
            </a:r>
            <a:endParaRPr b="1" i="1" sz="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900">
                <a:solidFill>
                  <a:srgbClr val="666666"/>
                </a:solidFill>
              </a:rPr>
              <a:t>concepts</a:t>
            </a:r>
            <a:endParaRPr b="1" i="1" sz="900">
              <a:solidFill>
                <a:srgbClr val="666666"/>
              </a:solidFill>
            </a:endParaRPr>
          </a:p>
        </p:txBody>
      </p:sp>
      <p:cxnSp>
        <p:nvCxnSpPr>
          <p:cNvPr id="206" name="Google Shape;206;p19"/>
          <p:cNvCxnSpPr>
            <a:stCxn id="189" idx="2"/>
            <a:endCxn id="192" idx="0"/>
          </p:cNvCxnSpPr>
          <p:nvPr/>
        </p:nvCxnSpPr>
        <p:spPr>
          <a:xfrm>
            <a:off x="6768769" y="1433902"/>
            <a:ext cx="925500" cy="3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19"/>
          <p:cNvSpPr/>
          <p:nvPr/>
        </p:nvSpPr>
        <p:spPr>
          <a:xfrm rot="5400000">
            <a:off x="665850" y="1331075"/>
            <a:ext cx="370800" cy="460500"/>
          </a:xfrm>
          <a:prstGeom prst="bentUpArrow">
            <a:avLst>
              <a:gd fmla="val 25000" name="adj1"/>
              <a:gd fmla="val 23343" name="adj2"/>
              <a:gd fmla="val 25000" name="adj3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 txBox="1"/>
          <p:nvPr/>
        </p:nvSpPr>
        <p:spPr>
          <a:xfrm>
            <a:off x="1144700" y="1753300"/>
            <a:ext cx="3474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l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Tagging  a text with the most relevant class from a set of concepts</a:t>
            </a:r>
            <a:endParaRPr sz="1200"/>
          </a:p>
        </p:txBody>
      </p:sp>
      <p:sp>
        <p:nvSpPr>
          <p:cNvPr id="209" name="Google Shape;209;p19"/>
          <p:cNvSpPr txBox="1"/>
          <p:nvPr/>
        </p:nvSpPr>
        <p:spPr>
          <a:xfrm>
            <a:off x="5398975" y="2995550"/>
            <a:ext cx="37902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l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concepts are not mutually exclusive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l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 restrictions to the number of concepts 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erriweather"/>
              <a:buChar char="●"/>
            </a:pPr>
            <a:r>
              <a:rPr b="1" i="1" lang="el"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N may be extremely large</a:t>
            </a:r>
            <a:endParaRPr b="1" i="1" sz="1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0" name="Google Shape;210;p19"/>
          <p:cNvSpPr txBox="1"/>
          <p:nvPr/>
        </p:nvSpPr>
        <p:spPr>
          <a:xfrm>
            <a:off x="5273825" y="2696388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difference:</a:t>
            </a:r>
            <a:endParaRPr b="0" i="0" sz="1400" u="none" cap="none" strike="noStrike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11" name="Google Shape;211;p19"/>
          <p:cNvCxnSpPr>
            <a:stCxn id="189" idx="2"/>
            <a:endCxn id="191" idx="0"/>
          </p:cNvCxnSpPr>
          <p:nvPr/>
        </p:nvCxnSpPr>
        <p:spPr>
          <a:xfrm>
            <a:off x="6768769" y="1433902"/>
            <a:ext cx="0" cy="3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Google Shape;216;p20"/>
          <p:cNvCxnSpPr/>
          <p:nvPr/>
        </p:nvCxnSpPr>
        <p:spPr>
          <a:xfrm>
            <a:off x="828000" y="4860000"/>
            <a:ext cx="7556400" cy="0"/>
          </a:xfrm>
          <a:prstGeom prst="straightConnector1">
            <a:avLst/>
          </a:prstGeom>
          <a:noFill/>
          <a:ln cap="flat" cmpd="sng" w="1524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0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218" name="Google Shape;218;p20"/>
          <p:cNvSpPr txBox="1"/>
          <p:nvPr/>
        </p:nvSpPr>
        <p:spPr>
          <a:xfrm>
            <a:off x="93150" y="1011350"/>
            <a:ext cx="45255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Extreme </a:t>
            </a:r>
            <a:r>
              <a:rPr i="1" lang="el" sz="1500">
                <a:latin typeface="Merriweather"/>
                <a:ea typeface="Merriweather"/>
                <a:cs typeface="Merriweather"/>
                <a:sym typeface="Merriweather"/>
              </a:rPr>
              <a:t>Multi-label Text Classification (</a:t>
            </a:r>
            <a:r>
              <a:rPr b="1" i="1" lang="el" sz="15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XMTC</a:t>
            </a:r>
            <a:r>
              <a:rPr i="1" lang="el" sz="1500">
                <a:latin typeface="Merriweather"/>
                <a:ea typeface="Merriweather"/>
                <a:cs typeface="Merriweather"/>
                <a:sym typeface="Merriweather"/>
              </a:rPr>
              <a:t>):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19" name="Google Shape;2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1009" y="1011352"/>
            <a:ext cx="435519" cy="4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0"/>
          <p:cNvSpPr/>
          <p:nvPr/>
        </p:nvSpPr>
        <p:spPr>
          <a:xfrm>
            <a:off x="6044983" y="1767703"/>
            <a:ext cx="381300" cy="28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tag1</a:t>
            </a:r>
            <a:endParaRPr b="1" sz="850"/>
          </a:p>
        </p:txBody>
      </p:sp>
      <p:sp>
        <p:nvSpPr>
          <p:cNvPr id="221" name="Google Shape;221;p20"/>
          <p:cNvSpPr/>
          <p:nvPr/>
        </p:nvSpPr>
        <p:spPr>
          <a:xfrm>
            <a:off x="6578142" y="1756474"/>
            <a:ext cx="381300" cy="280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tag2</a:t>
            </a:r>
            <a:endParaRPr b="1" sz="850"/>
          </a:p>
        </p:txBody>
      </p:sp>
      <p:sp>
        <p:nvSpPr>
          <p:cNvPr id="222" name="Google Shape;222;p20"/>
          <p:cNvSpPr/>
          <p:nvPr/>
        </p:nvSpPr>
        <p:spPr>
          <a:xfrm>
            <a:off x="7503740" y="1756474"/>
            <a:ext cx="381300" cy="280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tagN</a:t>
            </a:r>
            <a:endParaRPr b="1" sz="850"/>
          </a:p>
        </p:txBody>
      </p:sp>
      <p:cxnSp>
        <p:nvCxnSpPr>
          <p:cNvPr id="223" name="Google Shape;223;p20"/>
          <p:cNvCxnSpPr/>
          <p:nvPr/>
        </p:nvCxnSpPr>
        <p:spPr>
          <a:xfrm flipH="1">
            <a:off x="4571063" y="1351600"/>
            <a:ext cx="167100" cy="62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0"/>
          <p:cNvSpPr/>
          <p:nvPr/>
        </p:nvSpPr>
        <p:spPr>
          <a:xfrm>
            <a:off x="4794463" y="1547200"/>
            <a:ext cx="562800" cy="232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What is </a:t>
            </a: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all this </a:t>
            </a:r>
            <a:r>
              <a:rPr b="1" i="1" lang="el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about?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1144700" y="1498600"/>
            <a:ext cx="31836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300">
                <a:latin typeface="Merriweather"/>
                <a:ea typeface="Merriweather"/>
                <a:cs typeface="Merriweather"/>
                <a:sym typeface="Merriweather"/>
              </a:rPr>
              <a:t>Multi-output  classification problem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7" name="Google Shape;227;p20"/>
          <p:cNvSpPr/>
          <p:nvPr/>
        </p:nvSpPr>
        <p:spPr>
          <a:xfrm>
            <a:off x="7971028" y="1674429"/>
            <a:ext cx="152700" cy="489600"/>
          </a:xfrm>
          <a:prstGeom prst="rightBrace">
            <a:avLst>
              <a:gd fmla="val 50000" name="adj1"/>
              <a:gd fmla="val 5079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 rot="10800000">
            <a:off x="5803389" y="1663323"/>
            <a:ext cx="152700" cy="489600"/>
          </a:xfrm>
          <a:prstGeom prst="rightBrace">
            <a:avLst>
              <a:gd fmla="val 50000" name="adj1"/>
              <a:gd fmla="val 5079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" name="Google Shape;229;p20"/>
          <p:cNvGrpSpPr/>
          <p:nvPr/>
        </p:nvGrpSpPr>
        <p:grpSpPr>
          <a:xfrm>
            <a:off x="7092456" y="1866323"/>
            <a:ext cx="278100" cy="61250"/>
            <a:chOff x="6942633" y="2640300"/>
            <a:chExt cx="304400" cy="72000"/>
          </a:xfrm>
        </p:grpSpPr>
        <p:sp>
          <p:nvSpPr>
            <p:cNvPr id="230" name="Google Shape;230;p20"/>
            <p:cNvSpPr/>
            <p:nvPr/>
          </p:nvSpPr>
          <p:spPr>
            <a:xfrm>
              <a:off x="69426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70588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71750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</p:grpSp>
      <p:sp>
        <p:nvSpPr>
          <p:cNvPr id="233" name="Google Shape;233;p20"/>
          <p:cNvSpPr txBox="1"/>
          <p:nvPr/>
        </p:nvSpPr>
        <p:spPr>
          <a:xfrm>
            <a:off x="8123692" y="1696758"/>
            <a:ext cx="7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900">
                <a:solidFill>
                  <a:srgbClr val="666666"/>
                </a:solidFill>
              </a:rPr>
              <a:t>a set of </a:t>
            </a:r>
            <a:endParaRPr b="1" i="1" sz="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900">
                <a:solidFill>
                  <a:srgbClr val="666666"/>
                </a:solidFill>
              </a:rPr>
              <a:t>concepts</a:t>
            </a:r>
            <a:endParaRPr b="1" i="1" sz="900">
              <a:solidFill>
                <a:srgbClr val="666666"/>
              </a:solidFill>
            </a:endParaRPr>
          </a:p>
        </p:txBody>
      </p:sp>
      <p:cxnSp>
        <p:nvCxnSpPr>
          <p:cNvPr id="234" name="Google Shape;234;p20"/>
          <p:cNvCxnSpPr>
            <a:stCxn id="219" idx="2"/>
            <a:endCxn id="222" idx="0"/>
          </p:cNvCxnSpPr>
          <p:nvPr/>
        </p:nvCxnSpPr>
        <p:spPr>
          <a:xfrm>
            <a:off x="6768769" y="1433902"/>
            <a:ext cx="925500" cy="3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0"/>
          <p:cNvSpPr/>
          <p:nvPr/>
        </p:nvSpPr>
        <p:spPr>
          <a:xfrm rot="5400000">
            <a:off x="665850" y="1331075"/>
            <a:ext cx="370800" cy="460500"/>
          </a:xfrm>
          <a:prstGeom prst="bentUpArrow">
            <a:avLst>
              <a:gd fmla="val 25000" name="adj1"/>
              <a:gd fmla="val 23343" name="adj2"/>
              <a:gd fmla="val 25000" name="adj3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"/>
          <p:cNvSpPr txBox="1"/>
          <p:nvPr/>
        </p:nvSpPr>
        <p:spPr>
          <a:xfrm>
            <a:off x="1144700" y="1753300"/>
            <a:ext cx="3474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l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Tagging  a text with the most relevant class from a set of concepts</a:t>
            </a:r>
            <a:endParaRPr sz="1200"/>
          </a:p>
        </p:txBody>
      </p:sp>
      <p:cxnSp>
        <p:nvCxnSpPr>
          <p:cNvPr id="237" name="Google Shape;237;p20"/>
          <p:cNvCxnSpPr>
            <a:stCxn id="219" idx="2"/>
            <a:endCxn id="221" idx="0"/>
          </p:cNvCxnSpPr>
          <p:nvPr/>
        </p:nvCxnSpPr>
        <p:spPr>
          <a:xfrm>
            <a:off x="6768769" y="1433902"/>
            <a:ext cx="0" cy="3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0"/>
          <p:cNvSpPr txBox="1"/>
          <p:nvPr/>
        </p:nvSpPr>
        <p:spPr>
          <a:xfrm rot="-502874">
            <a:off x="2190660" y="3373833"/>
            <a:ext cx="1239033" cy="6850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500">
                <a:solidFill>
                  <a:srgbClr val="5B0F00"/>
                </a:solidFill>
                <a:latin typeface="Merriweather"/>
                <a:ea typeface="Merriweather"/>
                <a:cs typeface="Merriweather"/>
                <a:sym typeface="Merriweather"/>
              </a:rPr>
              <a:t>why is this important?</a:t>
            </a:r>
            <a:endParaRPr i="1" sz="1300">
              <a:solidFill>
                <a:srgbClr val="5B0F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9" name="Google Shape;239;p20"/>
          <p:cNvSpPr/>
          <p:nvPr/>
        </p:nvSpPr>
        <p:spPr>
          <a:xfrm rot="10800000">
            <a:off x="3390563" y="3138700"/>
            <a:ext cx="284400" cy="1048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0"/>
          <p:cNvSpPr txBox="1"/>
          <p:nvPr/>
        </p:nvSpPr>
        <p:spPr>
          <a:xfrm>
            <a:off x="3597313" y="3095950"/>
            <a:ext cx="35646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★"/>
            </a:pPr>
            <a:r>
              <a:rPr lang="el">
                <a:latin typeface="Merriweather"/>
                <a:ea typeface="Merriweather"/>
                <a:cs typeface="Merriweather"/>
                <a:sym typeface="Merriweather"/>
              </a:rPr>
              <a:t>Biomedical text annotation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★"/>
            </a:pPr>
            <a:r>
              <a:rPr lang="el">
                <a:latin typeface="Merriweather"/>
                <a:ea typeface="Merriweather"/>
                <a:cs typeface="Merriweather"/>
                <a:sym typeface="Merriweather"/>
              </a:rPr>
              <a:t>Wikipedia page tagging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★"/>
            </a:pPr>
            <a:r>
              <a:rPr lang="el">
                <a:latin typeface="Merriweather"/>
                <a:ea typeface="Merriweather"/>
                <a:cs typeface="Merriweather"/>
                <a:sym typeface="Merriweather"/>
              </a:rPr>
              <a:t>Amazon product labeling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★"/>
            </a:pPr>
            <a:r>
              <a:rPr lang="el">
                <a:latin typeface="Merriweather"/>
                <a:ea typeface="Merriweather"/>
                <a:cs typeface="Merriweather"/>
                <a:sym typeface="Merriweather"/>
              </a:rPr>
              <a:t>Legal documents categorisation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★"/>
            </a:pPr>
            <a:r>
              <a:rPr b="1" lang="el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…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p21"/>
          <p:cNvCxnSpPr/>
          <p:nvPr/>
        </p:nvCxnSpPr>
        <p:spPr>
          <a:xfrm>
            <a:off x="828000" y="4860000"/>
            <a:ext cx="7556400" cy="0"/>
          </a:xfrm>
          <a:prstGeom prst="straightConnector1">
            <a:avLst/>
          </a:prstGeom>
          <a:noFill/>
          <a:ln cap="flat" cmpd="sng" w="1524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1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247" name="Google Shape;247;p21"/>
          <p:cNvSpPr txBox="1"/>
          <p:nvPr/>
        </p:nvSpPr>
        <p:spPr>
          <a:xfrm>
            <a:off x="93150" y="1011350"/>
            <a:ext cx="45255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Extreme </a:t>
            </a:r>
            <a:r>
              <a:rPr i="1" lang="el" sz="1500">
                <a:latin typeface="Merriweather"/>
                <a:ea typeface="Merriweather"/>
                <a:cs typeface="Merriweather"/>
                <a:sym typeface="Merriweather"/>
              </a:rPr>
              <a:t>Multi-label Text Classification (</a:t>
            </a:r>
            <a:r>
              <a:rPr b="1" i="1" lang="el" sz="15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XMTC</a:t>
            </a:r>
            <a:r>
              <a:rPr i="1" lang="el" sz="1500">
                <a:latin typeface="Merriweather"/>
                <a:ea typeface="Merriweather"/>
                <a:cs typeface="Merriweather"/>
                <a:sym typeface="Merriweather"/>
              </a:rPr>
              <a:t>):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48" name="Google Shape;2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1009" y="1011352"/>
            <a:ext cx="435519" cy="4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1"/>
          <p:cNvSpPr/>
          <p:nvPr/>
        </p:nvSpPr>
        <p:spPr>
          <a:xfrm>
            <a:off x="6044983" y="1767703"/>
            <a:ext cx="381300" cy="28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tag1</a:t>
            </a:r>
            <a:endParaRPr b="1" sz="850"/>
          </a:p>
        </p:txBody>
      </p:sp>
      <p:sp>
        <p:nvSpPr>
          <p:cNvPr id="250" name="Google Shape;250;p21"/>
          <p:cNvSpPr/>
          <p:nvPr/>
        </p:nvSpPr>
        <p:spPr>
          <a:xfrm>
            <a:off x="6578142" y="1756474"/>
            <a:ext cx="381300" cy="280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tag2</a:t>
            </a:r>
            <a:endParaRPr b="1" sz="850"/>
          </a:p>
        </p:txBody>
      </p:sp>
      <p:sp>
        <p:nvSpPr>
          <p:cNvPr id="251" name="Google Shape;251;p21"/>
          <p:cNvSpPr/>
          <p:nvPr/>
        </p:nvSpPr>
        <p:spPr>
          <a:xfrm>
            <a:off x="7503740" y="1756474"/>
            <a:ext cx="381300" cy="280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tagN</a:t>
            </a:r>
            <a:endParaRPr b="1" sz="850"/>
          </a:p>
        </p:txBody>
      </p:sp>
      <p:cxnSp>
        <p:nvCxnSpPr>
          <p:cNvPr id="252" name="Google Shape;252;p21"/>
          <p:cNvCxnSpPr/>
          <p:nvPr/>
        </p:nvCxnSpPr>
        <p:spPr>
          <a:xfrm flipH="1">
            <a:off x="4571063" y="1351600"/>
            <a:ext cx="167100" cy="62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21"/>
          <p:cNvSpPr/>
          <p:nvPr/>
        </p:nvSpPr>
        <p:spPr>
          <a:xfrm>
            <a:off x="4794463" y="1547200"/>
            <a:ext cx="562800" cy="232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What is </a:t>
            </a: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all this </a:t>
            </a:r>
            <a:r>
              <a:rPr b="1" i="1" lang="el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about?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1144700" y="1498600"/>
            <a:ext cx="31836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300">
                <a:latin typeface="Merriweather"/>
                <a:ea typeface="Merriweather"/>
                <a:cs typeface="Merriweather"/>
                <a:sym typeface="Merriweather"/>
              </a:rPr>
              <a:t>Multi-output  classification problem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6" name="Google Shape;256;p21"/>
          <p:cNvSpPr/>
          <p:nvPr/>
        </p:nvSpPr>
        <p:spPr>
          <a:xfrm>
            <a:off x="7971028" y="1674429"/>
            <a:ext cx="152700" cy="489600"/>
          </a:xfrm>
          <a:prstGeom prst="rightBrace">
            <a:avLst>
              <a:gd fmla="val 50000" name="adj1"/>
              <a:gd fmla="val 5079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 rot="10800000">
            <a:off x="5803389" y="1663323"/>
            <a:ext cx="152700" cy="489600"/>
          </a:xfrm>
          <a:prstGeom prst="rightBrace">
            <a:avLst>
              <a:gd fmla="val 50000" name="adj1"/>
              <a:gd fmla="val 5079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21"/>
          <p:cNvGrpSpPr/>
          <p:nvPr/>
        </p:nvGrpSpPr>
        <p:grpSpPr>
          <a:xfrm>
            <a:off x="7092456" y="1866323"/>
            <a:ext cx="278100" cy="61250"/>
            <a:chOff x="6942633" y="2640300"/>
            <a:chExt cx="304400" cy="72000"/>
          </a:xfrm>
        </p:grpSpPr>
        <p:sp>
          <p:nvSpPr>
            <p:cNvPr id="259" name="Google Shape;259;p21"/>
            <p:cNvSpPr/>
            <p:nvPr/>
          </p:nvSpPr>
          <p:spPr>
            <a:xfrm>
              <a:off x="69426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70588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71750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</p:grpSp>
      <p:sp>
        <p:nvSpPr>
          <p:cNvPr id="262" name="Google Shape;262;p21"/>
          <p:cNvSpPr txBox="1"/>
          <p:nvPr/>
        </p:nvSpPr>
        <p:spPr>
          <a:xfrm>
            <a:off x="8123692" y="1696758"/>
            <a:ext cx="7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900">
                <a:solidFill>
                  <a:srgbClr val="666666"/>
                </a:solidFill>
              </a:rPr>
              <a:t>a set of </a:t>
            </a:r>
            <a:endParaRPr b="1" i="1" sz="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900">
                <a:solidFill>
                  <a:srgbClr val="666666"/>
                </a:solidFill>
              </a:rPr>
              <a:t>concepts</a:t>
            </a:r>
            <a:endParaRPr b="1" i="1" sz="900">
              <a:solidFill>
                <a:srgbClr val="666666"/>
              </a:solidFill>
            </a:endParaRPr>
          </a:p>
        </p:txBody>
      </p:sp>
      <p:cxnSp>
        <p:nvCxnSpPr>
          <p:cNvPr id="263" name="Google Shape;263;p21"/>
          <p:cNvCxnSpPr>
            <a:stCxn id="248" idx="2"/>
            <a:endCxn id="251" idx="0"/>
          </p:cNvCxnSpPr>
          <p:nvPr/>
        </p:nvCxnSpPr>
        <p:spPr>
          <a:xfrm>
            <a:off x="6768769" y="1433902"/>
            <a:ext cx="925500" cy="3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21"/>
          <p:cNvSpPr/>
          <p:nvPr/>
        </p:nvSpPr>
        <p:spPr>
          <a:xfrm rot="5400000">
            <a:off x="665850" y="1331075"/>
            <a:ext cx="370800" cy="460500"/>
          </a:xfrm>
          <a:prstGeom prst="bentUpArrow">
            <a:avLst>
              <a:gd fmla="val 25000" name="adj1"/>
              <a:gd fmla="val 23343" name="adj2"/>
              <a:gd fmla="val 25000" name="adj3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1"/>
          <p:cNvSpPr txBox="1"/>
          <p:nvPr/>
        </p:nvSpPr>
        <p:spPr>
          <a:xfrm>
            <a:off x="1144700" y="1753300"/>
            <a:ext cx="3474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l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Tagging  a text with the most relevant class from a set of concepts</a:t>
            </a:r>
            <a:endParaRPr sz="1200"/>
          </a:p>
        </p:txBody>
      </p:sp>
      <p:cxnSp>
        <p:nvCxnSpPr>
          <p:cNvPr id="266" name="Google Shape;266;p21"/>
          <p:cNvCxnSpPr>
            <a:stCxn id="248" idx="2"/>
            <a:endCxn id="250" idx="0"/>
          </p:cNvCxnSpPr>
          <p:nvPr/>
        </p:nvCxnSpPr>
        <p:spPr>
          <a:xfrm>
            <a:off x="6768769" y="1433902"/>
            <a:ext cx="0" cy="3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21"/>
          <p:cNvSpPr txBox="1"/>
          <p:nvPr/>
        </p:nvSpPr>
        <p:spPr>
          <a:xfrm rot="-502874">
            <a:off x="2190660" y="3373833"/>
            <a:ext cx="1239033" cy="6850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500">
                <a:solidFill>
                  <a:srgbClr val="5B0F00"/>
                </a:solidFill>
                <a:latin typeface="Merriweather"/>
                <a:ea typeface="Merriweather"/>
                <a:cs typeface="Merriweather"/>
                <a:sym typeface="Merriweather"/>
              </a:rPr>
              <a:t>why is this important?</a:t>
            </a:r>
            <a:endParaRPr i="1" sz="1300">
              <a:solidFill>
                <a:srgbClr val="5B0F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8" name="Google Shape;268;p21"/>
          <p:cNvSpPr/>
          <p:nvPr/>
        </p:nvSpPr>
        <p:spPr>
          <a:xfrm rot="10800000">
            <a:off x="3390563" y="3138700"/>
            <a:ext cx="284400" cy="1048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1"/>
          <p:cNvSpPr txBox="1"/>
          <p:nvPr/>
        </p:nvSpPr>
        <p:spPr>
          <a:xfrm>
            <a:off x="3597313" y="3095950"/>
            <a:ext cx="35646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★"/>
            </a:pPr>
            <a:r>
              <a:rPr lang="el">
                <a:latin typeface="Merriweather"/>
                <a:ea typeface="Merriweather"/>
                <a:cs typeface="Merriweather"/>
                <a:sym typeface="Merriweather"/>
              </a:rPr>
              <a:t>Biomedical text annotation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★"/>
            </a:pPr>
            <a:r>
              <a:rPr lang="el">
                <a:latin typeface="Merriweather"/>
                <a:ea typeface="Merriweather"/>
                <a:cs typeface="Merriweather"/>
                <a:sym typeface="Merriweather"/>
              </a:rPr>
              <a:t>Wikipedia page tagging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★"/>
            </a:pPr>
            <a:r>
              <a:rPr lang="el">
                <a:latin typeface="Merriweather"/>
                <a:ea typeface="Merriweather"/>
                <a:cs typeface="Merriweather"/>
                <a:sym typeface="Merriweather"/>
              </a:rPr>
              <a:t>Amazon product labeling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Merriweather"/>
              <a:buChar char="★"/>
            </a:pPr>
            <a:r>
              <a:rPr b="1" lang="el" u="sng">
                <a:solidFill>
                  <a:srgbClr val="B45F06"/>
                </a:solidFill>
                <a:latin typeface="Merriweather"/>
                <a:ea typeface="Merriweather"/>
                <a:cs typeface="Merriweather"/>
                <a:sym typeface="Merriweather"/>
              </a:rPr>
              <a:t>Legal documents categorisation</a:t>
            </a:r>
            <a:endParaRPr b="1" u="sng">
              <a:solidFill>
                <a:srgbClr val="B45F0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★"/>
            </a:pPr>
            <a:r>
              <a:rPr b="1" lang="el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…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