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Proxima Nova"/>
      <p:regular r:id="rId44"/>
      <p:bold r:id="rId45"/>
      <p:italic r:id="rId46"/>
      <p:boldItalic r:id="rId47"/>
    </p:embeddedFont>
    <p:embeddedFont>
      <p:font typeface="Inter"/>
      <p:regular r:id="rId48"/>
      <p:bold r:id="rId49"/>
    </p:embeddedFont>
    <p:embeddedFont>
      <p:font typeface="Corbel"/>
      <p:regular r:id="rId50"/>
      <p:bold r:id="rId51"/>
      <p:italic r:id="rId52"/>
      <p:boldItalic r:id="rId53"/>
    </p:embeddedFont>
    <p:embeddedFont>
      <p:font typeface="Reem Kufi"/>
      <p:regular r:id="rId54"/>
      <p:bold r:id="rId55"/>
    </p:embeddedFont>
    <p:embeddedFont>
      <p:font typeface="Merriweather"/>
      <p:regular r:id="rId56"/>
      <p:bold r:id="rId57"/>
      <p:italic r:id="rId58"/>
      <p:boldItalic r:id="rId59"/>
    </p:embeddedFont>
    <p:embeddedFont>
      <p:font typeface="Alfa Slab One"/>
      <p:regular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ProximaNova-regular.fntdata"/><Relationship Id="rId43" Type="http://schemas.openxmlformats.org/officeDocument/2006/relationships/slide" Target="slides/slide38.xml"/><Relationship Id="rId46" Type="http://schemas.openxmlformats.org/officeDocument/2006/relationships/font" Target="fonts/ProximaNova-italic.fntdata"/><Relationship Id="rId45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Inter-regular.fntdata"/><Relationship Id="rId47" Type="http://schemas.openxmlformats.org/officeDocument/2006/relationships/font" Target="fonts/ProximaNova-boldItalic.fntdata"/><Relationship Id="rId49" Type="http://schemas.openxmlformats.org/officeDocument/2006/relationships/font" Target="fonts/Int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AlfaSlabOne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Corbel-bold.fntdata"/><Relationship Id="rId50" Type="http://schemas.openxmlformats.org/officeDocument/2006/relationships/font" Target="fonts/Corbel-regular.fntdata"/><Relationship Id="rId53" Type="http://schemas.openxmlformats.org/officeDocument/2006/relationships/font" Target="fonts/Corbel-boldItalic.fntdata"/><Relationship Id="rId52" Type="http://schemas.openxmlformats.org/officeDocument/2006/relationships/font" Target="fonts/Corbel-italic.fntdata"/><Relationship Id="rId11" Type="http://schemas.openxmlformats.org/officeDocument/2006/relationships/slide" Target="slides/slide6.xml"/><Relationship Id="rId55" Type="http://schemas.openxmlformats.org/officeDocument/2006/relationships/font" Target="fonts/ReemKufi-bold.fntdata"/><Relationship Id="rId10" Type="http://schemas.openxmlformats.org/officeDocument/2006/relationships/slide" Target="slides/slide5.xml"/><Relationship Id="rId54" Type="http://schemas.openxmlformats.org/officeDocument/2006/relationships/font" Target="fonts/ReemKufi-regular.fntdata"/><Relationship Id="rId13" Type="http://schemas.openxmlformats.org/officeDocument/2006/relationships/slide" Target="slides/slide8.xml"/><Relationship Id="rId57" Type="http://schemas.openxmlformats.org/officeDocument/2006/relationships/font" Target="fonts/Merriweather-bold.fntdata"/><Relationship Id="rId12" Type="http://schemas.openxmlformats.org/officeDocument/2006/relationships/slide" Target="slides/slide7.xml"/><Relationship Id="rId56" Type="http://schemas.openxmlformats.org/officeDocument/2006/relationships/font" Target="fonts/Merriweather-regular.fntdata"/><Relationship Id="rId15" Type="http://schemas.openxmlformats.org/officeDocument/2006/relationships/slide" Target="slides/slide10.xml"/><Relationship Id="rId59" Type="http://schemas.openxmlformats.org/officeDocument/2006/relationships/font" Target="fonts/Merriweather-boldItalic.fntdata"/><Relationship Id="rId14" Type="http://schemas.openxmlformats.org/officeDocument/2006/relationships/slide" Target="slides/slide9.xml"/><Relationship Id="rId58" Type="http://schemas.openxmlformats.org/officeDocument/2006/relationships/font" Target="fonts/Merriweather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8a0f0631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08a0f0631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9603cc8e5_0_1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9603cc8e5_0_1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9603cc8e5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09603cc8e5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9603cc8e5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9603cc8e5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9603cc8e5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09603cc8e5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9603cc8e5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9603cc8e5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9603cc8e5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09603cc8e5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09603cc8e5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09603cc8e5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09603cc8e5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09603cc8e5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09603cc8e5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09603cc8e5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09603cc8e5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09603cc8e5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9603cc8e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9603cc8e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9603cc8e5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9603cc8e5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096d1dd7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096d1dd7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096d1dd74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096d1dd74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096d1dd74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096d1dd74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096d1dd74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096d1dd74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096d1dd74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096d1dd74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9603cc8e5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9603cc8e5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09603cc8e5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09603cc8e5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096d1dd74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096d1dd74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09603cc8e5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09603cc8e5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9603cc8e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9603cc8e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096d1dd74c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096d1dd74c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096d1dd74c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096d1dd74c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096d1dd74c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096d1dd74c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1096d1dd74c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1096d1dd74c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09603cc8e5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109603cc8e5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09603cc8e5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09603cc8e5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09603cc8e5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109603cc8e5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1096d1dd74c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1096d1dd74c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09603cc8e5_0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09603cc8e5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9603cc8e5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9603cc8e5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9603cc8e5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9603cc8e5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9603cc8e5_0_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9603cc8e5_0_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9603cc8e5_0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9603cc8e5_0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9603cc8e5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9603cc8e5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9603cc8e5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9603cc8e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2796900" y="2202300"/>
            <a:ext cx="3550200" cy="738900"/>
          </a:xfrm>
          <a:prstGeom prst="rect">
            <a:avLst/>
          </a:prstGeom>
          <a:noFill/>
          <a:ln cap="flat" cmpd="sng" w="19050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800">
                <a:latin typeface="Proxima Nova"/>
                <a:ea typeface="Proxima Nova"/>
                <a:cs typeface="Proxima Nova"/>
                <a:sym typeface="Proxima Nova"/>
              </a:rPr>
              <a:t>Multi-label Text Classification</a:t>
            </a:r>
            <a:endParaRPr i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800">
                <a:latin typeface="Proxima Nova"/>
                <a:ea typeface="Proxima Nova"/>
                <a:cs typeface="Proxima Nova"/>
                <a:sym typeface="Proxima Nova"/>
              </a:rPr>
              <a:t>for Greek Legal Documents</a:t>
            </a:r>
            <a:endParaRPr i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796900" y="4105050"/>
            <a:ext cx="3550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7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Dec 2021</a:t>
            </a:r>
            <a:endParaRPr i="1" sz="17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7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Apostolos Papatheodorou</a:t>
            </a:r>
            <a:endParaRPr i="1" sz="17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898150" y="203475"/>
            <a:ext cx="3347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24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Thesis-</a:t>
            </a:r>
            <a:r>
              <a:rPr b="1" i="1" lang="el" sz="24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Presentation</a:t>
            </a:r>
            <a:r>
              <a:rPr b="1" i="1" lang="el" sz="24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b="1" i="1" sz="2400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59" name="Google Shape;59;p13"/>
          <p:cNvCxnSpPr/>
          <p:nvPr/>
        </p:nvCxnSpPr>
        <p:spPr>
          <a:xfrm flipH="1" rot="10800000">
            <a:off x="0" y="0"/>
            <a:ext cx="1080300" cy="37590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60" name="Google Shape;60;p13"/>
          <p:cNvCxnSpPr/>
          <p:nvPr/>
        </p:nvCxnSpPr>
        <p:spPr>
          <a:xfrm flipH="1" rot="10800000">
            <a:off x="8063700" y="1384500"/>
            <a:ext cx="1080300" cy="37590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2" name="Google Shape;262;p22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263" name="Google Shape;263;p22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Related work:   </a:t>
            </a:r>
            <a:r>
              <a:rPr i="1" lang="el" sz="20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Early work</a:t>
            </a:r>
            <a:endParaRPr i="1" sz="20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64" name="Google Shape;264;p22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2"/>
          <p:cNvSpPr txBox="1"/>
          <p:nvPr/>
        </p:nvSpPr>
        <p:spPr>
          <a:xfrm>
            <a:off x="132150" y="850575"/>
            <a:ext cx="34383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" sz="1200">
                <a:latin typeface="Merriweather"/>
                <a:ea typeface="Merriweather"/>
                <a:cs typeface="Merriweather"/>
                <a:sym typeface="Merriweather"/>
              </a:rPr>
              <a:t>Many suggestions to address the problem: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sz="12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6" name="Google Shape;266;p22"/>
          <p:cNvSpPr txBox="1"/>
          <p:nvPr/>
        </p:nvSpPr>
        <p:spPr>
          <a:xfrm>
            <a:off x="621100" y="1213925"/>
            <a:ext cx="3438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200" u="sng">
                <a:latin typeface="Corbel"/>
                <a:ea typeface="Corbel"/>
                <a:cs typeface="Corbel"/>
                <a:sym typeface="Corbel"/>
              </a:rPr>
              <a:t>One-vs-All</a:t>
            </a:r>
            <a:r>
              <a:rPr b="1" lang="el" sz="1200">
                <a:solidFill>
                  <a:srgbClr val="434343"/>
                </a:solidFill>
                <a:latin typeface="Corbel"/>
                <a:ea typeface="Corbel"/>
                <a:cs typeface="Corbel"/>
                <a:sym typeface="Corbel"/>
              </a:rPr>
              <a:t>:  Transform the problem into another format (e.g. binary or multi-class TC)</a:t>
            </a:r>
            <a:endParaRPr b="1" sz="1200">
              <a:solidFill>
                <a:srgbClr val="43434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2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Tree-based</a:t>
            </a:r>
            <a:r>
              <a:rPr b="1" lang="el" sz="1200">
                <a:solidFill>
                  <a:srgbClr val="434343"/>
                </a:solidFill>
                <a:latin typeface="Corbel"/>
                <a:ea typeface="Corbel"/>
                <a:cs typeface="Corbel"/>
                <a:sym typeface="Corbel"/>
              </a:rPr>
              <a:t>:  Partition the label space in a tree manner and learn a classifier per internal node</a:t>
            </a:r>
            <a:endParaRPr b="1" sz="1200">
              <a:solidFill>
                <a:srgbClr val="43434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Other solutions</a:t>
            </a:r>
            <a:r>
              <a:rPr b="1" lang="el" sz="1200">
                <a:solidFill>
                  <a:srgbClr val="434343"/>
                </a:solidFill>
                <a:latin typeface="Corbel"/>
                <a:ea typeface="Corbel"/>
                <a:cs typeface="Corbel"/>
                <a:sym typeface="Corbel"/>
              </a:rPr>
              <a:t>:  Seq2Seq, Adapted methods Embedding based techniques, etc.</a:t>
            </a:r>
            <a:endParaRPr b="1" sz="1200">
              <a:solidFill>
                <a:srgbClr val="43434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7" name="Google Shape;267;p22"/>
          <p:cNvSpPr txBox="1"/>
          <p:nvPr/>
        </p:nvSpPr>
        <p:spPr>
          <a:xfrm>
            <a:off x="4846250" y="1268925"/>
            <a:ext cx="4004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200" u="sng">
                <a:solidFill>
                  <a:srgbClr val="980000"/>
                </a:solidFill>
                <a:latin typeface="Corbel"/>
                <a:ea typeface="Corbel"/>
                <a:cs typeface="Corbel"/>
                <a:sym typeface="Corbel"/>
              </a:rPr>
              <a:t>Drawbacks</a:t>
            </a:r>
            <a:endParaRPr b="1" sz="1200" u="sng">
              <a:solidFill>
                <a:srgbClr val="98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rbel"/>
              <a:buChar char="●"/>
            </a:pPr>
            <a:r>
              <a:rPr lang="el" sz="1200">
                <a:latin typeface="Corbel"/>
                <a:ea typeface="Corbel"/>
                <a:cs typeface="Corbel"/>
                <a:sym typeface="Corbel"/>
              </a:rPr>
              <a:t>Use simple text representation methods (BoW)</a:t>
            </a:r>
            <a:endParaRPr sz="1200">
              <a:latin typeface="Corbel"/>
              <a:ea typeface="Corbel"/>
              <a:cs typeface="Corbel"/>
              <a:sym typeface="Corbe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rbel"/>
              <a:buChar char="●"/>
            </a:pPr>
            <a:r>
              <a:rPr lang="el" sz="1200">
                <a:latin typeface="Corbel"/>
                <a:ea typeface="Corbel"/>
                <a:cs typeface="Corbel"/>
                <a:sym typeface="Corbel"/>
              </a:rPr>
              <a:t>Disregard valuable grammar and  semantic context information from the raw text sequences</a:t>
            </a:r>
            <a:endParaRPr b="0" sz="12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8" name="Google Shape;268;p22"/>
          <p:cNvSpPr txBox="1"/>
          <p:nvPr/>
        </p:nvSpPr>
        <p:spPr>
          <a:xfrm>
            <a:off x="593350" y="3312750"/>
            <a:ext cx="3493800" cy="1108200"/>
          </a:xfrm>
          <a:prstGeom prst="rect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2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Deep learning methods:</a:t>
            </a:r>
            <a:r>
              <a:rPr lang="el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Char char="●"/>
            </a:pPr>
            <a:r>
              <a:rPr lang="el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Employ modern AI techniques to derive better text representations</a:t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Char char="●"/>
            </a:pPr>
            <a:r>
              <a:rPr lang="el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Improve the quality of their predictions and have achieved SOTA results in the field</a:t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9" name="Google Shape;269;p22"/>
          <p:cNvSpPr/>
          <p:nvPr/>
        </p:nvSpPr>
        <p:spPr>
          <a:xfrm>
            <a:off x="4059400" y="1146375"/>
            <a:ext cx="533700" cy="1717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0" name="Google Shape;270;p22"/>
          <p:cNvSpPr/>
          <p:nvPr/>
        </p:nvSpPr>
        <p:spPr>
          <a:xfrm>
            <a:off x="4305150" y="3649800"/>
            <a:ext cx="533700" cy="24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rgbClr val="1D1A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2"/>
          <p:cNvSpPr/>
          <p:nvPr/>
        </p:nvSpPr>
        <p:spPr>
          <a:xfrm flipH="1">
            <a:off x="4988525" y="2970975"/>
            <a:ext cx="3555000" cy="16623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2"/>
          <p:cNvSpPr txBox="1"/>
          <p:nvPr/>
        </p:nvSpPr>
        <p:spPr>
          <a:xfrm>
            <a:off x="4986575" y="3340350"/>
            <a:ext cx="3558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rbel"/>
              <a:buChar char="➢"/>
            </a:pPr>
            <a:r>
              <a:rPr lang="el" sz="1200">
                <a:latin typeface="Corbel"/>
                <a:ea typeface="Corbel"/>
                <a:cs typeface="Corbel"/>
                <a:sym typeface="Corbel"/>
              </a:rPr>
              <a:t>The XMTC problem is really challenging</a:t>
            </a:r>
            <a:endParaRPr sz="1200">
              <a:latin typeface="Corbel"/>
              <a:ea typeface="Corbel"/>
              <a:cs typeface="Corbel"/>
              <a:sym typeface="Corbe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rbel"/>
              <a:buChar char="➢"/>
            </a:pPr>
            <a:r>
              <a:rPr lang="el" sz="1200">
                <a:latin typeface="Corbel"/>
                <a:ea typeface="Corbel"/>
                <a:cs typeface="Corbel"/>
                <a:sym typeface="Corbel"/>
              </a:rPr>
              <a:t>To blindly apply modern DL methods leads to suboptimal solutions</a:t>
            </a:r>
            <a:endParaRPr sz="1200">
              <a:latin typeface="Corbel"/>
              <a:ea typeface="Corbel"/>
              <a:cs typeface="Corbel"/>
              <a:sym typeface="Corbe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rbel"/>
              <a:ea typeface="Corbel"/>
              <a:cs typeface="Corbel"/>
              <a:sym typeface="Corbe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rbel"/>
              <a:buChar char="➢"/>
            </a:pPr>
            <a:r>
              <a:rPr b="1" lang="el" sz="1200">
                <a:solidFill>
                  <a:srgbClr val="434343"/>
                </a:solidFill>
                <a:latin typeface="Corbel"/>
                <a:ea typeface="Corbel"/>
                <a:cs typeface="Corbel"/>
                <a:sym typeface="Corbel"/>
              </a:rPr>
              <a:t>Let’s rely and build on stable scientific work and SOTA publications!</a:t>
            </a:r>
            <a:endParaRPr b="1" sz="1200">
              <a:solidFill>
                <a:srgbClr val="43434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3" name="Google Shape;273;p22"/>
          <p:cNvSpPr txBox="1"/>
          <p:nvPr/>
        </p:nvSpPr>
        <p:spPr>
          <a:xfrm>
            <a:off x="6059825" y="3029075"/>
            <a:ext cx="1412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>
                <a:solidFill>
                  <a:srgbClr val="980000"/>
                </a:solidFill>
                <a:latin typeface="Merriweather"/>
                <a:ea typeface="Merriweather"/>
                <a:cs typeface="Merriweather"/>
                <a:sym typeface="Merriweather"/>
              </a:rPr>
              <a:t>however</a:t>
            </a:r>
            <a:endParaRPr b="0" i="0" sz="1400" u="none" cap="none" strike="noStrike">
              <a:solidFill>
                <a:srgbClr val="98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8" name="Google Shape;278;p23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279" name="Google Shape;279;p23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3"/>
          <p:cNvSpPr txBox="1"/>
          <p:nvPr/>
        </p:nvSpPr>
        <p:spPr>
          <a:xfrm>
            <a:off x="751400" y="937284"/>
            <a:ext cx="3438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" sz="1300">
                <a:latin typeface="Merriweather"/>
                <a:ea typeface="Merriweather"/>
                <a:cs typeface="Merriweather"/>
                <a:sym typeface="Merriweather"/>
              </a:rPr>
              <a:t>DL for XMTC :</a:t>
            </a: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 Some interesting ideas…</a:t>
            </a:r>
            <a:endParaRPr b="0" i="0" sz="13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1" name="Google Shape;281;p23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Related work:   </a:t>
            </a:r>
            <a:r>
              <a:rPr i="1" lang="el" sz="20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publications</a:t>
            </a:r>
            <a:endParaRPr i="1" sz="20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pic>
        <p:nvPicPr>
          <p:cNvPr id="282" name="Google Shape;2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00532">
            <a:off x="145633" y="784514"/>
            <a:ext cx="511056" cy="610648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3"/>
          <p:cNvSpPr/>
          <p:nvPr/>
        </p:nvSpPr>
        <p:spPr>
          <a:xfrm>
            <a:off x="1216234" y="1546862"/>
            <a:ext cx="178200" cy="1734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4" name="Google Shape;284;p23"/>
          <p:cNvSpPr txBox="1"/>
          <p:nvPr/>
        </p:nvSpPr>
        <p:spPr>
          <a:xfrm>
            <a:off x="1499137" y="1459186"/>
            <a:ext cx="34689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l" sz="1400" u="none" cap="none" strike="noStrike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Aspect/Feature Based Sentiment Analysis</a:t>
            </a:r>
            <a:endParaRPr b="1" i="0" sz="1400" u="none" cap="none" strike="noStrike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5" name="Google Shape;285;p23"/>
          <p:cNvSpPr/>
          <p:nvPr/>
        </p:nvSpPr>
        <p:spPr>
          <a:xfrm>
            <a:off x="1343053" y="1390475"/>
            <a:ext cx="3625200" cy="422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3"/>
          <p:cNvSpPr/>
          <p:nvPr/>
        </p:nvSpPr>
        <p:spPr>
          <a:xfrm>
            <a:off x="1005325" y="1397475"/>
            <a:ext cx="493800" cy="422700"/>
          </a:xfrm>
          <a:prstGeom prst="chevron">
            <a:avLst>
              <a:gd fmla="val 50000" name="adj"/>
            </a:avLst>
          </a:prstGeom>
          <a:solidFill>
            <a:srgbClr val="FF9900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3"/>
          <p:cNvSpPr txBox="1"/>
          <p:nvPr/>
        </p:nvSpPr>
        <p:spPr>
          <a:xfrm>
            <a:off x="1546619" y="1444576"/>
            <a:ext cx="32607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l" sz="1200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Layer wise guided training for BERT</a:t>
            </a:r>
            <a:endParaRPr b="1" sz="1200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l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Manginas et. al (2020)</a:t>
            </a:r>
            <a:endParaRPr b="1" i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8" name="Google Shape;288;p23"/>
          <p:cNvSpPr/>
          <p:nvPr/>
        </p:nvSpPr>
        <p:spPr>
          <a:xfrm>
            <a:off x="913350" y="2077800"/>
            <a:ext cx="7317300" cy="2573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3"/>
          <p:cNvSpPr txBox="1"/>
          <p:nvPr/>
        </p:nvSpPr>
        <p:spPr>
          <a:xfrm>
            <a:off x="3375301" y="2077800"/>
            <a:ext cx="23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u="sng"/>
              <a:t>What is BERT?</a:t>
            </a:r>
            <a:endParaRPr b="1" i="1" u="sng"/>
          </a:p>
        </p:txBody>
      </p:sp>
      <p:pic>
        <p:nvPicPr>
          <p:cNvPr id="290" name="Google Shape;29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1050" y="2505850"/>
            <a:ext cx="2939575" cy="207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1" name="Google Shape;291;p23"/>
          <p:cNvSpPr txBox="1"/>
          <p:nvPr/>
        </p:nvSpPr>
        <p:spPr>
          <a:xfrm>
            <a:off x="802625" y="2505850"/>
            <a:ext cx="4117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Bert is based  on Transformer-based  architecture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Pretrained on big corpora including Wikipedia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Can be easily fine tuned with one additional layer</a:t>
            </a:r>
            <a:endParaRPr b="1" sz="1100"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" name="Google Shape;296;p24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297" name="Google Shape;297;p24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4"/>
          <p:cNvSpPr txBox="1"/>
          <p:nvPr/>
        </p:nvSpPr>
        <p:spPr>
          <a:xfrm>
            <a:off x="751400" y="937284"/>
            <a:ext cx="3438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" sz="1300">
                <a:latin typeface="Merriweather"/>
                <a:ea typeface="Merriweather"/>
                <a:cs typeface="Merriweather"/>
                <a:sym typeface="Merriweather"/>
              </a:rPr>
              <a:t>DL for XMTC :</a:t>
            </a: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 Some interesting ideas…</a:t>
            </a:r>
            <a:endParaRPr b="0" i="0" sz="13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99" name="Google Shape;2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00532">
            <a:off x="145633" y="784514"/>
            <a:ext cx="511056" cy="610648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4"/>
          <p:cNvSpPr/>
          <p:nvPr/>
        </p:nvSpPr>
        <p:spPr>
          <a:xfrm>
            <a:off x="1216234" y="1546862"/>
            <a:ext cx="178200" cy="1734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1" name="Google Shape;301;p24"/>
          <p:cNvSpPr txBox="1"/>
          <p:nvPr/>
        </p:nvSpPr>
        <p:spPr>
          <a:xfrm>
            <a:off x="1499137" y="1459186"/>
            <a:ext cx="34689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l" sz="1400" u="none" cap="none" strike="noStrike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Aspect/Feature Based Sentiment Analysis</a:t>
            </a:r>
            <a:endParaRPr b="1" i="0" sz="1400" u="none" cap="none" strike="noStrike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2" name="Google Shape;302;p24"/>
          <p:cNvSpPr/>
          <p:nvPr/>
        </p:nvSpPr>
        <p:spPr>
          <a:xfrm>
            <a:off x="1343053" y="1390475"/>
            <a:ext cx="3625200" cy="422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4"/>
          <p:cNvSpPr/>
          <p:nvPr/>
        </p:nvSpPr>
        <p:spPr>
          <a:xfrm>
            <a:off x="1005325" y="1397475"/>
            <a:ext cx="493800" cy="422700"/>
          </a:xfrm>
          <a:prstGeom prst="chevron">
            <a:avLst>
              <a:gd fmla="val 50000" name="adj"/>
            </a:avLst>
          </a:prstGeom>
          <a:solidFill>
            <a:srgbClr val="FF9900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4"/>
          <p:cNvSpPr txBox="1"/>
          <p:nvPr/>
        </p:nvSpPr>
        <p:spPr>
          <a:xfrm>
            <a:off x="1546619" y="1444576"/>
            <a:ext cx="32607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l" sz="1200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Layer wise guided training for BERT</a:t>
            </a:r>
            <a:endParaRPr b="1" sz="1200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l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Manginas et. al (2020)</a:t>
            </a:r>
            <a:endParaRPr b="1" i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5" name="Google Shape;305;p24"/>
          <p:cNvSpPr/>
          <p:nvPr/>
        </p:nvSpPr>
        <p:spPr>
          <a:xfrm>
            <a:off x="913350" y="2077800"/>
            <a:ext cx="7317300" cy="2573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4"/>
          <p:cNvSpPr txBox="1"/>
          <p:nvPr/>
        </p:nvSpPr>
        <p:spPr>
          <a:xfrm>
            <a:off x="802625" y="2505850"/>
            <a:ext cx="41178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Bert is based  on Transformer-based  architecture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Pretrained on big corpora including Wikipedia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Can be easily fine tuned with one additional layer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b="1" lang="el" sz="1100" u="sng">
                <a:latin typeface="Merriweather"/>
                <a:ea typeface="Merriweather"/>
                <a:cs typeface="Merriweather"/>
                <a:sym typeface="Merriweather"/>
              </a:rPr>
              <a:t>The BERT-base version contains 12 layers (transformer blocks)</a:t>
            </a:r>
            <a:endParaRPr b="1" sz="1100" u="sng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❏"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Greek-BERT and multilingual bert versions are available  </a:t>
            </a:r>
            <a:endParaRPr b="1" sz="1100"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7" name="Google Shape;307;p24"/>
          <p:cNvSpPr txBox="1"/>
          <p:nvPr/>
        </p:nvSpPr>
        <p:spPr>
          <a:xfrm>
            <a:off x="3375301" y="2077800"/>
            <a:ext cx="23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u="sng"/>
              <a:t>What is BERT?</a:t>
            </a:r>
            <a:endParaRPr b="1" i="1" u="sng"/>
          </a:p>
        </p:txBody>
      </p:sp>
      <p:pic>
        <p:nvPicPr>
          <p:cNvPr id="308" name="Google Shape;30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700" y="2505850"/>
            <a:ext cx="3006325" cy="20749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9" name="Google Shape;309;p24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Related work:   </a:t>
            </a:r>
            <a:r>
              <a:rPr i="1" lang="el" sz="20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publications</a:t>
            </a:r>
            <a:endParaRPr i="1" sz="20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" name="Google Shape;314;p25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315" name="Google Shape;315;p25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5"/>
          <p:cNvSpPr txBox="1"/>
          <p:nvPr/>
        </p:nvSpPr>
        <p:spPr>
          <a:xfrm>
            <a:off x="751400" y="937284"/>
            <a:ext cx="3438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" sz="1300">
                <a:latin typeface="Merriweather"/>
                <a:ea typeface="Merriweather"/>
                <a:cs typeface="Merriweather"/>
                <a:sym typeface="Merriweather"/>
              </a:rPr>
              <a:t>DL for XMTC :</a:t>
            </a: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 Some interesting ideas…</a:t>
            </a:r>
            <a:endParaRPr b="0" i="0" sz="13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17" name="Google Shape;3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00532">
            <a:off x="145633" y="784514"/>
            <a:ext cx="511056" cy="610648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5"/>
          <p:cNvSpPr/>
          <p:nvPr/>
        </p:nvSpPr>
        <p:spPr>
          <a:xfrm>
            <a:off x="1216234" y="1546862"/>
            <a:ext cx="178200" cy="1734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9" name="Google Shape;319;p25"/>
          <p:cNvSpPr txBox="1"/>
          <p:nvPr/>
        </p:nvSpPr>
        <p:spPr>
          <a:xfrm>
            <a:off x="1499137" y="1459186"/>
            <a:ext cx="34689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l" sz="1400" u="none" cap="none" strike="noStrike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Aspect/Feature Based Sentiment Analysis</a:t>
            </a:r>
            <a:endParaRPr b="1" i="0" sz="1400" u="none" cap="none" strike="noStrike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0" name="Google Shape;320;p25"/>
          <p:cNvSpPr/>
          <p:nvPr/>
        </p:nvSpPr>
        <p:spPr>
          <a:xfrm>
            <a:off x="1343053" y="1390475"/>
            <a:ext cx="3625200" cy="422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5"/>
          <p:cNvSpPr/>
          <p:nvPr/>
        </p:nvSpPr>
        <p:spPr>
          <a:xfrm>
            <a:off x="1005325" y="1397475"/>
            <a:ext cx="493800" cy="422700"/>
          </a:xfrm>
          <a:prstGeom prst="chevron">
            <a:avLst>
              <a:gd fmla="val 50000" name="adj"/>
            </a:avLst>
          </a:prstGeom>
          <a:solidFill>
            <a:srgbClr val="FF9900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5"/>
          <p:cNvSpPr txBox="1"/>
          <p:nvPr/>
        </p:nvSpPr>
        <p:spPr>
          <a:xfrm>
            <a:off x="1546619" y="1444576"/>
            <a:ext cx="32607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l" sz="1200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Layer wise guided training for BERT</a:t>
            </a:r>
            <a:endParaRPr b="1" sz="1200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l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Manginas et. al (2020)</a:t>
            </a:r>
            <a:endParaRPr b="1" i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23" name="Google Shape;32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6688" y="2939488"/>
            <a:ext cx="5040000" cy="187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24" name="Google Shape;324;p25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Related work:   </a:t>
            </a:r>
            <a:r>
              <a:rPr i="1" lang="el" sz="20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publications</a:t>
            </a:r>
            <a:endParaRPr i="1" sz="20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325" name="Google Shape;325;p25"/>
          <p:cNvSpPr txBox="1"/>
          <p:nvPr/>
        </p:nvSpPr>
        <p:spPr>
          <a:xfrm>
            <a:off x="1343047" y="1787225"/>
            <a:ext cx="4994100" cy="1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➢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Use BERT-based models and  exploit  the label hierarchy 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➢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Main objective is to </a:t>
            </a:r>
            <a:r>
              <a:rPr b="1" i="1" lang="el" sz="105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interconnect predictions of different levels of hierarchy with specific BERT layers</a:t>
            </a:r>
            <a:endParaRPr b="1" i="1" sz="1050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➢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Target: </a:t>
            </a:r>
            <a:r>
              <a:rPr b="1" i="1" lang="el" sz="105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To achieve better fine-tuning &amp;  parameter utilisation</a:t>
            </a:r>
            <a:r>
              <a:rPr lang="el" sz="105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050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➢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Suggest </a:t>
            </a:r>
            <a:r>
              <a:rPr b="1" i="1" lang="el" sz="105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5 variants</a:t>
            </a: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 (Flat, Last6, OnebyOne, In-Pairs, hybrid)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➢"/>
            </a:pPr>
            <a:r>
              <a:rPr b="1" lang="el" sz="105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Compare the [CLS] representation</a:t>
            </a: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to evaluate their results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Google Shape;330;p26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331" name="Google Shape;331;p26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6"/>
          <p:cNvSpPr txBox="1"/>
          <p:nvPr/>
        </p:nvSpPr>
        <p:spPr>
          <a:xfrm>
            <a:off x="751400" y="937284"/>
            <a:ext cx="3438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" sz="1300">
                <a:latin typeface="Merriweather"/>
                <a:ea typeface="Merriweather"/>
                <a:cs typeface="Merriweather"/>
                <a:sym typeface="Merriweather"/>
              </a:rPr>
              <a:t>DL for XMTC :</a:t>
            </a: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 Some interesting ideas…</a:t>
            </a:r>
            <a:endParaRPr b="0" i="0" sz="13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33" name="Google Shape;3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00532">
            <a:off x="145633" y="784514"/>
            <a:ext cx="511056" cy="610648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6"/>
          <p:cNvSpPr/>
          <p:nvPr/>
        </p:nvSpPr>
        <p:spPr>
          <a:xfrm>
            <a:off x="1216234" y="1546862"/>
            <a:ext cx="178200" cy="1734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5" name="Google Shape;335;p26"/>
          <p:cNvSpPr txBox="1"/>
          <p:nvPr/>
        </p:nvSpPr>
        <p:spPr>
          <a:xfrm>
            <a:off x="1499137" y="1459186"/>
            <a:ext cx="34689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l" sz="1400" u="none" cap="none" strike="noStrike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Aspect/Feature Based Sentiment Analysis</a:t>
            </a:r>
            <a:endParaRPr b="1" i="0" sz="1400" u="none" cap="none" strike="noStrike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6" name="Google Shape;336;p26"/>
          <p:cNvSpPr/>
          <p:nvPr/>
        </p:nvSpPr>
        <p:spPr>
          <a:xfrm>
            <a:off x="1343053" y="1390475"/>
            <a:ext cx="3625200" cy="422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6"/>
          <p:cNvSpPr/>
          <p:nvPr/>
        </p:nvSpPr>
        <p:spPr>
          <a:xfrm>
            <a:off x="1005325" y="1397475"/>
            <a:ext cx="493800" cy="422700"/>
          </a:xfrm>
          <a:prstGeom prst="chevron">
            <a:avLst>
              <a:gd fmla="val 50000" name="adj"/>
            </a:avLst>
          </a:prstGeom>
          <a:solidFill>
            <a:srgbClr val="FF9900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6"/>
          <p:cNvSpPr txBox="1"/>
          <p:nvPr/>
        </p:nvSpPr>
        <p:spPr>
          <a:xfrm>
            <a:off x="1546619" y="1444576"/>
            <a:ext cx="32607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l" sz="1200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Layer wise guided training for BERT</a:t>
            </a:r>
            <a:endParaRPr b="1" sz="1200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l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Manginas et. al (2020)</a:t>
            </a:r>
            <a:endParaRPr b="1" i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39" name="Google Shape;3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0225" y="3078713"/>
            <a:ext cx="6362161" cy="1735637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6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Related work:   </a:t>
            </a:r>
            <a:r>
              <a:rPr i="1" lang="el" sz="20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publications</a:t>
            </a:r>
            <a:endParaRPr i="1" sz="20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341" name="Google Shape;341;p26"/>
          <p:cNvSpPr txBox="1"/>
          <p:nvPr/>
        </p:nvSpPr>
        <p:spPr>
          <a:xfrm>
            <a:off x="1343047" y="1787225"/>
            <a:ext cx="4994100" cy="1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➢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Use BERT-based models and  exploit  the label hierarchy 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➢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Main objective is to </a:t>
            </a:r>
            <a:r>
              <a:rPr b="1" i="1" lang="el" sz="105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interconnect predictions of different levels of hierarchy with specific BERT layers</a:t>
            </a:r>
            <a:endParaRPr b="1" i="1" sz="1050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➢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Target: </a:t>
            </a:r>
            <a:r>
              <a:rPr b="1" i="1" lang="el" sz="105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To achieve better fine-tuning &amp;  parameter utilisation</a:t>
            </a:r>
            <a:r>
              <a:rPr lang="el" sz="105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050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➢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Suggest </a:t>
            </a:r>
            <a:r>
              <a:rPr b="1" i="1" lang="el" sz="105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5 variants</a:t>
            </a: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 (Flat, Last6, OnebyOne, In-Pairs, hybrid)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➢"/>
            </a:pPr>
            <a:r>
              <a:rPr b="1" lang="el" sz="105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Compare the [CLS] representation</a:t>
            </a: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to evaluate their results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6" name="Google Shape;346;p27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347" name="Google Shape;347;p27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7"/>
          <p:cNvSpPr txBox="1"/>
          <p:nvPr/>
        </p:nvSpPr>
        <p:spPr>
          <a:xfrm>
            <a:off x="751400" y="937284"/>
            <a:ext cx="3438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" sz="1300">
                <a:latin typeface="Merriweather"/>
                <a:ea typeface="Merriweather"/>
                <a:cs typeface="Merriweather"/>
                <a:sym typeface="Merriweather"/>
              </a:rPr>
              <a:t>DL for XMTC :</a:t>
            </a: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 Some interesting ideas…</a:t>
            </a:r>
            <a:endParaRPr b="0" i="0" sz="13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49" name="Google Shape;3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00532">
            <a:off x="145633" y="784514"/>
            <a:ext cx="511056" cy="610648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7"/>
          <p:cNvSpPr/>
          <p:nvPr/>
        </p:nvSpPr>
        <p:spPr>
          <a:xfrm>
            <a:off x="1216234" y="1546862"/>
            <a:ext cx="178200" cy="1734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1" name="Google Shape;351;p27"/>
          <p:cNvSpPr txBox="1"/>
          <p:nvPr/>
        </p:nvSpPr>
        <p:spPr>
          <a:xfrm>
            <a:off x="1499137" y="1459186"/>
            <a:ext cx="34689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l" sz="1400" u="none" cap="none" strike="noStrike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Aspect/Feature Based Sentiment Analysis</a:t>
            </a:r>
            <a:endParaRPr b="1" i="0" sz="1400" u="none" cap="none" strike="noStrike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2" name="Google Shape;352;p27"/>
          <p:cNvSpPr/>
          <p:nvPr/>
        </p:nvSpPr>
        <p:spPr>
          <a:xfrm>
            <a:off x="1343053" y="1390475"/>
            <a:ext cx="3625200" cy="422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7"/>
          <p:cNvSpPr/>
          <p:nvPr/>
        </p:nvSpPr>
        <p:spPr>
          <a:xfrm>
            <a:off x="1005325" y="1397475"/>
            <a:ext cx="493800" cy="422700"/>
          </a:xfrm>
          <a:prstGeom prst="chevron">
            <a:avLst>
              <a:gd fmla="val 50000" name="adj"/>
            </a:avLst>
          </a:prstGeom>
          <a:solidFill>
            <a:srgbClr val="FF9900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7"/>
          <p:cNvSpPr txBox="1"/>
          <p:nvPr/>
        </p:nvSpPr>
        <p:spPr>
          <a:xfrm>
            <a:off x="1546619" y="1444576"/>
            <a:ext cx="32607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l" sz="1200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Layer wise guided training for BERT</a:t>
            </a:r>
            <a:endParaRPr b="1" sz="1200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l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Manginas et. al (2020)</a:t>
            </a:r>
            <a:endParaRPr b="1" i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5" name="Google Shape;355;p27"/>
          <p:cNvSpPr/>
          <p:nvPr/>
        </p:nvSpPr>
        <p:spPr>
          <a:xfrm>
            <a:off x="1216234" y="2233012"/>
            <a:ext cx="178200" cy="1734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6" name="Google Shape;356;p27"/>
          <p:cNvSpPr txBox="1"/>
          <p:nvPr/>
        </p:nvSpPr>
        <p:spPr>
          <a:xfrm>
            <a:off x="1499137" y="2145336"/>
            <a:ext cx="34689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l" sz="1400" u="none" cap="none" strike="noStrike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Aspect/Feature Based Sentiment Analysis</a:t>
            </a:r>
            <a:endParaRPr b="1" i="0" sz="1400" u="none" cap="none" strike="noStrike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7" name="Google Shape;357;p27"/>
          <p:cNvSpPr/>
          <p:nvPr/>
        </p:nvSpPr>
        <p:spPr>
          <a:xfrm>
            <a:off x="1343053" y="2076625"/>
            <a:ext cx="3625200" cy="422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7"/>
          <p:cNvSpPr/>
          <p:nvPr/>
        </p:nvSpPr>
        <p:spPr>
          <a:xfrm>
            <a:off x="1005325" y="2083625"/>
            <a:ext cx="493800" cy="422700"/>
          </a:xfrm>
          <a:prstGeom prst="chevron">
            <a:avLst>
              <a:gd fmla="val 50000" name="adj"/>
            </a:avLst>
          </a:prstGeom>
          <a:solidFill>
            <a:srgbClr val="FF9900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7"/>
          <p:cNvSpPr txBox="1"/>
          <p:nvPr/>
        </p:nvSpPr>
        <p:spPr>
          <a:xfrm>
            <a:off x="1546619" y="2130726"/>
            <a:ext cx="32607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l" sz="1200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Correlation Networks (CorNet)</a:t>
            </a:r>
            <a:endParaRPr b="1" sz="1200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l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Xu et. al (2020)</a:t>
            </a:r>
            <a:endParaRPr b="1" i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0" name="Google Shape;360;p27"/>
          <p:cNvSpPr txBox="1"/>
          <p:nvPr/>
        </p:nvSpPr>
        <p:spPr>
          <a:xfrm>
            <a:off x="1343049" y="2633925"/>
            <a:ext cx="39945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➢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Propose the CorNert Unit, a module for extracting correlations across the label set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➢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Can be integrated into different structures (CNN, LSTM, BERt, etc.)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50"/>
              <a:buFont typeface="Merriweather"/>
              <a:buChar char="➢"/>
            </a:pPr>
            <a:r>
              <a:rPr b="1" lang="el" sz="105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Uses many [CLS] representations as feature vectors</a:t>
            </a:r>
            <a:endParaRPr b="1" sz="1050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61" name="Google Shape;36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0000" y="1981525"/>
            <a:ext cx="2484950" cy="2232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2" name="Google Shape;362;p27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Related work:   </a:t>
            </a:r>
            <a:r>
              <a:rPr i="1" lang="el" sz="20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publications</a:t>
            </a:r>
            <a:endParaRPr i="1" sz="20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7" name="Google Shape;367;p28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368" name="Google Shape;368;p28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8"/>
          <p:cNvSpPr txBox="1"/>
          <p:nvPr/>
        </p:nvSpPr>
        <p:spPr>
          <a:xfrm>
            <a:off x="751400" y="937284"/>
            <a:ext cx="3438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" sz="1300">
                <a:latin typeface="Merriweather"/>
                <a:ea typeface="Merriweather"/>
                <a:cs typeface="Merriweather"/>
                <a:sym typeface="Merriweather"/>
              </a:rPr>
              <a:t>DL for XMTC :</a:t>
            </a: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 Some interesting ideas…</a:t>
            </a:r>
            <a:endParaRPr b="0" i="0" sz="13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70" name="Google Shape;3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00532">
            <a:off x="145633" y="784514"/>
            <a:ext cx="511056" cy="61064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8"/>
          <p:cNvSpPr/>
          <p:nvPr/>
        </p:nvSpPr>
        <p:spPr>
          <a:xfrm>
            <a:off x="1216234" y="1546862"/>
            <a:ext cx="178200" cy="1734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2" name="Google Shape;372;p28"/>
          <p:cNvSpPr txBox="1"/>
          <p:nvPr/>
        </p:nvSpPr>
        <p:spPr>
          <a:xfrm>
            <a:off x="1499137" y="1459186"/>
            <a:ext cx="34689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l" sz="1400" u="none" cap="none" strike="noStrike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Aspect/Feature Based Sentiment Analysis</a:t>
            </a:r>
            <a:endParaRPr b="1" i="0" sz="1400" u="none" cap="none" strike="noStrike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3" name="Google Shape;373;p28"/>
          <p:cNvSpPr/>
          <p:nvPr/>
        </p:nvSpPr>
        <p:spPr>
          <a:xfrm>
            <a:off x="1343053" y="1390475"/>
            <a:ext cx="3625200" cy="422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8"/>
          <p:cNvSpPr/>
          <p:nvPr/>
        </p:nvSpPr>
        <p:spPr>
          <a:xfrm>
            <a:off x="1005325" y="1397475"/>
            <a:ext cx="493800" cy="422700"/>
          </a:xfrm>
          <a:prstGeom prst="chevron">
            <a:avLst>
              <a:gd fmla="val 50000" name="adj"/>
            </a:avLst>
          </a:prstGeom>
          <a:solidFill>
            <a:srgbClr val="FF9900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8"/>
          <p:cNvSpPr txBox="1"/>
          <p:nvPr/>
        </p:nvSpPr>
        <p:spPr>
          <a:xfrm>
            <a:off x="1546619" y="1444576"/>
            <a:ext cx="32607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l" sz="1200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Layer wise guided training for BERT</a:t>
            </a:r>
            <a:endParaRPr b="1" sz="1200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l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Manginas et. al (2020)</a:t>
            </a:r>
            <a:endParaRPr b="1" i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6" name="Google Shape;376;p28"/>
          <p:cNvSpPr/>
          <p:nvPr/>
        </p:nvSpPr>
        <p:spPr>
          <a:xfrm>
            <a:off x="1216234" y="2233012"/>
            <a:ext cx="178200" cy="1734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7" name="Google Shape;377;p28"/>
          <p:cNvSpPr txBox="1"/>
          <p:nvPr/>
        </p:nvSpPr>
        <p:spPr>
          <a:xfrm>
            <a:off x="1499137" y="2145336"/>
            <a:ext cx="34689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l" sz="1400" u="none" cap="none" strike="noStrike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Aspect/Feature Based Sentiment Analysis</a:t>
            </a:r>
            <a:endParaRPr b="1" i="0" sz="1400" u="none" cap="none" strike="noStrike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8" name="Google Shape;378;p28"/>
          <p:cNvSpPr/>
          <p:nvPr/>
        </p:nvSpPr>
        <p:spPr>
          <a:xfrm>
            <a:off x="1343053" y="2076625"/>
            <a:ext cx="3625200" cy="422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8"/>
          <p:cNvSpPr/>
          <p:nvPr/>
        </p:nvSpPr>
        <p:spPr>
          <a:xfrm>
            <a:off x="1005325" y="2083625"/>
            <a:ext cx="493800" cy="422700"/>
          </a:xfrm>
          <a:prstGeom prst="chevron">
            <a:avLst>
              <a:gd fmla="val 50000" name="adj"/>
            </a:avLst>
          </a:prstGeom>
          <a:solidFill>
            <a:srgbClr val="FF9900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8"/>
          <p:cNvSpPr txBox="1"/>
          <p:nvPr/>
        </p:nvSpPr>
        <p:spPr>
          <a:xfrm>
            <a:off x="1546619" y="2130726"/>
            <a:ext cx="32607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l" sz="1200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Correlation Networks (CorNet)</a:t>
            </a:r>
            <a:endParaRPr b="1" sz="1200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l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Xu et. al (2020)</a:t>
            </a:r>
            <a:endParaRPr b="1" i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81" name="Google Shape;3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0000" y="1980000"/>
            <a:ext cx="2484000" cy="2232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2" name="Google Shape;382;p28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Related work:   </a:t>
            </a:r>
            <a:r>
              <a:rPr i="1" lang="el" sz="20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publications</a:t>
            </a:r>
            <a:endParaRPr i="1" sz="20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383" name="Google Shape;383;p28"/>
          <p:cNvSpPr txBox="1"/>
          <p:nvPr/>
        </p:nvSpPr>
        <p:spPr>
          <a:xfrm>
            <a:off x="1343049" y="2633925"/>
            <a:ext cx="39945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➢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Propose the CorNert Unit, a module for extracting correlations across the label set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➢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Can be integrated into different structures (CNN, LSTM, BERt, etc.)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50"/>
              <a:buFont typeface="Merriweather"/>
              <a:buChar char="➢"/>
            </a:pPr>
            <a:r>
              <a:rPr b="1" lang="el" sz="105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Uses many [CLS] representations as feature vectors</a:t>
            </a:r>
            <a:endParaRPr b="1" sz="1050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8" name="Google Shape;388;p29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389" name="Google Shape;389;p29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9"/>
          <p:cNvSpPr txBox="1"/>
          <p:nvPr/>
        </p:nvSpPr>
        <p:spPr>
          <a:xfrm>
            <a:off x="751400" y="937284"/>
            <a:ext cx="3438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" sz="1300">
                <a:latin typeface="Merriweather"/>
                <a:ea typeface="Merriweather"/>
                <a:cs typeface="Merriweather"/>
                <a:sym typeface="Merriweather"/>
              </a:rPr>
              <a:t>DL for XMTC :</a:t>
            </a: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 Some interesting ideas…</a:t>
            </a:r>
            <a:endParaRPr b="0" i="0" sz="13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91" name="Google Shape;3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00532">
            <a:off x="145633" y="784514"/>
            <a:ext cx="511056" cy="610648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9"/>
          <p:cNvSpPr/>
          <p:nvPr/>
        </p:nvSpPr>
        <p:spPr>
          <a:xfrm>
            <a:off x="1216234" y="1546862"/>
            <a:ext cx="178200" cy="1734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3" name="Google Shape;393;p29"/>
          <p:cNvSpPr txBox="1"/>
          <p:nvPr/>
        </p:nvSpPr>
        <p:spPr>
          <a:xfrm>
            <a:off x="1499137" y="1459186"/>
            <a:ext cx="34689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l" sz="1400" u="none" cap="none" strike="noStrike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Aspect/Feature Based Sentiment Analysis</a:t>
            </a:r>
            <a:endParaRPr b="1" i="0" sz="1400" u="none" cap="none" strike="noStrike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4" name="Google Shape;394;p29"/>
          <p:cNvSpPr/>
          <p:nvPr/>
        </p:nvSpPr>
        <p:spPr>
          <a:xfrm>
            <a:off x="1343053" y="1390475"/>
            <a:ext cx="3625200" cy="422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9"/>
          <p:cNvSpPr/>
          <p:nvPr/>
        </p:nvSpPr>
        <p:spPr>
          <a:xfrm>
            <a:off x="1005325" y="1397475"/>
            <a:ext cx="493800" cy="422700"/>
          </a:xfrm>
          <a:prstGeom prst="chevron">
            <a:avLst>
              <a:gd fmla="val 50000" name="adj"/>
            </a:avLst>
          </a:prstGeom>
          <a:solidFill>
            <a:srgbClr val="FF9900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9"/>
          <p:cNvSpPr txBox="1"/>
          <p:nvPr/>
        </p:nvSpPr>
        <p:spPr>
          <a:xfrm>
            <a:off x="1546619" y="1444576"/>
            <a:ext cx="32607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l" sz="1200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Layer wise guided training for BERT</a:t>
            </a:r>
            <a:endParaRPr b="1" sz="1200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l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Manginas et. al (2020)</a:t>
            </a:r>
            <a:endParaRPr b="1" i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7" name="Google Shape;397;p29"/>
          <p:cNvSpPr/>
          <p:nvPr/>
        </p:nvSpPr>
        <p:spPr>
          <a:xfrm>
            <a:off x="1216234" y="2233012"/>
            <a:ext cx="178200" cy="1734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8" name="Google Shape;398;p29"/>
          <p:cNvSpPr txBox="1"/>
          <p:nvPr/>
        </p:nvSpPr>
        <p:spPr>
          <a:xfrm>
            <a:off x="1499137" y="2145336"/>
            <a:ext cx="34689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l" sz="1400" u="none" cap="none" strike="noStrike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Aspect/Feature Based Sentiment Analysis</a:t>
            </a:r>
            <a:endParaRPr b="1" i="0" sz="1400" u="none" cap="none" strike="noStrike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9" name="Google Shape;399;p29"/>
          <p:cNvSpPr/>
          <p:nvPr/>
        </p:nvSpPr>
        <p:spPr>
          <a:xfrm>
            <a:off x="1343053" y="2076625"/>
            <a:ext cx="3625200" cy="422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9"/>
          <p:cNvSpPr/>
          <p:nvPr/>
        </p:nvSpPr>
        <p:spPr>
          <a:xfrm>
            <a:off x="1005325" y="2083625"/>
            <a:ext cx="493800" cy="422700"/>
          </a:xfrm>
          <a:prstGeom prst="chevron">
            <a:avLst>
              <a:gd fmla="val 50000" name="adj"/>
            </a:avLst>
          </a:prstGeom>
          <a:solidFill>
            <a:srgbClr val="FF9900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9"/>
          <p:cNvSpPr txBox="1"/>
          <p:nvPr/>
        </p:nvSpPr>
        <p:spPr>
          <a:xfrm>
            <a:off x="1546619" y="2130726"/>
            <a:ext cx="32607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l" sz="1200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Correlation Networks (CorNet)</a:t>
            </a:r>
            <a:endParaRPr b="1" sz="1200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l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Xu et. al (2020)</a:t>
            </a:r>
            <a:endParaRPr b="1" i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2" name="Google Shape;402;p29"/>
          <p:cNvSpPr/>
          <p:nvPr/>
        </p:nvSpPr>
        <p:spPr>
          <a:xfrm>
            <a:off x="1216234" y="2926162"/>
            <a:ext cx="178200" cy="1734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3" name="Google Shape;403;p29"/>
          <p:cNvSpPr txBox="1"/>
          <p:nvPr/>
        </p:nvSpPr>
        <p:spPr>
          <a:xfrm>
            <a:off x="1499137" y="2838486"/>
            <a:ext cx="34689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l" sz="1400" u="none" cap="none" strike="noStrike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Aspect/Feature Based Sentiment Analysis</a:t>
            </a:r>
            <a:endParaRPr b="1" i="0" sz="1400" u="none" cap="none" strike="noStrike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4" name="Google Shape;404;p29"/>
          <p:cNvSpPr/>
          <p:nvPr/>
        </p:nvSpPr>
        <p:spPr>
          <a:xfrm>
            <a:off x="1343053" y="2769775"/>
            <a:ext cx="3625200" cy="422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9"/>
          <p:cNvSpPr/>
          <p:nvPr/>
        </p:nvSpPr>
        <p:spPr>
          <a:xfrm>
            <a:off x="1005325" y="2776775"/>
            <a:ext cx="493800" cy="422700"/>
          </a:xfrm>
          <a:prstGeom prst="chevron">
            <a:avLst>
              <a:gd fmla="val 50000" name="adj"/>
            </a:avLst>
          </a:prstGeom>
          <a:solidFill>
            <a:srgbClr val="FF9900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9"/>
          <p:cNvSpPr txBox="1"/>
          <p:nvPr/>
        </p:nvSpPr>
        <p:spPr>
          <a:xfrm>
            <a:off x="1403375" y="2846975"/>
            <a:ext cx="36252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l" sz="1200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Metadata­ TC  in Large Hierarchy</a:t>
            </a:r>
            <a:r>
              <a:rPr b="1" lang="el" sz="1200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(MATCH)</a:t>
            </a:r>
            <a:endParaRPr b="1" sz="1200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l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Zhang et. al (2020)</a:t>
            </a:r>
            <a:endParaRPr b="1" i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7" name="Google Shape;407;p29"/>
          <p:cNvSpPr txBox="1"/>
          <p:nvPr/>
        </p:nvSpPr>
        <p:spPr>
          <a:xfrm>
            <a:off x="1343049" y="3287875"/>
            <a:ext cx="3994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➢"/>
            </a:pPr>
            <a:r>
              <a:rPr b="1" lang="el" sz="105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Harness parent-child relations </a:t>
            </a:r>
            <a:endParaRPr b="1" sz="1050" u="sng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➢"/>
            </a:pPr>
            <a:r>
              <a:rPr b="1" lang="el" sz="105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Incorporate metadata into the training process</a:t>
            </a:r>
            <a:endParaRPr b="1" sz="1050" u="sng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➢"/>
            </a:pPr>
            <a:r>
              <a:rPr b="1" lang="el" sz="1050" u="sng">
                <a:latin typeface="Merriweather"/>
                <a:ea typeface="Merriweather"/>
                <a:cs typeface="Merriweather"/>
                <a:sym typeface="Merriweather"/>
              </a:rPr>
              <a:t>Uses many [CLS] representations as feature vectors</a:t>
            </a:r>
            <a:endParaRPr b="1" sz="1050"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08" name="Google Shape;408;p29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Related work:   </a:t>
            </a:r>
            <a:r>
              <a:rPr i="1" lang="el" sz="20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publications</a:t>
            </a:r>
            <a:endParaRPr i="1" sz="20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3" name="Google Shape;413;p30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414" name="Google Shape;414;p30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0"/>
          <p:cNvSpPr txBox="1"/>
          <p:nvPr/>
        </p:nvSpPr>
        <p:spPr>
          <a:xfrm>
            <a:off x="751400" y="937284"/>
            <a:ext cx="3438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" sz="1300">
                <a:latin typeface="Merriweather"/>
                <a:ea typeface="Merriweather"/>
                <a:cs typeface="Merriweather"/>
                <a:sym typeface="Merriweather"/>
              </a:rPr>
              <a:t>DL for XMTC :</a:t>
            </a: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 Some interesting ideas…</a:t>
            </a:r>
            <a:endParaRPr b="0" i="0" sz="13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16" name="Google Shape;4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00532">
            <a:off x="145633" y="784514"/>
            <a:ext cx="511056" cy="610648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0"/>
          <p:cNvSpPr/>
          <p:nvPr/>
        </p:nvSpPr>
        <p:spPr>
          <a:xfrm>
            <a:off x="1216234" y="1546862"/>
            <a:ext cx="178200" cy="1734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8" name="Google Shape;418;p30"/>
          <p:cNvSpPr txBox="1"/>
          <p:nvPr/>
        </p:nvSpPr>
        <p:spPr>
          <a:xfrm>
            <a:off x="1499137" y="1459186"/>
            <a:ext cx="34689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l" sz="1400" u="none" cap="none" strike="noStrike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Aspect/Feature Based Sentiment Analysis</a:t>
            </a:r>
            <a:endParaRPr b="1" i="0" sz="1400" u="none" cap="none" strike="noStrike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9" name="Google Shape;419;p30"/>
          <p:cNvSpPr/>
          <p:nvPr/>
        </p:nvSpPr>
        <p:spPr>
          <a:xfrm>
            <a:off x="1343053" y="1390475"/>
            <a:ext cx="3625200" cy="422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0"/>
          <p:cNvSpPr/>
          <p:nvPr/>
        </p:nvSpPr>
        <p:spPr>
          <a:xfrm>
            <a:off x="1005325" y="1397475"/>
            <a:ext cx="493800" cy="422700"/>
          </a:xfrm>
          <a:prstGeom prst="chevron">
            <a:avLst>
              <a:gd fmla="val 50000" name="adj"/>
            </a:avLst>
          </a:prstGeom>
          <a:solidFill>
            <a:srgbClr val="FF9900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0"/>
          <p:cNvSpPr txBox="1"/>
          <p:nvPr/>
        </p:nvSpPr>
        <p:spPr>
          <a:xfrm>
            <a:off x="1546619" y="1444576"/>
            <a:ext cx="32607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l" sz="1200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Layer wise guided training for BERT</a:t>
            </a:r>
            <a:endParaRPr b="1" sz="1200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l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Manginas et. al (2020)</a:t>
            </a:r>
            <a:endParaRPr b="1" i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2" name="Google Shape;422;p30"/>
          <p:cNvSpPr/>
          <p:nvPr/>
        </p:nvSpPr>
        <p:spPr>
          <a:xfrm>
            <a:off x="1216234" y="2233012"/>
            <a:ext cx="178200" cy="1734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3" name="Google Shape;423;p30"/>
          <p:cNvSpPr txBox="1"/>
          <p:nvPr/>
        </p:nvSpPr>
        <p:spPr>
          <a:xfrm>
            <a:off x="1499137" y="2145336"/>
            <a:ext cx="34689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l" sz="1400" u="none" cap="none" strike="noStrike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Aspect/Feature Based Sentiment Analysis</a:t>
            </a:r>
            <a:endParaRPr b="1" i="0" sz="1400" u="none" cap="none" strike="noStrike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4" name="Google Shape;424;p30"/>
          <p:cNvSpPr/>
          <p:nvPr/>
        </p:nvSpPr>
        <p:spPr>
          <a:xfrm>
            <a:off x="1343053" y="2076625"/>
            <a:ext cx="3625200" cy="422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0"/>
          <p:cNvSpPr/>
          <p:nvPr/>
        </p:nvSpPr>
        <p:spPr>
          <a:xfrm>
            <a:off x="1005325" y="2083625"/>
            <a:ext cx="493800" cy="422700"/>
          </a:xfrm>
          <a:prstGeom prst="chevron">
            <a:avLst>
              <a:gd fmla="val 50000" name="adj"/>
            </a:avLst>
          </a:prstGeom>
          <a:solidFill>
            <a:srgbClr val="FF9900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0"/>
          <p:cNvSpPr txBox="1"/>
          <p:nvPr/>
        </p:nvSpPr>
        <p:spPr>
          <a:xfrm>
            <a:off x="1546619" y="2130726"/>
            <a:ext cx="32607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l" sz="1200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Correlation Networks (CorNet)</a:t>
            </a:r>
            <a:endParaRPr b="1" sz="1200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l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Xu et. al (2020)</a:t>
            </a:r>
            <a:endParaRPr b="1" i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7" name="Google Shape;427;p30"/>
          <p:cNvSpPr/>
          <p:nvPr/>
        </p:nvSpPr>
        <p:spPr>
          <a:xfrm>
            <a:off x="5182325" y="1282150"/>
            <a:ext cx="553200" cy="2075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0"/>
          <p:cNvSpPr txBox="1"/>
          <p:nvPr/>
        </p:nvSpPr>
        <p:spPr>
          <a:xfrm>
            <a:off x="5997525" y="1460450"/>
            <a:ext cx="3105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200">
                <a:solidFill>
                  <a:srgbClr val="0363EB"/>
                </a:solidFill>
                <a:latin typeface="Merriweather"/>
                <a:ea typeface="Merriweather"/>
                <a:cs typeface="Merriweather"/>
                <a:sym typeface="Merriweather"/>
              </a:rPr>
              <a:t>Build upon the ideas of:</a:t>
            </a:r>
            <a:endParaRPr i="1" sz="1200">
              <a:solidFill>
                <a:srgbClr val="0363EB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3EB"/>
              </a:buClr>
              <a:buSzPts val="1200"/>
              <a:buFont typeface="Merriweather"/>
              <a:buAutoNum type="alphaUcPeriod"/>
            </a:pPr>
            <a:r>
              <a:rPr lang="el" sz="1200">
                <a:solidFill>
                  <a:srgbClr val="0363EB"/>
                </a:solidFill>
                <a:latin typeface="Merriweather"/>
                <a:ea typeface="Merriweather"/>
                <a:cs typeface="Merriweather"/>
                <a:sym typeface="Merriweather"/>
              </a:rPr>
              <a:t>Layer wise training </a:t>
            </a:r>
            <a:endParaRPr sz="1200">
              <a:solidFill>
                <a:srgbClr val="0363EB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3EB"/>
              </a:buClr>
              <a:buSzPts val="1200"/>
              <a:buFont typeface="Merriweather"/>
              <a:buAutoNum type="alphaUcPeriod"/>
            </a:pPr>
            <a:r>
              <a:rPr lang="el" sz="1200">
                <a:solidFill>
                  <a:srgbClr val="0363EB"/>
                </a:solidFill>
                <a:latin typeface="Merriweather"/>
                <a:ea typeface="Merriweather"/>
                <a:cs typeface="Merriweather"/>
                <a:sym typeface="Merriweather"/>
              </a:rPr>
              <a:t>Multiple [CLS] tokens</a:t>
            </a:r>
            <a:endParaRPr sz="1200">
              <a:solidFill>
                <a:srgbClr val="0363EB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3EB"/>
              </a:buClr>
              <a:buSzPts val="1200"/>
              <a:buFont typeface="Merriweather"/>
              <a:buAutoNum type="alphaUcPeriod"/>
            </a:pPr>
            <a:r>
              <a:rPr lang="el" sz="1200">
                <a:solidFill>
                  <a:srgbClr val="0363EB"/>
                </a:solidFill>
                <a:latin typeface="Merriweather"/>
                <a:ea typeface="Merriweather"/>
                <a:cs typeface="Merriweather"/>
                <a:sym typeface="Merriweather"/>
              </a:rPr>
              <a:t>Label hierarchy and correlations</a:t>
            </a:r>
            <a:endParaRPr b="1" sz="1050" u="sng">
              <a:solidFill>
                <a:srgbClr val="0363EB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29" name="Google Shape;429;p30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Related work:   </a:t>
            </a:r>
            <a:r>
              <a:rPr i="1" lang="el" sz="20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publications</a:t>
            </a:r>
            <a:endParaRPr i="1" sz="20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430" name="Google Shape;430;p30"/>
          <p:cNvSpPr/>
          <p:nvPr/>
        </p:nvSpPr>
        <p:spPr>
          <a:xfrm>
            <a:off x="1216234" y="2926162"/>
            <a:ext cx="178200" cy="1734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1" name="Google Shape;431;p30"/>
          <p:cNvSpPr txBox="1"/>
          <p:nvPr/>
        </p:nvSpPr>
        <p:spPr>
          <a:xfrm>
            <a:off x="1499137" y="2838486"/>
            <a:ext cx="34689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l" sz="1400" u="none" cap="none" strike="noStrike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Aspect/Feature Based Sentiment Analysis</a:t>
            </a:r>
            <a:endParaRPr b="1" i="0" sz="1400" u="none" cap="none" strike="noStrike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2" name="Google Shape;432;p30"/>
          <p:cNvSpPr/>
          <p:nvPr/>
        </p:nvSpPr>
        <p:spPr>
          <a:xfrm>
            <a:off x="1343053" y="2769775"/>
            <a:ext cx="3625200" cy="422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0"/>
          <p:cNvSpPr/>
          <p:nvPr/>
        </p:nvSpPr>
        <p:spPr>
          <a:xfrm>
            <a:off x="1005325" y="2776775"/>
            <a:ext cx="493800" cy="422700"/>
          </a:xfrm>
          <a:prstGeom prst="chevron">
            <a:avLst>
              <a:gd fmla="val 50000" name="adj"/>
            </a:avLst>
          </a:prstGeom>
          <a:solidFill>
            <a:srgbClr val="FF9900"/>
          </a:solidFill>
          <a:ln cap="flat" cmpd="sng" w="19050">
            <a:solidFill>
              <a:srgbClr val="036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0"/>
          <p:cNvSpPr txBox="1"/>
          <p:nvPr/>
        </p:nvSpPr>
        <p:spPr>
          <a:xfrm>
            <a:off x="1403375" y="2846975"/>
            <a:ext cx="36252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l" sz="1200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Metadata­ TC  in Large Hierarchy(MATCH)</a:t>
            </a:r>
            <a:endParaRPr b="1" sz="1200">
              <a:solidFill>
                <a:srgbClr val="8520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l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Zhang et. al (2020)</a:t>
            </a:r>
            <a:endParaRPr b="1" i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31"/>
          <p:cNvCxnSpPr/>
          <p:nvPr/>
        </p:nvCxnSpPr>
        <p:spPr>
          <a:xfrm>
            <a:off x="828000" y="4860000"/>
            <a:ext cx="7556400" cy="0"/>
          </a:xfrm>
          <a:prstGeom prst="straightConnector1">
            <a:avLst/>
          </a:prstGeom>
          <a:noFill/>
          <a:ln cap="flat" cmpd="sng" w="1524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31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441" name="Google Shape;441;p31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 A Greek legal TC dataset</a:t>
            </a:r>
            <a:endParaRPr b="1" i="1" sz="24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442" name="Google Shape;442;p31"/>
          <p:cNvSpPr txBox="1"/>
          <p:nvPr/>
        </p:nvSpPr>
        <p:spPr>
          <a:xfrm>
            <a:off x="393750" y="1020150"/>
            <a:ext cx="24012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Raptatrchis47k dataset</a:t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43" name="Google Shape;443;p31"/>
          <p:cNvSpPr txBox="1"/>
          <p:nvPr/>
        </p:nvSpPr>
        <p:spPr>
          <a:xfrm>
            <a:off x="482525" y="2346375"/>
            <a:ext cx="1846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The Structure: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44" name="Google Shape;4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26" y="1020161"/>
            <a:ext cx="3031500" cy="244851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45" name="Google Shape;445;p31"/>
          <p:cNvSpPr/>
          <p:nvPr/>
        </p:nvSpPr>
        <p:spPr>
          <a:xfrm>
            <a:off x="744538" y="1677603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6" name="Google Shape;446;p31"/>
          <p:cNvSpPr txBox="1"/>
          <p:nvPr/>
        </p:nvSpPr>
        <p:spPr>
          <a:xfrm>
            <a:off x="1062912" y="1601775"/>
            <a:ext cx="33366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2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Suitable for classification problems</a:t>
            </a:r>
            <a:endParaRPr b="1" i="0" sz="125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7" name="Google Shape;447;p31"/>
          <p:cNvSpPr/>
          <p:nvPr/>
        </p:nvSpPr>
        <p:spPr>
          <a:xfrm>
            <a:off x="744538" y="1922932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8" name="Google Shape;448;p31"/>
          <p:cNvSpPr txBox="1"/>
          <p:nvPr/>
        </p:nvSpPr>
        <p:spPr>
          <a:xfrm>
            <a:off x="1062937" y="1843641"/>
            <a:ext cx="3178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2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Greek legal texts from 1825 - 2015</a:t>
            </a:r>
            <a:endParaRPr b="1" sz="12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9" name="Google Shape;449;p31"/>
          <p:cNvSpPr/>
          <p:nvPr/>
        </p:nvSpPr>
        <p:spPr>
          <a:xfrm>
            <a:off x="744550" y="1423649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0" name="Google Shape;450;p31"/>
          <p:cNvSpPr txBox="1"/>
          <p:nvPr/>
        </p:nvSpPr>
        <p:spPr>
          <a:xfrm>
            <a:off x="1062925" y="1347825"/>
            <a:ext cx="311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Recently released (Dec 2020)</a:t>
            </a:r>
            <a:endParaRPr sz="125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1" name="Google Shape;451;p31"/>
          <p:cNvSpPr txBox="1"/>
          <p:nvPr/>
        </p:nvSpPr>
        <p:spPr>
          <a:xfrm>
            <a:off x="744550" y="2616413"/>
            <a:ext cx="3532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AutoNum type="romanUcPeriod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Each article belongs to a unique Volume, Chapter, Subject category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AutoNum type="romanUcPeriod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There is a standard </a:t>
            </a:r>
            <a:r>
              <a:rPr b="1" i="1" lang="el" sz="1100" u="sng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3-level hierarchy</a:t>
            </a: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 Volumes&gt;Chapters&gt;Subjects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AutoNum type="romanUcPeriod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There are 47 Volume, 289 Chapter, and 2285 Subject distinct classes</a:t>
            </a:r>
            <a:endParaRPr b="1" i="1" sz="1100" u="sng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432888" y="300900"/>
            <a:ext cx="8443200" cy="4541700"/>
          </a:xfrm>
          <a:prstGeom prst="rect">
            <a:avLst/>
          </a:prstGeom>
          <a:solidFill>
            <a:srgbClr val="FFFFFF"/>
          </a:solidFill>
          <a:ln cap="flat" cmpd="sng" w="1143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5002825" y="2609935"/>
            <a:ext cx="3453900" cy="18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❖"/>
            </a:pPr>
            <a:r>
              <a:rPr i="1" lang="el" sz="1500">
                <a:latin typeface="Merriweather"/>
                <a:ea typeface="Merriweather"/>
                <a:cs typeface="Merriweather"/>
                <a:sym typeface="Merriweather"/>
              </a:rPr>
              <a:t>Definition of the problem</a:t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❖"/>
            </a:pPr>
            <a:r>
              <a:rPr i="1" lang="el" sz="1500">
                <a:latin typeface="Merriweather"/>
                <a:ea typeface="Merriweather"/>
                <a:cs typeface="Merriweather"/>
                <a:sym typeface="Merriweather"/>
              </a:rPr>
              <a:t>Related work</a:t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❖"/>
            </a:pPr>
            <a:r>
              <a:rPr i="1" lang="el" sz="1500">
                <a:latin typeface="Merriweather"/>
                <a:ea typeface="Merriweather"/>
                <a:cs typeface="Merriweather"/>
                <a:sym typeface="Merriweather"/>
              </a:rPr>
              <a:t> A Greek legal TC Dataset</a:t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❖"/>
            </a:pPr>
            <a:r>
              <a:rPr i="1" lang="el" sz="1500">
                <a:latin typeface="Merriweather"/>
                <a:ea typeface="Merriweather"/>
                <a:cs typeface="Merriweather"/>
                <a:sym typeface="Merriweather"/>
              </a:rPr>
              <a:t>DL Methods for XMTC</a:t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❖"/>
            </a:pPr>
            <a:r>
              <a:rPr i="1" lang="el" sz="1500">
                <a:latin typeface="Merriweather"/>
                <a:ea typeface="Merriweather"/>
                <a:cs typeface="Merriweather"/>
                <a:sym typeface="Merriweather"/>
              </a:rPr>
              <a:t>Experiments</a:t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❖"/>
            </a:pPr>
            <a:r>
              <a:rPr i="1" lang="el" sz="1500">
                <a:latin typeface="Merriweather"/>
                <a:ea typeface="Merriweather"/>
                <a:cs typeface="Merriweather"/>
                <a:sym typeface="Merriweather"/>
              </a:rPr>
              <a:t>Discussion &amp; Conclusions</a:t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822400" y="2270925"/>
            <a:ext cx="3393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l" sz="1800" u="none" cap="none" strike="noStrike">
                <a:solidFill>
                  <a:srgbClr val="0363EB"/>
                </a:solidFill>
                <a:latin typeface="Arial"/>
                <a:ea typeface="Arial"/>
                <a:cs typeface="Arial"/>
                <a:sym typeface="Arial"/>
              </a:rPr>
              <a:t>Presentation Structure</a:t>
            </a:r>
            <a:endParaRPr b="1" i="1" sz="1800" u="none" cap="none" strike="noStrike">
              <a:solidFill>
                <a:srgbClr val="0363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50400" y="368825"/>
            <a:ext cx="919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4000" u="sng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1</a:t>
            </a:r>
            <a:endParaRPr b="1" sz="4000" u="sng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944575" y="522725"/>
            <a:ext cx="310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l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Multi-label Text Classification</a:t>
            </a:r>
            <a:endParaRPr i="1"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l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for Greek Legal Documents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6" name="Google Shape;456;p32"/>
          <p:cNvCxnSpPr/>
          <p:nvPr/>
        </p:nvCxnSpPr>
        <p:spPr>
          <a:xfrm>
            <a:off x="828000" y="4860000"/>
            <a:ext cx="7556400" cy="0"/>
          </a:xfrm>
          <a:prstGeom prst="straightConnector1">
            <a:avLst/>
          </a:prstGeom>
          <a:noFill/>
          <a:ln cap="flat" cmpd="sng" w="1524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32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458" name="Google Shape;458;p32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 A Greek legal TC dataset</a:t>
            </a:r>
            <a:endParaRPr b="1" i="1" sz="24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459" name="Google Shape;459;p32"/>
          <p:cNvSpPr txBox="1"/>
          <p:nvPr/>
        </p:nvSpPr>
        <p:spPr>
          <a:xfrm>
            <a:off x="393750" y="1020150"/>
            <a:ext cx="24012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Raptatrchis47k dataset</a:t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60" name="Google Shape;460;p32"/>
          <p:cNvSpPr/>
          <p:nvPr/>
        </p:nvSpPr>
        <p:spPr>
          <a:xfrm>
            <a:off x="744538" y="1677603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1" name="Google Shape;461;p32"/>
          <p:cNvSpPr txBox="1"/>
          <p:nvPr/>
        </p:nvSpPr>
        <p:spPr>
          <a:xfrm>
            <a:off x="1062912" y="1601775"/>
            <a:ext cx="33366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2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Suitable for classification problems</a:t>
            </a:r>
            <a:endParaRPr b="1" i="0" sz="125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2" name="Google Shape;462;p32"/>
          <p:cNvSpPr/>
          <p:nvPr/>
        </p:nvSpPr>
        <p:spPr>
          <a:xfrm>
            <a:off x="744538" y="1922932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3" name="Google Shape;463;p32"/>
          <p:cNvSpPr txBox="1"/>
          <p:nvPr/>
        </p:nvSpPr>
        <p:spPr>
          <a:xfrm>
            <a:off x="1062937" y="1843641"/>
            <a:ext cx="3178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2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Greek legal texts from 1825 - 2015</a:t>
            </a:r>
            <a:endParaRPr b="1" sz="12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4" name="Google Shape;464;p32"/>
          <p:cNvSpPr/>
          <p:nvPr/>
        </p:nvSpPr>
        <p:spPr>
          <a:xfrm>
            <a:off x="744550" y="1423649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5" name="Google Shape;465;p32"/>
          <p:cNvSpPr txBox="1"/>
          <p:nvPr/>
        </p:nvSpPr>
        <p:spPr>
          <a:xfrm>
            <a:off x="1062925" y="1347825"/>
            <a:ext cx="311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Recently released (Papl. Dec 2020)</a:t>
            </a:r>
            <a:endParaRPr sz="125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6" name="Google Shape;466;p32"/>
          <p:cNvSpPr txBox="1"/>
          <p:nvPr/>
        </p:nvSpPr>
        <p:spPr>
          <a:xfrm>
            <a:off x="482525" y="2346375"/>
            <a:ext cx="1846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The Structure: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67" name="Google Shape;467;p32"/>
          <p:cNvSpPr txBox="1"/>
          <p:nvPr/>
        </p:nvSpPr>
        <p:spPr>
          <a:xfrm>
            <a:off x="482525" y="4221550"/>
            <a:ext cx="267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200">
                <a:solidFill>
                  <a:srgbClr val="434343"/>
                </a:solidFill>
              </a:rPr>
              <a:t>And that’s all that we know!</a:t>
            </a:r>
            <a:endParaRPr b="1" i="1" sz="1200">
              <a:solidFill>
                <a:srgbClr val="434343"/>
              </a:solidFill>
            </a:endParaRPr>
          </a:p>
        </p:txBody>
      </p:sp>
      <p:pic>
        <p:nvPicPr>
          <p:cNvPr id="468" name="Google Shape;4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500" y="905798"/>
            <a:ext cx="3532799" cy="170996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69" name="Google Shape;469;p32"/>
          <p:cNvSpPr txBox="1"/>
          <p:nvPr/>
        </p:nvSpPr>
        <p:spPr>
          <a:xfrm>
            <a:off x="5049500" y="2738775"/>
            <a:ext cx="31101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300">
                <a:solidFill>
                  <a:srgbClr val="980000"/>
                </a:solidFill>
              </a:rPr>
              <a:t>Questions?</a:t>
            </a:r>
            <a:endParaRPr b="1" i="1" sz="1300">
              <a:solidFill>
                <a:srgbClr val="98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"/>
              <a:buAutoNum type="arabicPeriod"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Is Raptarchis47k a tree graph?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"/>
              <a:buAutoNum type="arabicPeriod"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How can we exploit it  so as to solve the XMTC task?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70" name="Google Shape;470;p32"/>
          <p:cNvSpPr txBox="1"/>
          <p:nvPr/>
        </p:nvSpPr>
        <p:spPr>
          <a:xfrm rot="-475587">
            <a:off x="5931228" y="3872057"/>
            <a:ext cx="1348786" cy="4001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0" dist="0" endA="0" endPos="1200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u="sng">
                <a:solidFill>
                  <a:srgbClr val="980000"/>
                </a:solidFill>
              </a:rPr>
              <a:t>Experiments!</a:t>
            </a:r>
            <a:endParaRPr u="sng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1" name="Google Shape;471;p32"/>
          <p:cNvSpPr txBox="1"/>
          <p:nvPr/>
        </p:nvSpPr>
        <p:spPr>
          <a:xfrm>
            <a:off x="744550" y="2616413"/>
            <a:ext cx="35328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AutoNum type="romanUcPeriod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Each article belongs to a unique Volume, Chapter, Subject category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AutoNum type="romanUcPeriod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There is a standard </a:t>
            </a:r>
            <a:r>
              <a:rPr b="1" i="1" lang="el" sz="1100" u="sng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3-level hierarchy</a:t>
            </a: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 Volumes&gt;Chapters&gt;Subjects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AutoNum type="romanUcPeriod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There are 47 Volume, 289 Chapter, and 2285 Subject distinct classes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Merriweather"/>
              <a:buAutoNum type="romanUcPeriod"/>
            </a:pPr>
            <a:r>
              <a:rPr b="1" i="1" lang="el" sz="11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It is assumed that the label graph has a </a:t>
            </a:r>
            <a:r>
              <a:rPr b="1" i="1" lang="el" sz="1100" u="sng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tree thematic structure</a:t>
            </a:r>
            <a:endParaRPr b="1" i="1" sz="1100" u="sng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6" name="Google Shape;476;p33"/>
          <p:cNvCxnSpPr/>
          <p:nvPr/>
        </p:nvCxnSpPr>
        <p:spPr>
          <a:xfrm>
            <a:off x="828000" y="4860000"/>
            <a:ext cx="7556400" cy="0"/>
          </a:xfrm>
          <a:prstGeom prst="straightConnector1">
            <a:avLst/>
          </a:prstGeom>
          <a:noFill/>
          <a:ln cap="flat" cmpd="sng" w="1524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33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478" name="Google Shape;478;p33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 A Greek legal TC dataset</a:t>
            </a:r>
            <a:endParaRPr b="1" i="1" sz="24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479" name="Google Shape;479;p33"/>
          <p:cNvSpPr txBox="1"/>
          <p:nvPr/>
        </p:nvSpPr>
        <p:spPr>
          <a:xfrm>
            <a:off x="393750" y="1020150"/>
            <a:ext cx="24012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Raptatrchis47k dataset</a:t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0" name="Google Shape;480;p33"/>
          <p:cNvSpPr/>
          <p:nvPr/>
        </p:nvSpPr>
        <p:spPr>
          <a:xfrm>
            <a:off x="744538" y="1677603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1" name="Google Shape;481;p33"/>
          <p:cNvSpPr txBox="1"/>
          <p:nvPr/>
        </p:nvSpPr>
        <p:spPr>
          <a:xfrm>
            <a:off x="1062912" y="1601775"/>
            <a:ext cx="33366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2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Suitable for classification problems</a:t>
            </a:r>
            <a:endParaRPr b="1" i="0" sz="125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2" name="Google Shape;482;p33"/>
          <p:cNvSpPr/>
          <p:nvPr/>
        </p:nvSpPr>
        <p:spPr>
          <a:xfrm>
            <a:off x="744538" y="1922932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3" name="Google Shape;483;p33"/>
          <p:cNvSpPr txBox="1"/>
          <p:nvPr/>
        </p:nvSpPr>
        <p:spPr>
          <a:xfrm>
            <a:off x="1062937" y="1843641"/>
            <a:ext cx="3178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2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Greek legal texts from 1825 - 2015</a:t>
            </a:r>
            <a:endParaRPr b="1" sz="12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4" name="Google Shape;484;p33"/>
          <p:cNvSpPr/>
          <p:nvPr/>
        </p:nvSpPr>
        <p:spPr>
          <a:xfrm>
            <a:off x="744550" y="1423649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5" name="Google Shape;485;p33"/>
          <p:cNvSpPr txBox="1"/>
          <p:nvPr/>
        </p:nvSpPr>
        <p:spPr>
          <a:xfrm>
            <a:off x="1062925" y="1347825"/>
            <a:ext cx="311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Recently released (Papl. Dec 2020)</a:t>
            </a:r>
            <a:endParaRPr sz="125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6" name="Google Shape;486;p33"/>
          <p:cNvSpPr txBox="1"/>
          <p:nvPr/>
        </p:nvSpPr>
        <p:spPr>
          <a:xfrm>
            <a:off x="482525" y="2346375"/>
            <a:ext cx="1846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The Structure: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7" name="Google Shape;487;p33"/>
          <p:cNvSpPr txBox="1"/>
          <p:nvPr/>
        </p:nvSpPr>
        <p:spPr>
          <a:xfrm>
            <a:off x="5049500" y="2738775"/>
            <a:ext cx="353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300">
                <a:solidFill>
                  <a:srgbClr val="980000"/>
                </a:solidFill>
              </a:rPr>
              <a:t>Question-1: </a:t>
            </a: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Is Raptarchis47k a tree graph?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300">
                <a:solidFill>
                  <a:srgbClr val="434343"/>
                </a:solidFill>
              </a:rPr>
              <a:t>Short answer:</a:t>
            </a:r>
            <a:r>
              <a:rPr b="1" i="1" lang="el" sz="1300">
                <a:solidFill>
                  <a:srgbClr val="980000"/>
                </a:solidFill>
              </a:rPr>
              <a:t> </a:t>
            </a: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No!</a:t>
            </a:r>
            <a:endParaRPr b="1" i="1" sz="1300">
              <a:solidFill>
                <a:srgbClr val="980000"/>
              </a:solidFill>
            </a:endParaRPr>
          </a:p>
        </p:txBody>
      </p:sp>
      <p:pic>
        <p:nvPicPr>
          <p:cNvPr id="488" name="Google Shape;4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800" y="907200"/>
            <a:ext cx="3531601" cy="171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89" name="Google Shape;489;p33"/>
          <p:cNvSpPr txBox="1"/>
          <p:nvPr/>
        </p:nvSpPr>
        <p:spPr>
          <a:xfrm>
            <a:off x="744550" y="2616413"/>
            <a:ext cx="35328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AutoNum type="romanUcPeriod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Each article belongs to a unique Volume, Chapter, Subject category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AutoNum type="romanUcPeriod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There is a standard </a:t>
            </a:r>
            <a:r>
              <a:rPr b="1" i="1" lang="el" sz="1100" u="sng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3-level hierarchy</a:t>
            </a: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 Volumes&gt;Chapters&gt;Subjects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AutoNum type="romanUcPeriod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There are 47 Volume, 289 Chapter, and 2285 Subject distinct classes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Merriweather"/>
              <a:buAutoNum type="romanUcPeriod"/>
            </a:pPr>
            <a:r>
              <a:rPr b="1" i="1" lang="el" sz="11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It is assumed that the label graph has a </a:t>
            </a:r>
            <a:r>
              <a:rPr b="1" i="1" lang="el" sz="1100" u="sng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tree thematic structure</a:t>
            </a:r>
            <a:endParaRPr b="1" i="1" sz="1100" u="sng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4" name="Google Shape;494;p34"/>
          <p:cNvCxnSpPr/>
          <p:nvPr/>
        </p:nvCxnSpPr>
        <p:spPr>
          <a:xfrm>
            <a:off x="828000" y="4860000"/>
            <a:ext cx="7556400" cy="0"/>
          </a:xfrm>
          <a:prstGeom prst="straightConnector1">
            <a:avLst/>
          </a:prstGeom>
          <a:noFill/>
          <a:ln cap="flat" cmpd="sng" w="1524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34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496" name="Google Shape;496;p34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 A Greek legal TC dataset</a:t>
            </a:r>
            <a:endParaRPr b="1" i="1" sz="24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497" name="Google Shape;497;p34"/>
          <p:cNvSpPr txBox="1"/>
          <p:nvPr/>
        </p:nvSpPr>
        <p:spPr>
          <a:xfrm>
            <a:off x="393750" y="1020150"/>
            <a:ext cx="24012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Raptatrchis47k dataset</a:t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8" name="Google Shape;498;p34"/>
          <p:cNvSpPr/>
          <p:nvPr/>
        </p:nvSpPr>
        <p:spPr>
          <a:xfrm>
            <a:off x="744538" y="1677603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9" name="Google Shape;499;p34"/>
          <p:cNvSpPr txBox="1"/>
          <p:nvPr/>
        </p:nvSpPr>
        <p:spPr>
          <a:xfrm>
            <a:off x="1062912" y="1601775"/>
            <a:ext cx="33366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2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Suitable for classification problems</a:t>
            </a:r>
            <a:endParaRPr b="1" i="0" sz="125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0" name="Google Shape;500;p34"/>
          <p:cNvSpPr/>
          <p:nvPr/>
        </p:nvSpPr>
        <p:spPr>
          <a:xfrm>
            <a:off x="744538" y="1922932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1" name="Google Shape;501;p34"/>
          <p:cNvSpPr txBox="1"/>
          <p:nvPr/>
        </p:nvSpPr>
        <p:spPr>
          <a:xfrm>
            <a:off x="1062937" y="1843641"/>
            <a:ext cx="3178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2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Greek legal texts from 1825 - 2015</a:t>
            </a:r>
            <a:endParaRPr b="1" sz="12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2" name="Google Shape;502;p34"/>
          <p:cNvSpPr/>
          <p:nvPr/>
        </p:nvSpPr>
        <p:spPr>
          <a:xfrm>
            <a:off x="744550" y="1423649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3" name="Google Shape;503;p34"/>
          <p:cNvSpPr txBox="1"/>
          <p:nvPr/>
        </p:nvSpPr>
        <p:spPr>
          <a:xfrm>
            <a:off x="1062925" y="1347825"/>
            <a:ext cx="311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Recently released (Papl. Dec 2020)</a:t>
            </a:r>
            <a:endParaRPr sz="125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4" name="Google Shape;504;p34"/>
          <p:cNvSpPr txBox="1"/>
          <p:nvPr/>
        </p:nvSpPr>
        <p:spPr>
          <a:xfrm>
            <a:off x="482525" y="2346375"/>
            <a:ext cx="1846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The Structure: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5" name="Google Shape;505;p34"/>
          <p:cNvSpPr txBox="1"/>
          <p:nvPr/>
        </p:nvSpPr>
        <p:spPr>
          <a:xfrm>
            <a:off x="5049500" y="2738775"/>
            <a:ext cx="353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300">
                <a:solidFill>
                  <a:srgbClr val="980000"/>
                </a:solidFill>
              </a:rPr>
              <a:t>Question-1: </a:t>
            </a: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Is Raptarchis47k a tree graph?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300">
                <a:solidFill>
                  <a:srgbClr val="434343"/>
                </a:solidFill>
              </a:rPr>
              <a:t>Short answer:</a:t>
            </a:r>
            <a:r>
              <a:rPr b="1" i="1" lang="el" sz="1300">
                <a:solidFill>
                  <a:srgbClr val="980000"/>
                </a:solidFill>
              </a:rPr>
              <a:t> </a:t>
            </a: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No!</a:t>
            </a:r>
            <a:endParaRPr b="1" i="1" sz="1300">
              <a:solidFill>
                <a:srgbClr val="980000"/>
              </a:solidFill>
            </a:endParaRPr>
          </a:p>
        </p:txBody>
      </p:sp>
      <p:pic>
        <p:nvPicPr>
          <p:cNvPr id="506" name="Google Shape;5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800" y="907200"/>
            <a:ext cx="3531601" cy="171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07" name="Google Shape;507;p34"/>
          <p:cNvSpPr txBox="1"/>
          <p:nvPr/>
        </p:nvSpPr>
        <p:spPr>
          <a:xfrm>
            <a:off x="4680600" y="3323775"/>
            <a:ext cx="4463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1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From our experiments we discovered</a:t>
            </a:r>
            <a:r>
              <a:rPr b="1" i="1" lang="el" sz="11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 that</a:t>
            </a:r>
            <a:r>
              <a:rPr b="1" lang="el" sz="11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b="1" sz="11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"/>
              <a:buAutoNum type="arabicPeriod"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</a:t>
            </a: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any nodes have multiple parents (indegree&gt;2)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"/>
              <a:buAutoNum type="arabicPeriod"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Nodes with the same name on different levels of the hierarchy (parent-child relationship)</a:t>
            </a:r>
            <a:r>
              <a:rPr lang="el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Nodes with the same name on different levels of the hierarchy (No parent-child relationship)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08" name="Google Shape;508;p34"/>
          <p:cNvSpPr txBox="1"/>
          <p:nvPr/>
        </p:nvSpPr>
        <p:spPr>
          <a:xfrm>
            <a:off x="744550" y="2616413"/>
            <a:ext cx="35328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AutoNum type="romanUcPeriod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Each article belongs to a unique Volume, Chapter, Subject category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AutoNum type="romanUcPeriod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There is a standard </a:t>
            </a:r>
            <a:r>
              <a:rPr b="1" i="1" lang="el" sz="1100" u="sng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3-level hierarchy</a:t>
            </a: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 Volumes&gt;Chapters&gt;Subjects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AutoNum type="romanUcPeriod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There are 47 Volume, 289 Chapter, and 2285 Subject distinct classes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Merriweather"/>
              <a:buAutoNum type="romanUcPeriod"/>
            </a:pPr>
            <a:r>
              <a:rPr b="1" i="1" lang="el" sz="11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It is assumed that the label graph has a </a:t>
            </a:r>
            <a:r>
              <a:rPr b="1" i="1" lang="el" sz="1100" u="sng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tree thematic structure</a:t>
            </a:r>
            <a:endParaRPr b="1" i="1" sz="1100" u="sng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3" name="Google Shape;513;p35"/>
          <p:cNvCxnSpPr/>
          <p:nvPr/>
        </p:nvCxnSpPr>
        <p:spPr>
          <a:xfrm>
            <a:off x="828000" y="4860000"/>
            <a:ext cx="7556400" cy="0"/>
          </a:xfrm>
          <a:prstGeom prst="straightConnector1">
            <a:avLst/>
          </a:prstGeom>
          <a:noFill/>
          <a:ln cap="flat" cmpd="sng" w="1524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35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515" name="Google Shape;515;p35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 A Greek legal TC dataset</a:t>
            </a:r>
            <a:endParaRPr b="1" i="1" sz="24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16" name="Google Shape;516;p35"/>
          <p:cNvSpPr txBox="1"/>
          <p:nvPr/>
        </p:nvSpPr>
        <p:spPr>
          <a:xfrm>
            <a:off x="393750" y="1020150"/>
            <a:ext cx="24012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Raptatrchis47k dataset</a:t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17" name="Google Shape;517;p35"/>
          <p:cNvSpPr/>
          <p:nvPr/>
        </p:nvSpPr>
        <p:spPr>
          <a:xfrm>
            <a:off x="744538" y="1677603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8" name="Google Shape;518;p35"/>
          <p:cNvSpPr txBox="1"/>
          <p:nvPr/>
        </p:nvSpPr>
        <p:spPr>
          <a:xfrm>
            <a:off x="1062912" y="1601775"/>
            <a:ext cx="33366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2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Suitable for classification problems</a:t>
            </a:r>
            <a:endParaRPr b="1" i="0" sz="125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9" name="Google Shape;519;p35"/>
          <p:cNvSpPr/>
          <p:nvPr/>
        </p:nvSpPr>
        <p:spPr>
          <a:xfrm>
            <a:off x="744538" y="1922932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20" name="Google Shape;520;p35"/>
          <p:cNvSpPr txBox="1"/>
          <p:nvPr/>
        </p:nvSpPr>
        <p:spPr>
          <a:xfrm>
            <a:off x="1062937" y="1843641"/>
            <a:ext cx="3178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2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Greek legal texts from 1825 - 2015</a:t>
            </a:r>
            <a:endParaRPr b="1" sz="12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1" name="Google Shape;521;p35"/>
          <p:cNvSpPr/>
          <p:nvPr/>
        </p:nvSpPr>
        <p:spPr>
          <a:xfrm>
            <a:off x="744550" y="1423649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22" name="Google Shape;522;p35"/>
          <p:cNvSpPr txBox="1"/>
          <p:nvPr/>
        </p:nvSpPr>
        <p:spPr>
          <a:xfrm>
            <a:off x="1062925" y="1347825"/>
            <a:ext cx="311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Recently released (Papl. Dec 2020)</a:t>
            </a:r>
            <a:endParaRPr sz="125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3" name="Google Shape;523;p35"/>
          <p:cNvSpPr txBox="1"/>
          <p:nvPr/>
        </p:nvSpPr>
        <p:spPr>
          <a:xfrm>
            <a:off x="482525" y="2346375"/>
            <a:ext cx="1846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The Structure: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24" name="Google Shape;524;p35"/>
          <p:cNvSpPr txBox="1"/>
          <p:nvPr/>
        </p:nvSpPr>
        <p:spPr>
          <a:xfrm>
            <a:off x="5049500" y="2738775"/>
            <a:ext cx="4066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300">
                <a:solidFill>
                  <a:srgbClr val="980000"/>
                </a:solidFill>
              </a:rPr>
              <a:t>Question-1: </a:t>
            </a: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Is Raptarchis47k a tree graph?</a:t>
            </a:r>
            <a:endParaRPr b="1" i="1"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300">
                <a:solidFill>
                  <a:srgbClr val="434343"/>
                </a:solidFill>
              </a:rPr>
              <a:t>Short answer:</a:t>
            </a:r>
            <a:r>
              <a:rPr b="1" i="1" lang="el" sz="1300">
                <a:solidFill>
                  <a:srgbClr val="980000"/>
                </a:solidFill>
              </a:rPr>
              <a:t> </a:t>
            </a: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No!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300">
                <a:solidFill>
                  <a:srgbClr val="434343"/>
                </a:solidFill>
              </a:rPr>
              <a:t>Answer:</a:t>
            </a:r>
            <a:r>
              <a:rPr b="1" i="1" lang="el" sz="1300">
                <a:solidFill>
                  <a:srgbClr val="980000"/>
                </a:solidFill>
              </a:rPr>
              <a:t> </a:t>
            </a: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Raptarchis47k is just a simple directed graph.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25" name="Google Shape;5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800" y="907200"/>
            <a:ext cx="3531601" cy="171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26" name="Google Shape;526;p35"/>
          <p:cNvSpPr txBox="1"/>
          <p:nvPr/>
        </p:nvSpPr>
        <p:spPr>
          <a:xfrm>
            <a:off x="744550" y="2616413"/>
            <a:ext cx="35328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AutoNum type="romanUcPeriod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Each article belongs to a unique Volume, Chapter, Subject category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AutoNum type="romanUcPeriod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There is a standard </a:t>
            </a:r>
            <a:r>
              <a:rPr b="1" i="1" lang="el" sz="1100" u="sng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3-level hierarchy</a:t>
            </a: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 Volumes&gt;Chapters&gt;Subjects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AutoNum type="romanUcPeriod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There are 47 Volume, 289 Chapter, and 2285 Subject distinct classes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Merriweather"/>
              <a:buAutoNum type="romanUcPeriod"/>
            </a:pPr>
            <a:r>
              <a:rPr b="1" i="1" lang="el" sz="11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It is assumed that the label graph has a </a:t>
            </a:r>
            <a:r>
              <a:rPr b="1" i="1" lang="el" sz="1100" u="sng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tree thematic structure</a:t>
            </a:r>
            <a:endParaRPr b="1" i="1" sz="1100" u="sng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1" name="Google Shape;531;p36"/>
          <p:cNvCxnSpPr/>
          <p:nvPr/>
        </p:nvCxnSpPr>
        <p:spPr>
          <a:xfrm>
            <a:off x="828000" y="4860000"/>
            <a:ext cx="7556400" cy="0"/>
          </a:xfrm>
          <a:prstGeom prst="straightConnector1">
            <a:avLst/>
          </a:prstGeom>
          <a:noFill/>
          <a:ln cap="flat" cmpd="sng" w="1524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36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533" name="Google Shape;533;p36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 A Greek legal TC dataset</a:t>
            </a:r>
            <a:endParaRPr b="1" i="1" sz="24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34" name="Google Shape;534;p36"/>
          <p:cNvSpPr txBox="1"/>
          <p:nvPr/>
        </p:nvSpPr>
        <p:spPr>
          <a:xfrm>
            <a:off x="393750" y="1020150"/>
            <a:ext cx="24012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Raptatrchis47k dataset</a:t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35" name="Google Shape;535;p36"/>
          <p:cNvSpPr/>
          <p:nvPr/>
        </p:nvSpPr>
        <p:spPr>
          <a:xfrm>
            <a:off x="744538" y="1677603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36" name="Google Shape;536;p36"/>
          <p:cNvSpPr txBox="1"/>
          <p:nvPr/>
        </p:nvSpPr>
        <p:spPr>
          <a:xfrm>
            <a:off x="1062912" y="1601775"/>
            <a:ext cx="33366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2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Suitable for classification problems</a:t>
            </a:r>
            <a:endParaRPr b="1" i="0" sz="125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7" name="Google Shape;537;p36"/>
          <p:cNvSpPr/>
          <p:nvPr/>
        </p:nvSpPr>
        <p:spPr>
          <a:xfrm>
            <a:off x="744538" y="1922932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38" name="Google Shape;538;p36"/>
          <p:cNvSpPr txBox="1"/>
          <p:nvPr/>
        </p:nvSpPr>
        <p:spPr>
          <a:xfrm>
            <a:off x="1062937" y="1843641"/>
            <a:ext cx="3178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2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Greek legal texts from 1825 - 2015</a:t>
            </a:r>
            <a:endParaRPr b="1" sz="12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9" name="Google Shape;539;p36"/>
          <p:cNvSpPr/>
          <p:nvPr/>
        </p:nvSpPr>
        <p:spPr>
          <a:xfrm>
            <a:off x="744550" y="1423649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40" name="Google Shape;540;p36"/>
          <p:cNvSpPr txBox="1"/>
          <p:nvPr/>
        </p:nvSpPr>
        <p:spPr>
          <a:xfrm>
            <a:off x="1062925" y="1347825"/>
            <a:ext cx="311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Recently released (Papl. Dec 2020)</a:t>
            </a:r>
            <a:endParaRPr sz="125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1" name="Google Shape;541;p36"/>
          <p:cNvSpPr txBox="1"/>
          <p:nvPr/>
        </p:nvSpPr>
        <p:spPr>
          <a:xfrm>
            <a:off x="482525" y="2346375"/>
            <a:ext cx="1846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The Structure: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42" name="Google Shape;542;p36"/>
          <p:cNvSpPr txBox="1"/>
          <p:nvPr/>
        </p:nvSpPr>
        <p:spPr>
          <a:xfrm>
            <a:off x="744550" y="2616413"/>
            <a:ext cx="35328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AutoNum type="romanUcPeriod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Each article belongs to a unique Volume, Chapter, Subject category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AutoNum type="romanUcPeriod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There is a standard </a:t>
            </a:r>
            <a:r>
              <a:rPr b="1" i="1" lang="el" sz="1100" u="sng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3-level hierarchy</a:t>
            </a: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 Volumes&gt;Chapters&gt;Subjects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AutoNum type="romanUcPeriod"/>
            </a:pPr>
            <a:r>
              <a:rPr lang="el" sz="1100">
                <a:latin typeface="Merriweather"/>
                <a:ea typeface="Merriweather"/>
                <a:cs typeface="Merriweather"/>
                <a:sym typeface="Merriweather"/>
              </a:rPr>
              <a:t>There are 47 Volume, 289 Chapter, and 2285 Subject distinct classes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Merriweather"/>
              <a:buAutoNum type="romanUcPeriod"/>
            </a:pPr>
            <a:r>
              <a:rPr b="1" i="1" lang="el" sz="11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It is assumed that the label graph has a </a:t>
            </a:r>
            <a:r>
              <a:rPr b="1" i="1" lang="el" sz="1100" u="sng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tree thematic structure</a:t>
            </a:r>
            <a:endParaRPr b="1" i="1" sz="1100" u="sng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43" name="Google Shape;543;p36"/>
          <p:cNvSpPr txBox="1"/>
          <p:nvPr/>
        </p:nvSpPr>
        <p:spPr>
          <a:xfrm>
            <a:off x="5049500" y="2738775"/>
            <a:ext cx="294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300">
                <a:solidFill>
                  <a:srgbClr val="980000"/>
                </a:solidFill>
              </a:rPr>
              <a:t>Question-2: </a:t>
            </a: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How can we exploit it  so as to solve the XMTC task?</a:t>
            </a: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44" name="Google Shape;5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800" y="907200"/>
            <a:ext cx="3531601" cy="171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9" name="Google Shape;549;p37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550" name="Google Shape;550;p37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1" name="Google Shape;55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25" y="2571737"/>
            <a:ext cx="3599999" cy="198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52" name="Google Shape;55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6656" y="2571738"/>
            <a:ext cx="3600001" cy="198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53" name="Google Shape;553;p37"/>
          <p:cNvSpPr/>
          <p:nvPr/>
        </p:nvSpPr>
        <p:spPr>
          <a:xfrm>
            <a:off x="4261690" y="3424495"/>
            <a:ext cx="519900" cy="274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7"/>
          <p:cNvSpPr/>
          <p:nvPr/>
        </p:nvSpPr>
        <p:spPr>
          <a:xfrm>
            <a:off x="766500" y="1420649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5" name="Google Shape;555;p37"/>
          <p:cNvSpPr txBox="1"/>
          <p:nvPr/>
        </p:nvSpPr>
        <p:spPr>
          <a:xfrm>
            <a:off x="1084875" y="1344825"/>
            <a:ext cx="311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Layer-wise guided training methods</a:t>
            </a:r>
            <a:endParaRPr sz="11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6" name="Google Shape;556;p37"/>
          <p:cNvSpPr txBox="1"/>
          <p:nvPr/>
        </p:nvSpPr>
        <p:spPr>
          <a:xfrm>
            <a:off x="1084875" y="1588600"/>
            <a:ext cx="401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erriweather"/>
              <a:buChar char="❏"/>
            </a:pPr>
            <a:r>
              <a:rPr lang="el" sz="1000">
                <a:latin typeface="Merriweather"/>
                <a:ea typeface="Merriweather"/>
                <a:cs typeface="Merriweather"/>
                <a:sym typeface="Merriweather"/>
              </a:rPr>
              <a:t>We adjust the (Magninas et. al 2020) methods to the requirements of Raptarchis dataset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erriweather"/>
              <a:buChar char="❏"/>
            </a:pPr>
            <a:r>
              <a:rPr lang="el" sz="1000">
                <a:latin typeface="Merriweather"/>
                <a:ea typeface="Merriweather"/>
                <a:cs typeface="Merriweather"/>
                <a:sym typeface="Merriweather"/>
              </a:rPr>
              <a:t>We go</a:t>
            </a:r>
            <a:r>
              <a:rPr b="1" lang="el" sz="1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i="1" lang="el" sz="1000" u="sng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from the 6-level to 3-level output models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7" name="Google Shape;557;p37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Experiments:   </a:t>
            </a:r>
            <a:r>
              <a:rPr i="1" lang="el" sz="20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methods</a:t>
            </a:r>
            <a:endParaRPr i="1" sz="20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58" name="Google Shape;558;p37"/>
          <p:cNvSpPr txBox="1"/>
          <p:nvPr/>
        </p:nvSpPr>
        <p:spPr>
          <a:xfrm>
            <a:off x="1651500" y="4509638"/>
            <a:ext cx="115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000">
                <a:solidFill>
                  <a:srgbClr val="666666"/>
                </a:solidFill>
              </a:rPr>
              <a:t>Original models</a:t>
            </a:r>
            <a:endParaRPr b="1" i="1" sz="1000">
              <a:solidFill>
                <a:srgbClr val="666666"/>
              </a:solidFill>
            </a:endParaRPr>
          </a:p>
        </p:txBody>
      </p:sp>
      <p:sp>
        <p:nvSpPr>
          <p:cNvPr id="559" name="Google Shape;559;p37"/>
          <p:cNvSpPr txBox="1"/>
          <p:nvPr/>
        </p:nvSpPr>
        <p:spPr>
          <a:xfrm>
            <a:off x="6115450" y="4509650"/>
            <a:ext cx="156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000">
                <a:solidFill>
                  <a:srgbClr val="666666"/>
                </a:solidFill>
              </a:rPr>
              <a:t>Our adjusted models</a:t>
            </a:r>
            <a:endParaRPr b="1" i="1" sz="1000">
              <a:solidFill>
                <a:srgbClr val="666666"/>
              </a:solidFill>
            </a:endParaRPr>
          </a:p>
        </p:txBody>
      </p:sp>
      <p:sp>
        <p:nvSpPr>
          <p:cNvPr id="560" name="Google Shape;560;p37"/>
          <p:cNvSpPr txBox="1"/>
          <p:nvPr/>
        </p:nvSpPr>
        <p:spPr>
          <a:xfrm>
            <a:off x="393600" y="874575"/>
            <a:ext cx="3668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l" sz="11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To achieve our goals we split our approaches to the 3 following categories: (⅓) </a:t>
            </a:r>
            <a:endParaRPr b="0" i="0" sz="12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5" name="Google Shape;565;p38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566" name="Google Shape;566;p38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7" name="Google Shape;56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25" y="2571737"/>
            <a:ext cx="3599999" cy="198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68" name="Google Shape;56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6656" y="2571738"/>
            <a:ext cx="3600001" cy="198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69" name="Google Shape;569;p38"/>
          <p:cNvSpPr/>
          <p:nvPr/>
        </p:nvSpPr>
        <p:spPr>
          <a:xfrm>
            <a:off x="4261690" y="3424495"/>
            <a:ext cx="519900" cy="274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8"/>
          <p:cNvSpPr txBox="1"/>
          <p:nvPr/>
        </p:nvSpPr>
        <p:spPr>
          <a:xfrm>
            <a:off x="393600" y="874575"/>
            <a:ext cx="3668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l" sz="11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To achieve our goals we split our approaches to the 3 following categories: (⅓) </a:t>
            </a:r>
            <a:endParaRPr b="0" i="0" sz="12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71" name="Google Shape;571;p38"/>
          <p:cNvSpPr/>
          <p:nvPr/>
        </p:nvSpPr>
        <p:spPr>
          <a:xfrm>
            <a:off x="766500" y="1420649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72" name="Google Shape;572;p38"/>
          <p:cNvSpPr txBox="1"/>
          <p:nvPr/>
        </p:nvSpPr>
        <p:spPr>
          <a:xfrm>
            <a:off x="1084875" y="1344825"/>
            <a:ext cx="311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Layer-wise guided training methods</a:t>
            </a:r>
            <a:endParaRPr sz="11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3" name="Google Shape;573;p38"/>
          <p:cNvSpPr txBox="1"/>
          <p:nvPr/>
        </p:nvSpPr>
        <p:spPr>
          <a:xfrm>
            <a:off x="1084875" y="1588600"/>
            <a:ext cx="4010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erriweather"/>
              <a:buChar char="❏"/>
            </a:pPr>
            <a:r>
              <a:rPr lang="el" sz="1000">
                <a:latin typeface="Merriweather"/>
                <a:ea typeface="Merriweather"/>
                <a:cs typeface="Merriweather"/>
                <a:sym typeface="Merriweather"/>
              </a:rPr>
              <a:t>We adjust the (Magninas et. al 2020) methods to the requirements of Raptarchis dataset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erriweather"/>
              <a:buChar char="❏"/>
            </a:pPr>
            <a:r>
              <a:rPr lang="el" sz="1000">
                <a:latin typeface="Merriweather"/>
                <a:ea typeface="Merriweather"/>
                <a:cs typeface="Merriweather"/>
                <a:sym typeface="Merriweather"/>
              </a:rPr>
              <a:t>We g</a:t>
            </a:r>
            <a:r>
              <a:rPr lang="el" sz="1000">
                <a:latin typeface="Merriweather"/>
                <a:ea typeface="Merriweather"/>
                <a:cs typeface="Merriweather"/>
                <a:sym typeface="Merriweather"/>
              </a:rPr>
              <a:t>o</a:t>
            </a:r>
            <a:r>
              <a:rPr b="1" lang="el" sz="1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i="1" lang="el" sz="1000" u="sng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from the 6-level to 3-level output models</a:t>
            </a:r>
            <a:endParaRPr b="1" i="1" sz="1000" u="sng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erriweather"/>
              <a:buChar char="❏"/>
            </a:pPr>
            <a:r>
              <a:rPr lang="el" sz="1000">
                <a:latin typeface="Merriweather"/>
                <a:ea typeface="Merriweather"/>
                <a:cs typeface="Merriweather"/>
                <a:sym typeface="Merriweather"/>
              </a:rPr>
              <a:t>W</a:t>
            </a:r>
            <a:r>
              <a:rPr lang="el" sz="1000">
                <a:latin typeface="Merriweather"/>
                <a:ea typeface="Merriweather"/>
                <a:cs typeface="Merriweather"/>
                <a:sym typeface="Merriweather"/>
              </a:rPr>
              <a:t>e repeat the same (almost) [CLS] comparison in order to verify the preceding findings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74" name="Google Shape;574;p38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Experiments</a:t>
            </a: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:   </a:t>
            </a:r>
            <a:r>
              <a:rPr i="1" lang="el" sz="20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methods</a:t>
            </a:r>
            <a:endParaRPr i="1" sz="20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75" name="Google Shape;575;p38"/>
          <p:cNvSpPr txBox="1"/>
          <p:nvPr/>
        </p:nvSpPr>
        <p:spPr>
          <a:xfrm>
            <a:off x="1651500" y="4509638"/>
            <a:ext cx="115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000">
                <a:solidFill>
                  <a:srgbClr val="666666"/>
                </a:solidFill>
              </a:rPr>
              <a:t>Original models</a:t>
            </a:r>
            <a:endParaRPr b="1" i="1" sz="1000">
              <a:solidFill>
                <a:srgbClr val="666666"/>
              </a:solidFill>
            </a:endParaRPr>
          </a:p>
        </p:txBody>
      </p:sp>
      <p:sp>
        <p:nvSpPr>
          <p:cNvPr id="576" name="Google Shape;576;p38"/>
          <p:cNvSpPr txBox="1"/>
          <p:nvPr/>
        </p:nvSpPr>
        <p:spPr>
          <a:xfrm>
            <a:off x="6115450" y="4509650"/>
            <a:ext cx="156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000">
                <a:solidFill>
                  <a:srgbClr val="666666"/>
                </a:solidFill>
              </a:rPr>
              <a:t>Our adjusted models</a:t>
            </a:r>
            <a:endParaRPr b="1" i="1"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1" name="Google Shape;581;p39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582" name="Google Shape;582;p39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9"/>
          <p:cNvSpPr/>
          <p:nvPr/>
        </p:nvSpPr>
        <p:spPr>
          <a:xfrm>
            <a:off x="4187988" y="3633350"/>
            <a:ext cx="504600" cy="253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4" name="Google Shape;58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00" y="2968088"/>
            <a:ext cx="3924001" cy="158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85" name="Google Shape;58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5100" y="2993200"/>
            <a:ext cx="4187401" cy="1533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86" name="Google Shape;586;p39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Experiments:   </a:t>
            </a:r>
            <a:r>
              <a:rPr i="1" lang="el" sz="20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methods</a:t>
            </a:r>
            <a:endParaRPr i="1" sz="20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587" name="Google Shape;587;p39"/>
          <p:cNvSpPr txBox="1"/>
          <p:nvPr/>
        </p:nvSpPr>
        <p:spPr>
          <a:xfrm>
            <a:off x="1614150" y="4509638"/>
            <a:ext cx="115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000">
                <a:solidFill>
                  <a:srgbClr val="666666"/>
                </a:solidFill>
              </a:rPr>
              <a:t>Authors results</a:t>
            </a:r>
            <a:endParaRPr b="1" i="1" sz="1000">
              <a:solidFill>
                <a:srgbClr val="666666"/>
              </a:solidFill>
            </a:endParaRPr>
          </a:p>
        </p:txBody>
      </p:sp>
      <p:sp>
        <p:nvSpPr>
          <p:cNvPr id="588" name="Google Shape;588;p39"/>
          <p:cNvSpPr txBox="1"/>
          <p:nvPr/>
        </p:nvSpPr>
        <p:spPr>
          <a:xfrm>
            <a:off x="6267000" y="4509650"/>
            <a:ext cx="132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000">
                <a:solidFill>
                  <a:srgbClr val="666666"/>
                </a:solidFill>
              </a:rPr>
              <a:t>GreekBert results</a:t>
            </a:r>
            <a:endParaRPr b="1" i="1" sz="1000">
              <a:solidFill>
                <a:srgbClr val="666666"/>
              </a:solidFill>
            </a:endParaRPr>
          </a:p>
        </p:txBody>
      </p:sp>
      <p:sp>
        <p:nvSpPr>
          <p:cNvPr id="589" name="Google Shape;589;p39"/>
          <p:cNvSpPr txBox="1"/>
          <p:nvPr/>
        </p:nvSpPr>
        <p:spPr>
          <a:xfrm>
            <a:off x="393600" y="874575"/>
            <a:ext cx="3668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l" sz="11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To achieve our goals we split our approaches to the 3 following categories: (⅓)</a:t>
            </a:r>
            <a:endParaRPr b="0" i="0" sz="12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0" name="Google Shape;590;p39"/>
          <p:cNvSpPr/>
          <p:nvPr/>
        </p:nvSpPr>
        <p:spPr>
          <a:xfrm>
            <a:off x="766500" y="1420649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91" name="Google Shape;591;p39"/>
          <p:cNvSpPr txBox="1"/>
          <p:nvPr/>
        </p:nvSpPr>
        <p:spPr>
          <a:xfrm>
            <a:off x="1084875" y="1344825"/>
            <a:ext cx="311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Layer-wise guided training methods</a:t>
            </a:r>
            <a:endParaRPr sz="11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2" name="Google Shape;592;p39"/>
          <p:cNvSpPr txBox="1"/>
          <p:nvPr/>
        </p:nvSpPr>
        <p:spPr>
          <a:xfrm>
            <a:off x="1084875" y="1588600"/>
            <a:ext cx="4010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erriweather"/>
              <a:buChar char="❏"/>
            </a:pPr>
            <a:r>
              <a:rPr lang="el" sz="1000">
                <a:latin typeface="Merriweather"/>
                <a:ea typeface="Merriweather"/>
                <a:cs typeface="Merriweather"/>
                <a:sym typeface="Merriweather"/>
              </a:rPr>
              <a:t>We adjust the (Magninas et. al 2020) methods to the requirements of Raptarchis dataset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erriweather"/>
              <a:buChar char="❏"/>
            </a:pPr>
            <a:r>
              <a:rPr lang="el" sz="1000">
                <a:latin typeface="Merriweather"/>
                <a:ea typeface="Merriweather"/>
                <a:cs typeface="Merriweather"/>
                <a:sym typeface="Merriweather"/>
              </a:rPr>
              <a:t>We go</a:t>
            </a:r>
            <a:r>
              <a:rPr b="1" lang="el" sz="1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i="1" lang="el" sz="1000" u="sng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from the 6-level to 3-level output models</a:t>
            </a:r>
            <a:endParaRPr b="1" i="1" sz="1000" u="sng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erriweather"/>
              <a:buChar char="❏"/>
            </a:pPr>
            <a:r>
              <a:rPr lang="el" sz="1000">
                <a:latin typeface="Merriweather"/>
                <a:ea typeface="Merriweather"/>
                <a:cs typeface="Merriweather"/>
                <a:sym typeface="Merriweather"/>
              </a:rPr>
              <a:t>We repeat the same (almost) [CLS] comparison in order to verify the preceding findings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7" name="Google Shape;597;p40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598" name="Google Shape;598;p40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0"/>
          <p:cNvSpPr/>
          <p:nvPr/>
        </p:nvSpPr>
        <p:spPr>
          <a:xfrm>
            <a:off x="4187988" y="3633350"/>
            <a:ext cx="504600" cy="253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0" name="Google Shape;60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00" y="2968088"/>
            <a:ext cx="3924001" cy="158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01" name="Google Shape;601;p40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Experiments:   </a:t>
            </a:r>
            <a:r>
              <a:rPr i="1" lang="el" sz="20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methods</a:t>
            </a:r>
            <a:endParaRPr i="1" sz="20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602" name="Google Shape;602;p40"/>
          <p:cNvSpPr txBox="1"/>
          <p:nvPr/>
        </p:nvSpPr>
        <p:spPr>
          <a:xfrm>
            <a:off x="1614150" y="4509638"/>
            <a:ext cx="115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000">
                <a:solidFill>
                  <a:srgbClr val="666666"/>
                </a:solidFill>
              </a:rPr>
              <a:t>Authors results</a:t>
            </a:r>
            <a:endParaRPr b="1" i="1" sz="1000">
              <a:solidFill>
                <a:srgbClr val="666666"/>
              </a:solidFill>
            </a:endParaRPr>
          </a:p>
        </p:txBody>
      </p:sp>
      <p:sp>
        <p:nvSpPr>
          <p:cNvPr id="603" name="Google Shape;603;p40"/>
          <p:cNvSpPr txBox="1"/>
          <p:nvPr/>
        </p:nvSpPr>
        <p:spPr>
          <a:xfrm>
            <a:off x="6184650" y="4509650"/>
            <a:ext cx="148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000">
                <a:solidFill>
                  <a:srgbClr val="666666"/>
                </a:solidFill>
              </a:rPr>
              <a:t>Multilingual </a:t>
            </a:r>
            <a:r>
              <a:rPr b="1" i="1" lang="el" sz="1000">
                <a:solidFill>
                  <a:srgbClr val="666666"/>
                </a:solidFill>
              </a:rPr>
              <a:t>results</a:t>
            </a:r>
            <a:endParaRPr b="1" i="1" sz="1000">
              <a:solidFill>
                <a:srgbClr val="666666"/>
              </a:solidFill>
            </a:endParaRPr>
          </a:p>
        </p:txBody>
      </p:sp>
      <p:pic>
        <p:nvPicPr>
          <p:cNvPr id="604" name="Google Shape;60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800" y="3013200"/>
            <a:ext cx="4186801" cy="153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05" name="Google Shape;605;p40"/>
          <p:cNvSpPr txBox="1"/>
          <p:nvPr/>
        </p:nvSpPr>
        <p:spPr>
          <a:xfrm>
            <a:off x="393600" y="874575"/>
            <a:ext cx="3668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l" sz="11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To achieve our goals we split our approaches to the 3 following categories: (⅓) </a:t>
            </a:r>
            <a:endParaRPr b="0" i="0" sz="12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06" name="Google Shape;606;p40"/>
          <p:cNvSpPr/>
          <p:nvPr/>
        </p:nvSpPr>
        <p:spPr>
          <a:xfrm>
            <a:off x="766500" y="1420649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7" name="Google Shape;607;p40"/>
          <p:cNvSpPr txBox="1"/>
          <p:nvPr/>
        </p:nvSpPr>
        <p:spPr>
          <a:xfrm>
            <a:off x="1084875" y="1344825"/>
            <a:ext cx="311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Layer-wise guided training methods</a:t>
            </a:r>
            <a:endParaRPr sz="11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8" name="Google Shape;608;p40"/>
          <p:cNvSpPr txBox="1"/>
          <p:nvPr/>
        </p:nvSpPr>
        <p:spPr>
          <a:xfrm>
            <a:off x="1084875" y="1588600"/>
            <a:ext cx="4010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erriweather"/>
              <a:buChar char="❏"/>
            </a:pPr>
            <a:r>
              <a:rPr lang="el" sz="1000">
                <a:latin typeface="Merriweather"/>
                <a:ea typeface="Merriweather"/>
                <a:cs typeface="Merriweather"/>
                <a:sym typeface="Merriweather"/>
              </a:rPr>
              <a:t>We adjust the (Magninas et. al 2020) methods to the requirements of Raptarchis dataset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erriweather"/>
              <a:buChar char="❏"/>
            </a:pPr>
            <a:r>
              <a:rPr lang="el" sz="1000">
                <a:latin typeface="Merriweather"/>
                <a:ea typeface="Merriweather"/>
                <a:cs typeface="Merriweather"/>
                <a:sym typeface="Merriweather"/>
              </a:rPr>
              <a:t>We go</a:t>
            </a:r>
            <a:r>
              <a:rPr b="1" lang="el" sz="1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i="1" lang="el" sz="1000" u="sng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from the 6-level to 3-level output models</a:t>
            </a:r>
            <a:endParaRPr b="1" i="1" sz="1000" u="sng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erriweather"/>
              <a:buChar char="❏"/>
            </a:pPr>
            <a:r>
              <a:rPr lang="el" sz="1000">
                <a:latin typeface="Merriweather"/>
                <a:ea typeface="Merriweather"/>
                <a:cs typeface="Merriweather"/>
                <a:sym typeface="Merriweather"/>
              </a:rPr>
              <a:t>We repeat the same (almost) [CLS] comparison in order to verify the preceding findings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3" name="Google Shape;613;p41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614" name="Google Shape;614;p41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41"/>
          <p:cNvSpPr txBox="1"/>
          <p:nvPr/>
        </p:nvSpPr>
        <p:spPr>
          <a:xfrm>
            <a:off x="1084875" y="1862925"/>
            <a:ext cx="38607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➢"/>
            </a:pP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Guided training sequentially predicts the categories for certain hierarchical levels. </a:t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➢"/>
            </a:pP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The predictions are produced independently and do not influence each other to the final output. </a:t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➢"/>
            </a:pPr>
            <a:r>
              <a:rPr lang="el" sz="1050" u="sng">
                <a:latin typeface="Merriweather"/>
                <a:ea typeface="Merriweather"/>
                <a:cs typeface="Merriweather"/>
                <a:sym typeface="Merriweather"/>
              </a:rPr>
              <a:t>We expand the former methods to exploit the outcomes that are higher in label hierarchy</a:t>
            </a:r>
            <a:endParaRPr sz="1050"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16" name="Google Shape;616;p41"/>
          <p:cNvSpPr/>
          <p:nvPr/>
        </p:nvSpPr>
        <p:spPr>
          <a:xfrm>
            <a:off x="768563" y="1693436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7" name="Google Shape;617;p41"/>
          <p:cNvSpPr txBox="1"/>
          <p:nvPr/>
        </p:nvSpPr>
        <p:spPr>
          <a:xfrm>
            <a:off x="1086938" y="1617613"/>
            <a:ext cx="311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Masking techniques (our proposal) </a:t>
            </a:r>
            <a:endParaRPr sz="11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8" name="Google Shape;618;p41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Experiments:   </a:t>
            </a:r>
            <a:r>
              <a:rPr i="1" lang="el" sz="20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methods</a:t>
            </a:r>
            <a:endParaRPr b="1" i="1" sz="2400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619" name="Google Shape;619;p41"/>
          <p:cNvSpPr/>
          <p:nvPr/>
        </p:nvSpPr>
        <p:spPr>
          <a:xfrm>
            <a:off x="766500" y="1420649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0" name="Google Shape;620;p41"/>
          <p:cNvSpPr txBox="1"/>
          <p:nvPr/>
        </p:nvSpPr>
        <p:spPr>
          <a:xfrm>
            <a:off x="1084875" y="1344825"/>
            <a:ext cx="311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Layer-wise guided training methods</a:t>
            </a:r>
            <a:endParaRPr sz="11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1" name="Google Shape;621;p41"/>
          <p:cNvSpPr txBox="1"/>
          <p:nvPr/>
        </p:nvSpPr>
        <p:spPr>
          <a:xfrm>
            <a:off x="393600" y="874575"/>
            <a:ext cx="3668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l" sz="11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To achieve our goals we split our approaches to the 3 following categories: (⅔) </a:t>
            </a:r>
            <a:endParaRPr b="0" i="0" sz="12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2" name="Google Shape;622;p41"/>
          <p:cNvSpPr/>
          <p:nvPr/>
        </p:nvSpPr>
        <p:spPr>
          <a:xfrm>
            <a:off x="5444326" y="1834656"/>
            <a:ext cx="215100" cy="199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1"/>
          <p:cNvSpPr/>
          <p:nvPr/>
        </p:nvSpPr>
        <p:spPr>
          <a:xfrm>
            <a:off x="5659468" y="1834656"/>
            <a:ext cx="215100" cy="199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41"/>
          <p:cNvSpPr/>
          <p:nvPr/>
        </p:nvSpPr>
        <p:spPr>
          <a:xfrm>
            <a:off x="5874609" y="1834656"/>
            <a:ext cx="215100" cy="199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41"/>
          <p:cNvSpPr/>
          <p:nvPr/>
        </p:nvSpPr>
        <p:spPr>
          <a:xfrm>
            <a:off x="6089751" y="1834656"/>
            <a:ext cx="215100" cy="199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41"/>
          <p:cNvSpPr/>
          <p:nvPr/>
        </p:nvSpPr>
        <p:spPr>
          <a:xfrm>
            <a:off x="6304892" y="1834656"/>
            <a:ext cx="215100" cy="199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41"/>
          <p:cNvSpPr/>
          <p:nvPr/>
        </p:nvSpPr>
        <p:spPr>
          <a:xfrm>
            <a:off x="6483672" y="1972787"/>
            <a:ext cx="215100" cy="199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1"/>
          <p:cNvSpPr/>
          <p:nvPr/>
        </p:nvSpPr>
        <p:spPr>
          <a:xfrm>
            <a:off x="6698813" y="1972787"/>
            <a:ext cx="215100" cy="199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1"/>
          <p:cNvSpPr/>
          <p:nvPr/>
        </p:nvSpPr>
        <p:spPr>
          <a:xfrm>
            <a:off x="6913955" y="1972787"/>
            <a:ext cx="215100" cy="199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1"/>
          <p:cNvSpPr/>
          <p:nvPr/>
        </p:nvSpPr>
        <p:spPr>
          <a:xfrm>
            <a:off x="7129096" y="1972787"/>
            <a:ext cx="215100" cy="199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41"/>
          <p:cNvSpPr/>
          <p:nvPr/>
        </p:nvSpPr>
        <p:spPr>
          <a:xfrm>
            <a:off x="7344238" y="1972787"/>
            <a:ext cx="215100" cy="199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41"/>
          <p:cNvSpPr/>
          <p:nvPr/>
        </p:nvSpPr>
        <p:spPr>
          <a:xfrm>
            <a:off x="7493721" y="2100622"/>
            <a:ext cx="215100" cy="199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33" name="Google Shape;633;p41"/>
          <p:cNvSpPr/>
          <p:nvPr/>
        </p:nvSpPr>
        <p:spPr>
          <a:xfrm>
            <a:off x="7708862" y="2100622"/>
            <a:ext cx="215100" cy="199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34" name="Google Shape;634;p41"/>
          <p:cNvSpPr/>
          <p:nvPr/>
        </p:nvSpPr>
        <p:spPr>
          <a:xfrm>
            <a:off x="7924003" y="2100622"/>
            <a:ext cx="215100" cy="199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41"/>
          <p:cNvSpPr/>
          <p:nvPr/>
        </p:nvSpPr>
        <p:spPr>
          <a:xfrm>
            <a:off x="8139145" y="2100622"/>
            <a:ext cx="215100" cy="199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6" name="Google Shape;636;p41"/>
          <p:cNvCxnSpPr>
            <a:stCxn id="629" idx="0"/>
          </p:cNvCxnSpPr>
          <p:nvPr/>
        </p:nvCxnSpPr>
        <p:spPr>
          <a:xfrm rot="10800000">
            <a:off x="7020305" y="1749887"/>
            <a:ext cx="1200" cy="2229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637" name="Google Shape;637;p41"/>
          <p:cNvCxnSpPr>
            <a:stCxn id="634" idx="0"/>
          </p:cNvCxnSpPr>
          <p:nvPr/>
        </p:nvCxnSpPr>
        <p:spPr>
          <a:xfrm rot="10800000">
            <a:off x="8031553" y="1895122"/>
            <a:ext cx="0" cy="205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638" name="Google Shape;638;p41"/>
          <p:cNvSpPr txBox="1"/>
          <p:nvPr/>
        </p:nvSpPr>
        <p:spPr>
          <a:xfrm>
            <a:off x="5541888" y="1941003"/>
            <a:ext cx="92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0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SubOut-1</a:t>
            </a:r>
            <a:endParaRPr b="1" sz="10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39" name="Google Shape;639;p41"/>
          <p:cNvSpPr txBox="1"/>
          <p:nvPr/>
        </p:nvSpPr>
        <p:spPr>
          <a:xfrm>
            <a:off x="6557588" y="2100621"/>
            <a:ext cx="92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0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ChOut-1</a:t>
            </a:r>
            <a:endParaRPr b="1" sz="10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40" name="Google Shape;640;p41"/>
          <p:cNvSpPr txBox="1"/>
          <p:nvPr/>
        </p:nvSpPr>
        <p:spPr>
          <a:xfrm>
            <a:off x="7573306" y="2218196"/>
            <a:ext cx="92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0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VolOut-1</a:t>
            </a:r>
            <a:endParaRPr b="1" sz="10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641" name="Google Shape;641;p41"/>
          <p:cNvCxnSpPr/>
          <p:nvPr/>
        </p:nvCxnSpPr>
        <p:spPr>
          <a:xfrm rot="10800000">
            <a:off x="5981559" y="1605854"/>
            <a:ext cx="1200" cy="2229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2" name="Google Shape;642;p41"/>
          <p:cNvSpPr/>
          <p:nvPr/>
        </p:nvSpPr>
        <p:spPr>
          <a:xfrm>
            <a:off x="8354276" y="2100606"/>
            <a:ext cx="215100" cy="199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3" name="Google Shape;643;p41"/>
          <p:cNvCxnSpPr/>
          <p:nvPr/>
        </p:nvCxnSpPr>
        <p:spPr>
          <a:xfrm>
            <a:off x="4947563" y="1040200"/>
            <a:ext cx="0" cy="303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4" name="Google Shape;644;p41"/>
          <p:cNvSpPr/>
          <p:nvPr/>
        </p:nvSpPr>
        <p:spPr>
          <a:xfrm>
            <a:off x="5874600" y="2961950"/>
            <a:ext cx="2452200" cy="575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l">
                <a:latin typeface="Merriweather"/>
                <a:ea typeface="Merriweather"/>
                <a:cs typeface="Merriweather"/>
                <a:sym typeface="Merriweather"/>
              </a:rPr>
              <a:t>BERT</a:t>
            </a:r>
            <a:endParaRPr i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45" name="Google Shape;645;p41"/>
          <p:cNvSpPr/>
          <p:nvPr/>
        </p:nvSpPr>
        <p:spPr>
          <a:xfrm rot="-5400000">
            <a:off x="6938100" y="2563088"/>
            <a:ext cx="325200" cy="1941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5"/>
          <p:cNvCxnSpPr/>
          <p:nvPr/>
        </p:nvCxnSpPr>
        <p:spPr>
          <a:xfrm>
            <a:off x="828000" y="4860000"/>
            <a:ext cx="7556400" cy="0"/>
          </a:xfrm>
          <a:prstGeom prst="straightConnector1">
            <a:avLst/>
          </a:prstGeom>
          <a:noFill/>
          <a:ln cap="flat" cmpd="sng" w="1524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76" name="Google Shape;76;p15"/>
          <p:cNvSpPr txBox="1"/>
          <p:nvPr/>
        </p:nvSpPr>
        <p:spPr>
          <a:xfrm>
            <a:off x="93150" y="1011350"/>
            <a:ext cx="37902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1" lang="el" sz="1500">
                <a:latin typeface="Merriweather"/>
                <a:ea typeface="Merriweather"/>
                <a:cs typeface="Merriweather"/>
                <a:sym typeface="Merriweather"/>
              </a:rPr>
              <a:t>Multi-label Text Classification (MLTC):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1009" y="1011352"/>
            <a:ext cx="435519" cy="4225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6044983" y="1767703"/>
            <a:ext cx="381300" cy="28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850"/>
              <a:t>tag1</a:t>
            </a:r>
            <a:endParaRPr b="1" sz="850"/>
          </a:p>
        </p:txBody>
      </p:sp>
      <p:sp>
        <p:nvSpPr>
          <p:cNvPr id="79" name="Google Shape;79;p15"/>
          <p:cNvSpPr/>
          <p:nvPr/>
        </p:nvSpPr>
        <p:spPr>
          <a:xfrm>
            <a:off x="6578142" y="1756474"/>
            <a:ext cx="381300" cy="28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850"/>
              <a:t>tag2</a:t>
            </a:r>
            <a:endParaRPr b="1" sz="850"/>
          </a:p>
        </p:txBody>
      </p:sp>
      <p:sp>
        <p:nvSpPr>
          <p:cNvPr id="80" name="Google Shape;80;p15"/>
          <p:cNvSpPr/>
          <p:nvPr/>
        </p:nvSpPr>
        <p:spPr>
          <a:xfrm>
            <a:off x="7503740" y="1756474"/>
            <a:ext cx="381300" cy="28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850"/>
              <a:t>tagN</a:t>
            </a:r>
            <a:endParaRPr b="1" sz="850"/>
          </a:p>
        </p:txBody>
      </p:sp>
      <p:cxnSp>
        <p:nvCxnSpPr>
          <p:cNvPr id="81" name="Google Shape;81;p15"/>
          <p:cNvCxnSpPr/>
          <p:nvPr/>
        </p:nvCxnSpPr>
        <p:spPr>
          <a:xfrm flipH="1">
            <a:off x="4571063" y="1351600"/>
            <a:ext cx="167100" cy="62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5"/>
          <p:cNvSpPr/>
          <p:nvPr/>
        </p:nvSpPr>
        <p:spPr>
          <a:xfrm>
            <a:off x="4794463" y="1547200"/>
            <a:ext cx="562800" cy="232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 u="none" cap="none" strike="noStrike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What is </a:t>
            </a: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all this </a:t>
            </a:r>
            <a:r>
              <a:rPr b="1" i="1" lang="el" sz="2400" u="none" cap="none" strike="noStrike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about?</a:t>
            </a:r>
            <a:endParaRPr b="1" i="1" sz="24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1144700" y="1498600"/>
            <a:ext cx="31836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" sz="1300">
                <a:latin typeface="Merriweather"/>
                <a:ea typeface="Merriweather"/>
                <a:cs typeface="Merriweather"/>
                <a:sym typeface="Merriweather"/>
              </a:rPr>
              <a:t>Multi-output  classification problem</a:t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148425" y="2722425"/>
            <a:ext cx="19983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300" u="sng">
                <a:latin typeface="Merriweather"/>
                <a:ea typeface="Merriweather"/>
                <a:cs typeface="Merriweather"/>
                <a:sym typeface="Merriweather"/>
              </a:rPr>
              <a:t>Formally speaking:</a:t>
            </a:r>
            <a:endParaRPr b="1" i="1" sz="1300" u="sng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300" u="sng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752150" y="3124725"/>
            <a:ext cx="28071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Learn a f(x,y) score function</a:t>
            </a:r>
            <a:endParaRPr i="1"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Char char="➢"/>
            </a:pP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x for the text input</a:t>
            </a:r>
            <a:endParaRPr i="1"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Char char="➢"/>
            </a:pP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y for the concept</a:t>
            </a:r>
            <a:endParaRPr i="1"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High scores for relevant (x,y) pairs</a:t>
            </a:r>
            <a:endParaRPr i="1"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Low </a:t>
            </a:r>
            <a:r>
              <a:rPr i="1" lang="el" sz="1300">
                <a:solidFill>
                  <a:srgbClr val="1D1A1D"/>
                </a:solidFill>
                <a:latin typeface="Merriweather"/>
                <a:ea typeface="Merriweather"/>
                <a:cs typeface="Merriweather"/>
                <a:sym typeface="Merriweather"/>
              </a:rPr>
              <a:t>scores for irrelevant ones</a:t>
            </a:r>
            <a:endParaRPr i="1" sz="1300">
              <a:solidFill>
                <a:srgbClr val="1D1A1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i="1"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7971028" y="1674429"/>
            <a:ext cx="152700" cy="489600"/>
          </a:xfrm>
          <a:prstGeom prst="rightBrace">
            <a:avLst>
              <a:gd fmla="val 50000" name="adj1"/>
              <a:gd fmla="val 5079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 rot="10800000">
            <a:off x="5803389" y="1663323"/>
            <a:ext cx="152700" cy="489600"/>
          </a:xfrm>
          <a:prstGeom prst="rightBrace">
            <a:avLst>
              <a:gd fmla="val 50000" name="adj1"/>
              <a:gd fmla="val 5079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15"/>
          <p:cNvGrpSpPr/>
          <p:nvPr/>
        </p:nvGrpSpPr>
        <p:grpSpPr>
          <a:xfrm>
            <a:off x="7092456" y="1866323"/>
            <a:ext cx="278100" cy="61250"/>
            <a:chOff x="6942633" y="2640300"/>
            <a:chExt cx="304400" cy="72000"/>
          </a:xfrm>
        </p:grpSpPr>
        <p:sp>
          <p:nvSpPr>
            <p:cNvPr id="90" name="Google Shape;90;p15"/>
            <p:cNvSpPr/>
            <p:nvPr/>
          </p:nvSpPr>
          <p:spPr>
            <a:xfrm>
              <a:off x="6942633" y="2640300"/>
              <a:ext cx="72000" cy="720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7058833" y="2640300"/>
              <a:ext cx="72000" cy="720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7175033" y="2640300"/>
              <a:ext cx="72000" cy="720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/>
            </a:p>
          </p:txBody>
        </p:sp>
      </p:grpSp>
      <p:sp>
        <p:nvSpPr>
          <p:cNvPr id="93" name="Google Shape;93;p15"/>
          <p:cNvSpPr txBox="1"/>
          <p:nvPr/>
        </p:nvSpPr>
        <p:spPr>
          <a:xfrm>
            <a:off x="8123692" y="1696758"/>
            <a:ext cx="75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900">
                <a:solidFill>
                  <a:srgbClr val="666666"/>
                </a:solidFill>
              </a:rPr>
              <a:t>a set of </a:t>
            </a:r>
            <a:endParaRPr b="1" i="1" sz="9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900">
                <a:solidFill>
                  <a:srgbClr val="666666"/>
                </a:solidFill>
              </a:rPr>
              <a:t>concepts</a:t>
            </a:r>
            <a:endParaRPr b="1" i="1" sz="900">
              <a:solidFill>
                <a:srgbClr val="666666"/>
              </a:solidFill>
            </a:endParaRPr>
          </a:p>
        </p:txBody>
      </p:sp>
      <p:cxnSp>
        <p:nvCxnSpPr>
          <p:cNvPr id="94" name="Google Shape;94;p15"/>
          <p:cNvCxnSpPr>
            <a:stCxn id="77" idx="2"/>
            <a:endCxn id="80" idx="0"/>
          </p:cNvCxnSpPr>
          <p:nvPr/>
        </p:nvCxnSpPr>
        <p:spPr>
          <a:xfrm>
            <a:off x="6768769" y="1433902"/>
            <a:ext cx="925500" cy="3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5"/>
          <p:cNvSpPr/>
          <p:nvPr/>
        </p:nvSpPr>
        <p:spPr>
          <a:xfrm rot="5400000">
            <a:off x="665850" y="1331075"/>
            <a:ext cx="370800" cy="460500"/>
          </a:xfrm>
          <a:prstGeom prst="bentUpArrow">
            <a:avLst>
              <a:gd fmla="val 25000" name="adj1"/>
              <a:gd fmla="val 23343" name="adj2"/>
              <a:gd fmla="val 25000" name="adj3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1144700" y="1753300"/>
            <a:ext cx="3474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lang="el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Tagging  a text with the most relevant class from a set of concepts</a:t>
            </a:r>
            <a:endParaRPr sz="1200"/>
          </a:p>
        </p:txBody>
      </p:sp>
      <p:sp>
        <p:nvSpPr>
          <p:cNvPr id="97" name="Google Shape;97;p15"/>
          <p:cNvSpPr txBox="1"/>
          <p:nvPr/>
        </p:nvSpPr>
        <p:spPr>
          <a:xfrm>
            <a:off x="5398975" y="2995550"/>
            <a:ext cx="37902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lang="el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concepts are not mutually exclusive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lang="el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No restrictions to the number of concepts 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lang="el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N may be extremely large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8" name="Google Shape;98;p15"/>
          <p:cNvSpPr txBox="1"/>
          <p:nvPr/>
        </p:nvSpPr>
        <p:spPr>
          <a:xfrm>
            <a:off x="5273825" y="2696388"/>
            <a:ext cx="1846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>
                <a:solidFill>
                  <a:srgbClr val="98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 difference:</a:t>
            </a:r>
            <a:endParaRPr b="0" i="0" sz="1400" u="none" cap="none" strike="noStrike">
              <a:solidFill>
                <a:srgbClr val="98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0" name="Google Shape;650;p42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651" name="Google Shape;651;p42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42"/>
          <p:cNvSpPr txBox="1"/>
          <p:nvPr/>
        </p:nvSpPr>
        <p:spPr>
          <a:xfrm>
            <a:off x="1084875" y="1862925"/>
            <a:ext cx="38607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➢"/>
            </a:pP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Guided training sequentially predicts the categories for certain hierarchical levels. </a:t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➢"/>
            </a:pP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The predictions are produced independently and do not influence each other to the final output. </a:t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➢"/>
            </a:pPr>
            <a:r>
              <a:rPr lang="el" sz="1050" u="sng">
                <a:latin typeface="Merriweather"/>
                <a:ea typeface="Merriweather"/>
                <a:cs typeface="Merriweather"/>
                <a:sym typeface="Merriweather"/>
              </a:rPr>
              <a:t>We expand the former methods to exploit the outcomes that are higher in label hierarchy</a:t>
            </a:r>
            <a:endParaRPr sz="1050"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768563" y="1693436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54" name="Google Shape;654;p42"/>
          <p:cNvSpPr txBox="1"/>
          <p:nvPr/>
        </p:nvSpPr>
        <p:spPr>
          <a:xfrm>
            <a:off x="1086938" y="1617613"/>
            <a:ext cx="311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Masking techniques (our proposal) </a:t>
            </a:r>
            <a:endParaRPr sz="11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5" name="Google Shape;655;p42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Experiments:   </a:t>
            </a:r>
            <a:r>
              <a:rPr i="1" lang="el" sz="20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methods</a:t>
            </a:r>
            <a:endParaRPr b="1" i="1" sz="2400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656" name="Google Shape;656;p42"/>
          <p:cNvSpPr/>
          <p:nvPr/>
        </p:nvSpPr>
        <p:spPr>
          <a:xfrm>
            <a:off x="766500" y="1420649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57" name="Google Shape;657;p42"/>
          <p:cNvSpPr txBox="1"/>
          <p:nvPr/>
        </p:nvSpPr>
        <p:spPr>
          <a:xfrm>
            <a:off x="1084875" y="1344825"/>
            <a:ext cx="311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Layer-wise guided training methods</a:t>
            </a:r>
            <a:endParaRPr sz="11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8" name="Google Shape;658;p42"/>
          <p:cNvSpPr txBox="1"/>
          <p:nvPr/>
        </p:nvSpPr>
        <p:spPr>
          <a:xfrm>
            <a:off x="393600" y="874575"/>
            <a:ext cx="3668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l" sz="11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To achieve our goals we split our approaches to the 3 following categories: (⅔) </a:t>
            </a:r>
            <a:endParaRPr b="0" i="0" sz="12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59" name="Google Shape;659;p42"/>
          <p:cNvCxnSpPr/>
          <p:nvPr/>
        </p:nvCxnSpPr>
        <p:spPr>
          <a:xfrm>
            <a:off x="4947563" y="1040200"/>
            <a:ext cx="0" cy="303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0" name="Google Shape;660;p42"/>
          <p:cNvSpPr/>
          <p:nvPr/>
        </p:nvSpPr>
        <p:spPr>
          <a:xfrm rot="10800000">
            <a:off x="8401974" y="2182688"/>
            <a:ext cx="182400" cy="7053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42"/>
          <p:cNvSpPr txBox="1"/>
          <p:nvPr/>
        </p:nvSpPr>
        <p:spPr>
          <a:xfrm>
            <a:off x="7560386" y="2258276"/>
            <a:ext cx="950400" cy="5541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200">
                <a:solidFill>
                  <a:srgbClr val="5B0F00"/>
                </a:solidFill>
              </a:rPr>
              <a:t>Ch-2-Sub</a:t>
            </a:r>
            <a:endParaRPr b="1" sz="1200">
              <a:solidFill>
                <a:srgbClr val="5B0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200">
                <a:solidFill>
                  <a:srgbClr val="5B0F00"/>
                </a:solidFill>
              </a:rPr>
              <a:t>|Ch|x|Sub|</a:t>
            </a:r>
            <a:endParaRPr b="1" sz="1200">
              <a:solidFill>
                <a:srgbClr val="5B0F00"/>
              </a:solidFill>
            </a:endParaRPr>
          </a:p>
        </p:txBody>
      </p:sp>
      <p:sp>
        <p:nvSpPr>
          <p:cNvPr id="662" name="Google Shape;662;p42"/>
          <p:cNvSpPr/>
          <p:nvPr/>
        </p:nvSpPr>
        <p:spPr>
          <a:xfrm>
            <a:off x="7486649" y="2182663"/>
            <a:ext cx="182400" cy="7053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42"/>
          <p:cNvSpPr/>
          <p:nvPr/>
        </p:nvSpPr>
        <p:spPr>
          <a:xfrm rot="10800000">
            <a:off x="6558511" y="2175886"/>
            <a:ext cx="171300" cy="7053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42"/>
          <p:cNvSpPr txBox="1"/>
          <p:nvPr/>
        </p:nvSpPr>
        <p:spPr>
          <a:xfrm>
            <a:off x="5767413" y="2251475"/>
            <a:ext cx="893100" cy="5541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200">
                <a:solidFill>
                  <a:srgbClr val="5B0F00"/>
                </a:solidFill>
              </a:rPr>
              <a:t>Vol-2-Ch</a:t>
            </a:r>
            <a:endParaRPr b="1" sz="1200">
              <a:solidFill>
                <a:srgbClr val="5B0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200">
                <a:solidFill>
                  <a:srgbClr val="5B0F00"/>
                </a:solidFill>
              </a:rPr>
              <a:t>|Vol|x|Ch|</a:t>
            </a:r>
            <a:endParaRPr b="1" sz="1200">
              <a:solidFill>
                <a:srgbClr val="5B0F00"/>
              </a:solidFill>
            </a:endParaRPr>
          </a:p>
        </p:txBody>
      </p:sp>
      <p:sp>
        <p:nvSpPr>
          <p:cNvPr id="665" name="Google Shape;665;p42"/>
          <p:cNvSpPr/>
          <p:nvPr/>
        </p:nvSpPr>
        <p:spPr>
          <a:xfrm>
            <a:off x="5698111" y="2175861"/>
            <a:ext cx="171300" cy="7053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42"/>
          <p:cNvSpPr txBox="1"/>
          <p:nvPr/>
        </p:nvSpPr>
        <p:spPr>
          <a:xfrm>
            <a:off x="6196750" y="1588288"/>
            <a:ext cx="1846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 u="sng">
                <a:solidFill>
                  <a:srgbClr val="980000"/>
                </a:solidFill>
                <a:latin typeface="Merriweather"/>
                <a:ea typeface="Merriweather"/>
                <a:cs typeface="Merriweather"/>
                <a:sym typeface="Merriweather"/>
              </a:rPr>
              <a:t>Affinity matrices</a:t>
            </a:r>
            <a:endParaRPr b="0" i="1" sz="1400" u="sng" cap="none" strike="noStrike">
              <a:solidFill>
                <a:srgbClr val="98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67" name="Google Shape;667;p42"/>
          <p:cNvSpPr txBox="1"/>
          <p:nvPr/>
        </p:nvSpPr>
        <p:spPr>
          <a:xfrm>
            <a:off x="5815950" y="3012713"/>
            <a:ext cx="2889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l"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They Carry the concept correlations in the dataset</a:t>
            </a:r>
            <a:endParaRPr b="1" sz="1200" cap="none" strike="noStrike">
              <a:solidFill>
                <a:srgbClr val="43434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68" name="Google Shape;668;p42"/>
          <p:cNvSpPr txBox="1"/>
          <p:nvPr/>
        </p:nvSpPr>
        <p:spPr>
          <a:xfrm>
            <a:off x="653150" y="3442950"/>
            <a:ext cx="3977700" cy="1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050" u="sng">
                <a:latin typeface="Merriweather"/>
                <a:ea typeface="Merriweather"/>
                <a:cs typeface="Merriweather"/>
                <a:sym typeface="Merriweather"/>
              </a:rPr>
              <a:t>Step-1:</a:t>
            </a: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  We construct </a:t>
            </a:r>
            <a:r>
              <a:rPr b="1" lang="el" sz="105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2 affinity matrices</a:t>
            </a: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  </a:t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❏"/>
            </a:pPr>
            <a:r>
              <a:rPr b="1" i="1" lang="el" sz="1050">
                <a:latin typeface="Merriweather"/>
                <a:ea typeface="Merriweather"/>
                <a:cs typeface="Merriweather"/>
                <a:sym typeface="Merriweather"/>
              </a:rPr>
              <a:t>Vol2Ch</a:t>
            </a: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: |VolNum| ∗ |ChNum| that describes the Volume-­Chapter relations</a:t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527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❏"/>
            </a:pPr>
            <a:r>
              <a:rPr b="1" lang="el" sz="1050" u="sng">
                <a:latin typeface="Merriweather"/>
                <a:ea typeface="Merriweather"/>
                <a:cs typeface="Merriweather"/>
                <a:sym typeface="Merriweather"/>
              </a:rPr>
              <a:t>Ch2Sub</a:t>
            </a: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: |ChNum| ∗ |SubNum| that represents the Chapter-­Subject relations </a:t>
            </a:r>
            <a:endParaRPr b="1" sz="1050"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69" name="Google Shape;669;p42"/>
          <p:cNvSpPr txBox="1"/>
          <p:nvPr/>
        </p:nvSpPr>
        <p:spPr>
          <a:xfrm>
            <a:off x="1363800" y="3070638"/>
            <a:ext cx="1846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 u="sng">
                <a:solidFill>
                  <a:srgbClr val="980000"/>
                </a:solidFill>
                <a:latin typeface="Merriweather"/>
                <a:ea typeface="Merriweather"/>
                <a:cs typeface="Merriweather"/>
                <a:sym typeface="Merriweather"/>
              </a:rPr>
              <a:t>Algorithm</a:t>
            </a:r>
            <a:endParaRPr b="0" i="1" sz="1400" u="sng" cap="none" strike="noStrike">
              <a:solidFill>
                <a:srgbClr val="98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4" name="Google Shape;674;p43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675" name="Google Shape;675;p43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43"/>
          <p:cNvSpPr txBox="1"/>
          <p:nvPr/>
        </p:nvSpPr>
        <p:spPr>
          <a:xfrm>
            <a:off x="1084875" y="1862925"/>
            <a:ext cx="38607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➢"/>
            </a:pP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Guided training sequentially predicts the categories for certain hierarchical levels. </a:t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➢"/>
            </a:pP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The predictions are produced independently and do not influence each other to the final output. </a:t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➢"/>
            </a:pPr>
            <a:r>
              <a:rPr lang="el" sz="1050" u="sng">
                <a:latin typeface="Merriweather"/>
                <a:ea typeface="Merriweather"/>
                <a:cs typeface="Merriweather"/>
                <a:sym typeface="Merriweather"/>
              </a:rPr>
              <a:t>We expand the former methods to exploit the outcomes that are higher in label hierarchy</a:t>
            </a:r>
            <a:endParaRPr sz="1050"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7" name="Google Shape;677;p43"/>
          <p:cNvSpPr/>
          <p:nvPr/>
        </p:nvSpPr>
        <p:spPr>
          <a:xfrm>
            <a:off x="768563" y="1693436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8" name="Google Shape;678;p43"/>
          <p:cNvSpPr txBox="1"/>
          <p:nvPr/>
        </p:nvSpPr>
        <p:spPr>
          <a:xfrm>
            <a:off x="1086938" y="1617613"/>
            <a:ext cx="311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Masking techniques (our proposal) </a:t>
            </a:r>
            <a:endParaRPr sz="11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9" name="Google Shape;679;p43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Experiments:   </a:t>
            </a:r>
            <a:r>
              <a:rPr i="1" lang="el" sz="20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methods</a:t>
            </a:r>
            <a:endParaRPr b="1" i="1" sz="2400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680" name="Google Shape;680;p43"/>
          <p:cNvSpPr/>
          <p:nvPr/>
        </p:nvSpPr>
        <p:spPr>
          <a:xfrm>
            <a:off x="766500" y="1420649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1" name="Google Shape;681;p43"/>
          <p:cNvSpPr txBox="1"/>
          <p:nvPr/>
        </p:nvSpPr>
        <p:spPr>
          <a:xfrm>
            <a:off x="1084875" y="1344825"/>
            <a:ext cx="311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Layer-wise guided training methods</a:t>
            </a:r>
            <a:endParaRPr sz="11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2" name="Google Shape;682;p43"/>
          <p:cNvSpPr txBox="1"/>
          <p:nvPr/>
        </p:nvSpPr>
        <p:spPr>
          <a:xfrm>
            <a:off x="393600" y="874575"/>
            <a:ext cx="3668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l" sz="11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To achieve our goals we split our approaches to the 3 following categories: (⅔) </a:t>
            </a:r>
            <a:endParaRPr b="0" i="0" sz="12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83" name="Google Shape;683;p43"/>
          <p:cNvCxnSpPr/>
          <p:nvPr/>
        </p:nvCxnSpPr>
        <p:spPr>
          <a:xfrm>
            <a:off x="4947563" y="1040200"/>
            <a:ext cx="0" cy="303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4" name="Google Shape;684;p43"/>
          <p:cNvSpPr txBox="1"/>
          <p:nvPr/>
        </p:nvSpPr>
        <p:spPr>
          <a:xfrm>
            <a:off x="653150" y="3442950"/>
            <a:ext cx="39777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050" u="sng">
                <a:latin typeface="Merriweather"/>
                <a:ea typeface="Merriweather"/>
                <a:cs typeface="Merriweather"/>
                <a:sym typeface="Merriweather"/>
              </a:rPr>
              <a:t>Step-1:</a:t>
            </a: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  We construct </a:t>
            </a:r>
            <a:r>
              <a:rPr b="1" lang="el" sz="105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2 affinity matrices</a:t>
            </a: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  </a:t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050" u="sng">
                <a:latin typeface="Merriweather"/>
                <a:ea typeface="Merriweather"/>
                <a:cs typeface="Merriweather"/>
                <a:sym typeface="Merriweather"/>
              </a:rPr>
              <a:t>Step-2:</a:t>
            </a: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  Multiply the previous output with the affinity matrix in order to produce the new output (MaskVector)</a:t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85" name="Google Shape;685;p43"/>
          <p:cNvSpPr/>
          <p:nvPr/>
        </p:nvSpPr>
        <p:spPr>
          <a:xfrm>
            <a:off x="6205837" y="3699855"/>
            <a:ext cx="216900" cy="240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43"/>
          <p:cNvSpPr/>
          <p:nvPr/>
        </p:nvSpPr>
        <p:spPr>
          <a:xfrm>
            <a:off x="6422607" y="3699855"/>
            <a:ext cx="216900" cy="240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43"/>
          <p:cNvSpPr/>
          <p:nvPr/>
        </p:nvSpPr>
        <p:spPr>
          <a:xfrm>
            <a:off x="6639377" y="3699855"/>
            <a:ext cx="216900" cy="240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43"/>
          <p:cNvSpPr/>
          <p:nvPr/>
        </p:nvSpPr>
        <p:spPr>
          <a:xfrm>
            <a:off x="6856147" y="3699855"/>
            <a:ext cx="216900" cy="240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43"/>
          <p:cNvSpPr/>
          <p:nvPr/>
        </p:nvSpPr>
        <p:spPr>
          <a:xfrm>
            <a:off x="7072917" y="3699855"/>
            <a:ext cx="216900" cy="240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43"/>
          <p:cNvSpPr txBox="1"/>
          <p:nvPr/>
        </p:nvSpPr>
        <p:spPr>
          <a:xfrm>
            <a:off x="6239153" y="3940061"/>
            <a:ext cx="1012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1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VolOut-1</a:t>
            </a:r>
            <a:endParaRPr b="1" sz="11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91" name="Google Shape;691;p43"/>
          <p:cNvSpPr/>
          <p:nvPr/>
        </p:nvSpPr>
        <p:spPr>
          <a:xfrm>
            <a:off x="6764012" y="2311293"/>
            <a:ext cx="216900" cy="240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43"/>
          <p:cNvSpPr/>
          <p:nvPr/>
        </p:nvSpPr>
        <p:spPr>
          <a:xfrm>
            <a:off x="6980782" y="2311293"/>
            <a:ext cx="216900" cy="240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43"/>
          <p:cNvSpPr/>
          <p:nvPr/>
        </p:nvSpPr>
        <p:spPr>
          <a:xfrm>
            <a:off x="7197552" y="2311293"/>
            <a:ext cx="216900" cy="240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43"/>
          <p:cNvSpPr/>
          <p:nvPr/>
        </p:nvSpPr>
        <p:spPr>
          <a:xfrm>
            <a:off x="7414322" y="2311293"/>
            <a:ext cx="216900" cy="240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43"/>
          <p:cNvSpPr/>
          <p:nvPr/>
        </p:nvSpPr>
        <p:spPr>
          <a:xfrm>
            <a:off x="7631092" y="2311293"/>
            <a:ext cx="216900" cy="240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3"/>
          <p:cNvSpPr/>
          <p:nvPr/>
        </p:nvSpPr>
        <p:spPr>
          <a:xfrm>
            <a:off x="5395825" y="2311293"/>
            <a:ext cx="216900" cy="240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3"/>
          <p:cNvSpPr/>
          <p:nvPr/>
        </p:nvSpPr>
        <p:spPr>
          <a:xfrm>
            <a:off x="5612595" y="2311293"/>
            <a:ext cx="216900" cy="240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43"/>
          <p:cNvSpPr/>
          <p:nvPr/>
        </p:nvSpPr>
        <p:spPr>
          <a:xfrm>
            <a:off x="5829365" y="2311293"/>
            <a:ext cx="216900" cy="240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43"/>
          <p:cNvSpPr/>
          <p:nvPr/>
        </p:nvSpPr>
        <p:spPr>
          <a:xfrm>
            <a:off x="6046135" y="2311293"/>
            <a:ext cx="216900" cy="240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43"/>
          <p:cNvSpPr/>
          <p:nvPr/>
        </p:nvSpPr>
        <p:spPr>
          <a:xfrm>
            <a:off x="6262905" y="2311293"/>
            <a:ext cx="216900" cy="240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43"/>
          <p:cNvSpPr txBox="1"/>
          <p:nvPr/>
        </p:nvSpPr>
        <p:spPr>
          <a:xfrm>
            <a:off x="5431265" y="2548118"/>
            <a:ext cx="1012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1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ChOut-1</a:t>
            </a:r>
            <a:endParaRPr b="1" sz="11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02" name="Google Shape;702;p43"/>
          <p:cNvSpPr/>
          <p:nvPr/>
        </p:nvSpPr>
        <p:spPr>
          <a:xfrm>
            <a:off x="7164215" y="2915973"/>
            <a:ext cx="302700" cy="279300"/>
          </a:xfrm>
          <a:prstGeom prst="ellipse">
            <a:avLst/>
          </a:prstGeom>
          <a:solidFill>
            <a:srgbClr val="EEEEEE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43"/>
          <p:cNvSpPr/>
          <p:nvPr/>
        </p:nvSpPr>
        <p:spPr>
          <a:xfrm rot="10800000">
            <a:off x="8538378" y="3702193"/>
            <a:ext cx="168300" cy="5115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43"/>
          <p:cNvSpPr txBox="1"/>
          <p:nvPr/>
        </p:nvSpPr>
        <p:spPr>
          <a:xfrm>
            <a:off x="7761910" y="3757012"/>
            <a:ext cx="876600" cy="523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100">
                <a:solidFill>
                  <a:srgbClr val="5B0F00"/>
                </a:solidFill>
              </a:rPr>
              <a:t>Vol-2-Ch</a:t>
            </a:r>
            <a:endParaRPr b="1" sz="1100">
              <a:solidFill>
                <a:srgbClr val="5B0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100">
                <a:solidFill>
                  <a:srgbClr val="5B0F00"/>
                </a:solidFill>
              </a:rPr>
              <a:t>|Vol|x|Ch|</a:t>
            </a:r>
            <a:endParaRPr b="1" sz="1100">
              <a:solidFill>
                <a:srgbClr val="5B0F00"/>
              </a:solidFill>
            </a:endParaRPr>
          </a:p>
        </p:txBody>
      </p:sp>
      <p:sp>
        <p:nvSpPr>
          <p:cNvPr id="705" name="Google Shape;705;p43"/>
          <p:cNvSpPr/>
          <p:nvPr/>
        </p:nvSpPr>
        <p:spPr>
          <a:xfrm>
            <a:off x="7693878" y="3702175"/>
            <a:ext cx="168300" cy="5115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6" name="Google Shape;706;p43"/>
          <p:cNvCxnSpPr>
            <a:stCxn id="687" idx="0"/>
            <a:endCxn id="702" idx="4"/>
          </p:cNvCxnSpPr>
          <p:nvPr/>
        </p:nvCxnSpPr>
        <p:spPr>
          <a:xfrm flipH="1" rot="10800000">
            <a:off x="6747827" y="3195255"/>
            <a:ext cx="567600" cy="504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07" name="Google Shape;707;p43"/>
          <p:cNvCxnSpPr>
            <a:stCxn id="704" idx="0"/>
            <a:endCxn id="702" idx="4"/>
          </p:cNvCxnSpPr>
          <p:nvPr/>
        </p:nvCxnSpPr>
        <p:spPr>
          <a:xfrm rot="10800000">
            <a:off x="7315510" y="3195412"/>
            <a:ext cx="884700" cy="561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08" name="Google Shape;708;p43"/>
          <p:cNvSpPr/>
          <p:nvPr/>
        </p:nvSpPr>
        <p:spPr>
          <a:xfrm>
            <a:off x="7164215" y="2935445"/>
            <a:ext cx="302700" cy="240300"/>
          </a:xfrm>
          <a:prstGeom prst="mathMultiply">
            <a:avLst>
              <a:gd fmla="val 23520" name="adj1"/>
            </a:avLst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709" name="Google Shape;709;p43"/>
          <p:cNvCxnSpPr>
            <a:stCxn id="702" idx="0"/>
            <a:endCxn id="693" idx="2"/>
          </p:cNvCxnSpPr>
          <p:nvPr/>
        </p:nvCxnSpPr>
        <p:spPr>
          <a:xfrm rot="10800000">
            <a:off x="7305965" y="2551473"/>
            <a:ext cx="9600" cy="364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10" name="Google Shape;710;p43"/>
          <p:cNvSpPr/>
          <p:nvPr/>
        </p:nvSpPr>
        <p:spPr>
          <a:xfrm>
            <a:off x="6436619" y="1713247"/>
            <a:ext cx="302700" cy="279300"/>
          </a:xfrm>
          <a:prstGeom prst="ellipse">
            <a:avLst/>
          </a:prstGeom>
          <a:solidFill>
            <a:srgbClr val="EEEEEE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1" name="Google Shape;711;p43"/>
          <p:cNvCxnSpPr>
            <a:stCxn id="698" idx="0"/>
            <a:endCxn id="710" idx="4"/>
          </p:cNvCxnSpPr>
          <p:nvPr/>
        </p:nvCxnSpPr>
        <p:spPr>
          <a:xfrm flipH="1" rot="10800000">
            <a:off x="5937815" y="1992693"/>
            <a:ext cx="650100" cy="31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12" name="Google Shape;712;p43"/>
          <p:cNvCxnSpPr>
            <a:stCxn id="693" idx="0"/>
            <a:endCxn id="710" idx="4"/>
          </p:cNvCxnSpPr>
          <p:nvPr/>
        </p:nvCxnSpPr>
        <p:spPr>
          <a:xfrm rot="10800000">
            <a:off x="6588102" y="1992693"/>
            <a:ext cx="717900" cy="31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13" name="Google Shape;713;p43"/>
          <p:cNvSpPr/>
          <p:nvPr/>
        </p:nvSpPr>
        <p:spPr>
          <a:xfrm>
            <a:off x="6046116" y="1239588"/>
            <a:ext cx="216900" cy="240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43"/>
          <p:cNvSpPr/>
          <p:nvPr/>
        </p:nvSpPr>
        <p:spPr>
          <a:xfrm>
            <a:off x="6262886" y="1239588"/>
            <a:ext cx="216900" cy="240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43"/>
          <p:cNvSpPr/>
          <p:nvPr/>
        </p:nvSpPr>
        <p:spPr>
          <a:xfrm>
            <a:off x="6479656" y="1239588"/>
            <a:ext cx="216900" cy="240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43"/>
          <p:cNvSpPr/>
          <p:nvPr/>
        </p:nvSpPr>
        <p:spPr>
          <a:xfrm>
            <a:off x="6696426" y="1239588"/>
            <a:ext cx="216900" cy="240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43"/>
          <p:cNvSpPr/>
          <p:nvPr/>
        </p:nvSpPr>
        <p:spPr>
          <a:xfrm>
            <a:off x="6913196" y="1239588"/>
            <a:ext cx="216900" cy="240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8" name="Google Shape;718;p43"/>
          <p:cNvCxnSpPr>
            <a:stCxn id="715" idx="2"/>
            <a:endCxn id="710" idx="0"/>
          </p:cNvCxnSpPr>
          <p:nvPr/>
        </p:nvCxnSpPr>
        <p:spPr>
          <a:xfrm>
            <a:off x="6588106" y="1479888"/>
            <a:ext cx="0" cy="2334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719" name="Google Shape;719;p43"/>
          <p:cNvSpPr txBox="1"/>
          <p:nvPr/>
        </p:nvSpPr>
        <p:spPr>
          <a:xfrm>
            <a:off x="6371225" y="1617627"/>
            <a:ext cx="43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3000"/>
              <a:t>*</a:t>
            </a:r>
            <a:endParaRPr b="1" sz="3000"/>
          </a:p>
        </p:txBody>
      </p:sp>
      <p:sp>
        <p:nvSpPr>
          <p:cNvPr id="720" name="Google Shape;720;p43"/>
          <p:cNvSpPr txBox="1"/>
          <p:nvPr/>
        </p:nvSpPr>
        <p:spPr>
          <a:xfrm>
            <a:off x="6716076" y="1682450"/>
            <a:ext cx="161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100">
                <a:solidFill>
                  <a:srgbClr val="5B0F00"/>
                </a:solidFill>
                <a:latin typeface="Merriweather"/>
                <a:ea typeface="Merriweather"/>
                <a:cs typeface="Merriweather"/>
                <a:sym typeface="Merriweather"/>
              </a:rPr>
              <a:t>Hadamard Product</a:t>
            </a:r>
            <a:endParaRPr b="1" i="1" sz="1100">
              <a:solidFill>
                <a:srgbClr val="5B0F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21" name="Google Shape;721;p43"/>
          <p:cNvSpPr txBox="1"/>
          <p:nvPr/>
        </p:nvSpPr>
        <p:spPr>
          <a:xfrm>
            <a:off x="7456335" y="2878603"/>
            <a:ext cx="1211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100">
                <a:solidFill>
                  <a:srgbClr val="5B0F00"/>
                </a:solidFill>
                <a:latin typeface="Merriweather"/>
                <a:ea typeface="Merriweather"/>
                <a:cs typeface="Merriweather"/>
                <a:sym typeface="Merriweather"/>
              </a:rPr>
              <a:t>Dot Product</a:t>
            </a:r>
            <a:endParaRPr b="1" i="1" sz="1100">
              <a:solidFill>
                <a:srgbClr val="5B0F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22" name="Google Shape;722;p43"/>
          <p:cNvSpPr txBox="1"/>
          <p:nvPr/>
        </p:nvSpPr>
        <p:spPr>
          <a:xfrm>
            <a:off x="7795125" y="2254450"/>
            <a:ext cx="107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1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MaskVector</a:t>
            </a:r>
            <a:endParaRPr b="1" sz="11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23" name="Google Shape;723;p43"/>
          <p:cNvSpPr txBox="1"/>
          <p:nvPr/>
        </p:nvSpPr>
        <p:spPr>
          <a:xfrm>
            <a:off x="1363800" y="3070638"/>
            <a:ext cx="1846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 u="sng">
                <a:solidFill>
                  <a:srgbClr val="980000"/>
                </a:solidFill>
                <a:latin typeface="Merriweather"/>
                <a:ea typeface="Merriweather"/>
                <a:cs typeface="Merriweather"/>
                <a:sym typeface="Merriweather"/>
              </a:rPr>
              <a:t>Algorithm</a:t>
            </a:r>
            <a:endParaRPr b="0" i="1" sz="1400" u="sng" cap="none" strike="noStrike">
              <a:solidFill>
                <a:srgbClr val="98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24" name="Google Shape;724;p43"/>
          <p:cNvSpPr txBox="1"/>
          <p:nvPr/>
        </p:nvSpPr>
        <p:spPr>
          <a:xfrm>
            <a:off x="6081575" y="911839"/>
            <a:ext cx="1012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1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ChOut-2</a:t>
            </a:r>
            <a:endParaRPr b="1" sz="11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9" name="Google Shape;729;p44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730" name="Google Shape;730;p44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44"/>
          <p:cNvSpPr txBox="1"/>
          <p:nvPr/>
        </p:nvSpPr>
        <p:spPr>
          <a:xfrm>
            <a:off x="1084875" y="1862925"/>
            <a:ext cx="38607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➢"/>
            </a:pP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Guided training sequentially predicts the categories for certain hierarchical levels. </a:t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➢"/>
            </a:pP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The predictions are produced independently and do not influence each other to the final output. </a:t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➢"/>
            </a:pPr>
            <a:r>
              <a:rPr lang="el" sz="1050" u="sng">
                <a:latin typeface="Merriweather"/>
                <a:ea typeface="Merriweather"/>
                <a:cs typeface="Merriweather"/>
                <a:sym typeface="Merriweather"/>
              </a:rPr>
              <a:t>We expand the former methods to exploit the outcomes that are higher in label hierarchy</a:t>
            </a:r>
            <a:endParaRPr sz="1050"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32" name="Google Shape;732;p44"/>
          <p:cNvSpPr/>
          <p:nvPr/>
        </p:nvSpPr>
        <p:spPr>
          <a:xfrm>
            <a:off x="768563" y="1693436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3" name="Google Shape;733;p44"/>
          <p:cNvSpPr txBox="1"/>
          <p:nvPr/>
        </p:nvSpPr>
        <p:spPr>
          <a:xfrm>
            <a:off x="1086938" y="1617613"/>
            <a:ext cx="311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Masking techniques (our proposal) </a:t>
            </a:r>
            <a:endParaRPr sz="11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4" name="Google Shape;734;p44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Experiments:   </a:t>
            </a:r>
            <a:r>
              <a:rPr i="1" lang="el" sz="20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methods</a:t>
            </a:r>
            <a:endParaRPr b="1" i="1" sz="2400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735" name="Google Shape;735;p44"/>
          <p:cNvSpPr/>
          <p:nvPr/>
        </p:nvSpPr>
        <p:spPr>
          <a:xfrm>
            <a:off x="766500" y="1420649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6" name="Google Shape;736;p44"/>
          <p:cNvSpPr txBox="1"/>
          <p:nvPr/>
        </p:nvSpPr>
        <p:spPr>
          <a:xfrm>
            <a:off x="1084875" y="1344825"/>
            <a:ext cx="311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Layer-wise guided training methods</a:t>
            </a:r>
            <a:endParaRPr sz="11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7" name="Google Shape;737;p44"/>
          <p:cNvSpPr txBox="1"/>
          <p:nvPr/>
        </p:nvSpPr>
        <p:spPr>
          <a:xfrm>
            <a:off x="393600" y="874575"/>
            <a:ext cx="3668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l" sz="11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To achieve our goals we split our approaches to the 3 following categories: (⅔) </a:t>
            </a:r>
            <a:endParaRPr b="0" i="0" sz="12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38" name="Google Shape;738;p44"/>
          <p:cNvCxnSpPr/>
          <p:nvPr/>
        </p:nvCxnSpPr>
        <p:spPr>
          <a:xfrm>
            <a:off x="4947563" y="1040200"/>
            <a:ext cx="0" cy="303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9" name="Google Shape;739;p44"/>
          <p:cNvSpPr txBox="1"/>
          <p:nvPr/>
        </p:nvSpPr>
        <p:spPr>
          <a:xfrm>
            <a:off x="653150" y="3442950"/>
            <a:ext cx="39777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050" u="sng">
                <a:latin typeface="Merriweather"/>
                <a:ea typeface="Merriweather"/>
                <a:cs typeface="Merriweather"/>
                <a:sym typeface="Merriweather"/>
              </a:rPr>
              <a:t>Step-1:</a:t>
            </a: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  We construct </a:t>
            </a:r>
            <a:r>
              <a:rPr b="1" lang="el" sz="105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2 affinity matrices</a:t>
            </a: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  </a:t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050" u="sng">
                <a:latin typeface="Merriweather"/>
                <a:ea typeface="Merriweather"/>
                <a:cs typeface="Merriweather"/>
                <a:sym typeface="Merriweather"/>
              </a:rPr>
              <a:t>Step-2:</a:t>
            </a: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  Multiply the previous output with the affinity matrix in order to produce the new output (MaskVector)</a:t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050" u="sng">
                <a:latin typeface="Merriweather"/>
                <a:ea typeface="Merriweather"/>
                <a:cs typeface="Merriweather"/>
                <a:sym typeface="Merriweather"/>
              </a:rPr>
              <a:t>Step-2:</a:t>
            </a: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  Yield a new enhanced output by multiplying elementwise (Hadamard product) the old predictions with the MaskVector</a:t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40" name="Google Shape;740;p44"/>
          <p:cNvSpPr txBox="1"/>
          <p:nvPr/>
        </p:nvSpPr>
        <p:spPr>
          <a:xfrm>
            <a:off x="1363800" y="3070638"/>
            <a:ext cx="1846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 u="sng">
                <a:solidFill>
                  <a:srgbClr val="980000"/>
                </a:solidFill>
                <a:latin typeface="Merriweather"/>
                <a:ea typeface="Merriweather"/>
                <a:cs typeface="Merriweather"/>
                <a:sym typeface="Merriweather"/>
              </a:rPr>
              <a:t>Algorithm</a:t>
            </a:r>
            <a:endParaRPr b="0" i="1" sz="1400" u="sng" cap="none" strike="noStrike">
              <a:solidFill>
                <a:srgbClr val="98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41" name="Google Shape;741;p44"/>
          <p:cNvSpPr/>
          <p:nvPr/>
        </p:nvSpPr>
        <p:spPr>
          <a:xfrm>
            <a:off x="5124918" y="3798168"/>
            <a:ext cx="198600" cy="191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44"/>
          <p:cNvSpPr/>
          <p:nvPr/>
        </p:nvSpPr>
        <p:spPr>
          <a:xfrm>
            <a:off x="5323498" y="3798168"/>
            <a:ext cx="198600" cy="191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44"/>
          <p:cNvSpPr/>
          <p:nvPr/>
        </p:nvSpPr>
        <p:spPr>
          <a:xfrm>
            <a:off x="5522078" y="3798168"/>
            <a:ext cx="198600" cy="191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44"/>
          <p:cNvSpPr/>
          <p:nvPr/>
        </p:nvSpPr>
        <p:spPr>
          <a:xfrm>
            <a:off x="5720657" y="3798168"/>
            <a:ext cx="198600" cy="191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44"/>
          <p:cNvSpPr/>
          <p:nvPr/>
        </p:nvSpPr>
        <p:spPr>
          <a:xfrm>
            <a:off x="5919237" y="3798168"/>
            <a:ext cx="198600" cy="191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44"/>
          <p:cNvSpPr/>
          <p:nvPr/>
        </p:nvSpPr>
        <p:spPr>
          <a:xfrm>
            <a:off x="6357301" y="3944911"/>
            <a:ext cx="198600" cy="191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44"/>
          <p:cNvSpPr/>
          <p:nvPr/>
        </p:nvSpPr>
        <p:spPr>
          <a:xfrm>
            <a:off x="6555881" y="3944911"/>
            <a:ext cx="198600" cy="191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44"/>
          <p:cNvSpPr/>
          <p:nvPr/>
        </p:nvSpPr>
        <p:spPr>
          <a:xfrm>
            <a:off x="6754460" y="3944911"/>
            <a:ext cx="198600" cy="191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44"/>
          <p:cNvSpPr/>
          <p:nvPr/>
        </p:nvSpPr>
        <p:spPr>
          <a:xfrm>
            <a:off x="6953040" y="3944911"/>
            <a:ext cx="198600" cy="191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44"/>
          <p:cNvSpPr/>
          <p:nvPr/>
        </p:nvSpPr>
        <p:spPr>
          <a:xfrm>
            <a:off x="7151620" y="3944911"/>
            <a:ext cx="198600" cy="191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44"/>
          <p:cNvSpPr/>
          <p:nvPr/>
        </p:nvSpPr>
        <p:spPr>
          <a:xfrm>
            <a:off x="7587097" y="4073942"/>
            <a:ext cx="198600" cy="191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44"/>
          <p:cNvSpPr/>
          <p:nvPr/>
        </p:nvSpPr>
        <p:spPr>
          <a:xfrm>
            <a:off x="7785677" y="4073942"/>
            <a:ext cx="198600" cy="191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44"/>
          <p:cNvSpPr/>
          <p:nvPr/>
        </p:nvSpPr>
        <p:spPr>
          <a:xfrm>
            <a:off x="7984256" y="4073942"/>
            <a:ext cx="198600" cy="191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44"/>
          <p:cNvSpPr/>
          <p:nvPr/>
        </p:nvSpPr>
        <p:spPr>
          <a:xfrm>
            <a:off x="8182836" y="4073942"/>
            <a:ext cx="198600" cy="191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44"/>
          <p:cNvSpPr/>
          <p:nvPr/>
        </p:nvSpPr>
        <p:spPr>
          <a:xfrm>
            <a:off x="8381416" y="4073942"/>
            <a:ext cx="198600" cy="191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44"/>
          <p:cNvSpPr/>
          <p:nvPr/>
        </p:nvSpPr>
        <p:spPr>
          <a:xfrm>
            <a:off x="6402878" y="3226558"/>
            <a:ext cx="898800" cy="505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/>
              <a:t>Masking Component</a:t>
            </a:r>
            <a:endParaRPr sz="1000"/>
          </a:p>
        </p:txBody>
      </p:sp>
      <p:sp>
        <p:nvSpPr>
          <p:cNvPr id="757" name="Google Shape;757;p44"/>
          <p:cNvSpPr/>
          <p:nvPr/>
        </p:nvSpPr>
        <p:spPr>
          <a:xfrm>
            <a:off x="5171795" y="2711184"/>
            <a:ext cx="898800" cy="505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/>
              <a:t>Masking Component</a:t>
            </a:r>
            <a:endParaRPr sz="1000"/>
          </a:p>
        </p:txBody>
      </p:sp>
      <p:cxnSp>
        <p:nvCxnSpPr>
          <p:cNvPr id="758" name="Google Shape;758;p44"/>
          <p:cNvCxnSpPr>
            <a:stCxn id="743" idx="0"/>
            <a:endCxn id="757" idx="2"/>
          </p:cNvCxnSpPr>
          <p:nvPr/>
        </p:nvCxnSpPr>
        <p:spPr>
          <a:xfrm rot="10800000">
            <a:off x="5621078" y="3216468"/>
            <a:ext cx="300" cy="581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9" name="Google Shape;759;p44"/>
          <p:cNvSpPr txBox="1"/>
          <p:nvPr/>
        </p:nvSpPr>
        <p:spPr>
          <a:xfrm>
            <a:off x="5124925" y="1419800"/>
            <a:ext cx="82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100">
                <a:solidFill>
                  <a:srgbClr val="5B0F00"/>
                </a:solidFill>
                <a:latin typeface="Merriweather"/>
                <a:ea typeface="Merriweather"/>
                <a:cs typeface="Merriweather"/>
                <a:sym typeface="Merriweather"/>
              </a:rPr>
              <a:t>Subjects</a:t>
            </a:r>
            <a:endParaRPr b="1" sz="1100">
              <a:solidFill>
                <a:srgbClr val="5B0F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60" name="Google Shape;760;p44"/>
          <p:cNvSpPr txBox="1"/>
          <p:nvPr/>
        </p:nvSpPr>
        <p:spPr>
          <a:xfrm>
            <a:off x="6245947" y="1419800"/>
            <a:ext cx="82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100">
                <a:solidFill>
                  <a:srgbClr val="5B0F00"/>
                </a:solidFill>
                <a:latin typeface="Merriweather"/>
                <a:ea typeface="Merriweather"/>
                <a:cs typeface="Merriweather"/>
                <a:sym typeface="Merriweather"/>
              </a:rPr>
              <a:t>Chapters</a:t>
            </a:r>
            <a:endParaRPr b="1" sz="1100">
              <a:solidFill>
                <a:srgbClr val="5B0F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61" name="Google Shape;761;p44"/>
          <p:cNvSpPr txBox="1"/>
          <p:nvPr/>
        </p:nvSpPr>
        <p:spPr>
          <a:xfrm>
            <a:off x="7460001" y="1419800"/>
            <a:ext cx="84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100">
                <a:solidFill>
                  <a:srgbClr val="5B0F00"/>
                </a:solidFill>
                <a:latin typeface="Merriweather"/>
                <a:ea typeface="Merriweather"/>
                <a:cs typeface="Merriweather"/>
                <a:sym typeface="Merriweather"/>
              </a:rPr>
              <a:t>Volumes</a:t>
            </a:r>
            <a:endParaRPr b="1" sz="1100">
              <a:solidFill>
                <a:srgbClr val="5B0F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62" name="Google Shape;762;p44"/>
          <p:cNvSpPr/>
          <p:nvPr/>
        </p:nvSpPr>
        <p:spPr>
          <a:xfrm>
            <a:off x="5116675" y="2131901"/>
            <a:ext cx="198600" cy="191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63" name="Google Shape;763;p44"/>
          <p:cNvSpPr/>
          <p:nvPr/>
        </p:nvSpPr>
        <p:spPr>
          <a:xfrm>
            <a:off x="5315255" y="2131901"/>
            <a:ext cx="198600" cy="191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64" name="Google Shape;764;p44"/>
          <p:cNvSpPr/>
          <p:nvPr/>
        </p:nvSpPr>
        <p:spPr>
          <a:xfrm>
            <a:off x="5513834" y="2131901"/>
            <a:ext cx="198600" cy="191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65" name="Google Shape;765;p44"/>
          <p:cNvSpPr/>
          <p:nvPr/>
        </p:nvSpPr>
        <p:spPr>
          <a:xfrm>
            <a:off x="5712414" y="2131901"/>
            <a:ext cx="198600" cy="191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66" name="Google Shape;766;p44"/>
          <p:cNvSpPr/>
          <p:nvPr/>
        </p:nvSpPr>
        <p:spPr>
          <a:xfrm>
            <a:off x="5910994" y="2131901"/>
            <a:ext cx="198600" cy="191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67" name="Google Shape;767;p44"/>
          <p:cNvSpPr/>
          <p:nvPr/>
        </p:nvSpPr>
        <p:spPr>
          <a:xfrm>
            <a:off x="6346407" y="2262144"/>
            <a:ext cx="198600" cy="191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68" name="Google Shape;768;p44"/>
          <p:cNvSpPr/>
          <p:nvPr/>
        </p:nvSpPr>
        <p:spPr>
          <a:xfrm>
            <a:off x="6544987" y="2262144"/>
            <a:ext cx="198600" cy="191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69" name="Google Shape;769;p44"/>
          <p:cNvSpPr/>
          <p:nvPr/>
        </p:nvSpPr>
        <p:spPr>
          <a:xfrm>
            <a:off x="6743567" y="2262144"/>
            <a:ext cx="198600" cy="191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70" name="Google Shape;770;p44"/>
          <p:cNvSpPr/>
          <p:nvPr/>
        </p:nvSpPr>
        <p:spPr>
          <a:xfrm>
            <a:off x="6942146" y="2262144"/>
            <a:ext cx="198600" cy="191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71" name="Google Shape;771;p44"/>
          <p:cNvSpPr/>
          <p:nvPr/>
        </p:nvSpPr>
        <p:spPr>
          <a:xfrm>
            <a:off x="7140726" y="2262144"/>
            <a:ext cx="198600" cy="191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72" name="Google Shape;772;p44"/>
          <p:cNvSpPr/>
          <p:nvPr/>
        </p:nvSpPr>
        <p:spPr>
          <a:xfrm>
            <a:off x="7588958" y="2412737"/>
            <a:ext cx="198600" cy="191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44"/>
          <p:cNvSpPr/>
          <p:nvPr/>
        </p:nvSpPr>
        <p:spPr>
          <a:xfrm>
            <a:off x="7787538" y="2412737"/>
            <a:ext cx="198600" cy="191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44"/>
          <p:cNvSpPr/>
          <p:nvPr/>
        </p:nvSpPr>
        <p:spPr>
          <a:xfrm>
            <a:off x="7986118" y="2412737"/>
            <a:ext cx="198600" cy="191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44"/>
          <p:cNvSpPr/>
          <p:nvPr/>
        </p:nvSpPr>
        <p:spPr>
          <a:xfrm>
            <a:off x="8184697" y="2412737"/>
            <a:ext cx="198600" cy="191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44"/>
          <p:cNvSpPr/>
          <p:nvPr/>
        </p:nvSpPr>
        <p:spPr>
          <a:xfrm>
            <a:off x="8383277" y="2412737"/>
            <a:ext cx="198600" cy="191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7" name="Google Shape;777;p44"/>
          <p:cNvCxnSpPr>
            <a:stCxn id="756" idx="0"/>
            <a:endCxn id="769" idx="2"/>
          </p:cNvCxnSpPr>
          <p:nvPr/>
        </p:nvCxnSpPr>
        <p:spPr>
          <a:xfrm rot="10800000">
            <a:off x="6842978" y="2453158"/>
            <a:ext cx="9300" cy="7734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8" name="Google Shape;778;p44"/>
          <p:cNvCxnSpPr>
            <a:stCxn id="748" idx="0"/>
            <a:endCxn id="756" idx="2"/>
          </p:cNvCxnSpPr>
          <p:nvPr/>
        </p:nvCxnSpPr>
        <p:spPr>
          <a:xfrm rot="10800000">
            <a:off x="6852260" y="3731611"/>
            <a:ext cx="1500" cy="2133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9" name="Google Shape;779;p44"/>
          <p:cNvCxnSpPr>
            <a:stCxn id="757" idx="0"/>
            <a:endCxn id="764" idx="2"/>
          </p:cNvCxnSpPr>
          <p:nvPr/>
        </p:nvCxnSpPr>
        <p:spPr>
          <a:xfrm rot="10800000">
            <a:off x="5613095" y="2322984"/>
            <a:ext cx="8100" cy="3882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0" name="Google Shape;780;p44"/>
          <p:cNvCxnSpPr>
            <a:stCxn id="753" idx="0"/>
            <a:endCxn id="774" idx="2"/>
          </p:cNvCxnSpPr>
          <p:nvPr/>
        </p:nvCxnSpPr>
        <p:spPr>
          <a:xfrm flipH="1" rot="10800000">
            <a:off x="8083556" y="2603942"/>
            <a:ext cx="1800" cy="14700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1" name="Google Shape;781;p44"/>
          <p:cNvCxnSpPr>
            <a:stCxn id="756" idx="3"/>
          </p:cNvCxnSpPr>
          <p:nvPr/>
        </p:nvCxnSpPr>
        <p:spPr>
          <a:xfrm>
            <a:off x="7301678" y="3479158"/>
            <a:ext cx="779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782" name="Google Shape;782;p44"/>
          <p:cNvSpPr/>
          <p:nvPr/>
        </p:nvSpPr>
        <p:spPr>
          <a:xfrm rot="-5400000">
            <a:off x="7903886" y="3168820"/>
            <a:ext cx="2073000" cy="1284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38100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44"/>
          <p:cNvSpPr txBox="1"/>
          <p:nvPr/>
        </p:nvSpPr>
        <p:spPr>
          <a:xfrm>
            <a:off x="8631571" y="1896501"/>
            <a:ext cx="617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100">
                <a:latin typeface="Merriweather"/>
                <a:ea typeface="Merriweather"/>
                <a:cs typeface="Merriweather"/>
                <a:sym typeface="Merriweather"/>
              </a:rPr>
              <a:t>Time</a:t>
            </a:r>
            <a:endParaRPr b="1" sz="1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784" name="Google Shape;784;p44"/>
          <p:cNvCxnSpPr/>
          <p:nvPr/>
        </p:nvCxnSpPr>
        <p:spPr>
          <a:xfrm>
            <a:off x="6070809" y="3013079"/>
            <a:ext cx="7848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785" name="Google Shape;785;p44"/>
          <p:cNvSpPr txBox="1"/>
          <p:nvPr/>
        </p:nvSpPr>
        <p:spPr>
          <a:xfrm>
            <a:off x="5227636" y="3940443"/>
            <a:ext cx="84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1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SubOut-1</a:t>
            </a:r>
            <a:endParaRPr b="1" sz="11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86" name="Google Shape;786;p44"/>
          <p:cNvSpPr txBox="1"/>
          <p:nvPr/>
        </p:nvSpPr>
        <p:spPr>
          <a:xfrm>
            <a:off x="5055777" y="1863325"/>
            <a:ext cx="1057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1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SubOut-2</a:t>
            </a:r>
            <a:endParaRPr b="1" sz="11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87" name="Google Shape;787;p44"/>
          <p:cNvSpPr txBox="1"/>
          <p:nvPr/>
        </p:nvSpPr>
        <p:spPr>
          <a:xfrm>
            <a:off x="6417882" y="1984474"/>
            <a:ext cx="84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1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ChOut-2</a:t>
            </a:r>
            <a:endParaRPr b="1" sz="11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88" name="Google Shape;788;p44"/>
          <p:cNvSpPr txBox="1"/>
          <p:nvPr/>
        </p:nvSpPr>
        <p:spPr>
          <a:xfrm>
            <a:off x="7682962" y="2131901"/>
            <a:ext cx="84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1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VolOut-2</a:t>
            </a:r>
            <a:endParaRPr b="1" sz="11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89" name="Google Shape;789;p44"/>
          <p:cNvSpPr txBox="1"/>
          <p:nvPr/>
        </p:nvSpPr>
        <p:spPr>
          <a:xfrm>
            <a:off x="6442846" y="4047186"/>
            <a:ext cx="84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1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ChOut-1</a:t>
            </a:r>
            <a:endParaRPr b="1" sz="11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90" name="Google Shape;790;p44"/>
          <p:cNvSpPr txBox="1"/>
          <p:nvPr/>
        </p:nvSpPr>
        <p:spPr>
          <a:xfrm>
            <a:off x="7659508" y="4192007"/>
            <a:ext cx="84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1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VolOut-1</a:t>
            </a:r>
            <a:endParaRPr b="1" sz="11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91" name="Google Shape;791;p44"/>
          <p:cNvSpPr txBox="1"/>
          <p:nvPr/>
        </p:nvSpPr>
        <p:spPr>
          <a:xfrm>
            <a:off x="5802375" y="989513"/>
            <a:ext cx="2362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300" u="sng">
                <a:solidFill>
                  <a:srgbClr val="98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 whole masking process</a:t>
            </a:r>
            <a:endParaRPr b="0" i="1" sz="1300" u="sng" cap="none" strike="noStrike">
              <a:solidFill>
                <a:srgbClr val="98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6" name="Google Shape;796;p45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797" name="Google Shape;797;p45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45"/>
          <p:cNvSpPr txBox="1"/>
          <p:nvPr/>
        </p:nvSpPr>
        <p:spPr>
          <a:xfrm>
            <a:off x="1084875" y="1862925"/>
            <a:ext cx="38607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➢"/>
            </a:pP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Guided training sequentially predicts the categories for certain hierarchical levels. </a:t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➢"/>
            </a:pP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The predictions are produced independently and do not influence each other to the final output. </a:t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Merriweather"/>
              <a:buChar char="➢"/>
            </a:pPr>
            <a:r>
              <a:rPr lang="el" sz="1050" u="sng">
                <a:latin typeface="Merriweather"/>
                <a:ea typeface="Merriweather"/>
                <a:cs typeface="Merriweather"/>
                <a:sym typeface="Merriweather"/>
              </a:rPr>
              <a:t>We expand the former methods to exploit the outcomes that are higher in label hierarchy</a:t>
            </a:r>
            <a:endParaRPr sz="1050"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99" name="Google Shape;799;p45"/>
          <p:cNvSpPr/>
          <p:nvPr/>
        </p:nvSpPr>
        <p:spPr>
          <a:xfrm>
            <a:off x="768563" y="1693436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0" name="Google Shape;800;p45"/>
          <p:cNvSpPr txBox="1"/>
          <p:nvPr/>
        </p:nvSpPr>
        <p:spPr>
          <a:xfrm>
            <a:off x="1086938" y="1617613"/>
            <a:ext cx="311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Masking techniques (our proposal) </a:t>
            </a:r>
            <a:endParaRPr sz="11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1" name="Google Shape;801;p45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Experiments:   </a:t>
            </a:r>
            <a:r>
              <a:rPr i="1" lang="el" sz="20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methods</a:t>
            </a:r>
            <a:endParaRPr b="1" i="1" sz="2400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802" name="Google Shape;802;p45"/>
          <p:cNvSpPr/>
          <p:nvPr/>
        </p:nvSpPr>
        <p:spPr>
          <a:xfrm>
            <a:off x="766500" y="1420649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3" name="Google Shape;803;p45"/>
          <p:cNvSpPr txBox="1"/>
          <p:nvPr/>
        </p:nvSpPr>
        <p:spPr>
          <a:xfrm>
            <a:off x="1084875" y="1344825"/>
            <a:ext cx="311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Layer-wise guided training methods</a:t>
            </a:r>
            <a:endParaRPr sz="11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4" name="Google Shape;804;p45"/>
          <p:cNvSpPr txBox="1"/>
          <p:nvPr/>
        </p:nvSpPr>
        <p:spPr>
          <a:xfrm>
            <a:off x="393600" y="874575"/>
            <a:ext cx="3668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l" sz="11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To achieve our goals we split our approaches to the 3 following categories: (⅔) </a:t>
            </a:r>
            <a:endParaRPr b="0" i="0" sz="12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05" name="Google Shape;805;p45"/>
          <p:cNvCxnSpPr/>
          <p:nvPr/>
        </p:nvCxnSpPr>
        <p:spPr>
          <a:xfrm>
            <a:off x="4947563" y="1040200"/>
            <a:ext cx="0" cy="303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6" name="Google Shape;806;p45"/>
          <p:cNvSpPr txBox="1"/>
          <p:nvPr/>
        </p:nvSpPr>
        <p:spPr>
          <a:xfrm>
            <a:off x="653150" y="3442950"/>
            <a:ext cx="39777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050" u="sng">
                <a:latin typeface="Merriweather"/>
                <a:ea typeface="Merriweather"/>
                <a:cs typeface="Merriweather"/>
                <a:sym typeface="Merriweather"/>
              </a:rPr>
              <a:t>Step-1:</a:t>
            </a: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  We construct </a:t>
            </a:r>
            <a:r>
              <a:rPr b="1" lang="el" sz="105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2 affinity matrices</a:t>
            </a: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  </a:t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050" u="sng">
                <a:latin typeface="Merriweather"/>
                <a:ea typeface="Merriweather"/>
                <a:cs typeface="Merriweather"/>
                <a:sym typeface="Merriweather"/>
              </a:rPr>
              <a:t>Step-2:</a:t>
            </a: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  Multiply the previous output with the affinity matrix in order to produce the new output (MaskVector)</a:t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050" u="sng">
                <a:latin typeface="Merriweather"/>
                <a:ea typeface="Merriweather"/>
                <a:cs typeface="Merriweather"/>
                <a:sym typeface="Merriweather"/>
              </a:rPr>
              <a:t>Step-2:</a:t>
            </a:r>
            <a:r>
              <a:rPr lang="el" sz="1050">
                <a:latin typeface="Merriweather"/>
                <a:ea typeface="Merriweather"/>
                <a:cs typeface="Merriweather"/>
                <a:sym typeface="Merriweather"/>
              </a:rPr>
              <a:t>  Yield a new enhanced output by multiplying elementwise (Hadamard product) the old predictions with the MaskVector</a:t>
            </a:r>
            <a:endParaRPr sz="105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07" name="Google Shape;807;p45"/>
          <p:cNvSpPr txBox="1"/>
          <p:nvPr/>
        </p:nvSpPr>
        <p:spPr>
          <a:xfrm>
            <a:off x="1363800" y="3070638"/>
            <a:ext cx="1846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 u="sng">
                <a:solidFill>
                  <a:srgbClr val="980000"/>
                </a:solidFill>
                <a:latin typeface="Merriweather"/>
                <a:ea typeface="Merriweather"/>
                <a:cs typeface="Merriweather"/>
                <a:sym typeface="Merriweather"/>
              </a:rPr>
              <a:t>Algorithm</a:t>
            </a:r>
            <a:endParaRPr b="0" i="1" sz="1400" u="sng" cap="none" strike="noStrike">
              <a:solidFill>
                <a:srgbClr val="98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808" name="Google Shape;80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4300" y="1325125"/>
            <a:ext cx="3766351" cy="2956074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45"/>
          <p:cNvSpPr txBox="1"/>
          <p:nvPr/>
        </p:nvSpPr>
        <p:spPr>
          <a:xfrm>
            <a:off x="5966075" y="1040188"/>
            <a:ext cx="2362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300" u="sng">
                <a:solidFill>
                  <a:srgbClr val="98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 whole masking process</a:t>
            </a:r>
            <a:endParaRPr b="0" i="1" sz="1300" u="sng" cap="none" strike="noStrike">
              <a:solidFill>
                <a:srgbClr val="98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4" name="Google Shape;814;p46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815" name="Google Shape;815;p46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46"/>
          <p:cNvSpPr/>
          <p:nvPr/>
        </p:nvSpPr>
        <p:spPr>
          <a:xfrm>
            <a:off x="768563" y="1693436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7" name="Google Shape;817;p46"/>
          <p:cNvSpPr txBox="1"/>
          <p:nvPr/>
        </p:nvSpPr>
        <p:spPr>
          <a:xfrm>
            <a:off x="1086938" y="1617613"/>
            <a:ext cx="311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Masking techniques (our proposal) </a:t>
            </a:r>
            <a:endParaRPr sz="11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8" name="Google Shape;818;p46"/>
          <p:cNvSpPr/>
          <p:nvPr/>
        </p:nvSpPr>
        <p:spPr>
          <a:xfrm>
            <a:off x="768563" y="2011436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9" name="Google Shape;819;p46"/>
          <p:cNvSpPr txBox="1"/>
          <p:nvPr/>
        </p:nvSpPr>
        <p:spPr>
          <a:xfrm>
            <a:off x="1084875" y="1937175"/>
            <a:ext cx="3485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ManyCLS, SumLastBERT and SumLast4BERT </a:t>
            </a:r>
            <a:endParaRPr sz="11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0" name="Google Shape;820;p46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Experiments:   </a:t>
            </a:r>
            <a:r>
              <a:rPr i="1" lang="el" sz="20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methods</a:t>
            </a:r>
            <a:endParaRPr b="1" i="1" sz="2400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821" name="Google Shape;821;p46"/>
          <p:cNvSpPr/>
          <p:nvPr/>
        </p:nvSpPr>
        <p:spPr>
          <a:xfrm>
            <a:off x="766500" y="1420649"/>
            <a:ext cx="206100" cy="169500"/>
          </a:xfrm>
          <a:prstGeom prst="rect">
            <a:avLst/>
          </a:prstGeom>
          <a:solidFill>
            <a:srgbClr val="74A6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22" name="Google Shape;822;p46"/>
          <p:cNvSpPr txBox="1"/>
          <p:nvPr/>
        </p:nvSpPr>
        <p:spPr>
          <a:xfrm>
            <a:off x="1084875" y="1344825"/>
            <a:ext cx="311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Layer-wise guided training methods</a:t>
            </a:r>
            <a:endParaRPr sz="11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3" name="Google Shape;823;p46"/>
          <p:cNvSpPr txBox="1"/>
          <p:nvPr/>
        </p:nvSpPr>
        <p:spPr>
          <a:xfrm>
            <a:off x="393600" y="874575"/>
            <a:ext cx="3668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l" sz="11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To achieve our goals we split our approaches to the 3 following categories: (3/3)  </a:t>
            </a:r>
            <a:endParaRPr b="0" i="0" sz="12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8" name="Google Shape;828;p47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829" name="Google Shape;829;p47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0" name="Google Shape;83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125" y="1501800"/>
            <a:ext cx="3882850" cy="23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1" name="Google Shape;83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175" y="1495225"/>
            <a:ext cx="3937074" cy="2221675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47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Experiments</a:t>
            </a: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:   </a:t>
            </a:r>
            <a:r>
              <a:rPr i="1" lang="el" sz="20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Configuration</a:t>
            </a:r>
            <a:endParaRPr i="1" sz="20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7" name="Google Shape;837;p48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838" name="Google Shape;838;p48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9" name="Google Shape;83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761" y="1122350"/>
            <a:ext cx="3898615" cy="3264849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48"/>
          <p:cNvSpPr txBox="1"/>
          <p:nvPr/>
        </p:nvSpPr>
        <p:spPr>
          <a:xfrm>
            <a:off x="393600" y="1122350"/>
            <a:ext cx="41784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2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General conclusions categories:</a:t>
            </a:r>
            <a:endParaRPr i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41" name="Google Shape;841;p48"/>
          <p:cNvSpPr txBox="1"/>
          <p:nvPr/>
        </p:nvSpPr>
        <p:spPr>
          <a:xfrm>
            <a:off x="648150" y="1466425"/>
            <a:ext cx="34569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"/>
              <a:buChar char="●"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Monolingual models are more robust than the cross lingual versions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"/>
              <a:buChar char="●"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Masking techniques can further improve and corroborate the overall training ability of the algorithms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"/>
              <a:buChar char="●"/>
            </a:pPr>
            <a:r>
              <a:rPr lang="el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Utilization of extra [CLS] tokens (e.g. SimpleBert­3CLS) may enhance the learning capabilities of the models</a:t>
            </a:r>
            <a:endParaRPr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42" name="Google Shape;842;p48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Experiments:   </a:t>
            </a:r>
            <a:r>
              <a:rPr i="1" lang="el" sz="20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Results</a:t>
            </a:r>
            <a:endParaRPr i="1" sz="20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7" name="Google Shape;847;p49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848" name="Google Shape;848;p49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49"/>
          <p:cNvSpPr txBox="1"/>
          <p:nvPr/>
        </p:nvSpPr>
        <p:spPr>
          <a:xfrm>
            <a:off x="5395800" y="1515000"/>
            <a:ext cx="37482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Merriweather"/>
              <a:buChar char="➢"/>
            </a:pPr>
            <a:r>
              <a:rPr lang="el" sz="11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Our masking </a:t>
            </a:r>
            <a:r>
              <a:rPr lang="el" sz="11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techniques</a:t>
            </a:r>
            <a:r>
              <a:rPr lang="el" sz="11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 require </a:t>
            </a:r>
            <a:r>
              <a:rPr lang="el" sz="11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specific</a:t>
            </a:r>
            <a:r>
              <a:rPr lang="el" sz="11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 structure (it may not be true in some cases)</a:t>
            </a:r>
            <a:endParaRPr sz="1100">
              <a:solidFill>
                <a:schemeClr val="accent5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Merriweather"/>
              <a:buChar char="➢"/>
            </a:pPr>
            <a:r>
              <a:rPr lang="el" sz="11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The small number of epochs does not allow us to draw safe conclusions for the capabilities of our techniques</a:t>
            </a:r>
            <a:endParaRPr sz="1100">
              <a:solidFill>
                <a:schemeClr val="accent5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Merriweather"/>
              <a:buChar char="➢"/>
            </a:pPr>
            <a:r>
              <a:rPr lang="el" sz="11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Raptarchis47k has a very simple </a:t>
            </a:r>
            <a:r>
              <a:rPr lang="el" sz="11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hierarchy</a:t>
            </a:r>
            <a:r>
              <a:rPr lang="el" sz="11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 (e.g. does not include omnibus bills)</a:t>
            </a:r>
            <a:endParaRPr sz="1100">
              <a:solidFill>
                <a:schemeClr val="accent5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Merriweather"/>
              <a:buChar char="➢"/>
            </a:pPr>
            <a:r>
              <a:rPr lang="el" sz="11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Experiments on more </a:t>
            </a:r>
            <a:r>
              <a:rPr lang="el" sz="11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challenging</a:t>
            </a:r>
            <a:r>
              <a:rPr lang="el" sz="11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 datasets!</a:t>
            </a:r>
            <a:endParaRPr sz="1100">
              <a:solidFill>
                <a:schemeClr val="accent5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50" name="Google Shape;850;p49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Conclusions &amp; </a:t>
            </a: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Discussion</a:t>
            </a:r>
            <a:endParaRPr i="1" sz="20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851" name="Google Shape;851;p49"/>
          <p:cNvSpPr txBox="1"/>
          <p:nvPr/>
        </p:nvSpPr>
        <p:spPr>
          <a:xfrm>
            <a:off x="675050" y="1563513"/>
            <a:ext cx="37902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❖"/>
            </a:pPr>
            <a:r>
              <a:rPr i="1" lang="el" sz="1200">
                <a:latin typeface="Merriweather"/>
                <a:ea typeface="Merriweather"/>
                <a:cs typeface="Merriweather"/>
                <a:sym typeface="Merriweather"/>
              </a:rPr>
              <a:t>We engaged with the problem of XMTC for Greek legal documents</a:t>
            </a:r>
            <a:endParaRPr i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❖"/>
            </a:pPr>
            <a:r>
              <a:rPr i="1" lang="el" sz="1200">
                <a:latin typeface="Merriweather"/>
                <a:ea typeface="Merriweather"/>
                <a:cs typeface="Merriweather"/>
                <a:sym typeface="Merriweather"/>
              </a:rPr>
              <a:t>We explored, analyse and unravel hidden aspects of the RAPTARCHIS47k</a:t>
            </a:r>
            <a:endParaRPr i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❖"/>
            </a:pPr>
            <a:r>
              <a:rPr i="1" lang="el" sz="1200">
                <a:latin typeface="Merriweather"/>
                <a:ea typeface="Merriweather"/>
                <a:cs typeface="Merriweather"/>
                <a:sym typeface="Merriweather"/>
              </a:rPr>
              <a:t>We expand the current bibliography on XMTC by proposing our techniques and testing other innovative ideas</a:t>
            </a:r>
            <a:endParaRPr i="1"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52" name="Google Shape;852;p49"/>
          <p:cNvSpPr txBox="1"/>
          <p:nvPr/>
        </p:nvSpPr>
        <p:spPr>
          <a:xfrm>
            <a:off x="403025" y="1243438"/>
            <a:ext cx="1846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 u="sng">
                <a:solidFill>
                  <a:srgbClr val="980000"/>
                </a:solidFill>
                <a:latin typeface="Merriweather"/>
                <a:ea typeface="Merriweather"/>
                <a:cs typeface="Merriweather"/>
                <a:sym typeface="Merriweather"/>
              </a:rPr>
              <a:t>Contribution</a:t>
            </a:r>
            <a:endParaRPr b="0" i="1" sz="1400" u="sng" cap="none" strike="noStrike">
              <a:solidFill>
                <a:srgbClr val="98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3" name="Google Shape;853;p49"/>
          <p:cNvSpPr txBox="1"/>
          <p:nvPr/>
        </p:nvSpPr>
        <p:spPr>
          <a:xfrm>
            <a:off x="5252625" y="1243438"/>
            <a:ext cx="1846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 u="sng">
                <a:solidFill>
                  <a:srgbClr val="980000"/>
                </a:solidFill>
                <a:latin typeface="Merriweather"/>
                <a:ea typeface="Merriweather"/>
                <a:cs typeface="Merriweather"/>
                <a:sym typeface="Merriweather"/>
              </a:rPr>
              <a:t>Limitations</a:t>
            </a:r>
            <a:endParaRPr b="0" i="1" sz="1400" u="sng" cap="none" strike="noStrike">
              <a:solidFill>
                <a:srgbClr val="98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8" name="Google Shape;858;p50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859" name="Google Shape;859;p50"/>
          <p:cNvSpPr txBox="1"/>
          <p:nvPr/>
        </p:nvSpPr>
        <p:spPr>
          <a:xfrm>
            <a:off x="3215925" y="133175"/>
            <a:ext cx="29697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Questions?</a:t>
            </a:r>
            <a:endParaRPr b="1" i="1" sz="24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860" name="Google Shape;860;p50"/>
          <p:cNvSpPr/>
          <p:nvPr/>
        </p:nvSpPr>
        <p:spPr>
          <a:xfrm>
            <a:off x="1980200" y="4988225"/>
            <a:ext cx="5482200" cy="7560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50"/>
          <p:cNvSpPr txBox="1"/>
          <p:nvPr/>
        </p:nvSpPr>
        <p:spPr>
          <a:xfrm rot="-533820">
            <a:off x="3486653" y="2382412"/>
            <a:ext cx="2469311" cy="37869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8572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Thank you for your time!</a:t>
            </a:r>
            <a:endParaRPr b="0" i="0" sz="12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62" name="Google Shape;862;p50"/>
          <p:cNvCxnSpPr/>
          <p:nvPr/>
        </p:nvCxnSpPr>
        <p:spPr>
          <a:xfrm flipH="1" rot="10800000">
            <a:off x="8063700" y="1384500"/>
            <a:ext cx="1080300" cy="37590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863" name="Google Shape;863;p50"/>
          <p:cNvCxnSpPr/>
          <p:nvPr/>
        </p:nvCxnSpPr>
        <p:spPr>
          <a:xfrm flipH="1" rot="10800000">
            <a:off x="0" y="0"/>
            <a:ext cx="1080300" cy="37590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16"/>
          <p:cNvCxnSpPr/>
          <p:nvPr/>
        </p:nvCxnSpPr>
        <p:spPr>
          <a:xfrm>
            <a:off x="828000" y="4860000"/>
            <a:ext cx="7556400" cy="0"/>
          </a:xfrm>
          <a:prstGeom prst="straightConnector1">
            <a:avLst/>
          </a:prstGeom>
          <a:noFill/>
          <a:ln cap="flat" cmpd="sng" w="1524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105" name="Google Shape;105;p16"/>
          <p:cNvSpPr txBox="1"/>
          <p:nvPr/>
        </p:nvSpPr>
        <p:spPr>
          <a:xfrm>
            <a:off x="93150" y="1011350"/>
            <a:ext cx="37902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1" lang="el" sz="1500">
                <a:latin typeface="Merriweather"/>
                <a:ea typeface="Merriweather"/>
                <a:cs typeface="Merriweather"/>
                <a:sym typeface="Merriweather"/>
              </a:rPr>
              <a:t>Multi-label Text Classification (MLTC):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1009" y="1011352"/>
            <a:ext cx="435519" cy="42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/>
          <p:nvPr/>
        </p:nvSpPr>
        <p:spPr>
          <a:xfrm>
            <a:off x="6044983" y="1767703"/>
            <a:ext cx="381300" cy="28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850"/>
              <a:t>tag1</a:t>
            </a:r>
            <a:endParaRPr b="1" sz="850"/>
          </a:p>
        </p:txBody>
      </p:sp>
      <p:sp>
        <p:nvSpPr>
          <p:cNvPr id="108" name="Google Shape;108;p16"/>
          <p:cNvSpPr/>
          <p:nvPr/>
        </p:nvSpPr>
        <p:spPr>
          <a:xfrm>
            <a:off x="6578142" y="1756474"/>
            <a:ext cx="381300" cy="28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850"/>
              <a:t>tag2</a:t>
            </a:r>
            <a:endParaRPr b="1" sz="850"/>
          </a:p>
        </p:txBody>
      </p:sp>
      <p:sp>
        <p:nvSpPr>
          <p:cNvPr id="109" name="Google Shape;109;p16"/>
          <p:cNvSpPr/>
          <p:nvPr/>
        </p:nvSpPr>
        <p:spPr>
          <a:xfrm>
            <a:off x="7503740" y="1756474"/>
            <a:ext cx="381300" cy="280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850"/>
              <a:t>tagN</a:t>
            </a:r>
            <a:endParaRPr b="1" sz="850"/>
          </a:p>
        </p:txBody>
      </p:sp>
      <p:cxnSp>
        <p:nvCxnSpPr>
          <p:cNvPr id="110" name="Google Shape;110;p16"/>
          <p:cNvCxnSpPr/>
          <p:nvPr/>
        </p:nvCxnSpPr>
        <p:spPr>
          <a:xfrm flipH="1">
            <a:off x="4571063" y="1351600"/>
            <a:ext cx="167100" cy="62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6"/>
          <p:cNvSpPr/>
          <p:nvPr/>
        </p:nvSpPr>
        <p:spPr>
          <a:xfrm>
            <a:off x="4794463" y="1547200"/>
            <a:ext cx="562800" cy="232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 u="none" cap="none" strike="noStrike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What is </a:t>
            </a: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all this </a:t>
            </a:r>
            <a:r>
              <a:rPr b="1" i="1" lang="el" sz="2400" u="none" cap="none" strike="noStrike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about?</a:t>
            </a:r>
            <a:endParaRPr b="1" i="1" sz="24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1144700" y="1498600"/>
            <a:ext cx="31836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" sz="1300">
                <a:latin typeface="Merriweather"/>
                <a:ea typeface="Merriweather"/>
                <a:cs typeface="Merriweather"/>
                <a:sym typeface="Merriweather"/>
              </a:rPr>
              <a:t>Multi-output  classification problem</a:t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1148425" y="2722425"/>
            <a:ext cx="19983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300" u="sng">
                <a:latin typeface="Merriweather"/>
                <a:ea typeface="Merriweather"/>
                <a:cs typeface="Merriweather"/>
                <a:sym typeface="Merriweather"/>
              </a:rPr>
              <a:t>Formally speaking:</a:t>
            </a:r>
            <a:endParaRPr b="1" i="1" sz="1300" u="sng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300" u="sng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752150" y="3124725"/>
            <a:ext cx="28071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Learn a f(x,y) score function</a:t>
            </a:r>
            <a:endParaRPr i="1"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Char char="➢"/>
            </a:pP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x for the text input</a:t>
            </a:r>
            <a:endParaRPr i="1"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Char char="➢"/>
            </a:pP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y for the concept</a:t>
            </a:r>
            <a:endParaRPr i="1"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High scores for relevant (x,y) pairs</a:t>
            </a:r>
            <a:endParaRPr i="1"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Low </a:t>
            </a:r>
            <a:r>
              <a:rPr i="1" lang="el" sz="1300">
                <a:solidFill>
                  <a:srgbClr val="1D1A1D"/>
                </a:solidFill>
                <a:latin typeface="Merriweather"/>
                <a:ea typeface="Merriweather"/>
                <a:cs typeface="Merriweather"/>
                <a:sym typeface="Merriweather"/>
              </a:rPr>
              <a:t>scores for irrelevant ones</a:t>
            </a:r>
            <a:endParaRPr i="1" sz="1300">
              <a:solidFill>
                <a:srgbClr val="1D1A1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i="1"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7971028" y="1674429"/>
            <a:ext cx="152700" cy="489600"/>
          </a:xfrm>
          <a:prstGeom prst="rightBrace">
            <a:avLst>
              <a:gd fmla="val 50000" name="adj1"/>
              <a:gd fmla="val 5079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 rot="10800000">
            <a:off x="5803389" y="1663323"/>
            <a:ext cx="152700" cy="489600"/>
          </a:xfrm>
          <a:prstGeom prst="rightBrace">
            <a:avLst>
              <a:gd fmla="val 50000" name="adj1"/>
              <a:gd fmla="val 5079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16"/>
          <p:cNvGrpSpPr/>
          <p:nvPr/>
        </p:nvGrpSpPr>
        <p:grpSpPr>
          <a:xfrm>
            <a:off x="7092456" y="1866323"/>
            <a:ext cx="278100" cy="61250"/>
            <a:chOff x="6942633" y="2640300"/>
            <a:chExt cx="304400" cy="72000"/>
          </a:xfrm>
        </p:grpSpPr>
        <p:sp>
          <p:nvSpPr>
            <p:cNvPr id="119" name="Google Shape;119;p16"/>
            <p:cNvSpPr/>
            <p:nvPr/>
          </p:nvSpPr>
          <p:spPr>
            <a:xfrm>
              <a:off x="6942633" y="2640300"/>
              <a:ext cx="72000" cy="720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7058833" y="2640300"/>
              <a:ext cx="72000" cy="720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7175033" y="2640300"/>
              <a:ext cx="72000" cy="720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/>
            </a:p>
          </p:txBody>
        </p:sp>
      </p:grpSp>
      <p:sp>
        <p:nvSpPr>
          <p:cNvPr id="122" name="Google Shape;122;p16"/>
          <p:cNvSpPr txBox="1"/>
          <p:nvPr/>
        </p:nvSpPr>
        <p:spPr>
          <a:xfrm>
            <a:off x="8123692" y="1696758"/>
            <a:ext cx="75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900">
                <a:solidFill>
                  <a:srgbClr val="666666"/>
                </a:solidFill>
              </a:rPr>
              <a:t>a set of </a:t>
            </a:r>
            <a:endParaRPr b="1" i="1" sz="9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900">
                <a:solidFill>
                  <a:srgbClr val="666666"/>
                </a:solidFill>
              </a:rPr>
              <a:t>concepts</a:t>
            </a:r>
            <a:endParaRPr b="1" i="1" sz="900">
              <a:solidFill>
                <a:srgbClr val="666666"/>
              </a:solidFill>
            </a:endParaRPr>
          </a:p>
        </p:txBody>
      </p:sp>
      <p:cxnSp>
        <p:nvCxnSpPr>
          <p:cNvPr id="123" name="Google Shape;123;p16"/>
          <p:cNvCxnSpPr>
            <a:stCxn id="106" idx="2"/>
            <a:endCxn id="109" idx="0"/>
          </p:cNvCxnSpPr>
          <p:nvPr/>
        </p:nvCxnSpPr>
        <p:spPr>
          <a:xfrm>
            <a:off x="6768769" y="1433902"/>
            <a:ext cx="925500" cy="3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6"/>
          <p:cNvSpPr/>
          <p:nvPr/>
        </p:nvSpPr>
        <p:spPr>
          <a:xfrm rot="5400000">
            <a:off x="665850" y="1331075"/>
            <a:ext cx="370800" cy="460500"/>
          </a:xfrm>
          <a:prstGeom prst="bentUpArrow">
            <a:avLst>
              <a:gd fmla="val 25000" name="adj1"/>
              <a:gd fmla="val 23343" name="adj2"/>
              <a:gd fmla="val 25000" name="adj3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1144700" y="1753300"/>
            <a:ext cx="3474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lang="el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Tagging  a text with the most relevant class from a set of concepts</a:t>
            </a:r>
            <a:endParaRPr sz="1200"/>
          </a:p>
        </p:txBody>
      </p:sp>
      <p:sp>
        <p:nvSpPr>
          <p:cNvPr id="126" name="Google Shape;126;p16"/>
          <p:cNvSpPr txBox="1"/>
          <p:nvPr/>
        </p:nvSpPr>
        <p:spPr>
          <a:xfrm>
            <a:off x="5398975" y="2995550"/>
            <a:ext cx="37902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lang="el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concepts are not mutually exclusive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lang="el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No restrictions to the number of concepts </a:t>
            </a:r>
            <a:endParaRPr sz="1200"/>
          </a:p>
        </p:txBody>
      </p:sp>
      <p:sp>
        <p:nvSpPr>
          <p:cNvPr id="127" name="Google Shape;127;p16"/>
          <p:cNvSpPr txBox="1"/>
          <p:nvPr/>
        </p:nvSpPr>
        <p:spPr>
          <a:xfrm>
            <a:off x="5273825" y="2696388"/>
            <a:ext cx="1846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>
                <a:solidFill>
                  <a:srgbClr val="98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 difference:</a:t>
            </a:r>
            <a:endParaRPr b="0" i="0" sz="1400" u="none" cap="none" strike="noStrike">
              <a:solidFill>
                <a:srgbClr val="98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17"/>
          <p:cNvCxnSpPr/>
          <p:nvPr/>
        </p:nvCxnSpPr>
        <p:spPr>
          <a:xfrm>
            <a:off x="828000" y="4860000"/>
            <a:ext cx="7556400" cy="0"/>
          </a:xfrm>
          <a:prstGeom prst="straightConnector1">
            <a:avLst/>
          </a:prstGeom>
          <a:noFill/>
          <a:ln cap="flat" cmpd="sng" w="1524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7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134" name="Google Shape;134;p17"/>
          <p:cNvSpPr txBox="1"/>
          <p:nvPr/>
        </p:nvSpPr>
        <p:spPr>
          <a:xfrm>
            <a:off x="93150" y="1011350"/>
            <a:ext cx="37902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1" lang="el" sz="1500">
                <a:latin typeface="Merriweather"/>
                <a:ea typeface="Merriweather"/>
                <a:cs typeface="Merriweather"/>
                <a:sym typeface="Merriweather"/>
              </a:rPr>
              <a:t>Multi-label Text Classification (MLTC):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1009" y="1011352"/>
            <a:ext cx="435519" cy="42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/>
          <p:nvPr/>
        </p:nvSpPr>
        <p:spPr>
          <a:xfrm>
            <a:off x="6044983" y="1767703"/>
            <a:ext cx="381300" cy="28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850"/>
              <a:t>tag1</a:t>
            </a:r>
            <a:endParaRPr b="1" sz="850"/>
          </a:p>
        </p:txBody>
      </p:sp>
      <p:sp>
        <p:nvSpPr>
          <p:cNvPr id="137" name="Google Shape;137;p17"/>
          <p:cNvSpPr/>
          <p:nvPr/>
        </p:nvSpPr>
        <p:spPr>
          <a:xfrm>
            <a:off x="6578142" y="1756474"/>
            <a:ext cx="381300" cy="280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850"/>
              <a:t>tag2</a:t>
            </a:r>
            <a:endParaRPr b="1" sz="850"/>
          </a:p>
        </p:txBody>
      </p:sp>
      <p:sp>
        <p:nvSpPr>
          <p:cNvPr id="138" name="Google Shape;138;p17"/>
          <p:cNvSpPr/>
          <p:nvPr/>
        </p:nvSpPr>
        <p:spPr>
          <a:xfrm>
            <a:off x="7503740" y="1756474"/>
            <a:ext cx="381300" cy="280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850"/>
              <a:t>tagN</a:t>
            </a:r>
            <a:endParaRPr b="1" sz="850"/>
          </a:p>
        </p:txBody>
      </p:sp>
      <p:cxnSp>
        <p:nvCxnSpPr>
          <p:cNvPr id="139" name="Google Shape;139;p17"/>
          <p:cNvCxnSpPr/>
          <p:nvPr/>
        </p:nvCxnSpPr>
        <p:spPr>
          <a:xfrm flipH="1">
            <a:off x="4571063" y="1351600"/>
            <a:ext cx="167100" cy="62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7"/>
          <p:cNvSpPr/>
          <p:nvPr/>
        </p:nvSpPr>
        <p:spPr>
          <a:xfrm>
            <a:off x="4794463" y="1547200"/>
            <a:ext cx="562800" cy="232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 u="none" cap="none" strike="noStrike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What is </a:t>
            </a: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all this </a:t>
            </a:r>
            <a:r>
              <a:rPr b="1" i="1" lang="el" sz="2400" u="none" cap="none" strike="noStrike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about?</a:t>
            </a:r>
            <a:endParaRPr b="1" i="1" sz="24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1144700" y="1498600"/>
            <a:ext cx="31836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" sz="1300">
                <a:latin typeface="Merriweather"/>
                <a:ea typeface="Merriweather"/>
                <a:cs typeface="Merriweather"/>
                <a:sym typeface="Merriweather"/>
              </a:rPr>
              <a:t>Multi-output  classification problem</a:t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1148425" y="2722425"/>
            <a:ext cx="19983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300" u="sng">
                <a:latin typeface="Merriweather"/>
                <a:ea typeface="Merriweather"/>
                <a:cs typeface="Merriweather"/>
                <a:sym typeface="Merriweather"/>
              </a:rPr>
              <a:t>Formally speaking:</a:t>
            </a:r>
            <a:endParaRPr b="1" i="1" sz="1300" u="sng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300" u="sng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752150" y="3124725"/>
            <a:ext cx="28071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Learn a f(x,y) score function</a:t>
            </a:r>
            <a:endParaRPr i="1"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Char char="➢"/>
            </a:pP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x for the text input</a:t>
            </a:r>
            <a:endParaRPr i="1"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Char char="➢"/>
            </a:pP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y for the concept</a:t>
            </a:r>
            <a:endParaRPr i="1"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High scores for relevant (x,y) pairs</a:t>
            </a:r>
            <a:endParaRPr i="1"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Low </a:t>
            </a:r>
            <a:r>
              <a:rPr i="1" lang="el" sz="1300">
                <a:solidFill>
                  <a:srgbClr val="1D1A1D"/>
                </a:solidFill>
                <a:latin typeface="Merriweather"/>
                <a:ea typeface="Merriweather"/>
                <a:cs typeface="Merriweather"/>
                <a:sym typeface="Merriweather"/>
              </a:rPr>
              <a:t>scores for irrelevant ones</a:t>
            </a:r>
            <a:endParaRPr i="1" sz="1300">
              <a:solidFill>
                <a:srgbClr val="1D1A1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i="1"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7971028" y="1674429"/>
            <a:ext cx="152700" cy="489600"/>
          </a:xfrm>
          <a:prstGeom prst="rightBrace">
            <a:avLst>
              <a:gd fmla="val 50000" name="adj1"/>
              <a:gd fmla="val 5079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 rot="10800000">
            <a:off x="5803389" y="1663323"/>
            <a:ext cx="152700" cy="489600"/>
          </a:xfrm>
          <a:prstGeom prst="rightBrace">
            <a:avLst>
              <a:gd fmla="val 50000" name="adj1"/>
              <a:gd fmla="val 5079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17"/>
          <p:cNvGrpSpPr/>
          <p:nvPr/>
        </p:nvGrpSpPr>
        <p:grpSpPr>
          <a:xfrm>
            <a:off x="7092456" y="1866323"/>
            <a:ext cx="278100" cy="61250"/>
            <a:chOff x="6942633" y="2640300"/>
            <a:chExt cx="304400" cy="72000"/>
          </a:xfrm>
        </p:grpSpPr>
        <p:sp>
          <p:nvSpPr>
            <p:cNvPr id="148" name="Google Shape;148;p17"/>
            <p:cNvSpPr/>
            <p:nvPr/>
          </p:nvSpPr>
          <p:spPr>
            <a:xfrm>
              <a:off x="6942633" y="2640300"/>
              <a:ext cx="72000" cy="720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7058833" y="2640300"/>
              <a:ext cx="72000" cy="720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7175033" y="2640300"/>
              <a:ext cx="72000" cy="720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/>
            </a:p>
          </p:txBody>
        </p:sp>
      </p:grpSp>
      <p:sp>
        <p:nvSpPr>
          <p:cNvPr id="151" name="Google Shape;151;p17"/>
          <p:cNvSpPr txBox="1"/>
          <p:nvPr/>
        </p:nvSpPr>
        <p:spPr>
          <a:xfrm>
            <a:off x="8123692" y="1696758"/>
            <a:ext cx="75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900">
                <a:solidFill>
                  <a:srgbClr val="666666"/>
                </a:solidFill>
              </a:rPr>
              <a:t>a set of </a:t>
            </a:r>
            <a:endParaRPr b="1" i="1" sz="9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900">
                <a:solidFill>
                  <a:srgbClr val="666666"/>
                </a:solidFill>
              </a:rPr>
              <a:t>concepts</a:t>
            </a:r>
            <a:endParaRPr b="1" i="1" sz="900">
              <a:solidFill>
                <a:srgbClr val="666666"/>
              </a:solidFill>
            </a:endParaRPr>
          </a:p>
        </p:txBody>
      </p:sp>
      <p:cxnSp>
        <p:nvCxnSpPr>
          <p:cNvPr id="152" name="Google Shape;152;p17"/>
          <p:cNvCxnSpPr>
            <a:stCxn id="135" idx="2"/>
            <a:endCxn id="138" idx="0"/>
          </p:cNvCxnSpPr>
          <p:nvPr/>
        </p:nvCxnSpPr>
        <p:spPr>
          <a:xfrm>
            <a:off x="6768769" y="1433902"/>
            <a:ext cx="925500" cy="3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17"/>
          <p:cNvSpPr/>
          <p:nvPr/>
        </p:nvSpPr>
        <p:spPr>
          <a:xfrm rot="5400000">
            <a:off x="665850" y="1331075"/>
            <a:ext cx="370800" cy="460500"/>
          </a:xfrm>
          <a:prstGeom prst="bentUpArrow">
            <a:avLst>
              <a:gd fmla="val 25000" name="adj1"/>
              <a:gd fmla="val 23343" name="adj2"/>
              <a:gd fmla="val 25000" name="adj3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1144700" y="1753300"/>
            <a:ext cx="3474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lang="el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Tagging  a text with the most relevant class from a set of concepts</a:t>
            </a:r>
            <a:endParaRPr sz="1200"/>
          </a:p>
        </p:txBody>
      </p:sp>
      <p:sp>
        <p:nvSpPr>
          <p:cNvPr id="155" name="Google Shape;155;p17"/>
          <p:cNvSpPr txBox="1"/>
          <p:nvPr/>
        </p:nvSpPr>
        <p:spPr>
          <a:xfrm>
            <a:off x="5398975" y="2995550"/>
            <a:ext cx="37902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lang="el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concepts are not mutually exclusive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lang="el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No restrictions to the number of concepts </a:t>
            </a:r>
            <a:endParaRPr sz="1200"/>
          </a:p>
        </p:txBody>
      </p:sp>
      <p:sp>
        <p:nvSpPr>
          <p:cNvPr id="156" name="Google Shape;156;p17"/>
          <p:cNvSpPr txBox="1"/>
          <p:nvPr/>
        </p:nvSpPr>
        <p:spPr>
          <a:xfrm>
            <a:off x="5273825" y="2696388"/>
            <a:ext cx="1846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>
                <a:solidFill>
                  <a:srgbClr val="98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 difference:</a:t>
            </a:r>
            <a:endParaRPr b="0" i="0" sz="1400" u="none" cap="none" strike="noStrike">
              <a:solidFill>
                <a:srgbClr val="98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57" name="Google Shape;157;p17"/>
          <p:cNvCxnSpPr>
            <a:stCxn id="135" idx="2"/>
            <a:endCxn id="137" idx="0"/>
          </p:cNvCxnSpPr>
          <p:nvPr/>
        </p:nvCxnSpPr>
        <p:spPr>
          <a:xfrm>
            <a:off x="6768769" y="1433902"/>
            <a:ext cx="0" cy="3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18"/>
          <p:cNvCxnSpPr/>
          <p:nvPr/>
        </p:nvCxnSpPr>
        <p:spPr>
          <a:xfrm>
            <a:off x="828000" y="4860000"/>
            <a:ext cx="7556400" cy="0"/>
          </a:xfrm>
          <a:prstGeom prst="straightConnector1">
            <a:avLst/>
          </a:prstGeom>
          <a:noFill/>
          <a:ln cap="flat" cmpd="sng" w="1524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8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164" name="Google Shape;164;p18"/>
          <p:cNvSpPr txBox="1"/>
          <p:nvPr/>
        </p:nvSpPr>
        <p:spPr>
          <a:xfrm>
            <a:off x="93150" y="1011350"/>
            <a:ext cx="45255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Extreme </a:t>
            </a:r>
            <a:r>
              <a:rPr i="1" lang="el" sz="1500">
                <a:latin typeface="Merriweather"/>
                <a:ea typeface="Merriweather"/>
                <a:cs typeface="Merriweather"/>
                <a:sym typeface="Merriweather"/>
              </a:rPr>
              <a:t>Multi-label Text Classification (</a:t>
            </a:r>
            <a:r>
              <a:rPr b="1" i="1" lang="el" sz="15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XMTC</a:t>
            </a:r>
            <a:r>
              <a:rPr i="1" lang="el" sz="1500">
                <a:latin typeface="Merriweather"/>
                <a:ea typeface="Merriweather"/>
                <a:cs typeface="Merriweather"/>
                <a:sym typeface="Merriweather"/>
              </a:rPr>
              <a:t>):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1009" y="1011352"/>
            <a:ext cx="435519" cy="42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/>
          <p:nvPr/>
        </p:nvSpPr>
        <p:spPr>
          <a:xfrm>
            <a:off x="6044983" y="1767703"/>
            <a:ext cx="381300" cy="28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850"/>
              <a:t>tag1</a:t>
            </a:r>
            <a:endParaRPr b="1" sz="850"/>
          </a:p>
        </p:txBody>
      </p:sp>
      <p:sp>
        <p:nvSpPr>
          <p:cNvPr id="167" name="Google Shape;167;p18"/>
          <p:cNvSpPr/>
          <p:nvPr/>
        </p:nvSpPr>
        <p:spPr>
          <a:xfrm>
            <a:off x="6578142" y="1756474"/>
            <a:ext cx="381300" cy="280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850"/>
              <a:t>tag2</a:t>
            </a:r>
            <a:endParaRPr b="1" sz="850"/>
          </a:p>
        </p:txBody>
      </p:sp>
      <p:sp>
        <p:nvSpPr>
          <p:cNvPr id="168" name="Google Shape;168;p18"/>
          <p:cNvSpPr/>
          <p:nvPr/>
        </p:nvSpPr>
        <p:spPr>
          <a:xfrm>
            <a:off x="7503740" y="1756474"/>
            <a:ext cx="381300" cy="280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850"/>
              <a:t>tagN</a:t>
            </a:r>
            <a:endParaRPr b="1" sz="850"/>
          </a:p>
        </p:txBody>
      </p:sp>
      <p:cxnSp>
        <p:nvCxnSpPr>
          <p:cNvPr id="169" name="Google Shape;169;p18"/>
          <p:cNvCxnSpPr/>
          <p:nvPr/>
        </p:nvCxnSpPr>
        <p:spPr>
          <a:xfrm flipH="1">
            <a:off x="4571063" y="1351600"/>
            <a:ext cx="167100" cy="62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8"/>
          <p:cNvSpPr/>
          <p:nvPr/>
        </p:nvSpPr>
        <p:spPr>
          <a:xfrm>
            <a:off x="4794463" y="1547200"/>
            <a:ext cx="562800" cy="232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 u="none" cap="none" strike="noStrike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What is </a:t>
            </a: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all this </a:t>
            </a:r>
            <a:r>
              <a:rPr b="1" i="1" lang="el" sz="2400" u="none" cap="none" strike="noStrike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about?</a:t>
            </a:r>
            <a:endParaRPr b="1" i="1" sz="24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1144700" y="1498600"/>
            <a:ext cx="31836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" sz="1300">
                <a:latin typeface="Merriweather"/>
                <a:ea typeface="Merriweather"/>
                <a:cs typeface="Merriweather"/>
                <a:sym typeface="Merriweather"/>
              </a:rPr>
              <a:t>Multi-output  classification problem</a:t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1148425" y="2722425"/>
            <a:ext cx="19983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300" u="sng">
                <a:latin typeface="Merriweather"/>
                <a:ea typeface="Merriweather"/>
                <a:cs typeface="Merriweather"/>
                <a:sym typeface="Merriweather"/>
              </a:rPr>
              <a:t>Formally speaking:</a:t>
            </a:r>
            <a:endParaRPr b="1" i="1" sz="1300" u="sng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300" u="sng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752150" y="3124725"/>
            <a:ext cx="28071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Learn a f(x,y) score function</a:t>
            </a:r>
            <a:endParaRPr i="1"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Char char="➢"/>
            </a:pP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x for the text input</a:t>
            </a:r>
            <a:endParaRPr i="1"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Char char="➢"/>
            </a:pP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y for the concept</a:t>
            </a:r>
            <a:endParaRPr i="1"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High scores for relevant (x,y) pairs</a:t>
            </a:r>
            <a:endParaRPr i="1"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300">
                <a:latin typeface="Merriweather"/>
                <a:ea typeface="Merriweather"/>
                <a:cs typeface="Merriweather"/>
                <a:sym typeface="Merriweather"/>
              </a:rPr>
              <a:t>Low </a:t>
            </a:r>
            <a:r>
              <a:rPr i="1" lang="el" sz="1300">
                <a:solidFill>
                  <a:srgbClr val="1D1A1D"/>
                </a:solidFill>
                <a:latin typeface="Merriweather"/>
                <a:ea typeface="Merriweather"/>
                <a:cs typeface="Merriweather"/>
                <a:sym typeface="Merriweather"/>
              </a:rPr>
              <a:t>scores for irrelevant ones</a:t>
            </a:r>
            <a:endParaRPr i="1" sz="1300">
              <a:solidFill>
                <a:srgbClr val="1D1A1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i="1"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7971028" y="1674429"/>
            <a:ext cx="152700" cy="489600"/>
          </a:xfrm>
          <a:prstGeom prst="rightBrace">
            <a:avLst>
              <a:gd fmla="val 50000" name="adj1"/>
              <a:gd fmla="val 5079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 rot="10800000">
            <a:off x="5803389" y="1663323"/>
            <a:ext cx="152700" cy="489600"/>
          </a:xfrm>
          <a:prstGeom prst="rightBrace">
            <a:avLst>
              <a:gd fmla="val 50000" name="adj1"/>
              <a:gd fmla="val 5079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" name="Google Shape;177;p18"/>
          <p:cNvGrpSpPr/>
          <p:nvPr/>
        </p:nvGrpSpPr>
        <p:grpSpPr>
          <a:xfrm>
            <a:off x="7092456" y="1866323"/>
            <a:ext cx="278100" cy="61250"/>
            <a:chOff x="6942633" y="2640300"/>
            <a:chExt cx="304400" cy="72000"/>
          </a:xfrm>
        </p:grpSpPr>
        <p:sp>
          <p:nvSpPr>
            <p:cNvPr id="178" name="Google Shape;178;p18"/>
            <p:cNvSpPr/>
            <p:nvPr/>
          </p:nvSpPr>
          <p:spPr>
            <a:xfrm>
              <a:off x="6942633" y="2640300"/>
              <a:ext cx="72000" cy="720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7058833" y="2640300"/>
              <a:ext cx="72000" cy="720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/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7175033" y="2640300"/>
              <a:ext cx="72000" cy="720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/>
            </a:p>
          </p:txBody>
        </p:sp>
      </p:grpSp>
      <p:sp>
        <p:nvSpPr>
          <p:cNvPr id="181" name="Google Shape;181;p18"/>
          <p:cNvSpPr txBox="1"/>
          <p:nvPr/>
        </p:nvSpPr>
        <p:spPr>
          <a:xfrm>
            <a:off x="8123692" y="1696758"/>
            <a:ext cx="75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900">
                <a:solidFill>
                  <a:srgbClr val="666666"/>
                </a:solidFill>
              </a:rPr>
              <a:t>a set of </a:t>
            </a:r>
            <a:endParaRPr b="1" i="1" sz="9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900">
                <a:solidFill>
                  <a:srgbClr val="666666"/>
                </a:solidFill>
              </a:rPr>
              <a:t>concepts</a:t>
            </a:r>
            <a:endParaRPr b="1" i="1" sz="900">
              <a:solidFill>
                <a:srgbClr val="666666"/>
              </a:solidFill>
            </a:endParaRPr>
          </a:p>
        </p:txBody>
      </p:sp>
      <p:cxnSp>
        <p:nvCxnSpPr>
          <p:cNvPr id="182" name="Google Shape;182;p18"/>
          <p:cNvCxnSpPr>
            <a:stCxn id="165" idx="2"/>
            <a:endCxn id="168" idx="0"/>
          </p:cNvCxnSpPr>
          <p:nvPr/>
        </p:nvCxnSpPr>
        <p:spPr>
          <a:xfrm>
            <a:off x="6768769" y="1433902"/>
            <a:ext cx="925500" cy="3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18"/>
          <p:cNvSpPr/>
          <p:nvPr/>
        </p:nvSpPr>
        <p:spPr>
          <a:xfrm rot="5400000">
            <a:off x="665850" y="1331075"/>
            <a:ext cx="370800" cy="460500"/>
          </a:xfrm>
          <a:prstGeom prst="bentUpArrow">
            <a:avLst>
              <a:gd fmla="val 25000" name="adj1"/>
              <a:gd fmla="val 23343" name="adj2"/>
              <a:gd fmla="val 25000" name="adj3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 txBox="1"/>
          <p:nvPr/>
        </p:nvSpPr>
        <p:spPr>
          <a:xfrm>
            <a:off x="1144700" y="1753300"/>
            <a:ext cx="3474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lang="el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Tagging  a text with the most relevant class from a set of concepts</a:t>
            </a:r>
            <a:endParaRPr sz="1200"/>
          </a:p>
        </p:txBody>
      </p:sp>
      <p:sp>
        <p:nvSpPr>
          <p:cNvPr id="185" name="Google Shape;185;p18"/>
          <p:cNvSpPr txBox="1"/>
          <p:nvPr/>
        </p:nvSpPr>
        <p:spPr>
          <a:xfrm>
            <a:off x="5398975" y="2995550"/>
            <a:ext cx="37902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lang="el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concepts are not mutually exclusive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lang="el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No restrictions to the number of concepts 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erriweather"/>
              <a:buChar char="●"/>
            </a:pPr>
            <a:r>
              <a:rPr b="1" i="1" lang="el" sz="1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N may be extremely large</a:t>
            </a:r>
            <a:endParaRPr b="1" i="1" sz="1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6" name="Google Shape;186;p18"/>
          <p:cNvSpPr txBox="1"/>
          <p:nvPr/>
        </p:nvSpPr>
        <p:spPr>
          <a:xfrm>
            <a:off x="5273825" y="2696388"/>
            <a:ext cx="1846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>
                <a:solidFill>
                  <a:srgbClr val="98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 difference:</a:t>
            </a:r>
            <a:endParaRPr b="0" i="0" sz="1400" u="none" cap="none" strike="noStrike">
              <a:solidFill>
                <a:srgbClr val="98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87" name="Google Shape;187;p18"/>
          <p:cNvCxnSpPr>
            <a:stCxn id="165" idx="2"/>
            <a:endCxn id="167" idx="0"/>
          </p:cNvCxnSpPr>
          <p:nvPr/>
        </p:nvCxnSpPr>
        <p:spPr>
          <a:xfrm>
            <a:off x="6768769" y="1433902"/>
            <a:ext cx="0" cy="3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Google Shape;192;p19"/>
          <p:cNvCxnSpPr/>
          <p:nvPr/>
        </p:nvCxnSpPr>
        <p:spPr>
          <a:xfrm>
            <a:off x="828000" y="4860000"/>
            <a:ext cx="7556400" cy="0"/>
          </a:xfrm>
          <a:prstGeom prst="straightConnector1">
            <a:avLst/>
          </a:prstGeom>
          <a:noFill/>
          <a:ln cap="flat" cmpd="sng" w="1524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19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194" name="Google Shape;194;p19"/>
          <p:cNvSpPr txBox="1"/>
          <p:nvPr/>
        </p:nvSpPr>
        <p:spPr>
          <a:xfrm>
            <a:off x="93150" y="1011350"/>
            <a:ext cx="45255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Extreme </a:t>
            </a:r>
            <a:r>
              <a:rPr i="1" lang="el" sz="1500">
                <a:latin typeface="Merriweather"/>
                <a:ea typeface="Merriweather"/>
                <a:cs typeface="Merriweather"/>
                <a:sym typeface="Merriweather"/>
              </a:rPr>
              <a:t>Multi-label Text Classification (</a:t>
            </a:r>
            <a:r>
              <a:rPr b="1" i="1" lang="el" sz="15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XMTC</a:t>
            </a:r>
            <a:r>
              <a:rPr i="1" lang="el" sz="1500">
                <a:latin typeface="Merriweather"/>
                <a:ea typeface="Merriweather"/>
                <a:cs typeface="Merriweather"/>
                <a:sym typeface="Merriweather"/>
              </a:rPr>
              <a:t>):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95" name="Google Shape;1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1009" y="1011352"/>
            <a:ext cx="435519" cy="42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9"/>
          <p:cNvSpPr/>
          <p:nvPr/>
        </p:nvSpPr>
        <p:spPr>
          <a:xfrm>
            <a:off x="6044983" y="1767703"/>
            <a:ext cx="381300" cy="28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850"/>
              <a:t>tag1</a:t>
            </a:r>
            <a:endParaRPr b="1" sz="850"/>
          </a:p>
        </p:txBody>
      </p:sp>
      <p:sp>
        <p:nvSpPr>
          <p:cNvPr id="197" name="Google Shape;197;p19"/>
          <p:cNvSpPr/>
          <p:nvPr/>
        </p:nvSpPr>
        <p:spPr>
          <a:xfrm>
            <a:off x="6578142" y="1756474"/>
            <a:ext cx="381300" cy="280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850"/>
              <a:t>tag2</a:t>
            </a:r>
            <a:endParaRPr b="1" sz="850"/>
          </a:p>
        </p:txBody>
      </p:sp>
      <p:sp>
        <p:nvSpPr>
          <p:cNvPr id="198" name="Google Shape;198;p19"/>
          <p:cNvSpPr/>
          <p:nvPr/>
        </p:nvSpPr>
        <p:spPr>
          <a:xfrm>
            <a:off x="7503740" y="1756474"/>
            <a:ext cx="381300" cy="280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850"/>
              <a:t>tagN</a:t>
            </a:r>
            <a:endParaRPr b="1" sz="850"/>
          </a:p>
        </p:txBody>
      </p:sp>
      <p:cxnSp>
        <p:nvCxnSpPr>
          <p:cNvPr id="199" name="Google Shape;199;p19"/>
          <p:cNvCxnSpPr/>
          <p:nvPr/>
        </p:nvCxnSpPr>
        <p:spPr>
          <a:xfrm flipH="1">
            <a:off x="4571063" y="1351600"/>
            <a:ext cx="167100" cy="62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19"/>
          <p:cNvSpPr/>
          <p:nvPr/>
        </p:nvSpPr>
        <p:spPr>
          <a:xfrm>
            <a:off x="4794463" y="1547200"/>
            <a:ext cx="562800" cy="232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 u="none" cap="none" strike="noStrike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What is </a:t>
            </a: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all this </a:t>
            </a:r>
            <a:r>
              <a:rPr b="1" i="1" lang="el" sz="2400" u="none" cap="none" strike="noStrike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about?</a:t>
            </a:r>
            <a:endParaRPr b="1" i="1" sz="24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02" name="Google Shape;202;p19"/>
          <p:cNvSpPr txBox="1"/>
          <p:nvPr/>
        </p:nvSpPr>
        <p:spPr>
          <a:xfrm>
            <a:off x="1144700" y="1498600"/>
            <a:ext cx="31836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" sz="1300">
                <a:latin typeface="Merriweather"/>
                <a:ea typeface="Merriweather"/>
                <a:cs typeface="Merriweather"/>
                <a:sym typeface="Merriweather"/>
              </a:rPr>
              <a:t>Multi-output  classification problem</a:t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3" name="Google Shape;203;p19"/>
          <p:cNvSpPr/>
          <p:nvPr/>
        </p:nvSpPr>
        <p:spPr>
          <a:xfrm>
            <a:off x="7971028" y="1674429"/>
            <a:ext cx="152700" cy="489600"/>
          </a:xfrm>
          <a:prstGeom prst="rightBrace">
            <a:avLst>
              <a:gd fmla="val 50000" name="adj1"/>
              <a:gd fmla="val 5079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 rot="10800000">
            <a:off x="5803389" y="1663323"/>
            <a:ext cx="152700" cy="489600"/>
          </a:xfrm>
          <a:prstGeom prst="rightBrace">
            <a:avLst>
              <a:gd fmla="val 50000" name="adj1"/>
              <a:gd fmla="val 5079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9"/>
          <p:cNvGrpSpPr/>
          <p:nvPr/>
        </p:nvGrpSpPr>
        <p:grpSpPr>
          <a:xfrm>
            <a:off x="7092456" y="1866323"/>
            <a:ext cx="278100" cy="61250"/>
            <a:chOff x="6942633" y="2640300"/>
            <a:chExt cx="304400" cy="72000"/>
          </a:xfrm>
        </p:grpSpPr>
        <p:sp>
          <p:nvSpPr>
            <p:cNvPr id="206" name="Google Shape;206;p19"/>
            <p:cNvSpPr/>
            <p:nvPr/>
          </p:nvSpPr>
          <p:spPr>
            <a:xfrm>
              <a:off x="6942633" y="2640300"/>
              <a:ext cx="72000" cy="720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7058833" y="2640300"/>
              <a:ext cx="72000" cy="720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7175033" y="2640300"/>
              <a:ext cx="72000" cy="720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/>
            </a:p>
          </p:txBody>
        </p:sp>
      </p:grpSp>
      <p:sp>
        <p:nvSpPr>
          <p:cNvPr id="209" name="Google Shape;209;p19"/>
          <p:cNvSpPr txBox="1"/>
          <p:nvPr/>
        </p:nvSpPr>
        <p:spPr>
          <a:xfrm>
            <a:off x="8123692" y="1696758"/>
            <a:ext cx="75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900">
                <a:solidFill>
                  <a:srgbClr val="666666"/>
                </a:solidFill>
              </a:rPr>
              <a:t>a set of </a:t>
            </a:r>
            <a:endParaRPr b="1" i="1" sz="9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900">
                <a:solidFill>
                  <a:srgbClr val="666666"/>
                </a:solidFill>
              </a:rPr>
              <a:t>concepts</a:t>
            </a:r>
            <a:endParaRPr b="1" i="1" sz="900">
              <a:solidFill>
                <a:srgbClr val="666666"/>
              </a:solidFill>
            </a:endParaRPr>
          </a:p>
        </p:txBody>
      </p:sp>
      <p:cxnSp>
        <p:nvCxnSpPr>
          <p:cNvPr id="210" name="Google Shape;210;p19"/>
          <p:cNvCxnSpPr>
            <a:stCxn id="195" idx="2"/>
            <a:endCxn id="198" idx="0"/>
          </p:cNvCxnSpPr>
          <p:nvPr/>
        </p:nvCxnSpPr>
        <p:spPr>
          <a:xfrm>
            <a:off x="6768769" y="1433902"/>
            <a:ext cx="925500" cy="3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9"/>
          <p:cNvSpPr/>
          <p:nvPr/>
        </p:nvSpPr>
        <p:spPr>
          <a:xfrm rot="5400000">
            <a:off x="665850" y="1331075"/>
            <a:ext cx="370800" cy="460500"/>
          </a:xfrm>
          <a:prstGeom prst="bentUpArrow">
            <a:avLst>
              <a:gd fmla="val 25000" name="adj1"/>
              <a:gd fmla="val 23343" name="adj2"/>
              <a:gd fmla="val 25000" name="adj3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"/>
          <p:cNvSpPr txBox="1"/>
          <p:nvPr/>
        </p:nvSpPr>
        <p:spPr>
          <a:xfrm>
            <a:off x="1144700" y="1753300"/>
            <a:ext cx="3474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lang="el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Tagging  a text with the most relevant class from a set of concepts</a:t>
            </a:r>
            <a:endParaRPr sz="1200"/>
          </a:p>
        </p:txBody>
      </p:sp>
      <p:cxnSp>
        <p:nvCxnSpPr>
          <p:cNvPr id="213" name="Google Shape;213;p19"/>
          <p:cNvCxnSpPr>
            <a:stCxn id="195" idx="2"/>
            <a:endCxn id="197" idx="0"/>
          </p:cNvCxnSpPr>
          <p:nvPr/>
        </p:nvCxnSpPr>
        <p:spPr>
          <a:xfrm>
            <a:off x="6768769" y="1433902"/>
            <a:ext cx="0" cy="3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19"/>
          <p:cNvSpPr txBox="1"/>
          <p:nvPr/>
        </p:nvSpPr>
        <p:spPr>
          <a:xfrm rot="-502874">
            <a:off x="2190660" y="3373833"/>
            <a:ext cx="1239033" cy="6850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500">
                <a:solidFill>
                  <a:srgbClr val="5B0F00"/>
                </a:solidFill>
                <a:latin typeface="Merriweather"/>
                <a:ea typeface="Merriweather"/>
                <a:cs typeface="Merriweather"/>
                <a:sym typeface="Merriweather"/>
              </a:rPr>
              <a:t>why is this important?</a:t>
            </a:r>
            <a:endParaRPr i="1" sz="1300">
              <a:solidFill>
                <a:srgbClr val="5B0F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5" name="Google Shape;215;p19"/>
          <p:cNvSpPr/>
          <p:nvPr/>
        </p:nvSpPr>
        <p:spPr>
          <a:xfrm rot="10800000">
            <a:off x="3390563" y="3138700"/>
            <a:ext cx="284400" cy="1048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9"/>
          <p:cNvSpPr txBox="1"/>
          <p:nvPr/>
        </p:nvSpPr>
        <p:spPr>
          <a:xfrm>
            <a:off x="3597313" y="3095950"/>
            <a:ext cx="3564600" cy="1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★"/>
            </a:pPr>
            <a:r>
              <a:rPr lang="el">
                <a:latin typeface="Merriweather"/>
                <a:ea typeface="Merriweather"/>
                <a:cs typeface="Merriweather"/>
                <a:sym typeface="Merriweather"/>
              </a:rPr>
              <a:t>Biomedical text annotation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★"/>
            </a:pPr>
            <a:r>
              <a:rPr lang="el">
                <a:latin typeface="Merriweather"/>
                <a:ea typeface="Merriweather"/>
                <a:cs typeface="Merriweather"/>
                <a:sym typeface="Merriweather"/>
              </a:rPr>
              <a:t>Wikipedia page tagging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★"/>
            </a:pPr>
            <a:r>
              <a:rPr lang="el">
                <a:latin typeface="Merriweather"/>
                <a:ea typeface="Merriweather"/>
                <a:cs typeface="Merriweather"/>
                <a:sym typeface="Merriweather"/>
              </a:rPr>
              <a:t>Amazon product labeling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★"/>
            </a:pPr>
            <a:r>
              <a:rPr lang="el">
                <a:latin typeface="Merriweather"/>
                <a:ea typeface="Merriweather"/>
                <a:cs typeface="Merriweather"/>
                <a:sym typeface="Merriweather"/>
              </a:rPr>
              <a:t>Legal documents categorisation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★"/>
            </a:pPr>
            <a:r>
              <a:rPr b="1" lang="el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…</a:t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Google Shape;221;p20"/>
          <p:cNvCxnSpPr/>
          <p:nvPr/>
        </p:nvCxnSpPr>
        <p:spPr>
          <a:xfrm>
            <a:off x="828000" y="4860000"/>
            <a:ext cx="7556400" cy="0"/>
          </a:xfrm>
          <a:prstGeom prst="straightConnector1">
            <a:avLst/>
          </a:prstGeom>
          <a:noFill/>
          <a:ln cap="flat" cmpd="sng" w="1524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0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223" name="Google Shape;223;p20"/>
          <p:cNvSpPr txBox="1"/>
          <p:nvPr/>
        </p:nvSpPr>
        <p:spPr>
          <a:xfrm>
            <a:off x="93150" y="1011350"/>
            <a:ext cx="45255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l" sz="15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Extreme </a:t>
            </a:r>
            <a:r>
              <a:rPr i="1" lang="el" sz="1500">
                <a:latin typeface="Merriweather"/>
                <a:ea typeface="Merriweather"/>
                <a:cs typeface="Merriweather"/>
                <a:sym typeface="Merriweather"/>
              </a:rPr>
              <a:t>Multi-label Text Classification (</a:t>
            </a:r>
            <a:r>
              <a:rPr b="1" i="1" lang="el" sz="15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XMTC</a:t>
            </a:r>
            <a:r>
              <a:rPr i="1" lang="el" sz="1500">
                <a:latin typeface="Merriweather"/>
                <a:ea typeface="Merriweather"/>
                <a:cs typeface="Merriweather"/>
                <a:sym typeface="Merriweather"/>
              </a:rPr>
              <a:t>):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24" name="Google Shape;22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1009" y="1011352"/>
            <a:ext cx="435519" cy="42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0"/>
          <p:cNvSpPr/>
          <p:nvPr/>
        </p:nvSpPr>
        <p:spPr>
          <a:xfrm>
            <a:off x="6044983" y="1767703"/>
            <a:ext cx="381300" cy="28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850"/>
              <a:t>tag1</a:t>
            </a:r>
            <a:endParaRPr b="1" sz="850"/>
          </a:p>
        </p:txBody>
      </p:sp>
      <p:sp>
        <p:nvSpPr>
          <p:cNvPr id="226" name="Google Shape;226;p20"/>
          <p:cNvSpPr/>
          <p:nvPr/>
        </p:nvSpPr>
        <p:spPr>
          <a:xfrm>
            <a:off x="6578142" y="1756474"/>
            <a:ext cx="381300" cy="280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850"/>
              <a:t>tag2</a:t>
            </a:r>
            <a:endParaRPr b="1" sz="850"/>
          </a:p>
        </p:txBody>
      </p:sp>
      <p:sp>
        <p:nvSpPr>
          <p:cNvPr id="227" name="Google Shape;227;p20"/>
          <p:cNvSpPr/>
          <p:nvPr/>
        </p:nvSpPr>
        <p:spPr>
          <a:xfrm>
            <a:off x="7503740" y="1756474"/>
            <a:ext cx="381300" cy="280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850"/>
              <a:t>tagN</a:t>
            </a:r>
            <a:endParaRPr b="1" sz="850"/>
          </a:p>
        </p:txBody>
      </p:sp>
      <p:cxnSp>
        <p:nvCxnSpPr>
          <p:cNvPr id="228" name="Google Shape;228;p20"/>
          <p:cNvCxnSpPr/>
          <p:nvPr/>
        </p:nvCxnSpPr>
        <p:spPr>
          <a:xfrm flipH="1">
            <a:off x="4571063" y="1351600"/>
            <a:ext cx="167100" cy="62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20"/>
          <p:cNvSpPr/>
          <p:nvPr/>
        </p:nvSpPr>
        <p:spPr>
          <a:xfrm>
            <a:off x="4794463" y="1547200"/>
            <a:ext cx="562800" cy="232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 u="none" cap="none" strike="noStrike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What is </a:t>
            </a: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all this </a:t>
            </a:r>
            <a:r>
              <a:rPr b="1" i="1" lang="el" sz="2400" u="none" cap="none" strike="noStrike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about?</a:t>
            </a:r>
            <a:endParaRPr b="1" i="1" sz="24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31" name="Google Shape;231;p20"/>
          <p:cNvSpPr txBox="1"/>
          <p:nvPr/>
        </p:nvSpPr>
        <p:spPr>
          <a:xfrm>
            <a:off x="1144700" y="1498600"/>
            <a:ext cx="31836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" sz="1300">
                <a:latin typeface="Merriweather"/>
                <a:ea typeface="Merriweather"/>
                <a:cs typeface="Merriweather"/>
                <a:sym typeface="Merriweather"/>
              </a:rPr>
              <a:t>Multi-output  classification problem</a:t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2" name="Google Shape;232;p20"/>
          <p:cNvSpPr/>
          <p:nvPr/>
        </p:nvSpPr>
        <p:spPr>
          <a:xfrm>
            <a:off x="7971028" y="1674429"/>
            <a:ext cx="152700" cy="489600"/>
          </a:xfrm>
          <a:prstGeom prst="rightBrace">
            <a:avLst>
              <a:gd fmla="val 50000" name="adj1"/>
              <a:gd fmla="val 5079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"/>
          <p:cNvSpPr/>
          <p:nvPr/>
        </p:nvSpPr>
        <p:spPr>
          <a:xfrm rot="10800000">
            <a:off x="5803389" y="1663323"/>
            <a:ext cx="152700" cy="489600"/>
          </a:xfrm>
          <a:prstGeom prst="rightBrace">
            <a:avLst>
              <a:gd fmla="val 50000" name="adj1"/>
              <a:gd fmla="val 5079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" name="Google Shape;234;p20"/>
          <p:cNvGrpSpPr/>
          <p:nvPr/>
        </p:nvGrpSpPr>
        <p:grpSpPr>
          <a:xfrm>
            <a:off x="7092456" y="1866323"/>
            <a:ext cx="278100" cy="61250"/>
            <a:chOff x="6942633" y="2640300"/>
            <a:chExt cx="304400" cy="72000"/>
          </a:xfrm>
        </p:grpSpPr>
        <p:sp>
          <p:nvSpPr>
            <p:cNvPr id="235" name="Google Shape;235;p20"/>
            <p:cNvSpPr/>
            <p:nvPr/>
          </p:nvSpPr>
          <p:spPr>
            <a:xfrm>
              <a:off x="6942633" y="2640300"/>
              <a:ext cx="72000" cy="720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/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7058833" y="2640300"/>
              <a:ext cx="72000" cy="720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/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7175033" y="2640300"/>
              <a:ext cx="72000" cy="720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/>
            </a:p>
          </p:txBody>
        </p:sp>
      </p:grpSp>
      <p:sp>
        <p:nvSpPr>
          <p:cNvPr id="238" name="Google Shape;238;p20"/>
          <p:cNvSpPr txBox="1"/>
          <p:nvPr/>
        </p:nvSpPr>
        <p:spPr>
          <a:xfrm>
            <a:off x="8123692" y="1696758"/>
            <a:ext cx="75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900">
                <a:solidFill>
                  <a:srgbClr val="666666"/>
                </a:solidFill>
              </a:rPr>
              <a:t>a set of </a:t>
            </a:r>
            <a:endParaRPr b="1" i="1" sz="9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900">
                <a:solidFill>
                  <a:srgbClr val="666666"/>
                </a:solidFill>
              </a:rPr>
              <a:t>concepts</a:t>
            </a:r>
            <a:endParaRPr b="1" i="1" sz="900">
              <a:solidFill>
                <a:srgbClr val="666666"/>
              </a:solidFill>
            </a:endParaRPr>
          </a:p>
        </p:txBody>
      </p:sp>
      <p:cxnSp>
        <p:nvCxnSpPr>
          <p:cNvPr id="239" name="Google Shape;239;p20"/>
          <p:cNvCxnSpPr>
            <a:stCxn id="224" idx="2"/>
            <a:endCxn id="227" idx="0"/>
          </p:cNvCxnSpPr>
          <p:nvPr/>
        </p:nvCxnSpPr>
        <p:spPr>
          <a:xfrm>
            <a:off x="6768769" y="1433902"/>
            <a:ext cx="925500" cy="3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0"/>
          <p:cNvSpPr/>
          <p:nvPr/>
        </p:nvSpPr>
        <p:spPr>
          <a:xfrm rot="5400000">
            <a:off x="665850" y="1331075"/>
            <a:ext cx="370800" cy="460500"/>
          </a:xfrm>
          <a:prstGeom prst="bentUpArrow">
            <a:avLst>
              <a:gd fmla="val 25000" name="adj1"/>
              <a:gd fmla="val 23343" name="adj2"/>
              <a:gd fmla="val 25000" name="adj3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"/>
          <p:cNvSpPr txBox="1"/>
          <p:nvPr/>
        </p:nvSpPr>
        <p:spPr>
          <a:xfrm>
            <a:off x="1144700" y="1753300"/>
            <a:ext cx="3474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lang="el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Tagging  a text with the most relevant class from a set of concepts</a:t>
            </a:r>
            <a:endParaRPr sz="1200"/>
          </a:p>
        </p:txBody>
      </p:sp>
      <p:cxnSp>
        <p:nvCxnSpPr>
          <p:cNvPr id="242" name="Google Shape;242;p20"/>
          <p:cNvCxnSpPr>
            <a:stCxn id="224" idx="2"/>
            <a:endCxn id="226" idx="0"/>
          </p:cNvCxnSpPr>
          <p:nvPr/>
        </p:nvCxnSpPr>
        <p:spPr>
          <a:xfrm>
            <a:off x="6768769" y="1433902"/>
            <a:ext cx="0" cy="3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20"/>
          <p:cNvSpPr txBox="1"/>
          <p:nvPr/>
        </p:nvSpPr>
        <p:spPr>
          <a:xfrm rot="-502874">
            <a:off x="2190660" y="3373833"/>
            <a:ext cx="1239033" cy="6850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1500">
                <a:solidFill>
                  <a:srgbClr val="5B0F00"/>
                </a:solidFill>
                <a:latin typeface="Merriweather"/>
                <a:ea typeface="Merriweather"/>
                <a:cs typeface="Merriweather"/>
                <a:sym typeface="Merriweather"/>
              </a:rPr>
              <a:t>why is this important?</a:t>
            </a:r>
            <a:endParaRPr i="1" sz="1300">
              <a:solidFill>
                <a:srgbClr val="5B0F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4" name="Google Shape;244;p20"/>
          <p:cNvSpPr/>
          <p:nvPr/>
        </p:nvSpPr>
        <p:spPr>
          <a:xfrm rot="10800000">
            <a:off x="3390563" y="3138700"/>
            <a:ext cx="284400" cy="1048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3597313" y="3095950"/>
            <a:ext cx="3564600" cy="1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★"/>
            </a:pPr>
            <a:r>
              <a:rPr lang="el">
                <a:latin typeface="Merriweather"/>
                <a:ea typeface="Merriweather"/>
                <a:cs typeface="Merriweather"/>
                <a:sym typeface="Merriweather"/>
              </a:rPr>
              <a:t>Biomedical text annotation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★"/>
            </a:pPr>
            <a:r>
              <a:rPr lang="el">
                <a:latin typeface="Merriweather"/>
                <a:ea typeface="Merriweather"/>
                <a:cs typeface="Merriweather"/>
                <a:sym typeface="Merriweather"/>
              </a:rPr>
              <a:t>Wikipedia page tagging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★"/>
            </a:pPr>
            <a:r>
              <a:rPr lang="el">
                <a:latin typeface="Merriweather"/>
                <a:ea typeface="Merriweather"/>
                <a:cs typeface="Merriweather"/>
                <a:sym typeface="Merriweather"/>
              </a:rPr>
              <a:t>Amazon product labeling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Merriweather"/>
              <a:buChar char="★"/>
            </a:pPr>
            <a:r>
              <a:rPr b="1" lang="el" u="sng">
                <a:solidFill>
                  <a:srgbClr val="B45F06"/>
                </a:solidFill>
                <a:latin typeface="Merriweather"/>
                <a:ea typeface="Merriweather"/>
                <a:cs typeface="Merriweather"/>
                <a:sym typeface="Merriweather"/>
              </a:rPr>
              <a:t>Legal documents categorisation</a:t>
            </a:r>
            <a:endParaRPr b="1" u="sng">
              <a:solidFill>
                <a:srgbClr val="B45F0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★"/>
            </a:pPr>
            <a:r>
              <a:rPr b="1" lang="el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…</a:t>
            </a:r>
            <a:endParaRPr i="1"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Google Shape;250;p21"/>
          <p:cNvCxnSpPr/>
          <p:nvPr/>
        </p:nvCxnSpPr>
        <p:spPr>
          <a:xfrm>
            <a:off x="2717325" y="630800"/>
            <a:ext cx="43818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251" name="Google Shape;251;p21"/>
          <p:cNvSpPr txBox="1"/>
          <p:nvPr/>
        </p:nvSpPr>
        <p:spPr>
          <a:xfrm>
            <a:off x="2688200" y="122100"/>
            <a:ext cx="4066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l" sz="24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Related work:   </a:t>
            </a:r>
            <a:r>
              <a:rPr i="1" lang="el" sz="2000">
                <a:solidFill>
                  <a:srgbClr val="0363EB"/>
                </a:solidFill>
                <a:latin typeface="Reem Kufi"/>
                <a:ea typeface="Reem Kufi"/>
                <a:cs typeface="Reem Kufi"/>
                <a:sym typeface="Reem Kufi"/>
              </a:rPr>
              <a:t>Early work</a:t>
            </a:r>
            <a:endParaRPr i="1" sz="2000" u="none" cap="none" strike="noStrike">
              <a:solidFill>
                <a:srgbClr val="0363EB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52" name="Google Shape;252;p21"/>
          <p:cNvSpPr/>
          <p:nvPr/>
        </p:nvSpPr>
        <p:spPr>
          <a:xfrm>
            <a:off x="766500" y="4908525"/>
            <a:ext cx="7611000" cy="87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1"/>
          <p:cNvSpPr txBox="1"/>
          <p:nvPr/>
        </p:nvSpPr>
        <p:spPr>
          <a:xfrm>
            <a:off x="132150" y="850575"/>
            <a:ext cx="34383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" sz="1200">
                <a:latin typeface="Merriweather"/>
                <a:ea typeface="Merriweather"/>
                <a:cs typeface="Merriweather"/>
                <a:sym typeface="Merriweather"/>
              </a:rPr>
              <a:t>Many suggestions to address the problem: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sz="12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4" name="Google Shape;254;p21"/>
          <p:cNvSpPr txBox="1"/>
          <p:nvPr/>
        </p:nvSpPr>
        <p:spPr>
          <a:xfrm>
            <a:off x="621100" y="1213925"/>
            <a:ext cx="3438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200" u="sng">
                <a:latin typeface="Corbel"/>
                <a:ea typeface="Corbel"/>
                <a:cs typeface="Corbel"/>
                <a:sym typeface="Corbel"/>
              </a:rPr>
              <a:t>One-vs-All</a:t>
            </a:r>
            <a:r>
              <a:rPr b="1" lang="el" sz="1200">
                <a:solidFill>
                  <a:srgbClr val="434343"/>
                </a:solidFill>
                <a:latin typeface="Corbel"/>
                <a:ea typeface="Corbel"/>
                <a:cs typeface="Corbel"/>
                <a:sym typeface="Corbel"/>
              </a:rPr>
              <a:t>:  Transform the problem into another format (e.g. binary or multi-class TC)</a:t>
            </a:r>
            <a:endParaRPr b="1" sz="1200">
              <a:solidFill>
                <a:srgbClr val="43434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2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Tree-based</a:t>
            </a:r>
            <a:r>
              <a:rPr b="1" lang="el" sz="1200">
                <a:solidFill>
                  <a:srgbClr val="434343"/>
                </a:solidFill>
                <a:latin typeface="Corbel"/>
                <a:ea typeface="Corbel"/>
                <a:cs typeface="Corbel"/>
                <a:sym typeface="Corbel"/>
              </a:rPr>
              <a:t>:  Partition the label space in a tree manner and learn a classifier per internal node</a:t>
            </a:r>
            <a:endParaRPr b="1" sz="1200">
              <a:solidFill>
                <a:srgbClr val="43434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Other solutions</a:t>
            </a:r>
            <a:r>
              <a:rPr b="1" lang="el" sz="1200">
                <a:solidFill>
                  <a:srgbClr val="434343"/>
                </a:solidFill>
                <a:latin typeface="Corbel"/>
                <a:ea typeface="Corbel"/>
                <a:cs typeface="Corbel"/>
                <a:sym typeface="Corbel"/>
              </a:rPr>
              <a:t>:  Seq2Seq, Adapted methods Embedding based techniques, etc.</a:t>
            </a:r>
            <a:endParaRPr b="1" sz="1200">
              <a:solidFill>
                <a:srgbClr val="43434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5" name="Google Shape;255;p21"/>
          <p:cNvSpPr txBox="1"/>
          <p:nvPr/>
        </p:nvSpPr>
        <p:spPr>
          <a:xfrm>
            <a:off x="4846250" y="1268925"/>
            <a:ext cx="4004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200" u="sng">
                <a:solidFill>
                  <a:srgbClr val="980000"/>
                </a:solidFill>
                <a:latin typeface="Corbel"/>
                <a:ea typeface="Corbel"/>
                <a:cs typeface="Corbel"/>
                <a:sym typeface="Corbel"/>
              </a:rPr>
              <a:t>Drawbacks</a:t>
            </a:r>
            <a:endParaRPr b="1" sz="1200" u="sng">
              <a:solidFill>
                <a:srgbClr val="98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rbel"/>
              <a:buChar char="●"/>
            </a:pPr>
            <a:r>
              <a:rPr lang="el" sz="1200">
                <a:latin typeface="Corbel"/>
                <a:ea typeface="Corbel"/>
                <a:cs typeface="Corbel"/>
                <a:sym typeface="Corbel"/>
              </a:rPr>
              <a:t>Use simple text representation methods (BoW)</a:t>
            </a:r>
            <a:endParaRPr sz="1200">
              <a:latin typeface="Corbel"/>
              <a:ea typeface="Corbel"/>
              <a:cs typeface="Corbel"/>
              <a:sym typeface="Corbe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rbel"/>
              <a:buChar char="●"/>
            </a:pPr>
            <a:r>
              <a:rPr lang="el" sz="1200">
                <a:latin typeface="Corbel"/>
                <a:ea typeface="Corbel"/>
                <a:cs typeface="Corbel"/>
                <a:sym typeface="Corbel"/>
              </a:rPr>
              <a:t>Disregard valuable grammar and  semantic context information from the raw text sequences</a:t>
            </a:r>
            <a:endParaRPr b="0" sz="12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593350" y="3312750"/>
            <a:ext cx="3493800" cy="1108200"/>
          </a:xfrm>
          <a:prstGeom prst="rect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2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Deep learning methods:</a:t>
            </a:r>
            <a:r>
              <a:rPr lang="el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Char char="●"/>
            </a:pPr>
            <a:r>
              <a:rPr lang="el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Employ modern AI techniques to derive better text representations</a:t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Char char="●"/>
            </a:pPr>
            <a:r>
              <a:rPr lang="el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Improve the quality of their predictions and have achieved SOTA results in the field</a:t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7" name="Google Shape;257;p21"/>
          <p:cNvSpPr/>
          <p:nvPr/>
        </p:nvSpPr>
        <p:spPr>
          <a:xfrm>
            <a:off x="4059400" y="1146375"/>
            <a:ext cx="533700" cy="1717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