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533" autoAdjust="0"/>
  </p:normalViewPr>
  <p:slideViewPr>
    <p:cSldViewPr snapToGrid="0">
      <p:cViewPr>
        <p:scale>
          <a:sx n="80" d="100"/>
          <a:sy n="80" d="100"/>
        </p:scale>
        <p:origin x="33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smtClean="0"/>
              <a:t>Modifiez le style du titre</a:t>
            </a:r>
            <a:endParaRPr lang="fr-FR"/>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smtClean="0"/>
              <a:t>Modifiez le style des sous-titres du masque</a:t>
            </a:r>
            <a:endParaRPr lang="fr-FR"/>
          </a:p>
        </p:txBody>
      </p:sp>
      <p:sp>
        <p:nvSpPr>
          <p:cNvPr id="4" name="Espace réservé de la date 3"/>
          <p:cNvSpPr>
            <a:spLocks noGrp="1"/>
          </p:cNvSpPr>
          <p:nvPr>
            <p:ph type="dt" sz="half" idx="10"/>
          </p:nvPr>
        </p:nvSpPr>
        <p:spPr/>
        <p:txBody>
          <a:bodyPr/>
          <a:lstStyle/>
          <a:p>
            <a:fld id="{19CBE60D-E9CE-4BDD-8372-C60B9A10F9B4}" type="datetimeFigureOut">
              <a:rPr lang="fr-FR" smtClean="0"/>
              <a:t>08/06/2023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888A6604-3541-4FEA-9ECF-8DF18FA8CA20}" type="slidenum">
              <a:rPr lang="fr-FR" smtClean="0"/>
              <a:t>‹N°›</a:t>
            </a:fld>
            <a:endParaRPr lang="fr-FR"/>
          </a:p>
        </p:txBody>
      </p:sp>
    </p:spTree>
    <p:extLst>
      <p:ext uri="{BB962C8B-B14F-4D97-AF65-F5344CB8AC3E}">
        <p14:creationId xmlns:p14="http://schemas.microsoft.com/office/powerpoint/2010/main" val="34897938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19CBE60D-E9CE-4BDD-8372-C60B9A10F9B4}" type="datetimeFigureOut">
              <a:rPr lang="fr-FR" smtClean="0"/>
              <a:t>08/06/2023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888A6604-3541-4FEA-9ECF-8DF18FA8CA20}" type="slidenum">
              <a:rPr lang="fr-FR" smtClean="0"/>
              <a:t>‹N°›</a:t>
            </a:fld>
            <a:endParaRPr lang="fr-FR"/>
          </a:p>
        </p:txBody>
      </p:sp>
    </p:spTree>
    <p:extLst>
      <p:ext uri="{BB962C8B-B14F-4D97-AF65-F5344CB8AC3E}">
        <p14:creationId xmlns:p14="http://schemas.microsoft.com/office/powerpoint/2010/main" val="12884279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smtClean="0"/>
              <a:t>Modifiez le style du titre</a:t>
            </a:r>
            <a:endParaRPr lang="fr-FR"/>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19CBE60D-E9CE-4BDD-8372-C60B9A10F9B4}" type="datetimeFigureOut">
              <a:rPr lang="fr-FR" smtClean="0"/>
              <a:t>08/06/2023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888A6604-3541-4FEA-9ECF-8DF18FA8CA20}" type="slidenum">
              <a:rPr lang="fr-FR" smtClean="0"/>
              <a:t>‹N°›</a:t>
            </a:fld>
            <a:endParaRPr lang="fr-FR"/>
          </a:p>
        </p:txBody>
      </p:sp>
    </p:spTree>
    <p:extLst>
      <p:ext uri="{BB962C8B-B14F-4D97-AF65-F5344CB8AC3E}">
        <p14:creationId xmlns:p14="http://schemas.microsoft.com/office/powerpoint/2010/main" val="2144700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19CBE60D-E9CE-4BDD-8372-C60B9A10F9B4}" type="datetimeFigureOut">
              <a:rPr lang="fr-FR" smtClean="0"/>
              <a:t>08/06/2023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888A6604-3541-4FEA-9ECF-8DF18FA8CA20}" type="slidenum">
              <a:rPr lang="fr-FR" smtClean="0"/>
              <a:t>‹N°›</a:t>
            </a:fld>
            <a:endParaRPr lang="fr-FR"/>
          </a:p>
        </p:txBody>
      </p:sp>
    </p:spTree>
    <p:extLst>
      <p:ext uri="{BB962C8B-B14F-4D97-AF65-F5344CB8AC3E}">
        <p14:creationId xmlns:p14="http://schemas.microsoft.com/office/powerpoint/2010/main" val="4982340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smtClean="0"/>
              <a:t>Modifiez le style du titre</a:t>
            </a:r>
            <a:endParaRPr lang="fr-FR"/>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smtClean="0"/>
              <a:t>Modifiez les styles du texte du masque</a:t>
            </a:r>
          </a:p>
        </p:txBody>
      </p:sp>
      <p:sp>
        <p:nvSpPr>
          <p:cNvPr id="4" name="Espace réservé de la date 3"/>
          <p:cNvSpPr>
            <a:spLocks noGrp="1"/>
          </p:cNvSpPr>
          <p:nvPr>
            <p:ph type="dt" sz="half" idx="10"/>
          </p:nvPr>
        </p:nvSpPr>
        <p:spPr/>
        <p:txBody>
          <a:bodyPr/>
          <a:lstStyle/>
          <a:p>
            <a:fld id="{19CBE60D-E9CE-4BDD-8372-C60B9A10F9B4}" type="datetimeFigureOut">
              <a:rPr lang="fr-FR" smtClean="0"/>
              <a:t>08/06/2023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888A6604-3541-4FEA-9ECF-8DF18FA8CA20}" type="slidenum">
              <a:rPr lang="fr-FR" smtClean="0"/>
              <a:t>‹N°›</a:t>
            </a:fld>
            <a:endParaRPr lang="fr-FR"/>
          </a:p>
        </p:txBody>
      </p:sp>
    </p:spTree>
    <p:extLst>
      <p:ext uri="{BB962C8B-B14F-4D97-AF65-F5344CB8AC3E}">
        <p14:creationId xmlns:p14="http://schemas.microsoft.com/office/powerpoint/2010/main" val="762256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sz="half" idx="1"/>
          </p:nvPr>
        </p:nvSpPr>
        <p:spPr>
          <a:xfrm>
            <a:off x="838200" y="1825625"/>
            <a:ext cx="5181600" cy="435133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6172200" y="1825625"/>
            <a:ext cx="5181600" cy="435133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19CBE60D-E9CE-4BDD-8372-C60B9A10F9B4}" type="datetimeFigureOut">
              <a:rPr lang="fr-FR" smtClean="0"/>
              <a:t>08/06/2023</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888A6604-3541-4FEA-9ECF-8DF18FA8CA20}" type="slidenum">
              <a:rPr lang="fr-FR" smtClean="0"/>
              <a:t>‹N°›</a:t>
            </a:fld>
            <a:endParaRPr lang="fr-FR"/>
          </a:p>
        </p:txBody>
      </p:sp>
    </p:spTree>
    <p:extLst>
      <p:ext uri="{BB962C8B-B14F-4D97-AF65-F5344CB8AC3E}">
        <p14:creationId xmlns:p14="http://schemas.microsoft.com/office/powerpoint/2010/main" val="17558347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smtClean="0"/>
              <a:t>Modifiez le style du titre</a:t>
            </a:r>
            <a:endParaRPr lang="fr-FR"/>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19CBE60D-E9CE-4BDD-8372-C60B9A10F9B4}" type="datetimeFigureOut">
              <a:rPr lang="fr-FR" smtClean="0"/>
              <a:t>08/06/2023</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888A6604-3541-4FEA-9ECF-8DF18FA8CA20}" type="slidenum">
              <a:rPr lang="fr-FR" smtClean="0"/>
              <a:t>‹N°›</a:t>
            </a:fld>
            <a:endParaRPr lang="fr-FR"/>
          </a:p>
        </p:txBody>
      </p:sp>
    </p:spTree>
    <p:extLst>
      <p:ext uri="{BB962C8B-B14F-4D97-AF65-F5344CB8AC3E}">
        <p14:creationId xmlns:p14="http://schemas.microsoft.com/office/powerpoint/2010/main" val="20406855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e la date 2"/>
          <p:cNvSpPr>
            <a:spLocks noGrp="1"/>
          </p:cNvSpPr>
          <p:nvPr>
            <p:ph type="dt" sz="half" idx="10"/>
          </p:nvPr>
        </p:nvSpPr>
        <p:spPr/>
        <p:txBody>
          <a:bodyPr/>
          <a:lstStyle/>
          <a:p>
            <a:fld id="{19CBE60D-E9CE-4BDD-8372-C60B9A10F9B4}" type="datetimeFigureOut">
              <a:rPr lang="fr-FR" smtClean="0"/>
              <a:t>08/06/2023</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888A6604-3541-4FEA-9ECF-8DF18FA8CA20}" type="slidenum">
              <a:rPr lang="fr-FR" smtClean="0"/>
              <a:t>‹N°›</a:t>
            </a:fld>
            <a:endParaRPr lang="fr-FR"/>
          </a:p>
        </p:txBody>
      </p:sp>
    </p:spTree>
    <p:extLst>
      <p:ext uri="{BB962C8B-B14F-4D97-AF65-F5344CB8AC3E}">
        <p14:creationId xmlns:p14="http://schemas.microsoft.com/office/powerpoint/2010/main" val="39400194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19CBE60D-E9CE-4BDD-8372-C60B9A10F9B4}" type="datetimeFigureOut">
              <a:rPr lang="fr-FR" smtClean="0"/>
              <a:t>08/06/2023</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888A6604-3541-4FEA-9ECF-8DF18FA8CA20}" type="slidenum">
              <a:rPr lang="fr-FR" smtClean="0"/>
              <a:t>‹N°›</a:t>
            </a:fld>
            <a:endParaRPr lang="fr-FR"/>
          </a:p>
        </p:txBody>
      </p:sp>
    </p:spTree>
    <p:extLst>
      <p:ext uri="{BB962C8B-B14F-4D97-AF65-F5344CB8AC3E}">
        <p14:creationId xmlns:p14="http://schemas.microsoft.com/office/powerpoint/2010/main" val="15009319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19CBE60D-E9CE-4BDD-8372-C60B9A10F9B4}" type="datetimeFigureOut">
              <a:rPr lang="fr-FR" smtClean="0"/>
              <a:t>08/06/2023</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888A6604-3541-4FEA-9ECF-8DF18FA8CA20}" type="slidenum">
              <a:rPr lang="fr-FR" smtClean="0"/>
              <a:t>‹N°›</a:t>
            </a:fld>
            <a:endParaRPr lang="fr-FR"/>
          </a:p>
        </p:txBody>
      </p:sp>
    </p:spTree>
    <p:extLst>
      <p:ext uri="{BB962C8B-B14F-4D97-AF65-F5344CB8AC3E}">
        <p14:creationId xmlns:p14="http://schemas.microsoft.com/office/powerpoint/2010/main" val="23321685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19CBE60D-E9CE-4BDD-8372-C60B9A10F9B4}" type="datetimeFigureOut">
              <a:rPr lang="fr-FR" smtClean="0"/>
              <a:t>08/06/2023</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888A6604-3541-4FEA-9ECF-8DF18FA8CA20}" type="slidenum">
              <a:rPr lang="fr-FR" smtClean="0"/>
              <a:t>‹N°›</a:t>
            </a:fld>
            <a:endParaRPr lang="fr-FR"/>
          </a:p>
        </p:txBody>
      </p:sp>
    </p:spTree>
    <p:extLst>
      <p:ext uri="{BB962C8B-B14F-4D97-AF65-F5344CB8AC3E}">
        <p14:creationId xmlns:p14="http://schemas.microsoft.com/office/powerpoint/2010/main" val="29974873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smtClean="0"/>
              <a:t>Modifiez le style du titre</a:t>
            </a:r>
            <a:endParaRPr lang="fr-F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9CBE60D-E9CE-4BDD-8372-C60B9A10F9B4}" type="datetimeFigureOut">
              <a:rPr lang="fr-FR" smtClean="0"/>
              <a:t>08/06/2023</a:t>
            </a:fld>
            <a:endParaRPr lang="fr-FR"/>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88A6604-3541-4FEA-9ECF-8DF18FA8CA20}" type="slidenum">
              <a:rPr lang="fr-FR" smtClean="0"/>
              <a:t>‹N°›</a:t>
            </a:fld>
            <a:endParaRPr lang="fr-FR"/>
          </a:p>
        </p:txBody>
      </p:sp>
    </p:spTree>
    <p:extLst>
      <p:ext uri="{BB962C8B-B14F-4D97-AF65-F5344CB8AC3E}">
        <p14:creationId xmlns:p14="http://schemas.microsoft.com/office/powerpoint/2010/main" val="33341925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journaldunet.fr/web-tech/guide-du-big-data/1203603-sql-structured-query-language-definition-traduction-et-acteurs/" TargetMode="Externa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hyperlink" Target="https://www.journaldunet.fr/web-tech/guide-du-big-data/1203603-sql-structured-query-language-definition-traduction-et-acteurs/"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a:t>MongoDB VS SQL</a:t>
            </a:r>
          </a:p>
        </p:txBody>
      </p:sp>
      <p:sp>
        <p:nvSpPr>
          <p:cNvPr id="3" name="Sous-titre 2"/>
          <p:cNvSpPr>
            <a:spLocks noGrp="1"/>
          </p:cNvSpPr>
          <p:nvPr>
            <p:ph type="subTitle" idx="1"/>
          </p:nvPr>
        </p:nvSpPr>
        <p:spPr/>
        <p:txBody>
          <a:bodyPr/>
          <a:lstStyle/>
          <a:p>
            <a:r>
              <a:rPr lang="fr-SN" dirty="0" smtClean="0"/>
              <a:t>Présentation et fonctionnalités</a:t>
            </a:r>
            <a:endParaRPr lang="fr-FR" dirty="0"/>
          </a:p>
        </p:txBody>
      </p:sp>
    </p:spTree>
    <p:extLst>
      <p:ext uri="{BB962C8B-B14F-4D97-AF65-F5344CB8AC3E}">
        <p14:creationId xmlns:p14="http://schemas.microsoft.com/office/powerpoint/2010/main" val="9513189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ctrTitle"/>
          </p:nvPr>
        </p:nvSpPr>
        <p:spPr>
          <a:xfrm>
            <a:off x="1524000" y="583743"/>
            <a:ext cx="9144000" cy="2387600"/>
          </a:xfrm>
        </p:spPr>
        <p:txBody>
          <a:bodyPr>
            <a:normAutofit/>
          </a:bodyPr>
          <a:lstStyle/>
          <a:p>
            <a:r>
              <a:rPr lang="fr-FR" sz="2000" dirty="0">
                <a:latin typeface="+mn-lt"/>
              </a:rPr>
              <a:t>MongoDB est une base de données NoSQL orientée documents. Comme nous le verrons, l’ensemble du système tourne autour de cette gestion de documents, y compris le langage d’interrogation, ce qui en fait son point fort.</a:t>
            </a:r>
          </a:p>
        </p:txBody>
      </p:sp>
      <p:sp>
        <p:nvSpPr>
          <p:cNvPr id="5" name="Sous-titre 4"/>
          <p:cNvSpPr>
            <a:spLocks noGrp="1"/>
          </p:cNvSpPr>
          <p:nvPr>
            <p:ph type="subTitle" idx="1"/>
          </p:nvPr>
        </p:nvSpPr>
        <p:spPr>
          <a:xfrm>
            <a:off x="1524000" y="3602037"/>
            <a:ext cx="9144000" cy="2548241"/>
          </a:xfrm>
        </p:spPr>
        <p:txBody>
          <a:bodyPr>
            <a:normAutofit/>
          </a:bodyPr>
          <a:lstStyle/>
          <a:p>
            <a:r>
              <a:rPr lang="fr-FR" sz="2000" dirty="0"/>
              <a:t>Le langage SQL (Structured Query Language) est un langage informatique utilisé pour exploiter des bases de données. Il permet de façon générale la définition, la manipulation et le contrôle de sécurité de données.</a:t>
            </a:r>
          </a:p>
        </p:txBody>
      </p:sp>
    </p:spTree>
    <p:extLst>
      <p:ext uri="{BB962C8B-B14F-4D97-AF65-F5344CB8AC3E}">
        <p14:creationId xmlns:p14="http://schemas.microsoft.com/office/powerpoint/2010/main" val="1487811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ctrTitle"/>
          </p:nvPr>
        </p:nvSpPr>
        <p:spPr>
          <a:xfrm>
            <a:off x="1524000" y="1357448"/>
            <a:ext cx="9144000" cy="2387600"/>
          </a:xfrm>
        </p:spPr>
        <p:txBody>
          <a:bodyPr>
            <a:normAutofit fontScale="90000"/>
          </a:bodyPr>
          <a:lstStyle/>
          <a:p>
            <a:r>
              <a:rPr lang="fr-FR" sz="2200" dirty="0">
                <a:latin typeface="+mn-lt"/>
              </a:rPr>
              <a:t>Pour bien fonctionner, une base </a:t>
            </a:r>
            <a:r>
              <a:rPr lang="fr-FR" sz="2200" i="1" dirty="0">
                <a:latin typeface="+mn-lt"/>
              </a:rPr>
              <a:t>MongoDB</a:t>
            </a:r>
            <a:r>
              <a:rPr lang="fr-FR" sz="2200" dirty="0">
                <a:latin typeface="+mn-lt"/>
              </a:rPr>
              <a:t> a besoin de trois choses </a:t>
            </a:r>
            <a:r>
              <a:rPr lang="fr-FR" sz="2200" dirty="0" smtClean="0">
                <a:latin typeface="+mn-lt"/>
              </a:rPr>
              <a:t>:</a:t>
            </a:r>
            <a:br>
              <a:rPr lang="fr-FR" sz="2200" dirty="0" smtClean="0">
                <a:latin typeface="+mn-lt"/>
              </a:rPr>
            </a:br>
            <a:r>
              <a:rPr lang="fr-FR" sz="2200" dirty="0" smtClean="0">
                <a:latin typeface="+mn-lt"/>
              </a:rPr>
              <a:t>*L’installation </a:t>
            </a:r>
            <a:r>
              <a:rPr lang="fr-FR" sz="2200" dirty="0">
                <a:latin typeface="+mn-lt"/>
              </a:rPr>
              <a:t>du </a:t>
            </a:r>
            <a:r>
              <a:rPr lang="fr-FR" sz="2200" dirty="0" smtClean="0">
                <a:latin typeface="+mn-lt"/>
              </a:rPr>
              <a:t>serveur</a:t>
            </a:r>
            <a:br>
              <a:rPr lang="fr-FR" sz="2200" dirty="0" smtClean="0">
                <a:latin typeface="+mn-lt"/>
              </a:rPr>
            </a:br>
            <a:r>
              <a:rPr lang="fr-FR" sz="2200" dirty="0" smtClean="0">
                <a:latin typeface="+mn-lt"/>
              </a:rPr>
              <a:t>*</a:t>
            </a:r>
            <a:r>
              <a:rPr lang="fr-FR" sz="2200" dirty="0">
                <a:latin typeface="+mn-lt"/>
              </a:rPr>
              <a:t>La création d’un répertoire pour stocker les données. Par exemple : C:\data\db (par défaut)</a:t>
            </a:r>
            <a:br>
              <a:rPr lang="fr-FR" sz="2200" dirty="0">
                <a:latin typeface="+mn-lt"/>
              </a:rPr>
            </a:br>
            <a:r>
              <a:rPr lang="fr-FR" sz="2200" dirty="0" smtClean="0">
                <a:latin typeface="+mn-lt"/>
              </a:rPr>
              <a:t>*</a:t>
            </a:r>
            <a:r>
              <a:rPr lang="fr-FR" sz="2200" dirty="0">
                <a:latin typeface="+mn-lt"/>
              </a:rPr>
              <a:t>Le lancement du serveur, avec l’exécutable mongod (disponible sur $MONGO/bin)</a:t>
            </a:r>
            <a:br>
              <a:rPr lang="fr-FR" sz="2200" dirty="0">
                <a:latin typeface="+mn-lt"/>
              </a:rPr>
            </a:br>
            <a:r>
              <a:rPr lang="fr-FR" sz="2200" dirty="0">
                <a:latin typeface="+mn-lt"/>
              </a:rPr>
              <a:t>Si tout se passe bien, le serveur devrait tourner comme dans le screenshot ci-dessous (ne pas fermer la fenêtre sous peine d’éteindre la base de données). Le serveur attend une connexion sur le port 27017</a:t>
            </a:r>
            <a:r>
              <a:rPr lang="fr-FR" sz="2200" dirty="0" smtClean="0">
                <a:latin typeface="+mn-lt"/>
              </a:rPr>
              <a:t>.</a:t>
            </a:r>
            <a:br>
              <a:rPr lang="fr-FR" sz="2200" dirty="0" smtClean="0">
                <a:latin typeface="+mn-lt"/>
              </a:rPr>
            </a:br>
            <a:r>
              <a:rPr lang="fr-FR" sz="2200" dirty="0"/>
              <a:t/>
            </a:r>
            <a:br>
              <a:rPr lang="fr-FR" sz="2200" dirty="0"/>
            </a:br>
            <a:r>
              <a:rPr lang="fr-FR" sz="2400" dirty="0"/>
              <a:t/>
            </a:r>
            <a:br>
              <a:rPr lang="fr-FR" sz="2400" dirty="0"/>
            </a:br>
            <a:endParaRPr lang="fr-FR" sz="2400" dirty="0">
              <a:latin typeface="+mn-lt"/>
            </a:endParaRPr>
          </a:p>
        </p:txBody>
      </p:sp>
      <p:sp>
        <p:nvSpPr>
          <p:cNvPr id="5" name="Sous-titre 4"/>
          <p:cNvSpPr>
            <a:spLocks noGrp="1"/>
          </p:cNvSpPr>
          <p:nvPr>
            <p:ph type="subTitle" idx="1"/>
          </p:nvPr>
        </p:nvSpPr>
        <p:spPr>
          <a:xfrm>
            <a:off x="1413164" y="4524145"/>
            <a:ext cx="9254836" cy="2482297"/>
          </a:xfrm>
        </p:spPr>
        <p:txBody>
          <a:bodyPr>
            <a:normAutofit/>
          </a:bodyPr>
          <a:lstStyle/>
          <a:p>
            <a:r>
              <a:rPr lang="fr-FR" sz="2000" b="1" dirty="0"/>
              <a:t>Il est possible en SQL de définir une valeur par défaut quand on ajoute une colonne à une table.</a:t>
            </a:r>
          </a:p>
          <a:p>
            <a:r>
              <a:rPr lang="fr-FR" sz="2000" dirty="0"/>
              <a:t>Il est possible dans le langage </a:t>
            </a:r>
            <a:r>
              <a:rPr lang="fr-FR" sz="2000" u="sng" dirty="0">
                <a:hlinkClick r:id="rId2"/>
              </a:rPr>
              <a:t>SQL</a:t>
            </a:r>
            <a:r>
              <a:rPr lang="fr-FR" sz="2000" dirty="0"/>
              <a:t> de définir une valeur par défaut lorsque l'on ajoute une colonne à une table. La directive ALTER TABLE est utilisée pour modifier une table SQL. Si on suit cette directive de la commande ADD, on peut ajouter une colonne à la table. Pour préciser que celle-ci possède une valeur par défaut, on utilise la directive CONSTRAINT qui ajoute une contrainte à la table. La contrainte de valeur par défaut se précise avec la directive </a:t>
            </a:r>
            <a:r>
              <a:rPr lang="fr-FR" sz="2000" dirty="0" smtClean="0"/>
              <a:t>DEFAULT.</a:t>
            </a:r>
            <a:endParaRPr lang="fr-FR" sz="2000" dirty="0"/>
          </a:p>
          <a:p>
            <a:endParaRPr lang="fr-FR" dirty="0"/>
          </a:p>
        </p:txBody>
      </p:sp>
      <p:pic>
        <p:nvPicPr>
          <p:cNvPr id="6" name="Imag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24446" y="2551248"/>
            <a:ext cx="5943108" cy="1755503"/>
          </a:xfrm>
          <a:prstGeom prst="rect">
            <a:avLst/>
          </a:prstGeom>
        </p:spPr>
      </p:pic>
    </p:spTree>
    <p:extLst>
      <p:ext uri="{BB962C8B-B14F-4D97-AF65-F5344CB8AC3E}">
        <p14:creationId xmlns:p14="http://schemas.microsoft.com/office/powerpoint/2010/main" val="29430756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379388"/>
            <a:ext cx="9144000" cy="2036474"/>
          </a:xfrm>
        </p:spPr>
        <p:txBody>
          <a:bodyPr>
            <a:noAutofit/>
          </a:bodyPr>
          <a:lstStyle/>
          <a:p>
            <a:r>
              <a:rPr lang="fr-FR" sz="2000" b="1" dirty="0">
                <a:latin typeface="+mn-lt"/>
              </a:rPr>
              <a:t>Création d'une collection</a:t>
            </a:r>
            <a:br>
              <a:rPr lang="fr-FR" sz="2000" b="1" dirty="0">
                <a:latin typeface="+mn-lt"/>
              </a:rPr>
            </a:br>
            <a:r>
              <a:rPr lang="fr-FR" sz="2000" dirty="0">
                <a:latin typeface="+mn-lt"/>
              </a:rPr>
              <a:t>Ca y est, nous pouvons manipuler la base de données et y ajouter une collection de documents. Une collection c’est l’équivalent d’une table pour une base de données relationnelle. Mais dans notre cas, une collection n’a pas de schéma donnant la structure d’une collection. Comme nous le verrons par la suite un document n’a pas de structure fixe, de fait, une base de données gère une ‘collection’ de documents, et non une table.</a:t>
            </a:r>
            <a:br>
              <a:rPr lang="fr-FR" sz="2000" dirty="0">
                <a:latin typeface="+mn-lt"/>
              </a:rPr>
            </a:br>
            <a:r>
              <a:rPr lang="fr-FR" sz="2000" dirty="0">
                <a:latin typeface="+mn-lt"/>
              </a:rPr>
              <a:t>Créons tout d’abord une base de données ‘ma_bd’ (bouton droit sur la connexion “Create database”), puis sur les collections de cette base, créer une collection “test” (bouton droit sur “Collections(0)”)</a:t>
            </a:r>
            <a:br>
              <a:rPr lang="fr-FR" sz="2000" dirty="0">
                <a:latin typeface="+mn-lt"/>
              </a:rPr>
            </a:br>
            <a:endParaRPr lang="fr-FR" sz="2000" dirty="0">
              <a:latin typeface="+mn-lt"/>
            </a:endParaRPr>
          </a:p>
        </p:txBody>
      </p:sp>
      <p:sp>
        <p:nvSpPr>
          <p:cNvPr id="3" name="Sous-titre 2"/>
          <p:cNvSpPr>
            <a:spLocks noGrp="1"/>
          </p:cNvSpPr>
          <p:nvPr>
            <p:ph type="subTitle" idx="1"/>
          </p:nvPr>
        </p:nvSpPr>
        <p:spPr>
          <a:xfrm>
            <a:off x="1524000" y="4041425"/>
            <a:ext cx="9144000" cy="2976891"/>
          </a:xfrm>
        </p:spPr>
        <p:txBody>
          <a:bodyPr>
            <a:normAutofit fontScale="25000" lnSpcReduction="20000"/>
          </a:bodyPr>
          <a:lstStyle/>
          <a:p>
            <a:endParaRPr lang="fr-FR" dirty="0" smtClean="0"/>
          </a:p>
          <a:p>
            <a:endParaRPr lang="fr-FR" dirty="0"/>
          </a:p>
          <a:p>
            <a:r>
              <a:rPr lang="fr-FR" sz="7400" dirty="0"/>
              <a:t>Plusieurs </a:t>
            </a:r>
            <a:r>
              <a:rPr lang="fr-FR" sz="7400" b="1" dirty="0"/>
              <a:t>commandes SQL sont fréquemment utilisées</a:t>
            </a:r>
            <a:r>
              <a:rPr lang="fr-FR" sz="7400" dirty="0"/>
              <a:t> pour travailler avec les bases de données. Par exemple, « CREATE DATABASE » permet de créer une base de données, « CREATE TABLE » permet de créer des tableaux.</a:t>
            </a:r>
          </a:p>
          <a:p>
            <a:r>
              <a:rPr lang="fr-FR" sz="7400" dirty="0"/>
              <a:t>La commande </a:t>
            </a:r>
            <a:r>
              <a:rPr lang="fr-FR" sz="7400" b="1" dirty="0"/>
              <a:t> » SELECT  » permet de trouver ou d’extraire des données</a:t>
            </a:r>
            <a:r>
              <a:rPr lang="fr-FR" sz="7400" dirty="0"/>
              <a:t> en provenance d’une base de données. « UPDATE » permet d’ajuster ou d’éditer les données, et « DELETE » permet de supprimer certaines données.</a:t>
            </a:r>
          </a:p>
          <a:p>
            <a:r>
              <a:rPr lang="fr-FR" sz="7400" dirty="0"/>
              <a:t>Il </a:t>
            </a:r>
            <a:r>
              <a:rPr lang="fr-FR" sz="7400" b="1" dirty="0"/>
              <a:t>ne s’agit là que de quelques exemples</a:t>
            </a:r>
            <a:r>
              <a:rPr lang="fr-FR" sz="7400" dirty="0"/>
              <a:t> de commandes très couramment utilisées, pour vous offrir un aperçu du fonctionnement de SQL. Plus la base de données est complexe, plus l’utilisateur devra utiliser de commandes.</a:t>
            </a:r>
          </a:p>
          <a:p>
            <a:endParaRPr lang="fr-FR" dirty="0"/>
          </a:p>
        </p:txBody>
      </p:sp>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14625" y="3138901"/>
            <a:ext cx="1962750" cy="1136216"/>
          </a:xfrm>
          <a:prstGeom prst="rect">
            <a:avLst/>
          </a:prstGeom>
        </p:spPr>
      </p:pic>
    </p:spTree>
    <p:extLst>
      <p:ext uri="{BB962C8B-B14F-4D97-AF65-F5344CB8AC3E}">
        <p14:creationId xmlns:p14="http://schemas.microsoft.com/office/powerpoint/2010/main" val="25106998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213757"/>
            <a:ext cx="10515600" cy="3241962"/>
          </a:xfrm>
        </p:spPr>
        <p:txBody>
          <a:bodyPr>
            <a:normAutofit fontScale="90000"/>
          </a:bodyPr>
          <a:lstStyle/>
          <a:p>
            <a:r>
              <a:rPr lang="fr-FR" sz="2400" b="1" dirty="0">
                <a:latin typeface="+mn-lt"/>
              </a:rPr>
              <a:t>Documents JSON</a:t>
            </a:r>
            <a:br>
              <a:rPr lang="fr-FR" sz="2400" b="1" dirty="0">
                <a:latin typeface="+mn-lt"/>
              </a:rPr>
            </a:br>
            <a:r>
              <a:rPr lang="fr-FR" sz="2400" dirty="0">
                <a:latin typeface="+mn-lt"/>
              </a:rPr>
              <a:t>Maintenant que l’environnement est prêt, une question se pose : à quoi ressemblent mes données ? À des documents JSON. Le modèle est très simple :</a:t>
            </a:r>
            <a:br>
              <a:rPr lang="fr-FR" sz="2400" dirty="0">
                <a:latin typeface="+mn-lt"/>
              </a:rPr>
            </a:br>
            <a:r>
              <a:rPr lang="fr-FR" sz="2400" dirty="0">
                <a:latin typeface="+mn-lt"/>
              </a:rPr>
              <a:t>Tout est clé/valeur : </a:t>
            </a:r>
            <a:r>
              <a:rPr lang="fr-FR" sz="2400" b="1" dirty="0">
                <a:latin typeface="+mn-lt"/>
              </a:rPr>
              <a:t>“clé” : “valeur”</a:t>
            </a:r>
            <a:r>
              <a:rPr lang="fr-FR" sz="2400" dirty="0">
                <a:latin typeface="+mn-lt"/>
              </a:rPr>
              <a:t/>
            </a:r>
            <a:br>
              <a:rPr lang="fr-FR" sz="2400" dirty="0">
                <a:latin typeface="+mn-lt"/>
              </a:rPr>
            </a:br>
            <a:r>
              <a:rPr lang="fr-FR" sz="2400" dirty="0">
                <a:latin typeface="+mn-lt"/>
              </a:rPr>
              <a:t>Un document est encapsulé dans des accolades </a:t>
            </a:r>
            <a:r>
              <a:rPr lang="fr-FR" sz="2400" b="1" dirty="0">
                <a:latin typeface="+mn-lt"/>
              </a:rPr>
              <a:t>{...}</a:t>
            </a:r>
            <a:r>
              <a:rPr lang="fr-FR" sz="2400" dirty="0">
                <a:latin typeface="+mn-lt"/>
              </a:rPr>
              <a:t>, pouvant contenir des listes de clés/valeurs</a:t>
            </a:r>
            <a:br>
              <a:rPr lang="fr-FR" sz="2400" dirty="0">
                <a:latin typeface="+mn-lt"/>
              </a:rPr>
            </a:br>
            <a:r>
              <a:rPr lang="fr-FR" sz="2400" dirty="0">
                <a:latin typeface="+mn-lt"/>
              </a:rPr>
              <a:t>Une valeur peut être un type scalaire (entier, nombre, texte, booléen, </a:t>
            </a:r>
            <a:r>
              <a:rPr lang="fr-FR" sz="2400" dirty="0" err="1">
                <a:latin typeface="+mn-lt"/>
              </a:rPr>
              <a:t>null</a:t>
            </a:r>
            <a:r>
              <a:rPr lang="fr-FR" sz="2400" dirty="0">
                <a:latin typeface="+mn-lt"/>
              </a:rPr>
              <a:t>), des listes de valeurs</a:t>
            </a:r>
            <a:r>
              <a:rPr lang="fr-FR" sz="2400" b="1" dirty="0">
                <a:latin typeface="+mn-lt"/>
              </a:rPr>
              <a:t> [...]</a:t>
            </a:r>
            <a:r>
              <a:rPr lang="fr-FR" sz="2400" dirty="0">
                <a:latin typeface="+mn-lt"/>
              </a:rPr>
              <a:t>, ou des documents imbriqués</a:t>
            </a:r>
            <a:br>
              <a:rPr lang="fr-FR" sz="2400" dirty="0">
                <a:latin typeface="+mn-lt"/>
              </a:rPr>
            </a:br>
            <a:r>
              <a:rPr lang="fr-FR" sz="2400" dirty="0">
                <a:latin typeface="+mn-lt"/>
              </a:rPr>
              <a:t>On peut donc insérer un document dans notre collection “test” (double click sur la collection, champ de texte en noir pour exécuter une requête) :</a:t>
            </a:r>
            <a:br>
              <a:rPr lang="fr-FR" sz="2400" dirty="0">
                <a:latin typeface="+mn-lt"/>
              </a:rPr>
            </a:br>
            <a:endParaRPr lang="fr-FR" sz="2400" dirty="0">
              <a:latin typeface="+mn-lt"/>
            </a:endParaRPr>
          </a:p>
        </p:txBody>
      </p:sp>
      <p:sp>
        <p:nvSpPr>
          <p:cNvPr id="3" name="Espace réservé du contenu 2"/>
          <p:cNvSpPr>
            <a:spLocks noGrp="1"/>
          </p:cNvSpPr>
          <p:nvPr>
            <p:ph idx="1"/>
          </p:nvPr>
        </p:nvSpPr>
        <p:spPr>
          <a:xfrm>
            <a:off x="838200" y="3693225"/>
            <a:ext cx="10515600" cy="2721243"/>
          </a:xfrm>
        </p:spPr>
        <p:txBody>
          <a:bodyPr>
            <a:normAutofit fontScale="92500" lnSpcReduction="10000"/>
          </a:bodyPr>
          <a:lstStyle/>
          <a:p>
            <a:r>
              <a:rPr lang="fr-FR" sz="2400" b="1" dirty="0" smtClean="0"/>
              <a:t>Pour transférer les données d'une table dans une autre, il suffit de combiner une requête d'insertion avec une requête de sélection.</a:t>
            </a:r>
          </a:p>
          <a:p>
            <a:r>
              <a:rPr lang="fr-FR" sz="2400" dirty="0" smtClean="0"/>
              <a:t>Le langage </a:t>
            </a:r>
            <a:r>
              <a:rPr lang="fr-FR" sz="2400" u="sng" dirty="0" smtClean="0">
                <a:hlinkClick r:id="rId2" tooltip="Structured Query Language"/>
              </a:rPr>
              <a:t>SQL</a:t>
            </a:r>
            <a:r>
              <a:rPr lang="fr-FR" sz="2400" dirty="0" smtClean="0"/>
              <a:t> permet de manipuler les données d'une table mais peut également gérer les interactions entre plusieurs tables. Il est possible de transférer les données d'une table dans une autre. Il suffit pour cela de combiner une requête d'insertion (INSERT) avec une requête de sélection (SELECT). </a:t>
            </a:r>
          </a:p>
          <a:p>
            <a:r>
              <a:rPr lang="fr-FR" sz="2400" dirty="0" smtClean="0"/>
              <a:t>Exemple de requête d'insertion combinée à une requête de sélection :</a:t>
            </a:r>
          </a:p>
          <a:p>
            <a:r>
              <a:rPr lang="fr-SN" sz="2400" dirty="0" smtClean="0"/>
              <a:t>INSERT INTO table1(colonne1, colonne2) SELECT col1, col2 FROM table2</a:t>
            </a:r>
            <a:endParaRPr lang="fr-FR" sz="2400" dirty="0" smtClean="0"/>
          </a:p>
          <a:p>
            <a:endParaRPr lang="fr-FR" sz="2400" dirty="0"/>
          </a:p>
        </p:txBody>
      </p:sp>
    </p:spTree>
    <p:extLst>
      <p:ext uri="{BB962C8B-B14F-4D97-AF65-F5344CB8AC3E}">
        <p14:creationId xmlns:p14="http://schemas.microsoft.com/office/powerpoint/2010/main" val="11855466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481095"/>
            <a:ext cx="9144000" cy="2387600"/>
          </a:xfrm>
        </p:spPr>
        <p:txBody>
          <a:bodyPr>
            <a:normAutofit/>
          </a:bodyPr>
          <a:lstStyle/>
          <a:p>
            <a:r>
              <a:rPr lang="fr-FR" sz="2400" dirty="0">
                <a:latin typeface="+mn-lt"/>
              </a:rPr>
              <a:t>Depuis plusieurs années, MongoDB s'est imposée comme un standard parmi les bases de données NoSQL. Sa capacité à supporter une grande volumétrie de données tout en offrant un maximum de flexibilité sur les schémas de données en font une base de données très appréciée par les développeurs.</a:t>
            </a:r>
          </a:p>
        </p:txBody>
      </p:sp>
      <p:sp>
        <p:nvSpPr>
          <p:cNvPr id="3" name="Sous-titre 2"/>
          <p:cNvSpPr>
            <a:spLocks noGrp="1"/>
          </p:cNvSpPr>
          <p:nvPr>
            <p:ph type="subTitle" idx="1"/>
          </p:nvPr>
        </p:nvSpPr>
        <p:spPr>
          <a:xfrm>
            <a:off x="1524000" y="3740727"/>
            <a:ext cx="9144000" cy="2075213"/>
          </a:xfrm>
        </p:spPr>
        <p:txBody>
          <a:bodyPr>
            <a:normAutofit fontScale="92500"/>
          </a:bodyPr>
          <a:lstStyle/>
          <a:p>
            <a:r>
              <a:rPr lang="fr-FR" dirty="0"/>
              <a:t>Le </a:t>
            </a:r>
            <a:r>
              <a:rPr lang="fr-FR" b="1" dirty="0"/>
              <a:t>langage SQL est utilisé dans tous les domaines</a:t>
            </a:r>
            <a:r>
              <a:rPr lang="fr-FR" dirty="0"/>
              <a:t> où les bases de données sont exploitées. En d’autres termes, on le retrouve dans pratiquement tous les domaines où des données sont générées et analysées</a:t>
            </a:r>
            <a:r>
              <a:rPr lang="fr-FR" dirty="0" smtClean="0"/>
              <a:t>.</a:t>
            </a:r>
          </a:p>
          <a:p>
            <a:r>
              <a:rPr lang="fr-FR" dirty="0"/>
              <a:t>Le SQL permet de manipuler ces données pour trouver ce que l’utilisateur recherche, ou encore de</a:t>
            </a:r>
            <a:r>
              <a:rPr lang="fr-FR" b="1" dirty="0"/>
              <a:t> stocker des données sur l’utilisateur et ses préférences</a:t>
            </a:r>
            <a:r>
              <a:rPr lang="fr-FR" dirty="0"/>
              <a:t>.</a:t>
            </a:r>
          </a:p>
        </p:txBody>
      </p:sp>
    </p:spTree>
    <p:extLst>
      <p:ext uri="{BB962C8B-B14F-4D97-AF65-F5344CB8AC3E}">
        <p14:creationId xmlns:p14="http://schemas.microsoft.com/office/powerpoint/2010/main" val="4245589674"/>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TotalTime>
  <Words>129</Words>
  <Application>Microsoft Office PowerPoint</Application>
  <PresentationFormat>Grand écran</PresentationFormat>
  <Paragraphs>21</Paragraphs>
  <Slides>6</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6</vt:i4>
      </vt:variant>
    </vt:vector>
  </HeadingPairs>
  <TitlesOfParts>
    <vt:vector size="10" baseType="lpstr">
      <vt:lpstr>Arial</vt:lpstr>
      <vt:lpstr>Calibri</vt:lpstr>
      <vt:lpstr>Calibri Light</vt:lpstr>
      <vt:lpstr>Thème Office</vt:lpstr>
      <vt:lpstr>MongoDB VS SQL</vt:lpstr>
      <vt:lpstr>MongoDB est une base de données NoSQL orientée documents. Comme nous le verrons, l’ensemble du système tourne autour de cette gestion de documents, y compris le langage d’interrogation, ce qui en fait son point fort.</vt:lpstr>
      <vt:lpstr>Pour bien fonctionner, une base MongoDB a besoin de trois choses : *L’installation du serveur *La création d’un répertoire pour stocker les données. Par exemple : C:\data\db (par défaut) *Le lancement du serveur, avec l’exécutable mongod (disponible sur $MONGO/bin) Si tout se passe bien, le serveur devrait tourner comme dans le screenshot ci-dessous (ne pas fermer la fenêtre sous peine d’éteindre la base de données). Le serveur attend une connexion sur le port 27017.   </vt:lpstr>
      <vt:lpstr>Création d'une collection Ca y est, nous pouvons manipuler la base de données et y ajouter une collection de documents. Une collection c’est l’équivalent d’une table pour une base de données relationnelle. Mais dans notre cas, une collection n’a pas de schéma donnant la structure d’une collection. Comme nous le verrons par la suite un document n’a pas de structure fixe, de fait, une base de données gère une ‘collection’ de documents, et non une table. Créons tout d’abord une base de données ‘ma_bd’ (bouton droit sur la connexion “Create database”), puis sur les collections de cette base, créer une collection “test” (bouton droit sur “Collections(0)”) </vt:lpstr>
      <vt:lpstr>Documents JSON Maintenant que l’environnement est prêt, une question se pose : à quoi ressemblent mes données ? À des documents JSON. Le modèle est très simple : Tout est clé/valeur : “clé” : “valeur” Un document est encapsulé dans des accolades {...}, pouvant contenir des listes de clés/valeurs Une valeur peut être un type scalaire (entier, nombre, texte, booléen, null), des listes de valeurs [...], ou des documents imbriqués On peut donc insérer un document dans notre collection “test” (double click sur la collection, champ de texte en noir pour exécuter une requête) : </vt:lpstr>
      <vt:lpstr>Depuis plusieurs années, MongoDB s'est imposée comme un standard parmi les bases de données NoSQL. Sa capacité à supporter une grande volumétrie de données tout en offrant un maximum de flexibilité sur les schémas de données en font une base de données très appréciée par les développeurs.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MongoDB VS SQL</dc:title>
  <dc:creator>hp</dc:creator>
  <cp:lastModifiedBy>hp</cp:lastModifiedBy>
  <cp:revision>6</cp:revision>
  <dcterms:created xsi:type="dcterms:W3CDTF">2023-06-08T17:45:06Z</dcterms:created>
  <dcterms:modified xsi:type="dcterms:W3CDTF">2023-06-08T18:26:02Z</dcterms:modified>
</cp:coreProperties>
</file>