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(SREE SHANMUGI).csv]Sheet1!PivotTable1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</a:t>
            </a:r>
            <a:r>
              <a:rPr lang="en-US" baseline="0"/>
              <a:t>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1-479A-9B5E-8286C9E1B4B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61-479A-9B5E-8286C9E1B4B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61-479A-9B5E-8286C9E1B4B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61-479A-9B5E-8286C9E1B4B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561-479A-9B5E-8286C9E1B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4002384"/>
        <c:axId val="1244003344"/>
      </c:barChart>
      <c:catAx>
        <c:axId val="124400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003344"/>
        <c:crosses val="autoZero"/>
        <c:auto val="1"/>
        <c:lblAlgn val="ctr"/>
        <c:lblOffset val="100"/>
        <c:noMultiLvlLbl val="0"/>
      </c:catAx>
      <c:valAx>
        <c:axId val="124400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00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90701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495550" y="169775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0" y="55173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124200" y="3139082"/>
            <a:ext cx="8498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 : S.SREE SHANMUGI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   : 312201137 (asunm110312201137)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  : B.COM (A/F)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  : D.R.B.C.C.C HINDU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COLLEGE,PATTABIRAM-600072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966466"/>
            <a:ext cx="330390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4BABA-240C-3FF0-A687-4011F7EF2039}"/>
              </a:ext>
            </a:extLst>
          </p:cNvPr>
          <p:cNvSpPr txBox="1"/>
          <p:nvPr/>
        </p:nvSpPr>
        <p:spPr>
          <a:xfrm>
            <a:off x="2081403" y="1981200"/>
            <a:ext cx="74771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Enable macros in the document and read the instructions. ...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Input the data. ...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Upload employee information. ...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Perform a review to one of your employees. ...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Check the results and save. ...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Check each employee profile.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Create new pivot table and employee work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I Create pie- chart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9: I get followed result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 I used MS-EXCEL followed formula =IFS(Z8&gt;=5,"VERY HIGH",Z8&gt;=4,"HIGH",Z8&gt;=3,"MED", TRUE, "LOW“) .)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0" y="101446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A148702-4057-986E-F041-0C6B414E3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264993"/>
              </p:ext>
            </p:extLst>
          </p:nvPr>
        </p:nvGraphicFramePr>
        <p:xfrm>
          <a:off x="1743076" y="1447800"/>
          <a:ext cx="6958012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77108"/>
          </a:xfrm>
        </p:spPr>
        <p:txBody>
          <a:bodyPr/>
          <a:lstStyle/>
          <a:p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3FE3A-061F-8777-EDE3-916DE488ECE4}"/>
              </a:ext>
            </a:extLst>
          </p:cNvPr>
          <p:cNvSpPr txBox="1"/>
          <p:nvPr/>
        </p:nvSpPr>
        <p:spPr>
          <a:xfrm>
            <a:off x="2438400" y="1524000"/>
            <a:ext cx="678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conclusion for an employee performance analysis can include:  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performance: A brief summary of the employee's performance during the review period.  Highlighting strengths: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employee's key strengths.  Identifying areas for improvement: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areas where the employee can improve.  Recommending a growth plan: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growth plan that can help the employee expand their skills and benefit the company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16240" y="152359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59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u="sng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165796">
            <a:off x="8149237" y="3306939"/>
            <a:ext cx="3057525" cy="3127731"/>
            <a:chOff x="7991475" y="3352582"/>
            <a:chExt cx="2762250" cy="322194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3352582"/>
              <a:ext cx="2762250" cy="322194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6868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1" y="575055"/>
            <a:ext cx="715740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D5305-4E1B-29B9-4014-B1BC9B161E2A}"/>
              </a:ext>
            </a:extLst>
          </p:cNvPr>
          <p:cNvSpPr txBox="1"/>
          <p:nvPr/>
        </p:nvSpPr>
        <p:spPr>
          <a:xfrm>
            <a:off x="1529397" y="2667000"/>
            <a:ext cx="7157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and improve employee performance , 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aligning individual contributions with organizational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goals and objectives</a:t>
            </a:r>
            <a:r>
              <a:rPr lang="en-GB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6010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6422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GB"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14984" y="20574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4E2C4-460B-4A53-70A6-CD3529910AEE}"/>
              </a:ext>
            </a:extLst>
          </p:cNvPr>
          <p:cNvSpPr txBox="1"/>
          <p:nvPr/>
        </p:nvSpPr>
        <p:spPr>
          <a:xfrm>
            <a:off x="2743200" y="3124200"/>
            <a:ext cx="578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a comprehensive employee performance analysis framework that aligns with organizational goals, improves employee performance, and drives business success.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3400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7414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r>
              <a:rPr lang="en-GB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7CEAC-E8F9-E336-DEC7-0D6C2BDA58B3}"/>
              </a:ext>
            </a:extLst>
          </p:cNvPr>
          <p:cNvSpPr txBox="1"/>
          <p:nvPr/>
        </p:nvSpPr>
        <p:spPr>
          <a:xfrm>
            <a:off x="990600" y="13716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an Employee Performance Analysis system can be categorized into three main groups: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CC1EA-07A9-B5CB-4F16-82026BFC3761}"/>
              </a:ext>
            </a:extLst>
          </p:cNvPr>
          <p:cNvSpPr txBox="1"/>
          <p:nvPr/>
        </p:nvSpPr>
        <p:spPr>
          <a:xfrm>
            <a:off x="723900" y="2209261"/>
            <a:ext cx="83439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End Users</a:t>
            </a:r>
            <a:r>
              <a:rPr lang="en-GB" dirty="0"/>
              <a:t>:</a:t>
            </a:r>
          </a:p>
          <a:p>
            <a:pPr marL="342900" indent="-342900">
              <a:buAutoNum type="arabicPeriod"/>
            </a:pPr>
            <a:r>
              <a:rPr lang="en-GB" sz="1600" dirty="0"/>
              <a:t>Employees</a:t>
            </a:r>
          </a:p>
          <a:p>
            <a:pPr marL="342900" indent="-342900">
              <a:buAutoNum type="arabicPeriod"/>
            </a:pPr>
            <a:r>
              <a:rPr lang="en-GB" sz="1600" dirty="0"/>
              <a:t>Managers/Supervisors</a:t>
            </a:r>
          </a:p>
          <a:p>
            <a:pPr marL="342900" indent="-342900">
              <a:buAutoNum type="arabicPeriod"/>
            </a:pPr>
            <a:r>
              <a:rPr lang="en-GB" sz="1600" dirty="0"/>
              <a:t>HR Representatives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End Users:</a:t>
            </a:r>
          </a:p>
          <a:p>
            <a:pPr marL="342900" indent="-342900">
              <a:buAutoNum type="arabicPeriod"/>
            </a:pPr>
            <a:r>
              <a:rPr lang="en-GB" sz="1600" dirty="0"/>
              <a:t>Department Heads</a:t>
            </a:r>
          </a:p>
          <a:p>
            <a:pPr marL="342900" indent="-342900">
              <a:buAutoNum type="arabicPeriod"/>
            </a:pPr>
            <a:r>
              <a:rPr lang="en-GB" sz="1600" dirty="0"/>
              <a:t>Senior Leadership</a:t>
            </a:r>
          </a:p>
          <a:p>
            <a:pPr marL="342900" indent="-342900">
              <a:buAutoNum type="arabicPeriod"/>
            </a:pPr>
            <a:r>
              <a:rPr lang="en-GB" sz="1600" dirty="0"/>
              <a:t>Talent Management Teams</a:t>
            </a:r>
          </a:p>
          <a:p>
            <a:pPr marL="342900" indent="-342900">
              <a:buAutoNum type="arabicPeriod"/>
            </a:pPr>
            <a:r>
              <a:rPr lang="en-GB" sz="1600" dirty="0"/>
              <a:t>Training and Development Teams</a:t>
            </a:r>
          </a:p>
          <a:p>
            <a:pPr marL="342900" indent="-342900">
              <a:buAutoNum type="arabicPeriod"/>
            </a:pPr>
            <a:r>
              <a:rPr lang="en-GB" sz="1600" dirty="0"/>
              <a:t>Compensation and Benefits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Tertiary End Users:</a:t>
            </a:r>
          </a:p>
          <a:p>
            <a:pPr marL="342900" indent="-342900">
              <a:buAutoNum type="arabicPeriod"/>
            </a:pPr>
            <a:r>
              <a:rPr lang="en-GB" sz="1600" dirty="0"/>
              <a:t>Team Leads</a:t>
            </a:r>
          </a:p>
          <a:p>
            <a:pPr marL="342900" indent="-342900">
              <a:buAutoNum type="arabicPeriod"/>
            </a:pPr>
            <a:r>
              <a:rPr lang="en-GB" sz="1600" dirty="0"/>
              <a:t>2. Project Managers</a:t>
            </a:r>
          </a:p>
          <a:p>
            <a:pPr marL="342900" indent="-342900">
              <a:buAutoNum type="arabicPeriod"/>
            </a:pPr>
            <a:r>
              <a:rPr lang="en-GB" sz="1600" dirty="0"/>
              <a:t>3. Business Unit Leaders</a:t>
            </a:r>
          </a:p>
          <a:p>
            <a:pPr marL="342900" indent="-342900">
              <a:buAutoNum type="arabicPeriod"/>
            </a:pPr>
            <a:r>
              <a:rPr lang="en-GB" sz="1600" dirty="0"/>
              <a:t>4. Organizational Development Teams</a:t>
            </a:r>
          </a:p>
          <a:p>
            <a:pPr marL="342900" indent="-342900">
              <a:buAutoNum type="arabicPeriod"/>
            </a:pPr>
            <a:r>
              <a:rPr lang="en-GB" sz="1600" dirty="0"/>
              <a:t>5. Strategic Planning Teams</a:t>
            </a:r>
            <a:endParaRPr lang="en-I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1091892"/>
            <a:ext cx="976312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888F8-869B-073B-F0AE-18D6180B2F67}"/>
              </a:ext>
            </a:extLst>
          </p:cNvPr>
          <p:cNvSpPr txBox="1"/>
          <p:nvPr/>
        </p:nvSpPr>
        <p:spPr>
          <a:xfrm>
            <a:off x="2647950" y="2500014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Filtering -missing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Conditional formatting-blank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Pivot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615553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35B20-B187-C12A-A5B3-9CAC67F42649}"/>
              </a:ext>
            </a:extLst>
          </p:cNvPr>
          <p:cNvSpPr txBox="1"/>
          <p:nvPr/>
        </p:nvSpPr>
        <p:spPr>
          <a:xfrm>
            <a:off x="2743200" y="1828800"/>
            <a:ext cx="464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Feature-9 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 id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Gender-male,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Rating-numerical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14970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4318256"/>
            <a:ext cx="1609725" cy="25336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E6E3FD-214B-A3D0-1056-21CAF988F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79716"/>
              </p:ext>
            </p:extLst>
          </p:nvPr>
        </p:nvGraphicFramePr>
        <p:xfrm>
          <a:off x="2101851" y="1676399"/>
          <a:ext cx="6280147" cy="4219575"/>
        </p:xfrm>
        <a:graphic>
          <a:graphicData uri="http://schemas.openxmlformats.org/drawingml/2006/table">
            <a:tbl>
              <a:tblPr/>
              <a:tblGrid>
                <a:gridCol w="1556001">
                  <a:extLst>
                    <a:ext uri="{9D8B030D-6E8A-4147-A177-3AD203B41FA5}">
                      <a16:colId xmlns:a16="http://schemas.microsoft.com/office/drawing/2014/main" val="1821803973"/>
                    </a:ext>
                  </a:extLst>
                </a:gridCol>
                <a:gridCol w="1379547">
                  <a:extLst>
                    <a:ext uri="{9D8B030D-6E8A-4147-A177-3AD203B41FA5}">
                      <a16:colId xmlns:a16="http://schemas.microsoft.com/office/drawing/2014/main" val="2490385755"/>
                    </a:ext>
                  </a:extLst>
                </a:gridCol>
                <a:gridCol w="449155">
                  <a:extLst>
                    <a:ext uri="{9D8B030D-6E8A-4147-A177-3AD203B41FA5}">
                      <a16:colId xmlns:a16="http://schemas.microsoft.com/office/drawing/2014/main" val="4143010283"/>
                    </a:ext>
                  </a:extLst>
                </a:gridCol>
                <a:gridCol w="433113">
                  <a:extLst>
                    <a:ext uri="{9D8B030D-6E8A-4147-A177-3AD203B41FA5}">
                      <a16:colId xmlns:a16="http://schemas.microsoft.com/office/drawing/2014/main" val="2406612871"/>
                    </a:ext>
                  </a:extLst>
                </a:gridCol>
                <a:gridCol w="898310">
                  <a:extLst>
                    <a:ext uri="{9D8B030D-6E8A-4147-A177-3AD203B41FA5}">
                      <a16:colId xmlns:a16="http://schemas.microsoft.com/office/drawing/2014/main" val="1337530007"/>
                    </a:ext>
                  </a:extLst>
                </a:gridCol>
                <a:gridCol w="613578">
                  <a:extLst>
                    <a:ext uri="{9D8B030D-6E8A-4147-A177-3AD203B41FA5}">
                      <a16:colId xmlns:a16="http://schemas.microsoft.com/office/drawing/2014/main" val="245091836"/>
                    </a:ext>
                  </a:extLst>
                </a:gridCol>
                <a:gridCol w="950443">
                  <a:extLst>
                    <a:ext uri="{9D8B030D-6E8A-4147-A177-3AD203B41FA5}">
                      <a16:colId xmlns:a16="http://schemas.microsoft.com/office/drawing/2014/main" val="2914211591"/>
                    </a:ext>
                  </a:extLst>
                </a:gridCol>
              </a:tblGrid>
              <a:tr h="281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(All)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230534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886429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FirstName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45322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780152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296177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CCDR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465083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849340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808048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270517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334411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30717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440773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187582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029272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3021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558</Words>
  <Application>Microsoft Office PowerPoint</Application>
  <PresentationFormat>Widescreen</PresentationFormat>
  <Paragraphs>180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NAVEEN KUMAR V</cp:lastModifiedBy>
  <cp:revision>22</cp:revision>
  <dcterms:created xsi:type="dcterms:W3CDTF">2024-03-29T15:07:22Z</dcterms:created>
  <dcterms:modified xsi:type="dcterms:W3CDTF">2024-09-08T19:34:01Z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