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671197"/>
            <a:ext cx="8610600" cy="2677656"/>
          </a:xfrm>
          <a:prstGeom prst="rect">
            <a:avLst/>
          </a:prstGeom>
          <a:noFill/>
        </p:spPr>
        <p:txBody>
          <a:bodyPr wrap="square" rtlCol="0">
            <a:spAutoFit/>
          </a:bodyPr>
          <a:lstStyle/>
          <a:p>
            <a:r>
              <a:rPr lang="en-US" sz="2800" b="1" dirty="0"/>
              <a:t>STUDENT NAME: </a:t>
            </a:r>
            <a:r>
              <a:rPr lang="en-US" sz="2800" b="1" dirty="0">
                <a:solidFill>
                  <a:srgbClr val="C00000"/>
                </a:solidFill>
              </a:rPr>
              <a:t>SARIKA G</a:t>
            </a:r>
            <a:endParaRPr lang="en-US" sz="2800" b="1" dirty="0"/>
          </a:p>
          <a:p>
            <a:r>
              <a:rPr lang="en-US" sz="2800" b="1" dirty="0"/>
              <a:t>REGISTER NO: </a:t>
            </a:r>
            <a:r>
              <a:rPr lang="en-US" sz="2800" b="1" dirty="0">
                <a:solidFill>
                  <a:srgbClr val="C00000"/>
                </a:solidFill>
              </a:rPr>
              <a:t>2213391036321/</a:t>
            </a:r>
          </a:p>
          <a:p>
            <a:r>
              <a:rPr lang="en-US" sz="2800" b="1" dirty="0">
                <a:solidFill>
                  <a:srgbClr val="C00000"/>
                </a:solidFill>
              </a:rPr>
              <a:t>                          2D9C5A97018ACAB9545435913D82C414</a:t>
            </a:r>
            <a:endParaRPr lang="en-US" sz="2800" b="1" dirty="0"/>
          </a:p>
          <a:p>
            <a:r>
              <a:rPr lang="en-US" sz="2800" b="1" dirty="0"/>
              <a:t>DEPARTMENT: </a:t>
            </a:r>
            <a:r>
              <a:rPr lang="en-US" sz="2800" b="1" dirty="0">
                <a:solidFill>
                  <a:srgbClr val="C00000"/>
                </a:solidFill>
              </a:rPr>
              <a:t>B COM COMMERCE </a:t>
            </a:r>
            <a:endParaRPr lang="en-US" sz="2800" b="1" dirty="0"/>
          </a:p>
          <a:p>
            <a:r>
              <a:rPr lang="en-US" sz="2800" b="1" dirty="0"/>
              <a:t>COLLEGE: </a:t>
            </a:r>
            <a:r>
              <a:rPr lang="en-US" sz="2800" b="1" dirty="0">
                <a:solidFill>
                  <a:srgbClr val="C00000"/>
                </a:solidFill>
              </a:rPr>
              <a:t>QUEEN MARY’S COLLEGE </a:t>
            </a:r>
            <a:endParaRPr lang="en-US" sz="2800" b="1" dirty="0"/>
          </a:p>
          <a:p>
            <a:r>
              <a:rPr lang="en-US" sz="2800" b="1" dirty="0"/>
              <a:t>           </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91AB2DC-75A4-09F4-2223-06D5C15B16DC}"/>
              </a:ext>
            </a:extLst>
          </p:cNvPr>
          <p:cNvSpPr txBox="1"/>
          <p:nvPr/>
        </p:nvSpPr>
        <p:spPr>
          <a:xfrm>
            <a:off x="739775" y="670242"/>
            <a:ext cx="8283773" cy="4893647"/>
          </a:xfrm>
          <a:prstGeom prst="rect">
            <a:avLst/>
          </a:prstGeom>
          <a:noFill/>
        </p:spPr>
        <p:txBody>
          <a:bodyPr wrap="square">
            <a:spAutoFit/>
          </a:bodyPr>
          <a:lstStyle/>
          <a:p>
            <a:endParaRPr lang="en-US" sz="2400" b="1" dirty="0"/>
          </a:p>
          <a:p>
            <a:endParaRPr lang="en-US" sz="2400" b="1" dirty="0">
              <a:solidFill>
                <a:srgbClr val="C00000"/>
              </a:solidFill>
            </a:endParaRPr>
          </a:p>
          <a:p>
            <a:r>
              <a:rPr lang="en-US" sz="2400" b="1" dirty="0">
                <a:solidFill>
                  <a:srgbClr val="C00000"/>
                </a:solidFill>
              </a:rPr>
              <a:t>1.Data collection</a:t>
            </a:r>
          </a:p>
          <a:p>
            <a:endParaRPr lang="en-US" sz="2400" b="1" dirty="0">
              <a:solidFill>
                <a:srgbClr val="C00000"/>
              </a:solidFill>
            </a:endParaRPr>
          </a:p>
          <a:p>
            <a:r>
              <a:rPr lang="en-US" sz="2400" b="1" dirty="0">
                <a:solidFill>
                  <a:srgbClr val="C00000"/>
                </a:solidFill>
              </a:rPr>
              <a:t>2.Feature collection</a:t>
            </a:r>
          </a:p>
          <a:p>
            <a:endParaRPr lang="en-US" sz="2400" b="1" dirty="0">
              <a:solidFill>
                <a:srgbClr val="C00000"/>
              </a:solidFill>
            </a:endParaRPr>
          </a:p>
          <a:p>
            <a:r>
              <a:rPr lang="en-US" sz="2400" b="1" dirty="0">
                <a:solidFill>
                  <a:srgbClr val="C00000"/>
                </a:solidFill>
              </a:rPr>
              <a:t>3.Data cleaning</a:t>
            </a:r>
          </a:p>
          <a:p>
            <a:endParaRPr lang="en-US" sz="2400" b="1" dirty="0">
              <a:solidFill>
                <a:srgbClr val="C00000"/>
              </a:solidFill>
            </a:endParaRPr>
          </a:p>
          <a:p>
            <a:r>
              <a:rPr lang="en-US" sz="2400" b="1" dirty="0">
                <a:solidFill>
                  <a:srgbClr val="C00000"/>
                </a:solidFill>
              </a:rPr>
              <a:t>4.Performance level </a:t>
            </a:r>
          </a:p>
          <a:p>
            <a:endParaRPr lang="en-US" sz="2400" b="1" dirty="0">
              <a:solidFill>
                <a:srgbClr val="C00000"/>
              </a:solidFill>
            </a:endParaRPr>
          </a:p>
          <a:p>
            <a:r>
              <a:rPr lang="en-US" sz="2400" b="1" dirty="0">
                <a:solidFill>
                  <a:srgbClr val="C00000"/>
                </a:solidFill>
              </a:rPr>
              <a:t>5.Summary</a:t>
            </a:r>
          </a:p>
          <a:p>
            <a:endParaRPr lang="en-US" sz="2400" b="1" dirty="0">
              <a:solidFill>
                <a:srgbClr val="C00000"/>
              </a:solidFill>
            </a:endParaRPr>
          </a:p>
          <a:p>
            <a:r>
              <a:rPr lang="en-US" sz="2400" b="1" dirty="0">
                <a:solidFill>
                  <a:srgbClr val="C00000"/>
                </a:solidFill>
              </a:rPr>
              <a:t> 6.Visualisation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AFFC97F4-B2D4-1659-5A58-8E685153B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43" y="1113081"/>
            <a:ext cx="8128000" cy="47828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8F29C4-9AC7-5FE3-E1A4-69571FB1C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04" y="326759"/>
            <a:ext cx="7450667" cy="5418667"/>
          </a:xfrm>
          <a:prstGeom prst="rect">
            <a:avLst/>
          </a:prstGeom>
        </p:spPr>
      </p:pic>
    </p:spTree>
    <p:extLst>
      <p:ext uri="{BB962C8B-B14F-4D97-AF65-F5344CB8AC3E}">
        <p14:creationId xmlns:p14="http://schemas.microsoft.com/office/powerpoint/2010/main" val="409150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3CB1935-3E24-2593-5B66-F598276B5807}"/>
              </a:ext>
            </a:extLst>
          </p:cNvPr>
          <p:cNvSpPr txBox="1"/>
          <p:nvPr/>
        </p:nvSpPr>
        <p:spPr>
          <a:xfrm>
            <a:off x="1306711" y="1286509"/>
            <a:ext cx="6101952" cy="5016758"/>
          </a:xfrm>
          <a:prstGeom prst="rect">
            <a:avLst/>
          </a:prstGeom>
          <a:noFill/>
        </p:spPr>
        <p:txBody>
          <a:bodyPr wrap="square">
            <a:spAutoFit/>
          </a:bodyPr>
          <a:lstStyle/>
          <a:p>
            <a:r>
              <a:rPr lang="en-US" sz="3200" b="1" dirty="0">
                <a:solidFill>
                  <a:srgbClr val="C00000"/>
                </a:solidFill>
              </a:rPr>
              <a:t>While comparing the performance of employees, the number of employees are higher in number is in the average performance where excellence employees are less in percentage. So to overcome this we should motivate the employees by giving there different tasks based on their skills to improve their performance in their work.</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302" y="4816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D009BF1-5D76-2E93-EA7D-8D46E0FD9307}"/>
              </a:ext>
            </a:extLst>
          </p:cNvPr>
          <p:cNvSpPr txBox="1"/>
          <p:nvPr/>
        </p:nvSpPr>
        <p:spPr>
          <a:xfrm>
            <a:off x="426244" y="1983581"/>
            <a:ext cx="7878960" cy="3970318"/>
          </a:xfrm>
          <a:prstGeom prst="rect">
            <a:avLst/>
          </a:prstGeom>
          <a:noFill/>
        </p:spPr>
        <p:txBody>
          <a:bodyPr wrap="square">
            <a:spAutoFit/>
          </a:bodyPr>
          <a:lstStyle/>
          <a:p>
            <a:r>
              <a:rPr lang="en-US" sz="2800" b="1" dirty="0">
                <a:solidFill>
                  <a:srgbClr val="C00000"/>
                </a:solidFill>
              </a:rPr>
              <a:t>Performance analysis are made to a employees.</a:t>
            </a:r>
          </a:p>
          <a:p>
            <a:endParaRPr lang="en-US" sz="2800" b="1" dirty="0">
              <a:solidFill>
                <a:srgbClr val="C00000"/>
              </a:solidFill>
            </a:endParaRPr>
          </a:p>
          <a:p>
            <a:r>
              <a:rPr lang="en-US" sz="2800" b="1" dirty="0">
                <a:solidFill>
                  <a:srgbClr val="C00000"/>
                </a:solidFill>
              </a:rPr>
              <a:t> Increment to check the performance track of the employees and it is useful for the employees personal as well as organizational growth. </a:t>
            </a:r>
          </a:p>
          <a:p>
            <a:endParaRPr lang="en-US" sz="2800" b="1" dirty="0">
              <a:solidFill>
                <a:srgbClr val="C00000"/>
              </a:solidFill>
            </a:endParaRPr>
          </a:p>
          <a:p>
            <a:r>
              <a:rPr lang="en-US" sz="2800" b="1" dirty="0">
                <a:solidFill>
                  <a:srgbClr val="C00000"/>
                </a:solidFill>
              </a:rPr>
              <a:t>So, the employees performance analysis helps to require all the problems and have a successful organisation.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4DB2A1D-4DE1-E1D4-44F6-31DB8204664D}"/>
              </a:ext>
            </a:extLst>
          </p:cNvPr>
          <p:cNvSpPr txBox="1"/>
          <p:nvPr/>
        </p:nvSpPr>
        <p:spPr>
          <a:xfrm>
            <a:off x="676275" y="1857375"/>
            <a:ext cx="6750248" cy="4524315"/>
          </a:xfrm>
          <a:prstGeom prst="rect">
            <a:avLst/>
          </a:prstGeom>
          <a:noFill/>
        </p:spPr>
        <p:txBody>
          <a:bodyPr wrap="square">
            <a:spAutoFit/>
          </a:bodyPr>
          <a:lstStyle/>
          <a:p>
            <a:r>
              <a:rPr lang="en-US" sz="2400" b="1" dirty="0" err="1">
                <a:solidFill>
                  <a:srgbClr val="C00000"/>
                </a:solidFill>
              </a:rPr>
              <a:t>Analysing</a:t>
            </a:r>
            <a:r>
              <a:rPr lang="en-US" sz="2400" b="1" dirty="0">
                <a:solidFill>
                  <a:srgbClr val="C00000"/>
                </a:solidFill>
              </a:rPr>
              <a:t> the performance of the employees by </a:t>
            </a:r>
          </a:p>
          <a:p>
            <a:r>
              <a:rPr lang="en-US" sz="2400" b="1" dirty="0">
                <a:solidFill>
                  <a:srgbClr val="C00000"/>
                </a:solidFill>
              </a:rPr>
              <a:t>considering the various factors like; </a:t>
            </a:r>
          </a:p>
          <a:p>
            <a:endParaRPr lang="en-US" sz="2400" b="1" dirty="0">
              <a:solidFill>
                <a:srgbClr val="C00000"/>
              </a:solidFill>
            </a:endParaRPr>
          </a:p>
          <a:p>
            <a:r>
              <a:rPr lang="en-US" sz="2400" b="1" dirty="0">
                <a:solidFill>
                  <a:srgbClr val="C00000"/>
                </a:solidFill>
              </a:rPr>
              <a:t>Gender,</a:t>
            </a:r>
          </a:p>
          <a:p>
            <a:endParaRPr lang="en-US" sz="2400" b="1" dirty="0">
              <a:solidFill>
                <a:srgbClr val="C00000"/>
              </a:solidFill>
            </a:endParaRPr>
          </a:p>
          <a:p>
            <a:r>
              <a:rPr lang="en-US" sz="2400" b="1" dirty="0">
                <a:solidFill>
                  <a:srgbClr val="C00000"/>
                </a:solidFill>
              </a:rPr>
              <a:t> Performance score and</a:t>
            </a:r>
          </a:p>
          <a:p>
            <a:endParaRPr lang="en-US" sz="2400" b="1" dirty="0">
              <a:solidFill>
                <a:srgbClr val="C00000"/>
              </a:solidFill>
            </a:endParaRPr>
          </a:p>
          <a:p>
            <a:r>
              <a:rPr lang="en-US" sz="2400" b="1" dirty="0">
                <a:solidFill>
                  <a:srgbClr val="C00000"/>
                </a:solidFill>
              </a:rPr>
              <a:t>Rating.</a:t>
            </a:r>
          </a:p>
          <a:p>
            <a:endParaRPr lang="en-US" sz="2400" b="1" dirty="0">
              <a:solidFill>
                <a:srgbClr val="C00000"/>
              </a:solidFill>
            </a:endParaRPr>
          </a:p>
          <a:p>
            <a:r>
              <a:rPr lang="en-US" sz="2400" b="1" dirty="0">
                <a:solidFill>
                  <a:srgbClr val="C00000"/>
                </a:solidFill>
              </a:rPr>
              <a:t> Their involvement in work and various scores that analysis the performance of employees 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94CE117-23A8-C033-77D8-FD68E5E7F146}"/>
              </a:ext>
            </a:extLst>
          </p:cNvPr>
          <p:cNvSpPr txBox="1"/>
          <p:nvPr/>
        </p:nvSpPr>
        <p:spPr>
          <a:xfrm rot="10800000" flipV="1">
            <a:off x="723900" y="1857375"/>
            <a:ext cx="10084594" cy="584775"/>
          </a:xfrm>
          <a:prstGeom prst="rect">
            <a:avLst/>
          </a:prstGeom>
          <a:noFill/>
        </p:spPr>
        <p:txBody>
          <a:bodyPr wrap="square">
            <a:spAutoFit/>
          </a:bodyPr>
          <a:lstStyle/>
          <a:p>
            <a:r>
              <a:rPr lang="en-US" sz="3200" b="1" dirty="0">
                <a:solidFill>
                  <a:srgbClr val="C00000"/>
                </a:solidFill>
              </a:rPr>
              <a:t>Employees         Employer            Manager,</a:t>
            </a:r>
          </a:p>
        </p:txBody>
      </p:sp>
      <p:pic>
        <p:nvPicPr>
          <p:cNvPr id="10" name="Picture 9">
            <a:extLst>
              <a:ext uri="{FF2B5EF4-FFF2-40B4-BE49-F238E27FC236}">
                <a16:creationId xmlns:a16="http://schemas.microsoft.com/office/drawing/2014/main" id="{C4FFD918-BF61-54B1-0A9D-EEE8CF82A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267" y="2599247"/>
            <a:ext cx="4722808" cy="2763328"/>
          </a:xfrm>
          <a:prstGeom prst="rect">
            <a:avLst/>
          </a:prstGeom>
        </p:spPr>
      </p:pic>
      <p:sp>
        <p:nvSpPr>
          <p:cNvPr id="12" name="TextBox 11">
            <a:extLst>
              <a:ext uri="{FF2B5EF4-FFF2-40B4-BE49-F238E27FC236}">
                <a16:creationId xmlns:a16="http://schemas.microsoft.com/office/drawing/2014/main" id="{23281821-1C9C-1ADD-FA9B-FF1F3F02E7B0}"/>
              </a:ext>
            </a:extLst>
          </p:cNvPr>
          <p:cNvSpPr txBox="1"/>
          <p:nvPr/>
        </p:nvSpPr>
        <p:spPr>
          <a:xfrm>
            <a:off x="1431726" y="5749348"/>
            <a:ext cx="7700367" cy="461665"/>
          </a:xfrm>
          <a:prstGeom prst="rect">
            <a:avLst/>
          </a:prstGeom>
          <a:noFill/>
        </p:spPr>
        <p:txBody>
          <a:bodyPr wrap="square">
            <a:spAutoFit/>
          </a:bodyPr>
          <a:lstStyle/>
          <a:p>
            <a:r>
              <a:rPr lang="en-US" sz="2400" b="1" dirty="0">
                <a:solidFill>
                  <a:srgbClr val="C00000"/>
                </a:solidFill>
              </a:rPr>
              <a:t>Gets benefits from the performance appraisal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ECED058-AFE3-10BD-C1EF-9F262C78CC83}"/>
              </a:ext>
            </a:extLst>
          </p:cNvPr>
          <p:cNvSpPr txBox="1"/>
          <p:nvPr/>
        </p:nvSpPr>
        <p:spPr>
          <a:xfrm>
            <a:off x="3018588" y="2130891"/>
            <a:ext cx="5384731" cy="3416320"/>
          </a:xfrm>
          <a:prstGeom prst="rect">
            <a:avLst/>
          </a:prstGeom>
          <a:noFill/>
        </p:spPr>
        <p:txBody>
          <a:bodyPr wrap="square">
            <a:spAutoFit/>
          </a:bodyPr>
          <a:lstStyle/>
          <a:p>
            <a:r>
              <a:rPr lang="en-US" sz="2400" b="1" dirty="0"/>
              <a:t>Conditional Formatting –</a:t>
            </a:r>
            <a:r>
              <a:rPr lang="en-US" dirty="0"/>
              <a:t> </a:t>
            </a:r>
            <a:r>
              <a:rPr lang="en-US" sz="2400" b="1" dirty="0">
                <a:solidFill>
                  <a:srgbClr val="C00000"/>
                </a:solidFill>
              </a:rPr>
              <a:t>missing values</a:t>
            </a:r>
          </a:p>
          <a:p>
            <a:endParaRPr lang="en-US" sz="2400" b="1" dirty="0">
              <a:solidFill>
                <a:srgbClr val="C00000"/>
              </a:solidFill>
            </a:endParaRPr>
          </a:p>
          <a:p>
            <a:r>
              <a:rPr lang="en-US" sz="2400" b="1" dirty="0"/>
              <a:t>Filtering</a:t>
            </a:r>
            <a:r>
              <a:rPr lang="en-US" dirty="0"/>
              <a:t> : </a:t>
            </a:r>
            <a:r>
              <a:rPr lang="en-US" sz="2400" b="1" dirty="0">
                <a:solidFill>
                  <a:srgbClr val="C00000"/>
                </a:solidFill>
              </a:rPr>
              <a:t>remove missing data</a:t>
            </a:r>
          </a:p>
          <a:p>
            <a:endParaRPr lang="en-US" sz="2400" b="1" dirty="0">
              <a:solidFill>
                <a:srgbClr val="C00000"/>
              </a:solidFill>
            </a:endParaRPr>
          </a:p>
          <a:p>
            <a:r>
              <a:rPr lang="en-US" sz="2400" b="1" dirty="0"/>
              <a:t>Formulas</a:t>
            </a:r>
            <a:r>
              <a:rPr lang="en-US" dirty="0"/>
              <a:t> : </a:t>
            </a:r>
            <a:r>
              <a:rPr lang="en-US" sz="2400" b="1" dirty="0">
                <a:solidFill>
                  <a:srgbClr val="C00000"/>
                </a:solidFill>
              </a:rPr>
              <a:t>performance evaluation</a:t>
            </a:r>
          </a:p>
          <a:p>
            <a:endParaRPr lang="en-US" sz="2400" b="1" dirty="0">
              <a:solidFill>
                <a:srgbClr val="C00000"/>
              </a:solidFill>
            </a:endParaRPr>
          </a:p>
          <a:p>
            <a:r>
              <a:rPr lang="en-US" sz="2400" b="1" dirty="0"/>
              <a:t>Pivot</a:t>
            </a:r>
            <a:r>
              <a:rPr lang="en-US" dirty="0"/>
              <a:t> : </a:t>
            </a:r>
            <a:r>
              <a:rPr lang="en-US" sz="2400" b="1" dirty="0">
                <a:solidFill>
                  <a:srgbClr val="C00000"/>
                </a:solidFill>
              </a:rPr>
              <a:t>summary</a:t>
            </a:r>
          </a:p>
          <a:p>
            <a:endParaRPr lang="en-US" sz="2400" b="1" dirty="0">
              <a:solidFill>
                <a:srgbClr val="C00000"/>
              </a:solidFill>
            </a:endParaRPr>
          </a:p>
          <a:p>
            <a:r>
              <a:rPr lang="en-US" sz="2400" b="1" dirty="0"/>
              <a:t>Graph</a:t>
            </a:r>
            <a:r>
              <a:rPr lang="en-US" dirty="0"/>
              <a:t> : </a:t>
            </a:r>
            <a:r>
              <a:rPr lang="en-US" sz="2400" b="1" dirty="0">
                <a:solidFill>
                  <a:srgbClr val="C00000"/>
                </a:solidFill>
              </a:rPr>
              <a:t>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E594C62-01EC-F5A5-E0F9-3FC68E37A245}"/>
              </a:ext>
            </a:extLst>
          </p:cNvPr>
          <p:cNvSpPr txBox="1"/>
          <p:nvPr/>
        </p:nvSpPr>
        <p:spPr>
          <a:xfrm>
            <a:off x="1407915" y="1691789"/>
            <a:ext cx="6101952" cy="4401205"/>
          </a:xfrm>
          <a:prstGeom prst="rect">
            <a:avLst/>
          </a:prstGeom>
          <a:noFill/>
        </p:spPr>
        <p:txBody>
          <a:bodyPr wrap="square">
            <a:spAutoFit/>
          </a:bodyPr>
          <a:lstStyle/>
          <a:p>
            <a:r>
              <a:rPr lang="en-US" sz="2800" b="1" dirty="0"/>
              <a:t>EMPLOYEES DATABASE KIGGLE </a:t>
            </a:r>
          </a:p>
          <a:p>
            <a:endParaRPr lang="en-US" sz="2800" b="1" dirty="0"/>
          </a:p>
          <a:p>
            <a:r>
              <a:rPr lang="en-US" sz="2800" b="1" dirty="0"/>
              <a:t>There are 26 features but we consider 9 features</a:t>
            </a:r>
          </a:p>
          <a:p>
            <a:endParaRPr lang="en-US" sz="2800" b="1" dirty="0"/>
          </a:p>
          <a:p>
            <a:r>
              <a:rPr lang="en-US" sz="2800" b="1" dirty="0"/>
              <a:t>Employees ID            </a:t>
            </a:r>
            <a:r>
              <a:rPr lang="en-US" sz="2800" b="1" dirty="0">
                <a:solidFill>
                  <a:srgbClr val="C00000"/>
                </a:solidFill>
              </a:rPr>
              <a:t>Numerical data</a:t>
            </a:r>
          </a:p>
          <a:p>
            <a:r>
              <a:rPr lang="en-US" sz="2800" b="1" dirty="0"/>
              <a:t> Name                         </a:t>
            </a:r>
            <a:r>
              <a:rPr lang="en-US" sz="2800" b="1" dirty="0">
                <a:solidFill>
                  <a:srgbClr val="C00000"/>
                </a:solidFill>
              </a:rPr>
              <a:t>Text</a:t>
            </a:r>
          </a:p>
          <a:p>
            <a:r>
              <a:rPr lang="en-US" sz="2800" b="1" dirty="0"/>
              <a:t> Performance            </a:t>
            </a:r>
            <a:r>
              <a:rPr lang="en-US" sz="2800" b="1" dirty="0">
                <a:solidFill>
                  <a:srgbClr val="C00000"/>
                </a:solidFill>
              </a:rPr>
              <a:t>Level</a:t>
            </a:r>
            <a:r>
              <a:rPr lang="en-US" sz="2800" b="1" dirty="0"/>
              <a:t> </a:t>
            </a:r>
          </a:p>
          <a:p>
            <a:r>
              <a:rPr lang="en-US" sz="2800" b="1" dirty="0"/>
              <a:t>Gender                      </a:t>
            </a:r>
            <a:r>
              <a:rPr lang="en-US" sz="2800" b="1" dirty="0">
                <a:solidFill>
                  <a:srgbClr val="C00000"/>
                </a:solidFill>
              </a:rPr>
              <a:t>Male Or Female</a:t>
            </a:r>
          </a:p>
          <a:p>
            <a:r>
              <a:rPr lang="en-US" sz="2800" b="1" dirty="0"/>
              <a:t>Employees rating.   </a:t>
            </a:r>
            <a:r>
              <a:rPr lang="en-US" sz="2800" b="1" dirty="0">
                <a:solidFill>
                  <a:srgbClr val="C00000"/>
                </a:solidFill>
              </a:rPr>
              <a:t>Numerical data</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F90B63-D9E3-B3C8-AE68-EB28B658FDB2}"/>
              </a:ext>
            </a:extLst>
          </p:cNvPr>
          <p:cNvSpPr txBox="1"/>
          <p:nvPr/>
        </p:nvSpPr>
        <p:spPr>
          <a:xfrm>
            <a:off x="2526030" y="1695450"/>
            <a:ext cx="6101952" cy="4062651"/>
          </a:xfrm>
          <a:prstGeom prst="rect">
            <a:avLst/>
          </a:prstGeom>
          <a:noFill/>
        </p:spPr>
        <p:txBody>
          <a:bodyPr wrap="square">
            <a:spAutoFit/>
          </a:bodyPr>
          <a:lstStyle/>
          <a:p>
            <a:r>
              <a:rPr lang="en-US" sz="2000" b="1" dirty="0"/>
              <a:t>Sample Queries:</a:t>
            </a:r>
          </a:p>
          <a:p>
            <a:endParaRPr lang="en-US" dirty="0"/>
          </a:p>
          <a:p>
            <a:pPr marL="342900" indent="-342900">
              <a:buAutoNum type="arabicPeriod"/>
            </a:pPr>
            <a:r>
              <a:rPr lang="en-US" sz="2000" b="1" dirty="0">
                <a:solidFill>
                  <a:srgbClr val="C00000"/>
                </a:solidFill>
              </a:rPr>
              <a:t>Get all characters in a guild: `SELECT * FROM Characters JOIN Members ON Character ID = Character ID WHERE Guild ID = [Guild ID]`</a:t>
            </a:r>
          </a:p>
          <a:p>
            <a:pPr marL="342900" indent="-342900">
              <a:buAutoNum type="arabicPeriod"/>
            </a:pPr>
            <a:endParaRPr lang="en-US" sz="2000" b="1" dirty="0">
              <a:solidFill>
                <a:srgbClr val="C00000"/>
              </a:solidFill>
            </a:endParaRPr>
          </a:p>
          <a:p>
            <a:pPr marL="342900" indent="-342900">
              <a:buAutoNum type="arabicPeriod"/>
            </a:pPr>
            <a:r>
              <a:rPr lang="en-US" sz="2000" b="1" dirty="0">
                <a:solidFill>
                  <a:srgbClr val="C00000"/>
                </a:solidFill>
              </a:rPr>
              <a:t>2. Get all raids a character has participated in: `SELECT * FROM Raids JOIN Raid Members ON Raid ID = Raid ID WHERE Character ID= [Character ID]</a:t>
            </a:r>
          </a:p>
          <a:p>
            <a:r>
              <a:rPr lang="en-US" sz="2000" b="1" dirty="0">
                <a:solidFill>
                  <a:srgbClr val="C00000"/>
                </a:solidFill>
              </a:rPr>
              <a:t>   </a:t>
            </a:r>
          </a:p>
          <a:p>
            <a:r>
              <a:rPr lang="en-US" sz="2000" b="1" dirty="0">
                <a:solidFill>
                  <a:srgbClr val="C00000"/>
                </a:solidFill>
              </a:rPr>
              <a:t>      `This database design captures key </a:t>
            </a:r>
            <a:r>
              <a:rPr lang="en-US" sz="2000" b="1" dirty="0" err="1">
                <a:solidFill>
                  <a:srgbClr val="C00000"/>
                </a:solidFill>
              </a:rPr>
              <a:t>WoW</a:t>
            </a:r>
            <a:r>
              <a:rPr lang="en-US" sz="2000" b="1" dirty="0">
                <a:solidFill>
                  <a:srgbClr val="C00000"/>
                </a:solidFill>
              </a:rPr>
              <a:t> data and relationships, enabling you to store and query character, guild, and raid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SARIKA G</cp:lastModifiedBy>
  <cp:revision>14</cp:revision>
  <dcterms:created xsi:type="dcterms:W3CDTF">2024-03-29T15:07:22Z</dcterms:created>
  <dcterms:modified xsi:type="dcterms:W3CDTF">2024-09-09T10:29:42Z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