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48" r:id="rId4"/>
  </p:sldMasterIdLst>
  <p:notesMasterIdLst>
    <p:notesMasterId r:id="rId21"/>
  </p:notesMasterIdLst>
  <p:handoutMasterIdLst>
    <p:handoutMasterId r:id="rId22"/>
  </p:handoutMasterIdLst>
  <p:sldIdLst>
    <p:sldId id="256" r:id="rId5"/>
    <p:sldId id="286" r:id="rId6"/>
    <p:sldId id="304" r:id="rId7"/>
    <p:sldId id="292" r:id="rId8"/>
    <p:sldId id="293" r:id="rId9"/>
    <p:sldId id="297" r:id="rId10"/>
    <p:sldId id="295" r:id="rId11"/>
    <p:sldId id="298" r:id="rId12"/>
    <p:sldId id="299" r:id="rId13"/>
    <p:sldId id="300" r:id="rId14"/>
    <p:sldId id="301" r:id="rId15"/>
    <p:sldId id="302" r:id="rId16"/>
    <p:sldId id="303" r:id="rId17"/>
    <p:sldId id="294" r:id="rId18"/>
    <p:sldId id="296" r:id="rId19"/>
    <p:sldId id="287" r:id="rId2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5033" autoAdjust="0"/>
  </p:normalViewPr>
  <p:slideViewPr>
    <p:cSldViewPr snapToGrid="0" snapToObjects="1">
      <p:cViewPr varScale="1">
        <p:scale>
          <a:sx n="83" d="100"/>
          <a:sy n="83" d="100"/>
        </p:scale>
        <p:origin x="754" y="7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8" d="100"/>
          <a:sy n="88" d="100"/>
        </p:scale>
        <p:origin x="377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0EF0912-B83A-42C6-BB23-7A690E7AC3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DB3D5DC4-1380-4B24-BDBD-DA7EA6CBC5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6D7CE9-6C26-4AED-A9D8-61D445CEF542}" type="datetime1">
              <a:rPr lang="fr-FR" smtClean="0"/>
              <a:t>03/02/2023</a:t>
            </a:fld>
            <a:endParaRPr lang="fr-FR"/>
          </a:p>
        </p:txBody>
      </p:sp>
      <p:sp>
        <p:nvSpPr>
          <p:cNvPr id="4" name="Espace réservé du pied de page 3">
            <a:extLst>
              <a:ext uri="{FF2B5EF4-FFF2-40B4-BE49-F238E27FC236}">
                <a16:creationId xmlns:a16="http://schemas.microsoft.com/office/drawing/2014/main" id="{123334A9-4ADD-4E49-92B8-B060BCE554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44E3E284-A085-4213-BAFF-1E760A903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EF27E8-CC73-4BD4-BE7E-584FE3DD710D}" type="slidenum">
              <a:rPr lang="fr-FR" smtClean="0"/>
              <a:t>‹N°›</a:t>
            </a:fld>
            <a:endParaRPr lang="fr-FR"/>
          </a:p>
        </p:txBody>
      </p:sp>
    </p:spTree>
    <p:extLst>
      <p:ext uri="{BB962C8B-B14F-4D97-AF65-F5344CB8AC3E}">
        <p14:creationId xmlns:p14="http://schemas.microsoft.com/office/powerpoint/2010/main" val="3827640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B003A4F-288F-4E75-B614-DE0A3D8BEE7E}" type="datetime1">
              <a:rPr lang="fr-FR" noProof="0" smtClean="0"/>
              <a:t>03/02/2023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085B5E6-9E00-4F32-96FF-298B8A177D37}" type="slidenum">
              <a:rPr lang="fr-FR" noProof="0" smtClean="0"/>
              <a:t>‹N°›</a:t>
            </a:fld>
            <a:endParaRPr lang="fr-FR" noProof="0"/>
          </a:p>
        </p:txBody>
      </p:sp>
    </p:spTree>
    <p:extLst>
      <p:ext uri="{BB962C8B-B14F-4D97-AF65-F5344CB8AC3E}">
        <p14:creationId xmlns:p14="http://schemas.microsoft.com/office/powerpoint/2010/main" val="877637328"/>
      </p:ext>
    </p:extLst>
  </p:cSld>
  <p:clrMap bg1="lt1" tx1="dk1" bg2="lt2" tx2="dk2" accent1="accent1" accent2="accent2" accent3="accent3" accent4="accent4" accent5="accent5" accent6="accent6" hlink="hlink" folHlink="folHlink"/>
  <p:hf hdr="0" ftr="0" dt="0"/>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085B5E6-9E00-4F32-96FF-298B8A177D37}" type="slidenum">
              <a:rPr lang="fr-FR" smtClean="0"/>
              <a:t>1</a:t>
            </a:fld>
            <a:endParaRPr lang="fr-FR"/>
          </a:p>
        </p:txBody>
      </p:sp>
    </p:spTree>
    <p:extLst>
      <p:ext uri="{BB962C8B-B14F-4D97-AF65-F5344CB8AC3E}">
        <p14:creationId xmlns:p14="http://schemas.microsoft.com/office/powerpoint/2010/main" val="387990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12</a:t>
            </a:fld>
            <a:endParaRPr lang="fr-FR" noProof="0"/>
          </a:p>
        </p:txBody>
      </p:sp>
    </p:spTree>
    <p:extLst>
      <p:ext uri="{BB962C8B-B14F-4D97-AF65-F5344CB8AC3E}">
        <p14:creationId xmlns:p14="http://schemas.microsoft.com/office/powerpoint/2010/main" val="207060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13</a:t>
            </a:fld>
            <a:endParaRPr lang="fr-FR" noProof="0"/>
          </a:p>
        </p:txBody>
      </p:sp>
    </p:spTree>
    <p:extLst>
      <p:ext uri="{BB962C8B-B14F-4D97-AF65-F5344CB8AC3E}">
        <p14:creationId xmlns:p14="http://schemas.microsoft.com/office/powerpoint/2010/main" val="418862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14</a:t>
            </a:fld>
            <a:endParaRPr lang="fr-FR" noProof="0"/>
          </a:p>
        </p:txBody>
      </p:sp>
    </p:spTree>
    <p:extLst>
      <p:ext uri="{BB962C8B-B14F-4D97-AF65-F5344CB8AC3E}">
        <p14:creationId xmlns:p14="http://schemas.microsoft.com/office/powerpoint/2010/main" val="183338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4</a:t>
            </a:fld>
            <a:endParaRPr lang="fr-FR" noProof="0"/>
          </a:p>
        </p:txBody>
      </p:sp>
    </p:spTree>
    <p:extLst>
      <p:ext uri="{BB962C8B-B14F-4D97-AF65-F5344CB8AC3E}">
        <p14:creationId xmlns:p14="http://schemas.microsoft.com/office/powerpoint/2010/main" val="206536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5</a:t>
            </a:fld>
            <a:endParaRPr lang="fr-FR" noProof="0"/>
          </a:p>
        </p:txBody>
      </p:sp>
    </p:spTree>
    <p:extLst>
      <p:ext uri="{BB962C8B-B14F-4D97-AF65-F5344CB8AC3E}">
        <p14:creationId xmlns:p14="http://schemas.microsoft.com/office/powerpoint/2010/main" val="175194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6</a:t>
            </a:fld>
            <a:endParaRPr lang="fr-FR" noProof="0"/>
          </a:p>
        </p:txBody>
      </p:sp>
    </p:spTree>
    <p:extLst>
      <p:ext uri="{BB962C8B-B14F-4D97-AF65-F5344CB8AC3E}">
        <p14:creationId xmlns:p14="http://schemas.microsoft.com/office/powerpoint/2010/main" val="1445236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7</a:t>
            </a:fld>
            <a:endParaRPr lang="fr-FR" noProof="0"/>
          </a:p>
        </p:txBody>
      </p:sp>
    </p:spTree>
    <p:extLst>
      <p:ext uri="{BB962C8B-B14F-4D97-AF65-F5344CB8AC3E}">
        <p14:creationId xmlns:p14="http://schemas.microsoft.com/office/powerpoint/2010/main" val="136951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8</a:t>
            </a:fld>
            <a:endParaRPr lang="fr-FR" noProof="0"/>
          </a:p>
        </p:txBody>
      </p:sp>
    </p:spTree>
    <p:extLst>
      <p:ext uri="{BB962C8B-B14F-4D97-AF65-F5344CB8AC3E}">
        <p14:creationId xmlns:p14="http://schemas.microsoft.com/office/powerpoint/2010/main" val="20444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9</a:t>
            </a:fld>
            <a:endParaRPr lang="fr-FR" noProof="0"/>
          </a:p>
        </p:txBody>
      </p:sp>
    </p:spTree>
    <p:extLst>
      <p:ext uri="{BB962C8B-B14F-4D97-AF65-F5344CB8AC3E}">
        <p14:creationId xmlns:p14="http://schemas.microsoft.com/office/powerpoint/2010/main" val="130057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10</a:t>
            </a:fld>
            <a:endParaRPr lang="fr-FR" noProof="0"/>
          </a:p>
        </p:txBody>
      </p:sp>
    </p:spTree>
    <p:extLst>
      <p:ext uri="{BB962C8B-B14F-4D97-AF65-F5344CB8AC3E}">
        <p14:creationId xmlns:p14="http://schemas.microsoft.com/office/powerpoint/2010/main" val="2558143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D085B5E6-9E00-4F32-96FF-298B8A177D37}" type="slidenum">
              <a:rPr lang="fr-FR" noProof="0" smtClean="0"/>
              <a:t>11</a:t>
            </a:fld>
            <a:endParaRPr lang="fr-FR" noProof="0"/>
          </a:p>
        </p:txBody>
      </p:sp>
    </p:spTree>
    <p:extLst>
      <p:ext uri="{BB962C8B-B14F-4D97-AF65-F5344CB8AC3E}">
        <p14:creationId xmlns:p14="http://schemas.microsoft.com/office/powerpoint/2010/main" val="390332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pPr rtl="0"/>
            <a:fld id="{2DF13491-D217-4D9B-AB4E-2CCBE712C719}" type="datetime1">
              <a:rPr lang="fr-FR" noProof="0" smtClean="0"/>
              <a:t>03/02/2023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450031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99C99E38-7453-452A-A38C-9AECD7F9EF3A}" type="datetime1">
              <a:rPr lang="fr-FR" noProof="0" smtClean="0"/>
              <a:t>03/02/2023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69E57DC2-970A-4B3E-BB1C-7A09969E49DF}" type="slidenum">
              <a:rPr lang="fr-FR" noProof="0" smtClean="0"/>
              <a:pPr/>
              <a:t>‹N°›</a:t>
            </a:fld>
            <a:endParaRPr lang="fr-FR" noProof="0"/>
          </a:p>
        </p:txBody>
      </p:sp>
    </p:spTree>
    <p:extLst>
      <p:ext uri="{BB962C8B-B14F-4D97-AF65-F5344CB8AC3E}">
        <p14:creationId xmlns:p14="http://schemas.microsoft.com/office/powerpoint/2010/main" val="5217939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99C99E38-7453-452A-A38C-9AECD7F9EF3A}" type="datetime1">
              <a:rPr lang="fr-FR" noProof="0" smtClean="0"/>
              <a:t>03/02/2023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69E57DC2-970A-4B3E-BB1C-7A09969E49DF}" type="slidenum">
              <a:rPr lang="fr-FR" noProof="0" smtClean="0"/>
              <a:pPr/>
              <a:t>‹N°›</a:t>
            </a:fld>
            <a:endParaRPr lang="fr-FR" noProof="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0841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pPr rtl="0"/>
            <a:fld id="{99C99E38-7453-452A-A38C-9AECD7F9EF3A}" type="datetime1">
              <a:rPr lang="fr-FR" noProof="0" smtClean="0"/>
              <a:t>03/02/2023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69E57DC2-970A-4B3E-BB1C-7A09969E49DF}" type="slidenum">
              <a:rPr lang="fr-FR" noProof="0" smtClean="0"/>
              <a:pPr/>
              <a:t>‹N°›</a:t>
            </a:fld>
            <a:endParaRPr lang="fr-FR" noProof="0"/>
          </a:p>
        </p:txBody>
      </p:sp>
    </p:spTree>
    <p:extLst>
      <p:ext uri="{BB962C8B-B14F-4D97-AF65-F5344CB8AC3E}">
        <p14:creationId xmlns:p14="http://schemas.microsoft.com/office/powerpoint/2010/main" val="330408324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pPr rtl="0"/>
            <a:fld id="{99C99E38-7453-452A-A38C-9AECD7F9EF3A}" type="datetime1">
              <a:rPr lang="fr-FR" noProof="0" smtClean="0"/>
              <a:t>03/02/2023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69E57DC2-970A-4B3E-BB1C-7A09969E49DF}" type="slidenum">
              <a:rPr lang="fr-FR" noProof="0" smtClean="0"/>
              <a:pPr/>
              <a:t>‹N°›</a:t>
            </a:fld>
            <a:endParaRPr lang="fr-FR" noProof="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60519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pPr rtl="0"/>
            <a:fld id="{99C99E38-7453-452A-A38C-9AECD7F9EF3A}" type="datetime1">
              <a:rPr lang="fr-FR" noProof="0" smtClean="0"/>
              <a:t>03/02/2023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69E57DC2-970A-4B3E-BB1C-7A09969E49DF}" type="slidenum">
              <a:rPr lang="fr-FR" noProof="0" smtClean="0"/>
              <a:pPr/>
              <a:t>‹N°›</a:t>
            </a:fld>
            <a:endParaRPr lang="fr-FR" noProof="0"/>
          </a:p>
        </p:txBody>
      </p:sp>
    </p:spTree>
    <p:extLst>
      <p:ext uri="{BB962C8B-B14F-4D97-AF65-F5344CB8AC3E}">
        <p14:creationId xmlns:p14="http://schemas.microsoft.com/office/powerpoint/2010/main" val="192042961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545554F4-5CAB-446A-BF12-11C02CE2B61B}" type="datetime1">
              <a:rPr lang="fr-FR" noProof="0" smtClean="0"/>
              <a:t>03/02/2023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613540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0CE3A2BE-5265-4A92-94FF-0663A020671D}" type="datetime1">
              <a:rPr lang="fr-FR" noProof="0" smtClean="0"/>
              <a:t>03/02/2023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41567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D654CD44-1C40-4DC0-A8FE-792D7CC29365}" type="datetime1">
              <a:rPr lang="fr-FR" noProof="0" smtClean="0"/>
              <a:t>03/02/2023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324488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99C99E38-7453-452A-A38C-9AECD7F9EF3A}" type="datetime1">
              <a:rPr lang="fr-FR" noProof="0" smtClean="0"/>
              <a:t>03/02/2023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69E57DC2-970A-4B3E-BB1C-7A09969E49DF}" type="slidenum">
              <a:rPr lang="fr-FR" noProof="0" smtClean="0"/>
              <a:pPr/>
              <a:t>‹N°›</a:t>
            </a:fld>
            <a:endParaRPr lang="fr-FR" noProof="0"/>
          </a:p>
        </p:txBody>
      </p:sp>
    </p:spTree>
    <p:extLst>
      <p:ext uri="{BB962C8B-B14F-4D97-AF65-F5344CB8AC3E}">
        <p14:creationId xmlns:p14="http://schemas.microsoft.com/office/powerpoint/2010/main" val="14866335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F64BABB6-6604-40EA-9C01-0630F2264627}" type="datetime1">
              <a:rPr lang="fr-FR" noProof="0" smtClean="0"/>
              <a:t>03/02/2023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02775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835EB07C-DAB8-4605-9148-C551A929AC68}" type="datetime1">
              <a:rPr lang="fr-FR" noProof="0" smtClean="0"/>
              <a:t>03/02/2023</a:t>
            </a:fld>
            <a:endParaRPr lang="fr-FR" noProof="0"/>
          </a:p>
        </p:txBody>
      </p:sp>
      <p:sp>
        <p:nvSpPr>
          <p:cNvPr id="8" name="Footer Placeholder 7"/>
          <p:cNvSpPr>
            <a:spLocks noGrp="1"/>
          </p:cNvSpPr>
          <p:nvPr>
            <p:ph type="ftr" sz="quarter" idx="11"/>
          </p:nvPr>
        </p:nvSpPr>
        <p:spPr/>
        <p:txBody>
          <a:bodyPr/>
          <a:lstStyle/>
          <a:p>
            <a:pPr rtl="0"/>
            <a:endParaRPr lang="fr-FR" noProof="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66783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99C99E38-7453-452A-A38C-9AECD7F9EF3A}" type="datetime1">
              <a:rPr lang="fr-FR" noProof="0" smtClean="0"/>
              <a:t>03/02/2023</a:t>
            </a:fld>
            <a:endParaRPr lang="fr-FR" noProof="0"/>
          </a:p>
        </p:txBody>
      </p:sp>
      <p:sp>
        <p:nvSpPr>
          <p:cNvPr id="4" name="Footer Placeholder 3"/>
          <p:cNvSpPr>
            <a:spLocks noGrp="1"/>
          </p:cNvSpPr>
          <p:nvPr>
            <p:ph type="ftr" sz="quarter" idx="11"/>
          </p:nvPr>
        </p:nvSpPr>
        <p:spPr/>
        <p:txBody>
          <a:bodyPr/>
          <a:lstStyle/>
          <a:p>
            <a:pPr rtl="0"/>
            <a:endParaRPr lang="fr-FR" noProof="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rtl="0"/>
            <a:fld id="{69E57DC2-970A-4B3E-BB1C-7A09969E49DF}" type="slidenum">
              <a:rPr lang="fr-FR" noProof="0" smtClean="0"/>
              <a:pPr/>
              <a:t>‹N°›</a:t>
            </a:fld>
            <a:endParaRPr lang="fr-FR" noProof="0"/>
          </a:p>
        </p:txBody>
      </p:sp>
    </p:spTree>
    <p:extLst>
      <p:ext uri="{BB962C8B-B14F-4D97-AF65-F5344CB8AC3E}">
        <p14:creationId xmlns:p14="http://schemas.microsoft.com/office/powerpoint/2010/main" val="28911235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822F600F-DD4A-4777-AAF8-689CF06B6FCE}" type="datetime1">
              <a:rPr lang="fr-FR" noProof="0" smtClean="0"/>
              <a:t>03/02/2023</a:t>
            </a:fld>
            <a:endParaRPr lang="fr-FR" noProof="0"/>
          </a:p>
        </p:txBody>
      </p:sp>
      <p:sp>
        <p:nvSpPr>
          <p:cNvPr id="3" name="Footer Placeholder 2"/>
          <p:cNvSpPr>
            <a:spLocks noGrp="1"/>
          </p:cNvSpPr>
          <p:nvPr>
            <p:ph type="ftr" sz="quarter" idx="11"/>
          </p:nvPr>
        </p:nvSpPr>
        <p:spPr/>
        <p:txBody>
          <a:bodyPr/>
          <a:lstStyle/>
          <a:p>
            <a:pPr rtl="0"/>
            <a:endParaRPr lang="fr-FR" noProof="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21944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rtl="0"/>
            <a:fld id="{E8EE88A7-92DF-4C93-B473-B92ED1DF239F}" type="datetime1">
              <a:rPr lang="fr-FR" noProof="0" smtClean="0"/>
              <a:t>03/02/2023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rtl="0"/>
            <a:fld id="{69E57DC2-970A-4B3E-BB1C-7A09969E49DF}" type="slidenum">
              <a:rPr lang="fr-FR" noProof="0" smtClean="0"/>
              <a:pPr/>
              <a:t>‹N°›</a:t>
            </a:fld>
            <a:endParaRPr lang="fr-FR" noProof="0"/>
          </a:p>
        </p:txBody>
      </p:sp>
    </p:spTree>
    <p:extLst>
      <p:ext uri="{BB962C8B-B14F-4D97-AF65-F5344CB8AC3E}">
        <p14:creationId xmlns:p14="http://schemas.microsoft.com/office/powerpoint/2010/main" val="306587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rtl="0"/>
            <a:fld id="{269F2D15-6353-445D-88B5-4149202E47B6}" type="datetime1">
              <a:rPr lang="fr-FR" noProof="0" smtClean="0"/>
              <a:t>03/02/2023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69E57DC2-970A-4B3E-BB1C-7A09969E49DF}" type="slidenum">
              <a:rPr lang="fr-FR" noProof="0" smtClean="0"/>
              <a:pPr/>
              <a:t>‹N°›</a:t>
            </a:fld>
            <a:endParaRPr lang="fr-FR" noProof="0"/>
          </a:p>
        </p:txBody>
      </p:sp>
    </p:spTree>
    <p:extLst>
      <p:ext uri="{BB962C8B-B14F-4D97-AF65-F5344CB8AC3E}">
        <p14:creationId xmlns:p14="http://schemas.microsoft.com/office/powerpoint/2010/main" val="2281315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99C99E38-7453-452A-A38C-9AECD7F9EF3A}" type="datetime1">
              <a:rPr lang="fr-FR" noProof="0" smtClean="0"/>
              <a:t>03/02/2023</a:t>
            </a:fld>
            <a:endParaRPr lang="fr-FR" noProof="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fr-FR" noProof="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69E57DC2-970A-4B3E-BB1C-7A09969E49DF}" type="slidenum">
              <a:rPr lang="fr-FR" noProof="0" smtClean="0"/>
              <a:pPr/>
              <a:t>‹N°›</a:t>
            </a:fld>
            <a:endParaRPr lang="fr-FR" noProof="0"/>
          </a:p>
        </p:txBody>
      </p:sp>
    </p:spTree>
    <p:extLst>
      <p:ext uri="{BB962C8B-B14F-4D97-AF65-F5344CB8AC3E}">
        <p14:creationId xmlns:p14="http://schemas.microsoft.com/office/powerpoint/2010/main" val="1327004423"/>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C7600-5BA8-4A54-887F-74AF87750A31}"/>
              </a:ext>
            </a:extLst>
          </p:cNvPr>
          <p:cNvSpPr>
            <a:spLocks noGrp="1"/>
          </p:cNvSpPr>
          <p:nvPr>
            <p:ph type="title"/>
          </p:nvPr>
        </p:nvSpPr>
        <p:spPr>
          <a:xfrm>
            <a:off x="2866030" y="125666"/>
            <a:ext cx="6414447" cy="839639"/>
          </a:xfrm>
        </p:spPr>
        <p:txBody>
          <a:bodyPr rtlCol="0">
            <a:normAutofit fontScale="90000"/>
          </a:bodyPr>
          <a:lstStyle/>
          <a:p>
            <a:pPr algn="ctr"/>
            <a:r>
              <a:rPr lang="fr-FR" sz="2700" u="sng" dirty="0">
                <a:latin typeface="Times New Roman" panose="02020603050405020304" pitchFamily="18" charset="0"/>
                <a:ea typeface="+mj-lt"/>
                <a:cs typeface="Times New Roman" panose="02020603050405020304" pitchFamily="18" charset="0"/>
              </a:rPr>
              <a:t>ECOLE SUPERIEURE POLYTECHNIQUE</a:t>
            </a:r>
            <a:r>
              <a:rPr lang="fr-FR" sz="1600" u="sng" dirty="0">
                <a:latin typeface="Calibri"/>
                <a:ea typeface="+mj-lt"/>
                <a:cs typeface="+mj-lt"/>
              </a:rPr>
              <a:t/>
            </a:r>
            <a:br>
              <a:rPr lang="fr-FR" sz="1600" u="sng" dirty="0">
                <a:latin typeface="Calibri"/>
                <a:ea typeface="+mj-lt"/>
                <a:cs typeface="+mj-lt"/>
              </a:rPr>
            </a:br>
            <a:r>
              <a:rPr lang="fr-FR" sz="1600" u="sng" dirty="0">
                <a:latin typeface="Calibri"/>
                <a:ea typeface="+mj-lt"/>
                <a:cs typeface="+mj-lt"/>
              </a:rPr>
              <a:t/>
            </a:r>
            <a:br>
              <a:rPr lang="fr-FR" sz="1600" u="sng" dirty="0">
                <a:latin typeface="Calibri"/>
                <a:ea typeface="+mj-lt"/>
                <a:cs typeface="+mj-lt"/>
              </a:rPr>
            </a:br>
            <a:r>
              <a:rPr lang="fr-FR" sz="1600" u="sng" dirty="0">
                <a:latin typeface="Calibri"/>
                <a:ea typeface="+mj-lt"/>
                <a:cs typeface="+mj-lt"/>
              </a:rPr>
              <a:t> </a:t>
            </a:r>
          </a:p>
        </p:txBody>
      </p:sp>
      <p:sp>
        <p:nvSpPr>
          <p:cNvPr id="3" name="Sous-titre 2">
            <a:extLst>
              <a:ext uri="{FF2B5EF4-FFF2-40B4-BE49-F238E27FC236}">
                <a16:creationId xmlns:a16="http://schemas.microsoft.com/office/drawing/2014/main" id="{AE584786-6548-4BB4-95FD-977AD1F362C6}"/>
              </a:ext>
            </a:extLst>
          </p:cNvPr>
          <p:cNvSpPr>
            <a:spLocks noGrp="1"/>
          </p:cNvSpPr>
          <p:nvPr>
            <p:ph idx="1"/>
          </p:nvPr>
        </p:nvSpPr>
        <p:spPr>
          <a:xfrm>
            <a:off x="1978925" y="1643026"/>
            <a:ext cx="7888405" cy="2357413"/>
          </a:xfrm>
        </p:spPr>
        <p:txBody>
          <a:bodyPr rtlCol="0">
            <a:normAutofit fontScale="25000" lnSpcReduction="20000"/>
          </a:bodyPr>
          <a:lstStyle/>
          <a:p>
            <a:pPr marL="0" indent="0" algn="ctr">
              <a:buNone/>
            </a:pPr>
            <a:endParaRPr lang="fr-FR" sz="2400" u="sng" dirty="0">
              <a:ea typeface="+mn-lt"/>
              <a:cs typeface="+mn-lt"/>
            </a:endParaRPr>
          </a:p>
          <a:p>
            <a:pPr marL="0" indent="0" algn="ctr">
              <a:buNone/>
            </a:pPr>
            <a:endParaRPr lang="fr-FR" sz="2400" u="sng" dirty="0">
              <a:ea typeface="+mn-lt"/>
              <a:cs typeface="+mn-lt"/>
            </a:endParaRPr>
          </a:p>
          <a:p>
            <a:pPr marL="0" indent="0" algn="ctr">
              <a:buNone/>
            </a:pPr>
            <a:endParaRPr lang="fr-FR" sz="3600" b="1" dirty="0">
              <a:solidFill>
                <a:schemeClr val="tx1">
                  <a:lumMod val="95000"/>
                  <a:lumOff val="5000"/>
                </a:schemeClr>
              </a:solidFill>
              <a:latin typeface="Times New Roman" panose="02020603050405020304" pitchFamily="18" charset="0"/>
              <a:ea typeface="+mn-lt"/>
              <a:cs typeface="Times New Roman" panose="02020603050405020304" pitchFamily="18" charset="0"/>
            </a:endParaRPr>
          </a:p>
          <a:p>
            <a:pPr marL="0" indent="0" algn="ctr">
              <a:buNone/>
            </a:pPr>
            <a:endParaRPr lang="fr-FR" sz="2600" b="1" u="sng"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fr-FR" sz="2600" b="1" u="sng"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fr-FR" sz="2600" b="1" u="sng"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fr-FR" sz="2600" b="1" u="sng"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fr-FR" sz="2600" b="1" u="sng"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fr-FR" sz="2600" b="1" u="sng"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fr-FR" sz="2600" b="1" u="sng"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fr-FR" sz="2600" b="1" u="sng"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fr-FR" sz="2600" b="1" u="sng" dirty="0">
              <a:solidFill>
                <a:schemeClr val="tx1"/>
              </a:solidFill>
              <a:latin typeface="Times New Roman" panose="02020603050405020304" pitchFamily="18" charset="0"/>
              <a:cs typeface="Times New Roman" panose="02020603050405020304" pitchFamily="18" charset="0"/>
            </a:endParaRPr>
          </a:p>
          <a:p>
            <a:pPr marL="457200" lvl="1" indent="0">
              <a:spcBef>
                <a:spcPts val="400"/>
              </a:spcBef>
              <a:buNone/>
            </a:pPr>
            <a:r>
              <a:rPr lang="fr-FR" sz="11200" b="1" u="sng" dirty="0">
                <a:solidFill>
                  <a:schemeClr val="tx1"/>
                </a:solidFill>
                <a:latin typeface="Times New Roman" panose="02020603050405020304" pitchFamily="18" charset="0"/>
                <a:cs typeface="Times New Roman" panose="02020603050405020304" pitchFamily="18" charset="0"/>
              </a:rPr>
              <a:t>PROJET: </a:t>
            </a:r>
            <a:r>
              <a:rPr lang="fr-FR" sz="1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Multisign inchain: Cas de Corda</a:t>
            </a:r>
          </a:p>
          <a:p>
            <a:pPr>
              <a:lnSpc>
                <a:spcPct val="110000"/>
              </a:lnSpc>
              <a:spcAft>
                <a:spcPts val="600"/>
              </a:spcAft>
            </a:pPr>
            <a:r>
              <a:rPr lang="fr-FR" sz="1000" dirty="0">
                <a:solidFill>
                  <a:srgbClr val="3165E0"/>
                </a:solidFill>
                <a:effectLst/>
                <a:latin typeface="Open Sans" panose="020B0606030504020204" pitchFamily="34" charset="0"/>
                <a:ea typeface="Times New Roman" panose="02020603050405020304" pitchFamily="18" charset="0"/>
                <a:cs typeface="Times New Roman" panose="02020603050405020304" pitchFamily="18" charset="0"/>
              </a:rPr>
              <a:t> </a:t>
            </a:r>
            <a:endParaRPr lang="fr-FR" sz="1000" dirty="0">
              <a:effectLst/>
              <a:latin typeface="Open Sans" panose="020B0606030504020204" pitchFamily="34" charset="0"/>
              <a:ea typeface="Times New Roman" panose="02020603050405020304" pitchFamily="18" charset="0"/>
              <a:cs typeface="Times New Roman" panose="02020603050405020304" pitchFamily="18" charset="0"/>
            </a:endParaRPr>
          </a:p>
          <a:p>
            <a:pPr marL="0" indent="0" algn="ctr">
              <a:lnSpc>
                <a:spcPct val="107000"/>
              </a:lnSpc>
              <a:spcAft>
                <a:spcPts val="800"/>
              </a:spcAft>
              <a:buNone/>
            </a:pPr>
            <a:endParaRPr lang="fr-FR" sz="1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fr-FR" sz="10000" b="1" dirty="0">
              <a:solidFill>
                <a:schemeClr val="tx1"/>
              </a:solidFill>
              <a:latin typeface="Times New Roman" panose="02020603050405020304" pitchFamily="18" charset="0"/>
              <a:cs typeface="Times New Roman" panose="02020603050405020304" pitchFamily="18" charset="0"/>
            </a:endParaRPr>
          </a:p>
        </p:txBody>
      </p:sp>
      <p:sp>
        <p:nvSpPr>
          <p:cNvPr id="4" name="Espace réservé du texte 3">
            <a:extLst>
              <a:ext uri="{FF2B5EF4-FFF2-40B4-BE49-F238E27FC236}">
                <a16:creationId xmlns:a16="http://schemas.microsoft.com/office/drawing/2014/main" id="{4F971CFB-29F7-4940-8F34-0334BD363148}"/>
              </a:ext>
            </a:extLst>
          </p:cNvPr>
          <p:cNvSpPr>
            <a:spLocks noGrp="1"/>
          </p:cNvSpPr>
          <p:nvPr>
            <p:ph type="body" sz="half" idx="2"/>
          </p:nvPr>
        </p:nvSpPr>
        <p:spPr>
          <a:xfrm>
            <a:off x="1372127" y="3900386"/>
            <a:ext cx="3680885" cy="3416965"/>
          </a:xfrm>
        </p:spPr>
        <p:txBody>
          <a:bodyPr>
            <a:normAutofit/>
          </a:bodyPr>
          <a:lstStyle/>
          <a:p>
            <a:r>
              <a:rPr lang="fr-FR" sz="1800" b="1" u="sng" dirty="0">
                <a:solidFill>
                  <a:schemeClr val="tx1"/>
                </a:solidFill>
                <a:latin typeface="Times New Roman" panose="02020603050405020304" pitchFamily="18" charset="0"/>
                <a:ea typeface="+mn-lt"/>
                <a:cs typeface="Times New Roman" panose="02020603050405020304" pitchFamily="18" charset="0"/>
              </a:rPr>
              <a:t>Présenté par: </a:t>
            </a:r>
            <a:r>
              <a:rPr lang="fr-FR" sz="1800" b="1" dirty="0">
                <a:solidFill>
                  <a:schemeClr val="tx1"/>
                </a:solidFill>
                <a:latin typeface="Times New Roman" panose="02020603050405020304" pitchFamily="18" charset="0"/>
                <a:ea typeface="+mn-lt"/>
                <a:cs typeface="Times New Roman" panose="02020603050405020304" pitchFamily="18" charset="0"/>
              </a:rPr>
              <a:t>Groupe2</a:t>
            </a:r>
            <a:endParaRPr lang="fr-FR" sz="1800" b="1" u="sng" dirty="0">
              <a:solidFill>
                <a:schemeClr val="tx1"/>
              </a:solidFill>
              <a:latin typeface="Times New Roman" panose="02020603050405020304" pitchFamily="18" charset="0"/>
              <a:ea typeface="+mn-lt"/>
              <a:cs typeface="Times New Roman" panose="02020603050405020304" pitchFamily="18" charset="0"/>
            </a:endParaRPr>
          </a:p>
          <a:p>
            <a:pPr algn="just">
              <a:lnSpc>
                <a:spcPct val="107000"/>
              </a:lnSpc>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Haby Diop</a:t>
            </a: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AE"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Mariama ka</a:t>
            </a: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AE"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Marieme Aidara</a:t>
            </a: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AE"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Papa Cheikh Gningue</a:t>
            </a: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AE"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Tamba Bedel Brice Thiombiano</a:t>
            </a: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fr-FR" sz="1800" b="1" dirty="0">
                <a:solidFill>
                  <a:schemeClr val="tx1"/>
                </a:solidFill>
                <a:latin typeface="Times New Roman" panose="02020603050405020304" pitchFamily="18" charset="0"/>
                <a:ea typeface="+mn-lt"/>
                <a:cs typeface="Times New Roman" panose="02020603050405020304" pitchFamily="18" charset="0"/>
              </a:rPr>
              <a:t>                                                                                                                          </a:t>
            </a:r>
          </a:p>
        </p:txBody>
      </p:sp>
      <p:sp>
        <p:nvSpPr>
          <p:cNvPr id="9" name="Espace réservé du numéro de diapositive 8"/>
          <p:cNvSpPr>
            <a:spLocks noGrp="1"/>
          </p:cNvSpPr>
          <p:nvPr>
            <p:ph type="sldNum" sz="quarter" idx="12"/>
          </p:nvPr>
        </p:nvSpPr>
        <p:spPr>
          <a:xfrm>
            <a:off x="611314" y="776392"/>
            <a:ext cx="551167" cy="377825"/>
          </a:xfrm>
        </p:spPr>
        <p:txBody>
          <a:bodyPr/>
          <a:lstStyle/>
          <a:p>
            <a:pPr rtl="0"/>
            <a:r>
              <a:rPr lang="fr-FR" sz="2400" noProof="0" dirty="0">
                <a:latin typeface="Times New Roman" panose="02020603050405020304" pitchFamily="18" charset="0"/>
                <a:cs typeface="Times New Roman" panose="02020603050405020304" pitchFamily="18" charset="0"/>
              </a:rPr>
              <a:t>1</a:t>
            </a:r>
          </a:p>
        </p:txBody>
      </p:sp>
      <p:pic>
        <p:nvPicPr>
          <p:cNvPr id="6" name="Image 6">
            <a:extLst>
              <a:ext uri="{FF2B5EF4-FFF2-40B4-BE49-F238E27FC236}">
                <a16:creationId xmlns:a16="http://schemas.microsoft.com/office/drawing/2014/main" id="{3C30B474-1FC4-4773-8369-2264DBEA40A4}"/>
              </a:ext>
            </a:extLst>
          </p:cNvPr>
          <p:cNvPicPr>
            <a:picLocks noChangeAspect="1"/>
          </p:cNvPicPr>
          <p:nvPr/>
        </p:nvPicPr>
        <p:blipFill>
          <a:blip r:embed="rId3"/>
          <a:stretch>
            <a:fillRect/>
          </a:stretch>
        </p:blipFill>
        <p:spPr>
          <a:xfrm>
            <a:off x="5053012" y="745722"/>
            <a:ext cx="2248333" cy="1409700"/>
          </a:xfrm>
          <a:prstGeom prst="rect">
            <a:avLst/>
          </a:prstGeom>
        </p:spPr>
      </p:pic>
      <p:sp>
        <p:nvSpPr>
          <p:cNvPr id="7" name="Rectangle 6"/>
          <p:cNvSpPr/>
          <p:nvPr/>
        </p:nvSpPr>
        <p:spPr>
          <a:xfrm>
            <a:off x="3707532" y="2272419"/>
            <a:ext cx="4430380" cy="369332"/>
          </a:xfrm>
          <a:prstGeom prst="rect">
            <a:avLst/>
          </a:prstGeom>
        </p:spPr>
        <p:txBody>
          <a:bodyPr wrap="none">
            <a:spAutoFit/>
          </a:bodyPr>
          <a:lstStyle/>
          <a:p>
            <a:r>
              <a:rPr lang="fr-FR" u="sng" dirty="0">
                <a:latin typeface="Times New Roman" panose="02020603050405020304" pitchFamily="18" charset="0"/>
                <a:ea typeface="+mj-lt"/>
                <a:cs typeface="Times New Roman" panose="02020603050405020304" pitchFamily="18" charset="0"/>
              </a:rPr>
              <a:t>DEPARTEMENT GENIE INFORMATIQUE</a:t>
            </a:r>
            <a:r>
              <a:rPr lang="fr-FR" u="sng" dirty="0">
                <a:ea typeface="+mj-lt"/>
                <a:cs typeface="+mj-lt"/>
              </a:rPr>
              <a:t> </a:t>
            </a:r>
            <a:endParaRPr lang="fr-FR" dirty="0"/>
          </a:p>
        </p:txBody>
      </p:sp>
      <p:sp>
        <p:nvSpPr>
          <p:cNvPr id="8" name="Rectangle 7"/>
          <p:cNvSpPr/>
          <p:nvPr/>
        </p:nvSpPr>
        <p:spPr>
          <a:xfrm>
            <a:off x="731798" y="6402949"/>
            <a:ext cx="11187678" cy="369332"/>
          </a:xfrm>
          <a:prstGeom prst="rect">
            <a:avLst/>
          </a:prstGeom>
        </p:spPr>
        <p:txBody>
          <a:bodyPr wrap="none">
            <a:spAutoFit/>
          </a:bodyPr>
          <a:lstStyle/>
          <a:p>
            <a:pPr lvl="8" algn="just"/>
            <a:r>
              <a:rPr lang="fr-FR" dirty="0">
                <a:latin typeface="Times New Roman" panose="02020603050405020304" pitchFamily="18" charset="0"/>
                <a:ea typeface="+mn-lt"/>
                <a:cs typeface="Times New Roman" panose="02020603050405020304" pitchFamily="18" charset="0"/>
              </a:rPr>
              <a:t>												</a:t>
            </a:r>
            <a:r>
              <a:rPr lang="fr-FR" u="sng" dirty="0">
                <a:latin typeface="Times New Roman" panose="02020603050405020304" pitchFamily="18" charset="0"/>
                <a:ea typeface="+mn-lt"/>
                <a:cs typeface="Times New Roman" panose="02020603050405020304" pitchFamily="18" charset="0"/>
              </a:rPr>
              <a:t>Année</a:t>
            </a:r>
            <a:r>
              <a:rPr lang="fr-FR" dirty="0">
                <a:latin typeface="Times New Roman" panose="02020603050405020304" pitchFamily="18" charset="0"/>
                <a:ea typeface="+mn-lt"/>
                <a:cs typeface="Times New Roman" panose="02020603050405020304" pitchFamily="18" charset="0"/>
              </a:rPr>
              <a:t> : 2022/2023</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10</a:t>
            </a:fld>
            <a:endParaRPr lang="fr-FR" noProof="0"/>
          </a:p>
        </p:txBody>
      </p:sp>
      <p:sp>
        <p:nvSpPr>
          <p:cNvPr id="3" name="Rectangle 2"/>
          <p:cNvSpPr/>
          <p:nvPr/>
        </p:nvSpPr>
        <p:spPr>
          <a:xfrm>
            <a:off x="1314137" y="1350488"/>
            <a:ext cx="10208242" cy="1947136"/>
          </a:xfrm>
          <a:prstGeom prst="rect">
            <a:avLst/>
          </a:prstGeom>
        </p:spPr>
        <p:txBody>
          <a:bodyPr wrap="square">
            <a:spAutoFit/>
          </a:bodyPr>
          <a:lstStyle/>
          <a:p>
            <a:pPr marL="571500" indent="-571500" algn="ctr">
              <a:lnSpc>
                <a:spcPct val="107000"/>
              </a:lnSpc>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IMPLEMENTATION &amp; REALISATION(3/6)</a:t>
            </a:r>
          </a:p>
          <a:p>
            <a:pPr>
              <a:lnSpc>
                <a:spcPct val="107000"/>
              </a:lnSpc>
            </a:pP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v"/>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0"/>
              </a:spcAft>
            </a:pP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AF33117A-C3F5-FEFC-06EB-961CB4B694D3}"/>
              </a:ext>
            </a:extLst>
          </p:cNvPr>
          <p:cNvPicPr>
            <a:picLocks noChangeAspect="1"/>
          </p:cNvPicPr>
          <p:nvPr/>
        </p:nvPicPr>
        <p:blipFill>
          <a:blip r:embed="rId3"/>
          <a:stretch>
            <a:fillRect/>
          </a:stretch>
        </p:blipFill>
        <p:spPr>
          <a:xfrm>
            <a:off x="3818769" y="2008781"/>
            <a:ext cx="5458587" cy="4674293"/>
          </a:xfrm>
          <a:prstGeom prst="rect">
            <a:avLst/>
          </a:prstGeom>
        </p:spPr>
      </p:pic>
    </p:spTree>
    <p:extLst>
      <p:ext uri="{BB962C8B-B14F-4D97-AF65-F5344CB8AC3E}">
        <p14:creationId xmlns:p14="http://schemas.microsoft.com/office/powerpoint/2010/main" val="365057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11</a:t>
            </a:fld>
            <a:endParaRPr lang="fr-FR" noProof="0"/>
          </a:p>
        </p:txBody>
      </p:sp>
      <p:sp>
        <p:nvSpPr>
          <p:cNvPr id="3" name="Rectangle 2"/>
          <p:cNvSpPr/>
          <p:nvPr/>
        </p:nvSpPr>
        <p:spPr>
          <a:xfrm>
            <a:off x="1314137" y="1350488"/>
            <a:ext cx="10208242" cy="1551963"/>
          </a:xfrm>
          <a:prstGeom prst="rect">
            <a:avLst/>
          </a:prstGeom>
        </p:spPr>
        <p:txBody>
          <a:bodyPr wrap="square">
            <a:spAutoFit/>
          </a:bodyPr>
          <a:lstStyle/>
          <a:p>
            <a:pPr marL="571500" indent="-571500" algn="ctr">
              <a:lnSpc>
                <a:spcPct val="107000"/>
              </a:lnSpc>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IMPLEMENTATION &amp; REALISATION(4/6)</a:t>
            </a:r>
          </a:p>
          <a:p>
            <a:pPr>
              <a:lnSpc>
                <a:spcPct val="107000"/>
              </a:lnSpc>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0"/>
              </a:spcAft>
            </a:pP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8C994129-28BE-1A6F-FFA6-DCC0ABF4E502}"/>
              </a:ext>
            </a:extLst>
          </p:cNvPr>
          <p:cNvPicPr>
            <a:picLocks noChangeAspect="1"/>
          </p:cNvPicPr>
          <p:nvPr/>
        </p:nvPicPr>
        <p:blipFill>
          <a:blip r:embed="rId3"/>
          <a:stretch>
            <a:fillRect/>
          </a:stretch>
        </p:blipFill>
        <p:spPr>
          <a:xfrm>
            <a:off x="2960375" y="2065106"/>
            <a:ext cx="7278116" cy="4488530"/>
          </a:xfrm>
          <a:prstGeom prst="rect">
            <a:avLst/>
          </a:prstGeom>
        </p:spPr>
      </p:pic>
    </p:spTree>
    <p:extLst>
      <p:ext uri="{BB962C8B-B14F-4D97-AF65-F5344CB8AC3E}">
        <p14:creationId xmlns:p14="http://schemas.microsoft.com/office/powerpoint/2010/main" val="18437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12</a:t>
            </a:fld>
            <a:endParaRPr lang="fr-FR" noProof="0"/>
          </a:p>
        </p:txBody>
      </p:sp>
      <p:sp>
        <p:nvSpPr>
          <p:cNvPr id="3" name="Rectangle 2"/>
          <p:cNvSpPr/>
          <p:nvPr/>
        </p:nvSpPr>
        <p:spPr>
          <a:xfrm>
            <a:off x="1314137" y="1350488"/>
            <a:ext cx="10208242" cy="1551963"/>
          </a:xfrm>
          <a:prstGeom prst="rect">
            <a:avLst/>
          </a:prstGeom>
        </p:spPr>
        <p:txBody>
          <a:bodyPr wrap="square">
            <a:spAutoFit/>
          </a:bodyPr>
          <a:lstStyle/>
          <a:p>
            <a:pPr marL="571500" indent="-571500" algn="ctr">
              <a:lnSpc>
                <a:spcPct val="107000"/>
              </a:lnSpc>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IMPLEMENTATION &amp; REALISATION(5/6)</a:t>
            </a:r>
          </a:p>
          <a:p>
            <a:pPr>
              <a:lnSpc>
                <a:spcPct val="107000"/>
              </a:lnSpc>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0"/>
              </a:spcAft>
            </a:pP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D5D9EA30-2D2F-F350-0FAC-564BADE5CC6F}"/>
              </a:ext>
            </a:extLst>
          </p:cNvPr>
          <p:cNvPicPr>
            <a:picLocks noChangeAspect="1"/>
          </p:cNvPicPr>
          <p:nvPr/>
        </p:nvPicPr>
        <p:blipFill>
          <a:blip r:embed="rId3"/>
          <a:stretch>
            <a:fillRect/>
          </a:stretch>
        </p:blipFill>
        <p:spPr>
          <a:xfrm>
            <a:off x="2506894" y="2126469"/>
            <a:ext cx="8825501" cy="4316620"/>
          </a:xfrm>
          <a:prstGeom prst="rect">
            <a:avLst/>
          </a:prstGeom>
        </p:spPr>
      </p:pic>
    </p:spTree>
    <p:extLst>
      <p:ext uri="{BB962C8B-B14F-4D97-AF65-F5344CB8AC3E}">
        <p14:creationId xmlns:p14="http://schemas.microsoft.com/office/powerpoint/2010/main" val="398232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13</a:t>
            </a:fld>
            <a:endParaRPr lang="fr-FR" noProof="0"/>
          </a:p>
        </p:txBody>
      </p:sp>
      <p:sp>
        <p:nvSpPr>
          <p:cNvPr id="3" name="Rectangle 2"/>
          <p:cNvSpPr/>
          <p:nvPr/>
        </p:nvSpPr>
        <p:spPr>
          <a:xfrm>
            <a:off x="1314137" y="1350488"/>
            <a:ext cx="10208242" cy="1551963"/>
          </a:xfrm>
          <a:prstGeom prst="rect">
            <a:avLst/>
          </a:prstGeom>
        </p:spPr>
        <p:txBody>
          <a:bodyPr wrap="square">
            <a:spAutoFit/>
          </a:bodyPr>
          <a:lstStyle/>
          <a:p>
            <a:pPr marL="571500" indent="-571500" algn="ctr">
              <a:lnSpc>
                <a:spcPct val="107000"/>
              </a:lnSpc>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IMPLEMENTATION &amp; </a:t>
            </a:r>
            <a:r>
              <a:rPr lang="fr-FR" sz="2800" b="1">
                <a:effectLst/>
                <a:latin typeface="Times New Roman" panose="02020603050405020304" pitchFamily="18" charset="0"/>
                <a:ea typeface="Times New Roman" panose="02020603050405020304" pitchFamily="18" charset="0"/>
              </a:rPr>
              <a:t>REALISATION(6/6)</a:t>
            </a:r>
            <a:endParaRPr lang="fr-FR" sz="2800" b="1" dirty="0">
              <a:effectLst/>
              <a:latin typeface="Times New Roman" panose="02020603050405020304" pitchFamily="18" charset="0"/>
              <a:ea typeface="Times New Roman" panose="02020603050405020304" pitchFamily="18" charset="0"/>
            </a:endParaRPr>
          </a:p>
          <a:p>
            <a:pPr>
              <a:lnSpc>
                <a:spcPct val="107000"/>
              </a:lnSpc>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0"/>
              </a:spcAft>
            </a:pP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AA2CC2C7-9247-0503-A482-B7DF9A6DDE0A}"/>
              </a:ext>
            </a:extLst>
          </p:cNvPr>
          <p:cNvPicPr>
            <a:picLocks noChangeAspect="1"/>
          </p:cNvPicPr>
          <p:nvPr/>
        </p:nvPicPr>
        <p:blipFill>
          <a:blip r:embed="rId3"/>
          <a:stretch>
            <a:fillRect/>
          </a:stretch>
        </p:blipFill>
        <p:spPr>
          <a:xfrm>
            <a:off x="2589087" y="2384692"/>
            <a:ext cx="9102904" cy="3141716"/>
          </a:xfrm>
          <a:prstGeom prst="rect">
            <a:avLst/>
          </a:prstGeom>
        </p:spPr>
      </p:pic>
    </p:spTree>
    <p:extLst>
      <p:ext uri="{BB962C8B-B14F-4D97-AF65-F5344CB8AC3E}">
        <p14:creationId xmlns:p14="http://schemas.microsoft.com/office/powerpoint/2010/main" val="318959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14</a:t>
            </a:fld>
            <a:endParaRPr lang="fr-FR" noProof="0"/>
          </a:p>
        </p:txBody>
      </p:sp>
      <p:sp>
        <p:nvSpPr>
          <p:cNvPr id="3" name="Rectangle 2"/>
          <p:cNvSpPr/>
          <p:nvPr/>
        </p:nvSpPr>
        <p:spPr>
          <a:xfrm>
            <a:off x="1237326" y="1514969"/>
            <a:ext cx="10374496" cy="1353512"/>
          </a:xfrm>
          <a:prstGeom prst="rect">
            <a:avLst/>
          </a:prstGeom>
        </p:spPr>
        <p:txBody>
          <a:bodyPr wrap="square">
            <a:spAutoFit/>
          </a:bodyPr>
          <a:lstStyle/>
          <a:p>
            <a:pPr marL="114300" indent="-342900">
              <a:spcBef>
                <a:spcPts val="1200"/>
              </a:spcBef>
              <a:spcAft>
                <a:spcPts val="1200"/>
              </a:spcAft>
              <a:buFont typeface="Wingdings" panose="05000000000000000000" pitchFamily="2" charset="2"/>
              <a:buChar char="q"/>
            </a:pPr>
            <a:r>
              <a:rPr lang="fr-FR" sz="2600" b="1" dirty="0">
                <a:effectLst/>
                <a:latin typeface="Times New Roman" panose="02020603050405020304" pitchFamily="18" charset="0"/>
                <a:ea typeface="Times New Roman" panose="02020603050405020304" pitchFamily="18" charset="0"/>
              </a:rPr>
              <a:t>ARGUMENTONS DANS LE RAPPORT SI LA TECHNOLOGIE EN QUESTION EST ADAPTÉE POUR NOTRE BESOIN</a:t>
            </a:r>
            <a:endParaRPr lang="fr-FR" sz="2600" b="1" dirty="0">
              <a:latin typeface="Times New Roman" panose="02020603050405020304" pitchFamily="18" charset="0"/>
              <a:cs typeface="Times New Roman" panose="02020603050405020304" pitchFamily="18" charset="0"/>
            </a:endParaRPr>
          </a:p>
          <a:p>
            <a:pPr lvl="0" algn="just">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33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15</a:t>
            </a:fld>
            <a:endParaRPr lang="fr-FR" noProof="0"/>
          </a:p>
        </p:txBody>
      </p:sp>
      <p:sp>
        <p:nvSpPr>
          <p:cNvPr id="3" name="Rectangle 2"/>
          <p:cNvSpPr/>
          <p:nvPr/>
        </p:nvSpPr>
        <p:spPr>
          <a:xfrm>
            <a:off x="1805940" y="1637299"/>
            <a:ext cx="9554787" cy="3108543"/>
          </a:xfrm>
          <a:prstGeom prst="rect">
            <a:avLst/>
          </a:prstGeom>
        </p:spPr>
        <p:txBody>
          <a:bodyPr wrap="square">
            <a:spAutoFit/>
          </a:bodyPr>
          <a:lstStyle/>
          <a:p>
            <a:pPr algn="ctr"/>
            <a:r>
              <a:rPr lang="fr-FR" sz="2800" dirty="0">
                <a:latin typeface="Times New Roman" panose="02020603050405020304" pitchFamily="18" charset="0"/>
                <a:ea typeface="Calibri" panose="020F0502020204030204" pitchFamily="34" charset="0"/>
                <a:cs typeface="Times New Roman" panose="02020603050405020304" pitchFamily="18" charset="0"/>
              </a:rPr>
              <a:t>CONCLUSION</a:t>
            </a:r>
          </a:p>
          <a:p>
            <a:r>
              <a:rPr lang="fr-FR" sz="2800" b="0" i="0" dirty="0">
                <a:effectLst/>
                <a:latin typeface="Times New Roman" panose="02020603050405020304" pitchFamily="18" charset="0"/>
                <a:cs typeface="Times New Roman" panose="02020603050405020304" pitchFamily="18" charset="0"/>
              </a:rPr>
              <a:t>En somme, La blockchain est une technologie qui crée des opportunités spécifiques aux yeux de différents acteurs. Certains la perçoivent comme un outil capable de désintermédier la confiance avec la création d’applications décentralisées leur permettant d’interagir les uns avec les autres et d’échanger de la valeur sans aucun intermédiaire de confiance. </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3420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60511" y="2641737"/>
            <a:ext cx="9404723" cy="1400530"/>
          </a:xfrm>
        </p:spPr>
        <p:txBody>
          <a:bodyPr/>
          <a:lstStyle/>
          <a:p>
            <a:r>
              <a:rPr lang="fr-FR" sz="4800" dirty="0">
                <a:latin typeface="Times New Roman" panose="02020603050405020304" pitchFamily="18" charset="0"/>
                <a:cs typeface="Times New Roman" panose="02020603050405020304" pitchFamily="18" charset="0"/>
              </a:rPr>
              <a:t>MERCI DE VOTRE ATTENTION</a:t>
            </a:r>
          </a:p>
        </p:txBody>
      </p:sp>
      <p:sp>
        <p:nvSpPr>
          <p:cNvPr id="3" name="Espace réservé du numéro de diapositive 2"/>
          <p:cNvSpPr>
            <a:spLocks noGrp="1"/>
          </p:cNvSpPr>
          <p:nvPr>
            <p:ph type="sldNum" sz="quarter" idx="12"/>
          </p:nvPr>
        </p:nvSpPr>
        <p:spPr/>
        <p:txBody>
          <a:bodyPr/>
          <a:lstStyle/>
          <a:p>
            <a:pPr rtl="0"/>
            <a:fld id="{69E57DC2-970A-4B3E-BB1C-7A09969E49DF}" type="slidenum">
              <a:rPr lang="fr-FR" noProof="0" smtClean="0"/>
              <a:pPr rtl="0"/>
              <a:t>16</a:t>
            </a:fld>
            <a:endParaRPr lang="fr-FR" noProof="0"/>
          </a:p>
        </p:txBody>
      </p:sp>
    </p:spTree>
    <p:extLst>
      <p:ext uri="{BB962C8B-B14F-4D97-AF65-F5344CB8AC3E}">
        <p14:creationId xmlns:p14="http://schemas.microsoft.com/office/powerpoint/2010/main" val="248077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2</a:t>
            </a:fld>
            <a:endParaRPr lang="fr-FR" noProof="0"/>
          </a:p>
        </p:txBody>
      </p:sp>
      <p:sp>
        <p:nvSpPr>
          <p:cNvPr id="3" name="Rectangle 2"/>
          <p:cNvSpPr/>
          <p:nvPr/>
        </p:nvSpPr>
        <p:spPr>
          <a:xfrm>
            <a:off x="2031794" y="474345"/>
            <a:ext cx="9365672" cy="5940088"/>
          </a:xfrm>
          <a:prstGeom prst="rect">
            <a:avLst/>
          </a:prstGeom>
        </p:spPr>
        <p:txBody>
          <a:bodyPr wrap="square">
            <a:spAutoFit/>
          </a:bodyPr>
          <a:lstStyle/>
          <a:p>
            <a:pPr algn="ctr"/>
            <a:r>
              <a:rPr lang="fr-FR"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a:t>
            </a:r>
          </a:p>
          <a:p>
            <a:r>
              <a:rPr lang="fr-FR" sz="2400" b="1" dirty="0">
                <a:latin typeface="Times New Roman" panose="02020603050405020304" pitchFamily="18" charset="0"/>
                <a:cs typeface="Times New Roman" panose="02020603050405020304" pitchFamily="18" charset="0"/>
              </a:rPr>
              <a:t>INTRODUCTION</a:t>
            </a:r>
            <a:endParaRPr lang="fr-FR" sz="2400" b="1"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q"/>
            </a:pPr>
            <a:r>
              <a:rPr lang="fr-FR" sz="2400" b="1" dirty="0">
                <a:effectLst/>
                <a:latin typeface="Times New Roman" panose="02020603050405020304" pitchFamily="18" charset="0"/>
                <a:ea typeface="Times New Roman" panose="02020603050405020304" pitchFamily="18" charset="0"/>
              </a:rPr>
              <a:t>DÉFINITION DES TERMES IMPORTANTS </a:t>
            </a:r>
          </a:p>
          <a:p>
            <a:pPr marL="114300" indent="-342900" algn="just">
              <a:spcBef>
                <a:spcPts val="1200"/>
              </a:spcBef>
              <a:spcAft>
                <a:spcPts val="1200"/>
              </a:spcAft>
              <a:buFont typeface="Wingdings" panose="05000000000000000000" pitchFamily="2" charset="2"/>
              <a:buChar char="q"/>
            </a:pPr>
            <a:r>
              <a:rPr lang="fr-FR" sz="2400" b="1" dirty="0">
                <a:effectLst/>
                <a:latin typeface="Times New Roman" panose="02020603050405020304" pitchFamily="18" charset="0"/>
                <a:ea typeface="Times New Roman" panose="02020603050405020304" pitchFamily="18" charset="0"/>
              </a:rPr>
              <a:t>RÉSUMÉ SUR LES ÉTAPES DE LA TRANSACTION</a:t>
            </a:r>
          </a:p>
          <a:p>
            <a:pPr marL="114300" indent="-342900" algn="just">
              <a:spcBef>
                <a:spcPts val="1200"/>
              </a:spcBef>
              <a:spcAft>
                <a:spcPts val="1200"/>
              </a:spcAft>
              <a:buFont typeface="Wingdings" panose="05000000000000000000" pitchFamily="2" charset="2"/>
              <a:buChar char="q"/>
            </a:pPr>
            <a:r>
              <a:rPr lang="fr-FR" sz="2400" b="1" dirty="0">
                <a:effectLst/>
                <a:latin typeface="Times New Roman" panose="02020603050405020304" pitchFamily="18" charset="0"/>
                <a:ea typeface="Times New Roman" panose="02020603050405020304" pitchFamily="18" charset="0"/>
              </a:rPr>
              <a:t>ETUDE DES CONCEPTS DE SIGNATURE MULTIPLE</a:t>
            </a:r>
          </a:p>
          <a:p>
            <a:pPr marL="114300" indent="-342900" algn="just">
              <a:spcBef>
                <a:spcPts val="1200"/>
              </a:spcBef>
              <a:spcAft>
                <a:spcPts val="1200"/>
              </a:spcAft>
              <a:buFont typeface="Wingdings" panose="05000000000000000000" pitchFamily="2" charset="2"/>
              <a:buChar char="q"/>
            </a:pPr>
            <a:r>
              <a:rPr lang="fr-FR" sz="2400" b="1" dirty="0">
                <a:effectLst/>
                <a:latin typeface="Times New Roman" panose="02020603050405020304" pitchFamily="18" charset="0"/>
                <a:ea typeface="Times New Roman" panose="02020603050405020304" pitchFamily="18" charset="0"/>
              </a:rPr>
              <a:t>IMPLEMENTATION &amp; REALISATION</a:t>
            </a:r>
          </a:p>
          <a:p>
            <a:pPr marL="114300" indent="-342900" algn="just">
              <a:spcBef>
                <a:spcPts val="1200"/>
              </a:spcBef>
              <a:spcAft>
                <a:spcPts val="1200"/>
              </a:spcAft>
              <a:buFont typeface="Wingdings" panose="05000000000000000000" pitchFamily="2" charset="2"/>
              <a:buChar char="q"/>
            </a:pPr>
            <a:r>
              <a:rPr lang="fr-FR" sz="2400" b="1" dirty="0">
                <a:effectLst/>
                <a:latin typeface="Times New Roman" panose="02020603050405020304" pitchFamily="18" charset="0"/>
                <a:ea typeface="Times New Roman" panose="02020603050405020304" pitchFamily="18" charset="0"/>
              </a:rPr>
              <a:t>ARGUMENTONS DANS LE RAPPORT SI LA TECHNOLOGIE EN QUESTION EST ADAPTÉE POUR NOTRE BESOIN</a:t>
            </a:r>
            <a:endParaRPr lang="fr-FR" sz="2400" b="1" dirty="0">
              <a:latin typeface="Times New Roman" panose="02020603050405020304" pitchFamily="18" charset="0"/>
              <a:cs typeface="Times New Roman" panose="02020603050405020304" pitchFamily="18" charset="0"/>
            </a:endParaRPr>
          </a:p>
          <a:p>
            <a:r>
              <a:rPr lang="fr-FR" sz="2400" b="1" dirty="0">
                <a:latin typeface="Times New Roman" panose="02020603050405020304" pitchFamily="18" charset="0"/>
                <a:cs typeface="Times New Roman" panose="02020603050405020304" pitchFamily="18" charset="0"/>
              </a:rPr>
              <a:t>CONCLUSION</a:t>
            </a:r>
          </a:p>
          <a:p>
            <a:pPr algn="ctr"/>
            <a:endParaRPr lang="fr-FR"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37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B9F8D8-6632-2467-741A-001F5978E905}"/>
              </a:ext>
            </a:extLst>
          </p:cNvPr>
          <p:cNvSpPr>
            <a:spLocks noGrp="1"/>
          </p:cNvSpPr>
          <p:nvPr>
            <p:ph type="sldNum" sz="quarter" idx="12"/>
          </p:nvPr>
        </p:nvSpPr>
        <p:spPr/>
        <p:txBody>
          <a:bodyPr/>
          <a:lstStyle/>
          <a:p>
            <a:pPr rtl="0"/>
            <a:fld id="{69E57DC2-970A-4B3E-BB1C-7A09969E49DF}" type="slidenum">
              <a:rPr lang="fr-FR" noProof="0" smtClean="0"/>
              <a:t>3</a:t>
            </a:fld>
            <a:endParaRPr lang="fr-FR" noProof="0"/>
          </a:p>
        </p:txBody>
      </p:sp>
      <p:sp>
        <p:nvSpPr>
          <p:cNvPr id="4" name="ZoneTexte 3">
            <a:extLst>
              <a:ext uri="{FF2B5EF4-FFF2-40B4-BE49-F238E27FC236}">
                <a16:creationId xmlns:a16="http://schemas.microsoft.com/office/drawing/2014/main" id="{0F8D9468-9921-6D91-7A10-C58BC28AE210}"/>
              </a:ext>
            </a:extLst>
          </p:cNvPr>
          <p:cNvSpPr txBox="1"/>
          <p:nvPr/>
        </p:nvSpPr>
        <p:spPr>
          <a:xfrm>
            <a:off x="1962365" y="1989859"/>
            <a:ext cx="9400852" cy="4057265"/>
          </a:xfrm>
          <a:prstGeom prst="rect">
            <a:avLst/>
          </a:prstGeom>
          <a:noFill/>
        </p:spPr>
        <p:txBody>
          <a:bodyPr wrap="square">
            <a:spAutoFit/>
          </a:bodyPr>
          <a:lstStyle/>
          <a:p>
            <a:pPr lvl="0" algn="ctr">
              <a:lnSpc>
                <a:spcPct val="107000"/>
              </a:lnSpc>
              <a:spcAft>
                <a:spcPts val="0"/>
              </a:spcAft>
            </a:pPr>
            <a:r>
              <a:rPr lang="fr-FR" sz="2800" b="1" dirty="0">
                <a:effectLst/>
                <a:latin typeface="Times New Roman" panose="02020603050405020304" pitchFamily="18" charset="0"/>
                <a:ea typeface="Times New Roman" panose="02020603050405020304" pitchFamily="18" charset="0"/>
              </a:rPr>
              <a:t>INTRODUCTION</a:t>
            </a:r>
          </a:p>
          <a:p>
            <a:pPr algn="just">
              <a:lnSpc>
                <a:spcPct val="107000"/>
              </a:lnSpc>
              <a:spcBef>
                <a:spcPts val="1200"/>
              </a:spcBef>
              <a:spcAft>
                <a:spcPts val="1200"/>
              </a:spcAft>
            </a:pPr>
            <a:r>
              <a:rPr lang="fr-FR" sz="2400" dirty="0">
                <a:effectLst/>
                <a:latin typeface="Times New Roman" panose="02020603050405020304" pitchFamily="18" charset="0"/>
                <a:ea typeface="Times New Roman" panose="02020603050405020304" pitchFamily="18" charset="0"/>
                <a:cs typeface="Arial" panose="020B0604020202020204" pitchFamily="34" charset="0"/>
              </a:rPr>
              <a:t>Ce contexte nous oriente sur les problèmes que rencontre la population dans le domaine de </a:t>
            </a:r>
            <a:r>
              <a:rPr lang="fr-FR" sz="2400" dirty="0" smtClean="0">
                <a:effectLst/>
                <a:latin typeface="Times New Roman" panose="02020603050405020304" pitchFamily="18" charset="0"/>
                <a:ea typeface="Times New Roman" panose="02020603050405020304" pitchFamily="18" charset="0"/>
                <a:cs typeface="Arial" panose="020B0604020202020204" pitchFamily="34" charset="0"/>
              </a:rPr>
              <a:t>légitimité </a:t>
            </a:r>
            <a:r>
              <a:rPr lang="fr-FR" sz="2400" dirty="0">
                <a:effectLst/>
                <a:latin typeface="Times New Roman" panose="02020603050405020304" pitchFamily="18" charset="0"/>
                <a:ea typeface="Times New Roman" panose="02020603050405020304" pitchFamily="18" charset="0"/>
                <a:cs typeface="Arial" panose="020B0604020202020204" pitchFamily="34" charset="0"/>
              </a:rPr>
              <a:t>des terres qui doit être cadré par le foncier. Ces problèmes sur les terres au Sénégal sont causés par la non déclaration de certaines terres sur les registres d’immatriculation (sachant qu’il y’a des terres au Sénégal qui n’appartiennent ni à l’Etat ni des personnes lambda et que des malhonnêtes peuvent s’approprier et l’utiliser à leurs guise). Donc il y a un fort manque de sécurité si on veut acheter des terres légales.</a:t>
            </a:r>
            <a:endParaRPr lang="fr-FR" sz="2400" dirty="0">
              <a:effectLst/>
              <a:latin typeface="Calibri" panose="020F0502020204030204" pitchFamily="34" charset="0"/>
              <a:ea typeface="Calibri" panose="020F0502020204030204" pitchFamily="34" charset="0"/>
              <a:cs typeface="Arial" panose="020B0604020202020204" pitchFamily="34" charset="0"/>
            </a:endParaRPr>
          </a:p>
          <a:p>
            <a:pPr lvl="0" algn="ctr">
              <a:lnSpc>
                <a:spcPct val="107000"/>
              </a:lnSpc>
              <a:spcAft>
                <a:spcPts val="0"/>
              </a:spcAft>
            </a:pPr>
            <a:endParaRPr lang="fr-FR"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181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4</a:t>
            </a:fld>
            <a:endParaRPr lang="fr-FR" noProof="0"/>
          </a:p>
        </p:txBody>
      </p:sp>
      <p:sp>
        <p:nvSpPr>
          <p:cNvPr id="3" name="Rectangle 2"/>
          <p:cNvSpPr/>
          <p:nvPr/>
        </p:nvSpPr>
        <p:spPr>
          <a:xfrm>
            <a:off x="1083213" y="1062906"/>
            <a:ext cx="10208242" cy="4878259"/>
          </a:xfrm>
          <a:prstGeom prst="rect">
            <a:avLst/>
          </a:prstGeom>
        </p:spPr>
        <p:txBody>
          <a:bodyPr wrap="square">
            <a:spAutoFit/>
          </a:bodyPr>
          <a:lstStyle/>
          <a:p>
            <a:pPr lvl="0" algn="ctr">
              <a:lnSpc>
                <a:spcPct val="107000"/>
              </a:lnSpc>
              <a:spcAft>
                <a:spcPts val="0"/>
              </a:spcAft>
            </a:pPr>
            <a:endParaRPr lang="fr-FR" sz="2800" b="1" dirty="0">
              <a:effectLst/>
              <a:latin typeface="Times New Roman" panose="02020603050405020304" pitchFamily="18" charset="0"/>
              <a:ea typeface="Times New Roman" panose="02020603050405020304" pitchFamily="18" charset="0"/>
            </a:endParaRPr>
          </a:p>
          <a:p>
            <a:pPr marL="571500" lvl="0" indent="-571500" algn="ctr">
              <a:lnSpc>
                <a:spcPct val="107000"/>
              </a:lnSpc>
              <a:spcAft>
                <a:spcPts val="0"/>
              </a:spcAft>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DÉFINITION DES TERMES IMPORTANTS</a:t>
            </a:r>
          </a:p>
          <a:p>
            <a:pPr marL="457200" lvl="0" indent="-457200">
              <a:lnSpc>
                <a:spcPct val="107000"/>
              </a:lnSpc>
              <a:spcAft>
                <a:spcPts val="0"/>
              </a:spcAft>
              <a:buFont typeface="Wingdings" panose="05000000000000000000" pitchFamily="2" charset="2"/>
              <a:buChar char="Ø"/>
            </a:pPr>
            <a:r>
              <a:rPr lang="fr-FR" sz="3200" b="1" dirty="0">
                <a:effectLst/>
                <a:latin typeface="Times New Roman" panose="02020603050405020304" pitchFamily="18" charset="0"/>
                <a:ea typeface="Times New Roman" panose="02020603050405020304" pitchFamily="18" charset="0"/>
                <a:cs typeface="Times New Roman" panose="02020603050405020304" pitchFamily="18" charset="0"/>
              </a:rPr>
              <a:t>Foncier</a:t>
            </a:r>
            <a:endParaRPr lang="fr-FR" sz="32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nSpc>
                <a:spcPct val="107000"/>
              </a:lnSpc>
              <a:spcAft>
                <a:spcPts val="0"/>
              </a:spcAft>
              <a:buFont typeface="Wingdings" panose="05000000000000000000" pitchFamily="2" charset="2"/>
              <a:buChar char="Ø"/>
            </a:pPr>
            <a:r>
              <a:rPr lang="fr-FR" sz="3200" b="1" dirty="0">
                <a:effectLst/>
                <a:latin typeface="Times New Roman" panose="02020603050405020304" pitchFamily="18" charset="0"/>
                <a:ea typeface="Times New Roman" panose="02020603050405020304" pitchFamily="18" charset="0"/>
                <a:cs typeface="Times New Roman" panose="02020603050405020304" pitchFamily="18" charset="0"/>
              </a:rPr>
              <a:t>Digitalisation</a:t>
            </a:r>
          </a:p>
          <a:p>
            <a:pPr marL="457200" lvl="0" indent="-457200">
              <a:lnSpc>
                <a:spcPct val="107000"/>
              </a:lnSpc>
              <a:spcAft>
                <a:spcPts val="0"/>
              </a:spcAft>
              <a:buFont typeface="Wingdings" panose="05000000000000000000" pitchFamily="2" charset="2"/>
              <a:buChar char="Ø"/>
            </a:pPr>
            <a:r>
              <a:rPr lang="fr-FR" sz="3200" b="1" dirty="0">
                <a:effectLst/>
                <a:latin typeface="Times New Roman" panose="02020603050405020304" pitchFamily="18" charset="0"/>
                <a:ea typeface="Times New Roman" panose="02020603050405020304" pitchFamily="18" charset="0"/>
                <a:cs typeface="Times New Roman" panose="02020603050405020304" pitchFamily="18" charset="0"/>
              </a:rPr>
              <a:t>Blockchain</a:t>
            </a:r>
            <a:endParaRPr lang="fr-FR" sz="32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nSpc>
                <a:spcPct val="107000"/>
              </a:lnSpc>
              <a:spcAft>
                <a:spcPts val="0"/>
              </a:spcAft>
              <a:buFont typeface="Wingdings" panose="05000000000000000000" pitchFamily="2" charset="2"/>
              <a:buChar char="Ø"/>
            </a:pPr>
            <a:r>
              <a:rPr lang="fr-FR" sz="3200" b="1" dirty="0">
                <a:effectLst/>
                <a:latin typeface="Times New Roman" panose="02020603050405020304" pitchFamily="18" charset="0"/>
                <a:ea typeface="Times New Roman" panose="02020603050405020304" pitchFamily="18" charset="0"/>
                <a:cs typeface="Times New Roman" panose="02020603050405020304" pitchFamily="18" charset="0"/>
              </a:rPr>
              <a:t>Signature</a:t>
            </a:r>
          </a:p>
          <a:p>
            <a:pPr marL="457200" lvl="0" indent="-457200">
              <a:lnSpc>
                <a:spcPct val="107000"/>
              </a:lnSpc>
              <a:spcAft>
                <a:spcPts val="0"/>
              </a:spcAft>
              <a:buFont typeface="Wingdings" panose="05000000000000000000" pitchFamily="2" charset="2"/>
              <a:buChar char="Ø"/>
            </a:pPr>
            <a:r>
              <a:rPr lang="fr-FR" sz="3200" b="1" dirty="0">
                <a:effectLst/>
                <a:latin typeface="Times New Roman" panose="02020603050405020304" pitchFamily="18" charset="0"/>
                <a:ea typeface="Times New Roman" panose="02020603050405020304" pitchFamily="18" charset="0"/>
                <a:cs typeface="Times New Roman" panose="02020603050405020304" pitchFamily="18" charset="0"/>
              </a:rPr>
              <a:t>Signature multiple </a:t>
            </a:r>
            <a:endParaRPr lang="fr-FR" sz="32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nSpc>
                <a:spcPct val="107000"/>
              </a:lnSpc>
              <a:spcAft>
                <a:spcPts val="0"/>
              </a:spcAft>
              <a:buFont typeface="Wingdings" panose="05000000000000000000" pitchFamily="2" charset="2"/>
              <a:buChar char="Ø"/>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Corda </a:t>
            </a:r>
            <a:r>
              <a:rPr lang="fr-FR"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3200" b="1" dirty="0">
              <a:latin typeface="Times New Roman" panose="02020603050405020304" pitchFamily="18" charset="0"/>
              <a:ea typeface="Calibri" panose="020F0502020204030204" pitchFamily="34" charset="0"/>
              <a:cs typeface="Times New Roman" panose="02020603050405020304" pitchFamily="18" charset="0"/>
            </a:endParaRPr>
          </a:p>
          <a:p>
            <a:pPr lvl="0" algn="ctr">
              <a:lnSpc>
                <a:spcPct val="107000"/>
              </a:lnSpc>
              <a:spcAft>
                <a:spcPts val="0"/>
              </a:spcAft>
            </a:pP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03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5</a:t>
            </a:fld>
            <a:endParaRPr lang="fr-FR" noProof="0"/>
          </a:p>
        </p:txBody>
      </p:sp>
      <p:sp>
        <p:nvSpPr>
          <p:cNvPr id="3" name="Rectangle 2"/>
          <p:cNvSpPr/>
          <p:nvPr/>
        </p:nvSpPr>
        <p:spPr>
          <a:xfrm>
            <a:off x="1559560" y="1881129"/>
            <a:ext cx="10208242" cy="2309415"/>
          </a:xfrm>
          <a:prstGeom prst="rect">
            <a:avLst/>
          </a:prstGeom>
        </p:spPr>
        <p:txBody>
          <a:bodyPr wrap="square">
            <a:spAutoFit/>
          </a:bodyPr>
          <a:lstStyle/>
          <a:p>
            <a:pPr marL="571500" indent="-571500" algn="ctr">
              <a:lnSpc>
                <a:spcPct val="107000"/>
              </a:lnSpc>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RÉSUMÉ SUR LES ÉTAPES DE LA TRANSACTION</a:t>
            </a:r>
          </a:p>
          <a:p>
            <a:pPr algn="ctr">
              <a:lnSpc>
                <a:spcPct val="107000"/>
              </a:lnSpc>
            </a:pPr>
            <a:endParaRPr lang="fr-FR" sz="2800" b="1" dirty="0">
              <a:effectLst/>
              <a:latin typeface="Times New Roman" panose="02020603050405020304" pitchFamily="18" charset="0"/>
              <a:ea typeface="Times New Roman" panose="02020603050405020304" pitchFamily="18" charset="0"/>
            </a:endParaRPr>
          </a:p>
          <a:p>
            <a:pPr marL="342900" indent="-342900">
              <a:lnSpc>
                <a:spcPct val="107000"/>
              </a:lnSpc>
              <a:buFont typeface="Wingdings" panose="05000000000000000000" pitchFamily="2" charset="2"/>
              <a:buChar char="Ø"/>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Gestion de transaction au sein d’une blockchain</a:t>
            </a:r>
          </a:p>
          <a:p>
            <a:pPr>
              <a:lnSpc>
                <a:spcPct val="107000"/>
              </a:lnSpc>
            </a:pPr>
            <a:endParaRPr lang="fr-FR"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Les données de transaction</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996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6</a:t>
            </a:fld>
            <a:endParaRPr lang="fr-FR" noProof="0"/>
          </a:p>
        </p:txBody>
      </p:sp>
      <p:sp>
        <p:nvSpPr>
          <p:cNvPr id="3" name="Rectangle 2"/>
          <p:cNvSpPr/>
          <p:nvPr/>
        </p:nvSpPr>
        <p:spPr>
          <a:xfrm>
            <a:off x="1585510" y="2059405"/>
            <a:ext cx="10208242" cy="3270767"/>
          </a:xfrm>
          <a:prstGeom prst="rect">
            <a:avLst/>
          </a:prstGeom>
        </p:spPr>
        <p:txBody>
          <a:bodyPr wrap="square">
            <a:spAutoFit/>
          </a:bodyPr>
          <a:lstStyle/>
          <a:p>
            <a:pPr marL="571500" indent="-571500" algn="ctr">
              <a:lnSpc>
                <a:spcPct val="107000"/>
              </a:lnSpc>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ETUDE DES CONCEPTS DE SIGNATURE MULTIPLE</a:t>
            </a:r>
          </a:p>
          <a:p>
            <a:pPr algn="ctr">
              <a:lnSpc>
                <a:spcPct val="107000"/>
              </a:lnSpc>
            </a:pPr>
            <a:endParaRPr lang="fr-FR" sz="2800" b="1" dirty="0">
              <a:effectLst/>
              <a:latin typeface="Times New Roman" panose="02020603050405020304" pitchFamily="18" charset="0"/>
              <a:ea typeface="Times New Roman" panose="02020603050405020304" pitchFamily="18" charset="0"/>
            </a:endParaRPr>
          </a:p>
          <a:p>
            <a:pPr>
              <a:lnSpc>
                <a:spcPct val="107000"/>
              </a:lnSpc>
            </a:pP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Signer une transaction va ajouter une propriété « Proof » dans l’objet de cette dite transaction, cette entrée est un simple tableau qui contiendra notre signature, preuve que nous avons bien signé ces données avec notre compte et qui pourrait contenir jusqu’à 7 autres signatures dans le cas d’une transaction Multisig.</a:t>
            </a:r>
            <a:endParaRPr lang="fr-FR" sz="24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0"/>
              </a:spcAft>
            </a:pPr>
            <a:endParaRPr lang="fr-FR" sz="4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08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7</a:t>
            </a:fld>
            <a:endParaRPr lang="fr-FR" noProof="0"/>
          </a:p>
        </p:txBody>
      </p:sp>
      <p:sp>
        <p:nvSpPr>
          <p:cNvPr id="3" name="Rectangle 2"/>
          <p:cNvSpPr/>
          <p:nvPr/>
        </p:nvSpPr>
        <p:spPr>
          <a:xfrm>
            <a:off x="1314137" y="1350488"/>
            <a:ext cx="10208242" cy="5108514"/>
          </a:xfrm>
          <a:prstGeom prst="rect">
            <a:avLst/>
          </a:prstGeom>
        </p:spPr>
        <p:txBody>
          <a:bodyPr wrap="square">
            <a:spAutoFit/>
          </a:bodyPr>
          <a:lstStyle/>
          <a:p>
            <a:pPr marL="571500" indent="-571500" algn="ctr">
              <a:lnSpc>
                <a:spcPct val="107000"/>
              </a:lnSpc>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IMPLEMENTATION &amp; REALISATION(1/2)</a:t>
            </a:r>
          </a:p>
          <a:p>
            <a:pPr marL="285750" indent="-285750">
              <a:lnSpc>
                <a:spcPct val="107000"/>
              </a:lnSpc>
              <a:buFont typeface="Wingdings" panose="05000000000000000000" pitchFamily="2" charset="2"/>
              <a:buChar char="v"/>
            </a:pPr>
            <a:r>
              <a:rPr lang="fr-FR" sz="2400" dirty="0">
                <a:effectLst/>
                <a:latin typeface="Times New Roman" panose="02020603050405020304" pitchFamily="18" charset="0"/>
                <a:ea typeface="Times New Roman" panose="02020603050405020304" pitchFamily="18" charset="0"/>
                <a:cs typeface="Times New Roman" panose="02020603050405020304" pitchFamily="18" charset="0"/>
              </a:rPr>
              <a:t>Plateforme CORDA</a:t>
            </a:r>
          </a:p>
          <a:p>
            <a:pPr marL="285750" indent="-285750">
              <a:lnSpc>
                <a:spcPct val="107000"/>
              </a:lnSpc>
              <a:buFont typeface="Wingdings" panose="05000000000000000000" pitchFamily="2" charset="2"/>
              <a:buChar char="v"/>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Les étapes de déroulement sur CORDA</a:t>
            </a:r>
          </a:p>
          <a:p>
            <a:pPr marL="285750" indent="-285750">
              <a:lnSpc>
                <a:spcPct val="107000"/>
              </a:lnSpc>
              <a:buFont typeface="Wingdings" panose="05000000000000000000" pitchFamily="2" charset="2"/>
              <a:buChar char="Ø"/>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Participants</a:t>
            </a: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Contrats</a:t>
            </a:r>
          </a:p>
          <a:p>
            <a:pPr marL="285750" indent="-285750">
              <a:lnSpc>
                <a:spcPct val="107000"/>
              </a:lnSpc>
              <a:buFont typeface="Wingdings" panose="05000000000000000000" pitchFamily="2" charset="2"/>
              <a:buChar char="Ø"/>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Mise en place du réseau </a:t>
            </a: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Création et envoi de transactions</a:t>
            </a:r>
          </a:p>
          <a:p>
            <a:pPr marL="285750" indent="-285750">
              <a:lnSpc>
                <a:spcPct val="107000"/>
              </a:lnSpc>
              <a:buFont typeface="Wingdings" panose="05000000000000000000" pitchFamily="2" charset="2"/>
              <a:buChar char="Ø"/>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Validation des transactions</a:t>
            </a:r>
          </a:p>
          <a:p>
            <a:pPr marL="285750" indent="-285750">
              <a:lnSpc>
                <a:spcPct val="107000"/>
              </a:lnSpc>
              <a:buFont typeface="Wingdings" panose="05000000000000000000" pitchFamily="2" charset="2"/>
              <a:buChar char="Ø"/>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Stockage des données  </a:t>
            </a: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Mise à jour des contrats </a:t>
            </a:r>
          </a:p>
          <a:p>
            <a:pPr marL="285750" indent="-285750">
              <a:lnSpc>
                <a:spcPct val="107000"/>
              </a:lnSpc>
              <a:buFont typeface="Wingdings" panose="05000000000000000000" pitchFamily="2" charset="2"/>
              <a:buChar char="v"/>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0"/>
              </a:spcAft>
            </a:pP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940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8</a:t>
            </a:fld>
            <a:endParaRPr lang="fr-FR" noProof="0"/>
          </a:p>
        </p:txBody>
      </p:sp>
      <p:sp>
        <p:nvSpPr>
          <p:cNvPr id="3" name="Rectangle 2"/>
          <p:cNvSpPr/>
          <p:nvPr/>
        </p:nvSpPr>
        <p:spPr>
          <a:xfrm>
            <a:off x="1314137" y="1350488"/>
            <a:ext cx="10208242" cy="1947136"/>
          </a:xfrm>
          <a:prstGeom prst="rect">
            <a:avLst/>
          </a:prstGeom>
        </p:spPr>
        <p:txBody>
          <a:bodyPr wrap="square">
            <a:spAutoFit/>
          </a:bodyPr>
          <a:lstStyle/>
          <a:p>
            <a:pPr marL="571500" indent="-571500" algn="ctr">
              <a:lnSpc>
                <a:spcPct val="107000"/>
              </a:lnSpc>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IMPLEMENTATION &amp; REALISATION(1/6)</a:t>
            </a:r>
          </a:p>
          <a:p>
            <a:pPr>
              <a:lnSpc>
                <a:spcPct val="107000"/>
              </a:lnSpc>
            </a:pP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v"/>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0"/>
              </a:spcAft>
            </a:pP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68311570-3371-BB37-F7CA-673920A0A490}"/>
              </a:ext>
            </a:extLst>
          </p:cNvPr>
          <p:cNvPicPr>
            <a:picLocks noChangeAspect="1"/>
          </p:cNvPicPr>
          <p:nvPr/>
        </p:nvPicPr>
        <p:blipFill>
          <a:blip r:embed="rId3"/>
          <a:stretch>
            <a:fillRect/>
          </a:stretch>
        </p:blipFill>
        <p:spPr>
          <a:xfrm>
            <a:off x="1600012" y="2250349"/>
            <a:ext cx="9922367" cy="3549104"/>
          </a:xfrm>
          <a:prstGeom prst="rect">
            <a:avLst/>
          </a:prstGeom>
        </p:spPr>
      </p:pic>
    </p:spTree>
    <p:extLst>
      <p:ext uri="{BB962C8B-B14F-4D97-AF65-F5344CB8AC3E}">
        <p14:creationId xmlns:p14="http://schemas.microsoft.com/office/powerpoint/2010/main" val="285213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69E57DC2-970A-4B3E-BB1C-7A09969E49DF}" type="slidenum">
              <a:rPr lang="fr-FR" noProof="0" smtClean="0"/>
              <a:t>9</a:t>
            </a:fld>
            <a:endParaRPr lang="fr-FR" noProof="0"/>
          </a:p>
        </p:txBody>
      </p:sp>
      <p:sp>
        <p:nvSpPr>
          <p:cNvPr id="3" name="Rectangle 2"/>
          <p:cNvSpPr/>
          <p:nvPr/>
        </p:nvSpPr>
        <p:spPr>
          <a:xfrm>
            <a:off x="1314137" y="1350488"/>
            <a:ext cx="10208242" cy="1947136"/>
          </a:xfrm>
          <a:prstGeom prst="rect">
            <a:avLst/>
          </a:prstGeom>
        </p:spPr>
        <p:txBody>
          <a:bodyPr wrap="square">
            <a:spAutoFit/>
          </a:bodyPr>
          <a:lstStyle/>
          <a:p>
            <a:pPr marL="571500" indent="-571500" algn="ctr">
              <a:lnSpc>
                <a:spcPct val="107000"/>
              </a:lnSpc>
              <a:buFont typeface="Wingdings" panose="05000000000000000000" pitchFamily="2" charset="2"/>
              <a:buChar char="q"/>
            </a:pPr>
            <a:r>
              <a:rPr lang="fr-FR" sz="2800" b="1" dirty="0">
                <a:effectLst/>
                <a:latin typeface="Times New Roman" panose="02020603050405020304" pitchFamily="18" charset="0"/>
                <a:ea typeface="Times New Roman" panose="02020603050405020304" pitchFamily="18" charset="0"/>
              </a:rPr>
              <a:t>IMPLEMENTATION &amp; REALISATION(2/6)</a:t>
            </a:r>
          </a:p>
          <a:p>
            <a:pPr>
              <a:lnSpc>
                <a:spcPct val="107000"/>
              </a:lnSpc>
            </a:pP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v"/>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0"/>
              </a:spcAft>
            </a:pP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1DCE36FB-C4F3-6CD4-CC41-2FF0D5F936C3}"/>
              </a:ext>
            </a:extLst>
          </p:cNvPr>
          <p:cNvPicPr>
            <a:picLocks noChangeAspect="1"/>
          </p:cNvPicPr>
          <p:nvPr/>
        </p:nvPicPr>
        <p:blipFill>
          <a:blip r:embed="rId3"/>
          <a:stretch>
            <a:fillRect/>
          </a:stretch>
        </p:blipFill>
        <p:spPr>
          <a:xfrm>
            <a:off x="2126750" y="2024524"/>
            <a:ext cx="9811820" cy="4045694"/>
          </a:xfrm>
          <a:prstGeom prst="rect">
            <a:avLst/>
          </a:prstGeom>
        </p:spPr>
      </p:pic>
    </p:spTree>
    <p:extLst>
      <p:ext uri="{BB962C8B-B14F-4D97-AF65-F5344CB8AC3E}">
        <p14:creationId xmlns:p14="http://schemas.microsoft.com/office/powerpoint/2010/main" val="4153403594"/>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78DDC-36E9-4EC8-A11F-9A81F92C0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C47A85-C19E-4256-8429-038D0FDE2DE5}">
  <ds:schemaRef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16c05727-aa75-4e4a-9b5f-8a80a1165891"/>
    <ds:schemaRef ds:uri="http://www.w3.org/XML/1998/namespace"/>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FEF6A1A-C688-4464-AB07-AB68677D09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364</Words>
  <Application>Microsoft Office PowerPoint</Application>
  <PresentationFormat>Grand écran</PresentationFormat>
  <Paragraphs>110</Paragraphs>
  <Slides>16</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Calibri</vt:lpstr>
      <vt:lpstr>Century Gothic</vt:lpstr>
      <vt:lpstr>Open Sans</vt:lpstr>
      <vt:lpstr>Times New Roman</vt:lpstr>
      <vt:lpstr>Wingdings</vt:lpstr>
      <vt:lpstr>Wingdings 3</vt:lpstr>
      <vt:lpstr>Brin</vt:lpstr>
      <vt:lpstr>ECOLE SUPERIEURE POLYTECHNIQUE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céleste du futur</dc:title>
  <dc:creator/>
  <cp:lastModifiedBy/>
  <cp:revision>910</cp:revision>
  <dcterms:created xsi:type="dcterms:W3CDTF">2020-02-29T02:31:29Z</dcterms:created>
  <dcterms:modified xsi:type="dcterms:W3CDTF">2023-02-03T14:15:52Z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2019-04-01T22:39:43.0089704Z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c08b12af-717c-4ae9-a989-12bcb17fb5af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0x01010079F111ED35F8CC479449609E8A0923A6</vt:lpwstr>
  </property>
</Properties>
</file>