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9A74-CD56-42C8-BD0A-6CFCFFAEC22A}" type="datetimeFigureOut">
              <a:rPr lang="en-US" smtClean="0"/>
              <a:t>09/14/2019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E7DB-98B1-4BAB-AECA-9105CCB0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782" y="10431"/>
            <a:ext cx="11710998" cy="697830"/>
          </a:xfrm>
          <a:custGeom>
            <a:avLst/>
            <a:gdLst>
              <a:gd name="connsiteX0" fmla="*/ 0 w 11103428"/>
              <a:gd name="connsiteY0" fmla="*/ 0 h 745331"/>
              <a:gd name="connsiteX1" fmla="*/ 11103428 w 11103428"/>
              <a:gd name="connsiteY1" fmla="*/ 0 h 745331"/>
              <a:gd name="connsiteX2" fmla="*/ 11103428 w 11103428"/>
              <a:gd name="connsiteY2" fmla="*/ 745331 h 745331"/>
              <a:gd name="connsiteX3" fmla="*/ 0 w 11103428"/>
              <a:gd name="connsiteY3" fmla="*/ 745331 h 745331"/>
              <a:gd name="connsiteX4" fmla="*/ 0 w 11103428"/>
              <a:gd name="connsiteY4" fmla="*/ 0 h 745331"/>
              <a:gd name="connsiteX0" fmla="*/ 71252 w 11103428"/>
              <a:gd name="connsiteY0" fmla="*/ 47501 h 745331"/>
              <a:gd name="connsiteX1" fmla="*/ 11103428 w 11103428"/>
              <a:gd name="connsiteY1" fmla="*/ 0 h 745331"/>
              <a:gd name="connsiteX2" fmla="*/ 11103428 w 11103428"/>
              <a:gd name="connsiteY2" fmla="*/ 745331 h 745331"/>
              <a:gd name="connsiteX3" fmla="*/ 0 w 11103428"/>
              <a:gd name="connsiteY3" fmla="*/ 745331 h 745331"/>
              <a:gd name="connsiteX4" fmla="*/ 71252 w 11103428"/>
              <a:gd name="connsiteY4" fmla="*/ 47501 h 745331"/>
              <a:gd name="connsiteX0" fmla="*/ 71252 w 11103428"/>
              <a:gd name="connsiteY0" fmla="*/ 0 h 697830"/>
              <a:gd name="connsiteX1" fmla="*/ 10996550 w 11103428"/>
              <a:gd name="connsiteY1" fmla="*/ 0 h 697830"/>
              <a:gd name="connsiteX2" fmla="*/ 11103428 w 11103428"/>
              <a:gd name="connsiteY2" fmla="*/ 697830 h 697830"/>
              <a:gd name="connsiteX3" fmla="*/ 0 w 11103428"/>
              <a:gd name="connsiteY3" fmla="*/ 697830 h 697830"/>
              <a:gd name="connsiteX4" fmla="*/ 71252 w 11103428"/>
              <a:gd name="connsiteY4" fmla="*/ 0 h 697830"/>
              <a:gd name="connsiteX0" fmla="*/ 71252 w 11334463"/>
              <a:gd name="connsiteY0" fmla="*/ 0 h 697830"/>
              <a:gd name="connsiteX1" fmla="*/ 10996550 w 11334463"/>
              <a:gd name="connsiteY1" fmla="*/ 0 h 697830"/>
              <a:gd name="connsiteX2" fmla="*/ 11103428 w 11334463"/>
              <a:gd name="connsiteY2" fmla="*/ 697830 h 697830"/>
              <a:gd name="connsiteX3" fmla="*/ 0 w 11334463"/>
              <a:gd name="connsiteY3" fmla="*/ 697830 h 697830"/>
              <a:gd name="connsiteX4" fmla="*/ 71252 w 11334463"/>
              <a:gd name="connsiteY4" fmla="*/ 0 h 697830"/>
              <a:gd name="connsiteX0" fmla="*/ 238042 w 11501253"/>
              <a:gd name="connsiteY0" fmla="*/ 0 h 697830"/>
              <a:gd name="connsiteX1" fmla="*/ 11163340 w 11501253"/>
              <a:gd name="connsiteY1" fmla="*/ 0 h 697830"/>
              <a:gd name="connsiteX2" fmla="*/ 11270218 w 11501253"/>
              <a:gd name="connsiteY2" fmla="*/ 697830 h 697830"/>
              <a:gd name="connsiteX3" fmla="*/ 166790 w 11501253"/>
              <a:gd name="connsiteY3" fmla="*/ 697830 h 697830"/>
              <a:gd name="connsiteX4" fmla="*/ 534 w 11501253"/>
              <a:gd name="connsiteY4" fmla="*/ 308758 h 697830"/>
              <a:gd name="connsiteX5" fmla="*/ 238042 w 11501253"/>
              <a:gd name="connsiteY5" fmla="*/ 0 h 697830"/>
              <a:gd name="connsiteX0" fmla="*/ 247053 w 11510264"/>
              <a:gd name="connsiteY0" fmla="*/ 0 h 697830"/>
              <a:gd name="connsiteX1" fmla="*/ 11172351 w 11510264"/>
              <a:gd name="connsiteY1" fmla="*/ 0 h 697830"/>
              <a:gd name="connsiteX2" fmla="*/ 11279229 w 11510264"/>
              <a:gd name="connsiteY2" fmla="*/ 697830 h 697830"/>
              <a:gd name="connsiteX3" fmla="*/ 175801 w 11510264"/>
              <a:gd name="connsiteY3" fmla="*/ 697830 h 697830"/>
              <a:gd name="connsiteX4" fmla="*/ 9545 w 11510264"/>
              <a:gd name="connsiteY4" fmla="*/ 308758 h 697830"/>
              <a:gd name="connsiteX5" fmla="*/ 247053 w 11510264"/>
              <a:gd name="connsiteY5" fmla="*/ 0 h 697830"/>
              <a:gd name="connsiteX0" fmla="*/ 255941 w 11519152"/>
              <a:gd name="connsiteY0" fmla="*/ 0 h 697830"/>
              <a:gd name="connsiteX1" fmla="*/ 11181239 w 11519152"/>
              <a:gd name="connsiteY1" fmla="*/ 0 h 697830"/>
              <a:gd name="connsiteX2" fmla="*/ 11288117 w 11519152"/>
              <a:gd name="connsiteY2" fmla="*/ 697830 h 697830"/>
              <a:gd name="connsiteX3" fmla="*/ 184689 w 11519152"/>
              <a:gd name="connsiteY3" fmla="*/ 697830 h 697830"/>
              <a:gd name="connsiteX4" fmla="*/ 18433 w 11519152"/>
              <a:gd name="connsiteY4" fmla="*/ 308758 h 697830"/>
              <a:gd name="connsiteX5" fmla="*/ 255941 w 11519152"/>
              <a:gd name="connsiteY5" fmla="*/ 0 h 697830"/>
              <a:gd name="connsiteX0" fmla="*/ 404223 w 11667434"/>
              <a:gd name="connsiteY0" fmla="*/ 0 h 697830"/>
              <a:gd name="connsiteX1" fmla="*/ 11329521 w 11667434"/>
              <a:gd name="connsiteY1" fmla="*/ 0 h 697830"/>
              <a:gd name="connsiteX2" fmla="*/ 11436399 w 11667434"/>
              <a:gd name="connsiteY2" fmla="*/ 697830 h 697830"/>
              <a:gd name="connsiteX3" fmla="*/ 332971 w 11667434"/>
              <a:gd name="connsiteY3" fmla="*/ 697830 h 697830"/>
              <a:gd name="connsiteX4" fmla="*/ 12335 w 11667434"/>
              <a:gd name="connsiteY4" fmla="*/ 308758 h 697830"/>
              <a:gd name="connsiteX5" fmla="*/ 404223 w 11667434"/>
              <a:gd name="connsiteY5" fmla="*/ 0 h 697830"/>
              <a:gd name="connsiteX0" fmla="*/ 404223 w 11710998"/>
              <a:gd name="connsiteY0" fmla="*/ 0 h 697830"/>
              <a:gd name="connsiteX1" fmla="*/ 11329521 w 11710998"/>
              <a:gd name="connsiteY1" fmla="*/ 0 h 697830"/>
              <a:gd name="connsiteX2" fmla="*/ 11436399 w 11710998"/>
              <a:gd name="connsiteY2" fmla="*/ 697830 h 697830"/>
              <a:gd name="connsiteX3" fmla="*/ 332971 w 11710998"/>
              <a:gd name="connsiteY3" fmla="*/ 697830 h 697830"/>
              <a:gd name="connsiteX4" fmla="*/ 12335 w 11710998"/>
              <a:gd name="connsiteY4" fmla="*/ 308758 h 697830"/>
              <a:gd name="connsiteX5" fmla="*/ 404223 w 11710998"/>
              <a:gd name="connsiteY5" fmla="*/ 0 h 69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10998" h="697830">
                <a:moveTo>
                  <a:pt x="404223" y="0"/>
                </a:moveTo>
                <a:lnTo>
                  <a:pt x="11329521" y="0"/>
                </a:lnTo>
                <a:cubicBezTo>
                  <a:pt x="12042041" y="256360"/>
                  <a:pt x="11561411" y="477577"/>
                  <a:pt x="11436399" y="697830"/>
                </a:cubicBezTo>
                <a:lnTo>
                  <a:pt x="332971" y="697830"/>
                </a:lnTo>
                <a:cubicBezTo>
                  <a:pt x="344846" y="568139"/>
                  <a:pt x="-47041" y="533452"/>
                  <a:pt x="12335" y="308758"/>
                </a:cubicBezTo>
                <a:cubicBezTo>
                  <a:pt x="-74751" y="158338"/>
                  <a:pt x="325054" y="102919"/>
                  <a:pt x="4042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9956" y="128716"/>
            <a:ext cx="6362700" cy="54207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CURRENCY DETECTION USING DEEP CONVOLUTIONAL NETWORK (DCNN)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5" y="1169195"/>
            <a:ext cx="3421856" cy="2347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 is an important and highly demanded area of pattern recognition. Similarly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paper currency recognition is as important as any other object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recognition. This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DCNN to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fake paper currency from real currency in the Republic of Ghana. The proposed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different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various existing methods because of its ability to use the water mark feature in the recognition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 on the Deep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6287" y="745331"/>
            <a:ext cx="1928813" cy="423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Introduction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07818" y="828677"/>
            <a:ext cx="1233488" cy="340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4637" y="3862109"/>
            <a:ext cx="3505201" cy="2337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key notes from the Ghana cedis was taken for this work that is 5 cedis note and 1 cedi note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/>
              <a:t>T</a:t>
            </a:r>
            <a:r>
              <a:rPr lang="en-US" sz="1400" dirty="0" smtClean="0"/>
              <a:t>here were images </a:t>
            </a:r>
            <a:r>
              <a:rPr lang="en-US" sz="1400" dirty="0"/>
              <a:t>of 4 real </a:t>
            </a:r>
            <a:r>
              <a:rPr lang="en-US" sz="1400" dirty="0" smtClean="0"/>
              <a:t>1 and 5 </a:t>
            </a:r>
            <a:r>
              <a:rPr lang="en-US" sz="1400" dirty="0"/>
              <a:t>Cedi note. </a:t>
            </a:r>
            <a:r>
              <a:rPr lang="en-US" sz="1400" dirty="0" smtClean="0"/>
              <a:t>To </a:t>
            </a:r>
            <a:r>
              <a:rPr lang="en-US" sz="1400" dirty="0"/>
              <a:t>simulate a fake </a:t>
            </a:r>
            <a:r>
              <a:rPr lang="en-US" sz="1400" dirty="0" smtClean="0"/>
              <a:t>1 and 5 </a:t>
            </a:r>
            <a:r>
              <a:rPr lang="en-US" sz="1400" dirty="0"/>
              <a:t>Cedis note images, we manually erased the exposed watermark through a basic photo editing software.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5" y="4548163"/>
            <a:ext cx="1343025" cy="4935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0" y="5086321"/>
            <a:ext cx="1352550" cy="5214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850" y="4548164"/>
            <a:ext cx="1428750" cy="4935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850" y="5047697"/>
            <a:ext cx="1415650" cy="56011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269205" y="3581036"/>
            <a:ext cx="1233488" cy="340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Dataset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48125" y="1162056"/>
            <a:ext cx="38004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DCNN is a network with a certain level of complexity, a neural network with more than two layer. DCNN uses sophistication mathematics to process data in a complex way. </a:t>
            </a:r>
          </a:p>
          <a:p>
            <a:pPr algn="just"/>
            <a:r>
              <a:rPr lang="en-US" sz="1400" dirty="0" smtClean="0"/>
              <a:t>At </a:t>
            </a:r>
            <a:r>
              <a:rPr lang="en-US" sz="1400" dirty="0"/>
              <a:t>a convolution layer, the previous layer’s feature maps are convolved with learnable kernels </a:t>
            </a:r>
            <a:r>
              <a:rPr lang="en-US" sz="1400" dirty="0" smtClean="0"/>
              <a:t>and put </a:t>
            </a:r>
            <a:r>
              <a:rPr lang="en-US" sz="1400" dirty="0"/>
              <a:t>through the activation function to form the output feature map. Each output map may </a:t>
            </a:r>
            <a:r>
              <a:rPr lang="en-US" sz="1400" dirty="0" smtClean="0"/>
              <a:t>combine convolutions </a:t>
            </a:r>
            <a:r>
              <a:rPr lang="en-US" sz="1400" dirty="0"/>
              <a:t>with multiple input maps. In general, we have that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22" y="3393094"/>
            <a:ext cx="1847851" cy="46235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783665" y="4003082"/>
            <a:ext cx="2181489" cy="533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Method and Result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9133" y="4317063"/>
            <a:ext cx="3743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required at least 1000 images in each data-set even for the purpose of fine-tuning a pre-trained DCNN. The simplest way to get around a lack of data is to augment the data-set.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607" y="708742"/>
            <a:ext cx="117153" cy="61492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88497" y="711551"/>
            <a:ext cx="123305" cy="61464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68" y="5347066"/>
            <a:ext cx="3519019" cy="124838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564397" y="929624"/>
            <a:ext cx="285847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and future works</a:t>
            </a:r>
            <a:endParaRPr lang="en-US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75004" y="1336232"/>
            <a:ext cx="38295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Future avenues of research include examining various deep neural network architectures which are more efficient in terms of time and space complexity. Applying image pre-processing techniques like noise removal and edge-detection to crop the currency note out of an image will present a better input to the deep neural network.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9258993" y="2974482"/>
            <a:ext cx="121058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US" sz="16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75004" y="3322865"/>
            <a:ext cx="38014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Sargano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AB,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Sarfraz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M,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Haq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N. An Intelligent System for Paper Currency Recognition with Robust Features, 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Intelligent and Fuzzy Systems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2014; 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27(4)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1905 –1913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Althafiri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E,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Sarfraz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M,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Alfarras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M. Bahraini Paper Currency Recognition, 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Advanced Computer Science and Technology Research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2012;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2(2)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:104 –115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Mohammad H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Alshayeji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Mohammad Al-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Rousan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Dunya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T.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Hassoun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(2015). Detection Method for Counterfeit Currency Based on Bit-Plane Slicing Technique ,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Multimedia and Ubiquitous Engineering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Vol.10, No.11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5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419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Mensah</dc:creator>
  <cp:lastModifiedBy>Jacob Mensah</cp:lastModifiedBy>
  <cp:revision>12</cp:revision>
  <dcterms:created xsi:type="dcterms:W3CDTF">2019-09-14T09:33:44Z</dcterms:created>
  <dcterms:modified xsi:type="dcterms:W3CDTF">2019-09-14T14:05:20Z</dcterms:modified>
</cp:coreProperties>
</file>