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0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7" d="100"/>
          <a:sy n="77" d="100"/>
        </p:scale>
        <p:origin x="49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7DC4B-398C-4A81-BD10-A5C54B5A50E5}" type="datetimeFigureOut">
              <a:rPr lang="pt-BR" smtClean="0"/>
              <a:t>08/02/2022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092C4-BEBB-4516-99D3-3E99F1BC0EB7}" type="slidenum">
              <a:rPr lang="pt-BR" smtClean="0"/>
              <a:t>‹nº›</a:t>
            </a:fld>
            <a:endParaRPr lang="pt-BR"/>
          </a:p>
        </p:txBody>
      </p:sp>
    </p:spTree>
    <p:extLst>
      <p:ext uri="{BB962C8B-B14F-4D97-AF65-F5344CB8AC3E}">
        <p14:creationId xmlns:p14="http://schemas.microsoft.com/office/powerpoint/2010/main" val="123349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D3DA8B2-0C4A-47CC-BA9C-83AB0F75C4EA}" type="datetimeFigureOut">
              <a:rPr lang="pt-BR" smtClean="0"/>
              <a:t>08/02/2022</a:t>
            </a:fld>
            <a:endParaRPr lang="pt-BR"/>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pt-B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FB4C3BC-3749-42CF-9024-B0110035C247}" type="slidenum">
              <a:rPr lang="pt-BR" smtClean="0"/>
              <a:t>‹nº›</a:t>
            </a:fld>
            <a:endParaRPr lang="pt-BR"/>
          </a:p>
        </p:txBody>
      </p:sp>
    </p:spTree>
    <p:extLst>
      <p:ext uri="{BB962C8B-B14F-4D97-AF65-F5344CB8AC3E}">
        <p14:creationId xmlns:p14="http://schemas.microsoft.com/office/powerpoint/2010/main" val="279170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oto Panorâmica com Legenda">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D3DA8B2-0C4A-47CC-BA9C-83AB0F75C4EA}" type="datetimeFigureOut">
              <a:rPr lang="pt-BR" smtClean="0"/>
              <a:t>08/02/2022</a:t>
            </a:fld>
            <a:endParaRPr lang="pt-BR"/>
          </a:p>
        </p:txBody>
      </p:sp>
      <p:sp>
        <p:nvSpPr>
          <p:cNvPr id="6" name="Footer Placeholder 5"/>
          <p:cNvSpPr>
            <a:spLocks noGrp="1"/>
          </p:cNvSpPr>
          <p:nvPr>
            <p:ph type="ftr" sz="quarter" idx="11"/>
          </p:nvPr>
        </p:nvSpPr>
        <p:spPr/>
        <p:txBody>
          <a:bodyPr/>
          <a:lstStyle/>
          <a:p>
            <a:endParaRPr lang="pt-B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267796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pt-BR"/>
              <a:t>Clique para editar o título Mestre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D3DA8B2-0C4A-47CC-BA9C-83AB0F75C4EA}" type="datetimeFigureOut">
              <a:rPr lang="pt-BR" smtClean="0"/>
              <a:t>08/02/2022</a:t>
            </a:fld>
            <a:endParaRPr lang="pt-BR"/>
          </a:p>
        </p:txBody>
      </p:sp>
      <p:sp>
        <p:nvSpPr>
          <p:cNvPr id="5" name="Footer Placeholder 4"/>
          <p:cNvSpPr>
            <a:spLocks noGrp="1"/>
          </p:cNvSpPr>
          <p:nvPr>
            <p:ph type="ftr" sz="quarter" idx="11"/>
          </p:nvPr>
        </p:nvSpPr>
        <p:spPr/>
        <p:txBody>
          <a:bodyPr/>
          <a:lstStyle/>
          <a:p>
            <a:endParaRPr lang="pt-B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1705013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pt-BR"/>
              <a:t>Clique para editar o título Mestre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pt-BR"/>
              <a:t>Clique para editar os estilos de texto Mestres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D3DA8B2-0C4A-47CC-BA9C-83AB0F75C4EA}" type="datetimeFigureOut">
              <a:rPr lang="pt-BR" smtClean="0"/>
              <a:t>08/02/2022</a:t>
            </a:fld>
            <a:endParaRPr lang="pt-BR"/>
          </a:p>
        </p:txBody>
      </p:sp>
      <p:sp>
        <p:nvSpPr>
          <p:cNvPr id="5" name="Footer Placeholder 4"/>
          <p:cNvSpPr>
            <a:spLocks noGrp="1"/>
          </p:cNvSpPr>
          <p:nvPr>
            <p:ph type="ftr" sz="quarter" idx="11"/>
          </p:nvPr>
        </p:nvSpPr>
        <p:spPr/>
        <p:txBody>
          <a:bodyPr/>
          <a:lstStyle/>
          <a:p>
            <a:endParaRPr lang="pt-B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196527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D3DA8B2-0C4A-47CC-BA9C-83AB0F75C4EA}" type="datetimeFigureOut">
              <a:rPr lang="pt-BR" smtClean="0"/>
              <a:t>08/02/2022</a:t>
            </a:fld>
            <a:endParaRPr lang="pt-BR"/>
          </a:p>
        </p:txBody>
      </p:sp>
      <p:sp>
        <p:nvSpPr>
          <p:cNvPr id="5" name="Footer Placeholder 4"/>
          <p:cNvSpPr>
            <a:spLocks noGrp="1"/>
          </p:cNvSpPr>
          <p:nvPr>
            <p:ph type="ftr" sz="quarter" idx="11"/>
          </p:nvPr>
        </p:nvSpPr>
        <p:spPr/>
        <p:txBody>
          <a:bodyPr/>
          <a:lstStyle/>
          <a:p>
            <a:endParaRPr lang="pt-B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2226519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3DA8B2-0C4A-47CC-BA9C-83AB0F75C4EA}" type="datetimeFigureOut">
              <a:rPr lang="pt-BR" smtClean="0"/>
              <a:t>08/02/2022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1642203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3DA8B2-0C4A-47CC-BA9C-83AB0F75C4EA}" type="datetimeFigureOut">
              <a:rPr lang="pt-BR" smtClean="0"/>
              <a:t>08/02/2022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2978577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3DA8B2-0C4A-47CC-BA9C-83AB0F75C4EA}" type="datetimeFigureOut">
              <a:rPr lang="pt-BR" smtClean="0"/>
              <a:t>08/02/2022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626519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3DA8B2-0C4A-47CC-BA9C-83AB0F75C4EA}" type="datetimeFigureOut">
              <a:rPr lang="pt-BR" smtClean="0"/>
              <a:t>08/02/2022</a:t>
            </a:fld>
            <a:endParaRPr lang="pt-BR"/>
          </a:p>
        </p:txBody>
      </p:sp>
      <p:sp>
        <p:nvSpPr>
          <p:cNvPr id="5" name="Footer Placeholder 4"/>
          <p:cNvSpPr>
            <a:spLocks noGrp="1"/>
          </p:cNvSpPr>
          <p:nvPr>
            <p:ph type="ftr" sz="quarter" idx="11"/>
          </p:nvPr>
        </p:nvSpPr>
        <p:spPr/>
        <p:txBody>
          <a:bodyPr/>
          <a:lstStyle/>
          <a:p>
            <a:endParaRPr lang="pt-B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120368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pt-BR"/>
              <a:t>Clique para editar o título Mestre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3DA8B2-0C4A-47CC-BA9C-83AB0F75C4EA}" type="datetimeFigureOut">
              <a:rPr lang="pt-BR" smtClean="0"/>
              <a:t>08/02/2022</a:t>
            </a:fld>
            <a:endParaRPr lang="pt-BR"/>
          </a:p>
        </p:txBody>
      </p:sp>
      <p:sp>
        <p:nvSpPr>
          <p:cNvPr id="5" name="Footer Placeholder 4"/>
          <p:cNvSpPr>
            <a:spLocks noGrp="1"/>
          </p:cNvSpPr>
          <p:nvPr>
            <p:ph type="ftr" sz="quarter" idx="11"/>
          </p:nvPr>
        </p:nvSpPr>
        <p:spPr/>
        <p:txBody>
          <a:bodyPr/>
          <a:lstStyle>
            <a:lvl1pPr>
              <a:defRPr sz="1000" b="1"/>
            </a:lvl1pPr>
          </a:lstStyle>
          <a:p>
            <a:endParaRPr lang="pt-BR"/>
          </a:p>
        </p:txBody>
      </p:sp>
      <p:sp>
        <p:nvSpPr>
          <p:cNvPr id="6" name="Slide Number Placeholder 5"/>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365194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D3DA8B2-0C4A-47CC-BA9C-83AB0F75C4EA}" type="datetimeFigureOut">
              <a:rPr lang="pt-BR" smtClean="0"/>
              <a:t>08/02/2022</a:t>
            </a:fld>
            <a:endParaRPr lang="pt-BR"/>
          </a:p>
        </p:txBody>
      </p:sp>
      <p:sp>
        <p:nvSpPr>
          <p:cNvPr id="5" name="Footer Placeholder 4"/>
          <p:cNvSpPr>
            <a:spLocks noGrp="1"/>
          </p:cNvSpPr>
          <p:nvPr>
            <p:ph type="ftr" sz="quarter" idx="11"/>
          </p:nvPr>
        </p:nvSpPr>
        <p:spPr/>
        <p:txBody>
          <a:bodyPr/>
          <a:lstStyle>
            <a:lvl1pPr>
              <a:defRPr sz="1000" b="1"/>
            </a:lvl1pPr>
          </a:lstStyle>
          <a:p>
            <a:endParaRPr lang="pt-B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227452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pt-BR"/>
              <a:t>Clique para editar o título Mestre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D3DA8B2-0C4A-47CC-BA9C-83AB0F75C4EA}" type="datetimeFigureOut">
              <a:rPr lang="pt-BR" smtClean="0"/>
              <a:t>08/02/2022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112388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D3DA8B2-0C4A-47CC-BA9C-83AB0F75C4EA}" type="datetimeFigureOut">
              <a:rPr lang="pt-BR" smtClean="0"/>
              <a:t>08/02/2022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180369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D3DA8B2-0C4A-47CC-BA9C-83AB0F75C4EA}" type="datetimeFigureOut">
              <a:rPr lang="pt-BR" smtClean="0"/>
              <a:t>08/02/2022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42714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DA8B2-0C4A-47CC-BA9C-83AB0F75C4EA}" type="datetimeFigureOut">
              <a:rPr lang="pt-BR" smtClean="0"/>
              <a:t>08/02/2022</a:t>
            </a:fld>
            <a:endParaRPr lang="pt-BR"/>
          </a:p>
        </p:txBody>
      </p:sp>
      <p:sp>
        <p:nvSpPr>
          <p:cNvPr id="3" name="Footer Placeholder 2"/>
          <p:cNvSpPr>
            <a:spLocks noGrp="1"/>
          </p:cNvSpPr>
          <p:nvPr>
            <p:ph type="ftr" sz="quarter" idx="11"/>
          </p:nvPr>
        </p:nvSpPr>
        <p:spPr/>
        <p:txBody>
          <a:bodyPr/>
          <a:lstStyle/>
          <a:p>
            <a:endParaRPr lang="pt-B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425765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D3DA8B2-0C4A-47CC-BA9C-83AB0F75C4EA}" type="datetimeFigureOut">
              <a:rPr lang="pt-BR" smtClean="0"/>
              <a:t>08/02/2022</a:t>
            </a:fld>
            <a:endParaRPr lang="pt-BR"/>
          </a:p>
        </p:txBody>
      </p:sp>
      <p:sp>
        <p:nvSpPr>
          <p:cNvPr id="6" name="Footer Placeholder 5"/>
          <p:cNvSpPr>
            <a:spLocks noGrp="1"/>
          </p:cNvSpPr>
          <p:nvPr>
            <p:ph type="ftr" sz="quarter" idx="11"/>
          </p:nvPr>
        </p:nvSpPr>
        <p:spPr/>
        <p:txBody>
          <a:bodyPr/>
          <a:lstStyle/>
          <a:p>
            <a:endParaRPr lang="pt-B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318176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D3DA8B2-0C4A-47CC-BA9C-83AB0F75C4EA}" type="datetimeFigureOut">
              <a:rPr lang="pt-BR" smtClean="0"/>
              <a:t>08/02/2022</a:t>
            </a:fld>
            <a:endParaRPr lang="pt-BR"/>
          </a:p>
        </p:txBody>
      </p:sp>
      <p:sp>
        <p:nvSpPr>
          <p:cNvPr id="6" name="Footer Placeholder 5"/>
          <p:cNvSpPr>
            <a:spLocks noGrp="1"/>
          </p:cNvSpPr>
          <p:nvPr>
            <p:ph type="ftr" sz="quarter" idx="11"/>
          </p:nvPr>
        </p:nvSpPr>
        <p:spPr/>
        <p:txBody>
          <a:bodyPr/>
          <a:lstStyle/>
          <a:p>
            <a:endParaRPr lang="pt-B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B4C3BC-3749-42CF-9024-B0110035C247}" type="slidenum">
              <a:rPr lang="pt-BR" smtClean="0"/>
              <a:t>‹nº›</a:t>
            </a:fld>
            <a:endParaRPr lang="pt-BR"/>
          </a:p>
        </p:txBody>
      </p:sp>
    </p:spTree>
    <p:extLst>
      <p:ext uri="{BB962C8B-B14F-4D97-AF65-F5344CB8AC3E}">
        <p14:creationId xmlns:p14="http://schemas.microsoft.com/office/powerpoint/2010/main" val="80421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D3DA8B2-0C4A-47CC-BA9C-83AB0F75C4EA}" type="datetimeFigureOut">
              <a:rPr lang="pt-BR" smtClean="0"/>
              <a:t>08/02/2022</a:t>
            </a:fld>
            <a:endParaRPr lang="pt-BR"/>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pt-B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FB4C3BC-3749-42CF-9024-B0110035C247}" type="slidenum">
              <a:rPr lang="pt-BR" smtClean="0"/>
              <a:t>‹nº›</a:t>
            </a:fld>
            <a:endParaRPr lang="pt-BR"/>
          </a:p>
        </p:txBody>
      </p:sp>
    </p:spTree>
    <p:extLst>
      <p:ext uri="{BB962C8B-B14F-4D97-AF65-F5344CB8AC3E}">
        <p14:creationId xmlns:p14="http://schemas.microsoft.com/office/powerpoint/2010/main" val="9863380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jpg"/><Relationship Id="rId5" Type="http://schemas.openxmlformats.org/officeDocument/2006/relationships/image" Target="../media/image11.jp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BC5DEF4-A4F7-4760-9B3D-D3EF0AA0A2C6}"/>
              </a:ext>
            </a:extLst>
          </p:cNvPr>
          <p:cNvSpPr>
            <a:spLocks noGrp="1"/>
          </p:cNvSpPr>
          <p:nvPr>
            <p:ph type="subTitle" idx="1"/>
          </p:nvPr>
        </p:nvSpPr>
        <p:spPr/>
        <p:txBody>
          <a:bodyPr/>
          <a:lstStyle/>
          <a:p>
            <a:endParaRPr lang="pt-BR"/>
          </a:p>
        </p:txBody>
      </p:sp>
      <p:pic>
        <p:nvPicPr>
          <p:cNvPr id="8" name="Imagem 7" descr="Logotipo, nome da empresa&#10;&#10;Descrição gerada automaticamente">
            <a:extLst>
              <a:ext uri="{FF2B5EF4-FFF2-40B4-BE49-F238E27FC236}">
                <a16:creationId xmlns:a16="http://schemas.microsoft.com/office/drawing/2014/main" id="{FCE7FE00-56B5-42D9-AEF8-BDC7D9EF1295}"/>
              </a:ext>
            </a:extLst>
          </p:cNvPr>
          <p:cNvPicPr>
            <a:picLocks noChangeAspect="1"/>
          </p:cNvPicPr>
          <p:nvPr/>
        </p:nvPicPr>
        <p:blipFill rotWithShape="1">
          <a:blip r:embed="rId2">
            <a:extLst>
              <a:ext uri="{28A0092B-C50C-407E-A947-70E740481C1C}">
                <a14:useLocalDpi xmlns:a14="http://schemas.microsoft.com/office/drawing/2010/main" val="0"/>
              </a:ext>
            </a:extLst>
          </a:blip>
          <a:srcRect l="79686" b="66215"/>
          <a:stretch/>
        </p:blipFill>
        <p:spPr>
          <a:xfrm>
            <a:off x="422031" y="464234"/>
            <a:ext cx="11310423" cy="5922498"/>
          </a:xfrm>
          <a:prstGeom prst="rect">
            <a:avLst/>
          </a:prstGeom>
        </p:spPr>
      </p:pic>
      <p:pic>
        <p:nvPicPr>
          <p:cNvPr id="7" name="Imagem 6" descr="Logotipo, nome da empresa&#10;&#10;Descrição gerada automaticamente">
            <a:extLst>
              <a:ext uri="{FF2B5EF4-FFF2-40B4-BE49-F238E27FC236}">
                <a16:creationId xmlns:a16="http://schemas.microsoft.com/office/drawing/2014/main" id="{82DD1A03-2E1F-4053-8881-4B643276461F}"/>
              </a:ext>
            </a:extLst>
          </p:cNvPr>
          <p:cNvPicPr>
            <a:picLocks noChangeAspect="1"/>
          </p:cNvPicPr>
          <p:nvPr/>
        </p:nvPicPr>
        <p:blipFill rotWithShape="1">
          <a:blip r:embed="rId3">
            <a:extLst>
              <a:ext uri="{28A0092B-C50C-407E-A947-70E740481C1C}">
                <a14:useLocalDpi xmlns:a14="http://schemas.microsoft.com/office/drawing/2010/main" val="0"/>
              </a:ext>
            </a:extLst>
          </a:blip>
          <a:srcRect t="17829" b="26513"/>
          <a:stretch/>
        </p:blipFill>
        <p:spPr>
          <a:xfrm>
            <a:off x="1267690" y="1510644"/>
            <a:ext cx="8825658" cy="3282426"/>
          </a:xfrm>
          <a:prstGeom prst="rect">
            <a:avLst/>
          </a:prstGeom>
        </p:spPr>
      </p:pic>
      <p:pic>
        <p:nvPicPr>
          <p:cNvPr id="9" name="Imagem 8">
            <a:extLst>
              <a:ext uri="{FF2B5EF4-FFF2-40B4-BE49-F238E27FC236}">
                <a16:creationId xmlns:a16="http://schemas.microsoft.com/office/drawing/2014/main" id="{3CCD433F-E2BE-4DFD-AB7D-849FD8D13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5023" y="4624654"/>
            <a:ext cx="3717705" cy="2681969"/>
          </a:xfrm>
          <a:prstGeom prst="rect">
            <a:avLst/>
          </a:prstGeom>
        </p:spPr>
      </p:pic>
      <p:cxnSp>
        <p:nvCxnSpPr>
          <p:cNvPr id="10" name="Conector reto 9">
            <a:extLst>
              <a:ext uri="{FF2B5EF4-FFF2-40B4-BE49-F238E27FC236}">
                <a16:creationId xmlns:a16="http://schemas.microsoft.com/office/drawing/2014/main" id="{E67262E8-E0AD-4229-9FC9-663E126EDF87}"/>
              </a:ext>
            </a:extLst>
          </p:cNvPr>
          <p:cNvCxnSpPr>
            <a:cxnSpLocks/>
          </p:cNvCxnSpPr>
          <p:nvPr/>
        </p:nvCxnSpPr>
        <p:spPr>
          <a:xfrm>
            <a:off x="25052" y="5508723"/>
            <a:ext cx="1486534" cy="1329146"/>
          </a:xfrm>
          <a:prstGeom prst="line">
            <a:avLst/>
          </a:prstGeom>
          <a:ln w="57150">
            <a:solidFill>
              <a:srgbClr val="7030A0"/>
            </a:solidFill>
          </a:ln>
        </p:spPr>
        <p:style>
          <a:lnRef idx="2">
            <a:schemeClr val="accent1"/>
          </a:lnRef>
          <a:fillRef idx="0">
            <a:schemeClr val="accent1"/>
          </a:fillRef>
          <a:effectRef idx="1">
            <a:schemeClr val="accent1"/>
          </a:effectRef>
          <a:fontRef idx="minor">
            <a:schemeClr val="tx1"/>
          </a:fontRef>
        </p:style>
      </p:cxnSp>
      <p:sp>
        <p:nvSpPr>
          <p:cNvPr id="13" name="Arco 12">
            <a:extLst>
              <a:ext uri="{FF2B5EF4-FFF2-40B4-BE49-F238E27FC236}">
                <a16:creationId xmlns:a16="http://schemas.microsoft.com/office/drawing/2014/main" id="{C387F17C-FD4A-4372-B0F5-98B34CC5241D}"/>
              </a:ext>
            </a:extLst>
          </p:cNvPr>
          <p:cNvSpPr/>
          <p:nvPr/>
        </p:nvSpPr>
        <p:spPr>
          <a:xfrm rot="7243607">
            <a:off x="-698932" y="-1358163"/>
            <a:ext cx="2627438" cy="2702257"/>
          </a:xfrm>
          <a:prstGeom prst="arc">
            <a:avLst>
              <a:gd name="adj1" fmla="val 14420876"/>
              <a:gd name="adj2" fmla="val 21432817"/>
            </a:avLst>
          </a:prstGeom>
          <a:ln w="57150">
            <a:solidFill>
              <a:srgbClr val="FF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23" name="Arco 22">
            <a:extLst>
              <a:ext uri="{FF2B5EF4-FFF2-40B4-BE49-F238E27FC236}">
                <a16:creationId xmlns:a16="http://schemas.microsoft.com/office/drawing/2014/main" id="{7E05886E-6DC5-403B-9A59-D0F459AAC67C}"/>
              </a:ext>
            </a:extLst>
          </p:cNvPr>
          <p:cNvSpPr/>
          <p:nvPr/>
        </p:nvSpPr>
        <p:spPr>
          <a:xfrm rot="16854521">
            <a:off x="10658324" y="5057483"/>
            <a:ext cx="2627438" cy="2702257"/>
          </a:xfrm>
          <a:prstGeom prst="arc">
            <a:avLst>
              <a:gd name="adj1" fmla="val 14420876"/>
              <a:gd name="adj2" fmla="val 21432817"/>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pic>
        <p:nvPicPr>
          <p:cNvPr id="25" name="Imagem 24" descr="Logotipo&#10;&#10;Descrição gerada automaticamente">
            <a:extLst>
              <a:ext uri="{FF2B5EF4-FFF2-40B4-BE49-F238E27FC236}">
                <a16:creationId xmlns:a16="http://schemas.microsoft.com/office/drawing/2014/main" id="{F33E99E0-CE2E-474D-BC54-31668D7AE7B7}"/>
              </a:ext>
            </a:extLst>
          </p:cNvPr>
          <p:cNvPicPr>
            <a:picLocks noChangeAspect="1"/>
          </p:cNvPicPr>
          <p:nvPr/>
        </p:nvPicPr>
        <p:blipFill rotWithShape="1">
          <a:blip r:embed="rId5">
            <a:extLst>
              <a:ext uri="{28A0092B-C50C-407E-A947-70E740481C1C}">
                <a14:useLocalDpi xmlns:a14="http://schemas.microsoft.com/office/drawing/2010/main" val="0"/>
              </a:ext>
            </a:extLst>
          </a:blip>
          <a:srcRect l="85712" b="80855"/>
          <a:stretch/>
        </p:blipFill>
        <p:spPr>
          <a:xfrm>
            <a:off x="9952347" y="4175"/>
            <a:ext cx="1554162" cy="1002984"/>
          </a:xfrm>
          <a:prstGeom prst="rect">
            <a:avLst/>
          </a:prstGeom>
        </p:spPr>
      </p:pic>
      <p:cxnSp>
        <p:nvCxnSpPr>
          <p:cNvPr id="18" name="Conector reto 17">
            <a:extLst>
              <a:ext uri="{FF2B5EF4-FFF2-40B4-BE49-F238E27FC236}">
                <a16:creationId xmlns:a16="http://schemas.microsoft.com/office/drawing/2014/main" id="{2F8FC7DC-740F-478A-BF89-521BB7ABFD09}"/>
              </a:ext>
            </a:extLst>
          </p:cNvPr>
          <p:cNvCxnSpPr>
            <a:cxnSpLocks/>
          </p:cNvCxnSpPr>
          <p:nvPr/>
        </p:nvCxnSpPr>
        <p:spPr>
          <a:xfrm>
            <a:off x="10741954" y="16701"/>
            <a:ext cx="1425057" cy="1123167"/>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89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0087" y="2511188"/>
            <a:ext cx="11105321" cy="3916116"/>
          </a:xfrm>
        </p:spPr>
        <p:txBody>
          <a:bodyPr>
            <a:normAutofit fontScale="92500" lnSpcReduction="20000"/>
          </a:bodyPr>
          <a:lstStyle/>
          <a:p>
            <a:pPr marL="0" indent="0" algn="just" fontAlgn="auto">
              <a:spcBef>
                <a:spcPts val="0"/>
              </a:spcBef>
              <a:spcAft>
                <a:spcPts val="0"/>
              </a:spcAft>
              <a:buNone/>
              <a:defRPr/>
            </a:pPr>
            <a:r>
              <a:rPr lang="pt-BR" sz="2200" b="1" dirty="0">
                <a:latin typeface="Verdana" panose="020B0604030504040204" pitchFamily="34" charset="0"/>
                <a:ea typeface="Verdana" panose="020B0604030504040204" pitchFamily="34" charset="0"/>
                <a:cs typeface="Aharoni" panose="02010803020104030203" pitchFamily="2" charset="-79"/>
              </a:rPr>
              <a:t>INVESTIMENTO</a:t>
            </a:r>
          </a:p>
          <a:p>
            <a:pPr algn="just" fontAlgn="auto">
              <a:spcBef>
                <a:spcPts val="0"/>
              </a:spcBef>
              <a:spcAft>
                <a:spcPts val="0"/>
              </a:spcAft>
              <a:defRPr/>
            </a:pPr>
            <a:r>
              <a:rPr lang="pt-BR" sz="2000" dirty="0">
                <a:latin typeface="Verdana" panose="020B0604030504040204" pitchFamily="34" charset="0"/>
                <a:ea typeface="Verdana" panose="020B0604030504040204" pitchFamily="34" charset="0"/>
                <a:cs typeface="Aharoni" panose="02010803020104030203" pitchFamily="2" charset="-79"/>
              </a:rPr>
              <a:t>06 horas por dia (incluídas as horas de aulas teóricas) = 180 horas mensais x 5,51 = R$ 991,00.</a:t>
            </a:r>
          </a:p>
          <a:p>
            <a:pPr algn="just" fontAlgn="auto">
              <a:spcBef>
                <a:spcPts val="0"/>
              </a:spcBef>
              <a:spcAft>
                <a:spcPts val="0"/>
              </a:spcAft>
              <a:defRPr/>
            </a:pPr>
            <a:endParaRPr lang="pt-BR" sz="2000" b="1" dirty="0">
              <a:latin typeface="Verdana" panose="020B0604030504040204" pitchFamily="34" charset="0"/>
              <a:ea typeface="Verdana" panose="020B0604030504040204" pitchFamily="34" charset="0"/>
              <a:cs typeface="Aharoni" panose="02010803020104030203" pitchFamily="2" charset="-79"/>
            </a:endParaRPr>
          </a:p>
          <a:p>
            <a:pPr algn="just" fontAlgn="auto">
              <a:spcBef>
                <a:spcPts val="0"/>
              </a:spcBef>
              <a:spcAft>
                <a:spcPts val="0"/>
              </a:spcAft>
              <a:defRPr/>
            </a:pPr>
            <a:r>
              <a:rPr lang="pt-BR" sz="2000" dirty="0">
                <a:latin typeface="Verdana" panose="020B0604030504040204" pitchFamily="34" charset="0"/>
                <a:ea typeface="Verdana" panose="020B0604030504040204" pitchFamily="34" charset="0"/>
                <a:cs typeface="Aharoni" panose="02010803020104030203" pitchFamily="2" charset="-79"/>
              </a:rPr>
              <a:t>Para um salário mínimo de R$ 1.212,00 um aprendiz administrativo recebe, por 6 horas diárias, R$ 991,00 por mês.</a:t>
            </a:r>
          </a:p>
          <a:p>
            <a:pPr algn="just" fontAlgn="auto">
              <a:spcBef>
                <a:spcPts val="0"/>
              </a:spcBef>
              <a:spcAft>
                <a:spcPts val="0"/>
              </a:spcAft>
              <a:defRPr/>
            </a:pPr>
            <a:endParaRPr lang="pt-BR" sz="2000" b="1" dirty="0">
              <a:latin typeface="Verdana" panose="020B0604030504040204" pitchFamily="34" charset="0"/>
              <a:ea typeface="Verdana" panose="020B0604030504040204" pitchFamily="34" charset="0"/>
              <a:cs typeface="Aharoni" panose="02010803020104030203" pitchFamily="2" charset="-79"/>
            </a:endParaRPr>
          </a:p>
          <a:p>
            <a:pPr algn="just" fontAlgn="auto">
              <a:spcBef>
                <a:spcPts val="0"/>
              </a:spcBef>
              <a:spcAft>
                <a:spcPts val="0"/>
              </a:spcAft>
              <a:defRPr/>
            </a:pPr>
            <a:r>
              <a:rPr lang="pt-BR" sz="2000" dirty="0">
                <a:latin typeface="Verdana" panose="020B0604030504040204" pitchFamily="34" charset="0"/>
                <a:ea typeface="Verdana" panose="020B0604030504040204" pitchFamily="34" charset="0"/>
                <a:cs typeface="Aharoni" panose="02010803020104030203" pitchFamily="2" charset="-79"/>
              </a:rPr>
              <a:t>Se o adolescente aprendiz já estiver cursando o ensino médio, sua jornada de trabalho pode ser de 8 horas diárias — incluídas nessa carga  as horas obrigatórias de aulas teóricas. </a:t>
            </a:r>
          </a:p>
          <a:p>
            <a:pPr algn="just" fontAlgn="auto">
              <a:spcBef>
                <a:spcPts val="0"/>
              </a:spcBef>
              <a:spcAft>
                <a:spcPts val="0"/>
              </a:spcAft>
              <a:defRPr/>
            </a:pPr>
            <a:endParaRPr lang="pt-BR" sz="2000" u="sng" dirty="0">
              <a:latin typeface="Verdana" panose="020B0604030504040204" pitchFamily="34" charset="0"/>
              <a:ea typeface="Verdana" panose="020B0604030504040204" pitchFamily="34" charset="0"/>
              <a:cs typeface="Aharoni" panose="02010803020104030203" pitchFamily="2" charset="-79"/>
            </a:endParaRPr>
          </a:p>
          <a:p>
            <a:pPr marL="0" indent="0" algn="just" fontAlgn="auto">
              <a:spcBef>
                <a:spcPts val="0"/>
              </a:spcBef>
              <a:spcAft>
                <a:spcPts val="0"/>
              </a:spcAft>
              <a:buNone/>
              <a:defRPr/>
            </a:pPr>
            <a:r>
              <a:rPr lang="pt-BR" sz="2000" u="sng" dirty="0">
                <a:latin typeface="Verdana" panose="020B0604030504040204" pitchFamily="34" charset="0"/>
                <a:ea typeface="Verdana" panose="020B0604030504040204" pitchFamily="34" charset="0"/>
                <a:cs typeface="Aharoni" panose="02010803020104030203" pitchFamily="2" charset="-79"/>
              </a:rPr>
              <a:t>Veja o cálculo:</a:t>
            </a:r>
          </a:p>
          <a:p>
            <a:pPr marL="0" indent="0" algn="just" fontAlgn="auto">
              <a:spcBef>
                <a:spcPts val="0"/>
              </a:spcBef>
              <a:spcAft>
                <a:spcPts val="0"/>
              </a:spcAft>
              <a:buNone/>
              <a:defRPr/>
            </a:pPr>
            <a:endParaRPr lang="pt-BR" sz="2000" u="sng" dirty="0">
              <a:latin typeface="Verdana" panose="020B0604030504040204" pitchFamily="34" charset="0"/>
              <a:ea typeface="Verdana" panose="020B0604030504040204" pitchFamily="34" charset="0"/>
              <a:cs typeface="Aharoni" panose="02010803020104030203" pitchFamily="2" charset="-79"/>
            </a:endParaRPr>
          </a:p>
          <a:p>
            <a:pPr algn="just" fontAlgn="auto">
              <a:spcBef>
                <a:spcPts val="0"/>
              </a:spcBef>
              <a:spcAft>
                <a:spcPts val="0"/>
              </a:spcAft>
              <a:defRPr/>
            </a:pPr>
            <a:r>
              <a:rPr lang="pt-BR" sz="2000" b="1" dirty="0">
                <a:latin typeface="Verdana" panose="020B0604030504040204" pitchFamily="34" charset="0"/>
                <a:ea typeface="Verdana" panose="020B0604030504040204" pitchFamily="34" charset="0"/>
                <a:cs typeface="Aharoni" panose="02010803020104030203" pitchFamily="2" charset="-79"/>
              </a:rPr>
              <a:t>08 horas por dia (incluídas as horas de aulas teóricas) = </a:t>
            </a:r>
            <a:r>
              <a:rPr lang="pt-BR" sz="2000" b="1" dirty="0">
                <a:solidFill>
                  <a:srgbClr val="FF6600"/>
                </a:solidFill>
                <a:latin typeface="Verdana" panose="020B0604030504040204" pitchFamily="34" charset="0"/>
                <a:ea typeface="Verdana" panose="020B0604030504040204" pitchFamily="34" charset="0"/>
                <a:cs typeface="Aharoni" panose="02010803020104030203" pitchFamily="2" charset="-79"/>
              </a:rPr>
              <a:t>220 horas mensais  x 5,51 = R$ 1.212,00</a:t>
            </a:r>
          </a:p>
          <a:p>
            <a:pPr algn="just" fontAlgn="auto">
              <a:spcBef>
                <a:spcPts val="0"/>
              </a:spcBef>
              <a:spcAft>
                <a:spcPts val="0"/>
              </a:spcAft>
              <a:defRPr/>
            </a:pPr>
            <a:r>
              <a:rPr lang="pt-BR" sz="2000" b="1" dirty="0">
                <a:latin typeface="Verdana" panose="020B0604030504040204" pitchFamily="34" charset="0"/>
                <a:ea typeface="Verdana" panose="020B0604030504040204" pitchFamily="34" charset="0"/>
                <a:cs typeface="Arial" panose="020B0604020202020204" pitchFamily="34" charset="0"/>
              </a:rPr>
              <a:t>Salário de aprendiz administrativo por 8 horas diárias = R$ 1.212,00</a:t>
            </a:r>
            <a:endParaRPr lang="pt-BR" sz="2800" dirty="0">
              <a:latin typeface="Verdana" panose="020B0604030504040204" pitchFamily="34" charset="0"/>
              <a:ea typeface="Verdana" panose="020B0604030504040204" pitchFamily="34" charset="0"/>
              <a:cs typeface="Arial" panose="020B0604020202020204" pitchFamily="34" charset="0"/>
            </a:endParaRPr>
          </a:p>
        </p:txBody>
      </p:sp>
      <p:sp>
        <p:nvSpPr>
          <p:cNvPr id="4" name="Título 1">
            <a:extLst>
              <a:ext uri="{FF2B5EF4-FFF2-40B4-BE49-F238E27FC236}">
                <a16:creationId xmlns:a16="http://schemas.microsoft.com/office/drawing/2014/main" id="{AAEE7568-6F31-47C1-9420-8E8E10B36DAE}"/>
              </a:ext>
            </a:extLst>
          </p:cNvPr>
          <p:cNvSpPr txBox="1">
            <a:spLocks/>
          </p:cNvSpPr>
          <p:nvPr/>
        </p:nvSpPr>
        <p:spPr bwMode="gray">
          <a:xfrm>
            <a:off x="1579024" y="97366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dirty="0">
                <a:latin typeface="Aharoni" panose="02010803020104030203" pitchFamily="2" charset="-79"/>
                <a:cs typeface="Aharoni" panose="02010803020104030203" pitchFamily="2" charset="-79"/>
              </a:rPr>
              <a:t>CONTRATAR UM APRENDIZ</a:t>
            </a: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5" name="Retângulo 4">
            <a:extLst>
              <a:ext uri="{FF2B5EF4-FFF2-40B4-BE49-F238E27FC236}">
                <a16:creationId xmlns:a16="http://schemas.microsoft.com/office/drawing/2014/main" id="{AC8E7B1F-21C5-40B8-9606-ACB681424238}"/>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240317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0087" y="2603500"/>
            <a:ext cx="11105321" cy="3823804"/>
          </a:xfrm>
        </p:spPr>
        <p:txBody>
          <a:bodyPr>
            <a:normAutofit fontScale="92500" lnSpcReduction="20000"/>
          </a:bodyPr>
          <a:lstStyle/>
          <a:p>
            <a:pPr algn="just">
              <a:buFont typeface="Wingdings 3" panose="05040102010807070707" pitchFamily="18" charset="2"/>
              <a:buChar char="u"/>
            </a:pPr>
            <a:r>
              <a:rPr lang="pt-BR" sz="2200" dirty="0">
                <a:latin typeface="Verdana" panose="020B0604030504040204" pitchFamily="34" charset="0"/>
                <a:ea typeface="Verdana" panose="020B0604030504040204" pitchFamily="34" charset="0"/>
                <a:cs typeface="Arial" panose="020B0604020202020204" pitchFamily="34" charset="0"/>
              </a:rPr>
              <a:t>Cumprimento da </a:t>
            </a:r>
            <a:r>
              <a:rPr lang="pt-BR" sz="2200" b="1" dirty="0">
                <a:latin typeface="Verdana" panose="020B0604030504040204" pitchFamily="34" charset="0"/>
                <a:ea typeface="Verdana" panose="020B0604030504040204" pitchFamily="34" charset="0"/>
                <a:cs typeface="Arial" panose="020B0604020202020204" pitchFamily="34" charset="0"/>
              </a:rPr>
              <a:t>Lei 10.097/2000</a:t>
            </a:r>
            <a:r>
              <a:rPr lang="pt-BR" sz="2200" dirty="0">
                <a:latin typeface="Verdana" panose="020B0604030504040204" pitchFamily="34" charset="0"/>
                <a:ea typeface="Verdana" panose="020B0604030504040204" pitchFamily="34" charset="0"/>
                <a:cs typeface="Arial" panose="020B0604020202020204" pitchFamily="34" charset="0"/>
              </a:rPr>
              <a:t>;</a:t>
            </a:r>
          </a:p>
          <a:p>
            <a:pPr algn="just">
              <a:buFont typeface="Wingdings 3" panose="05040102010807070707" pitchFamily="18" charset="2"/>
              <a:buChar char="u"/>
            </a:pPr>
            <a:r>
              <a:rPr lang="pt-BR" sz="2200" dirty="0">
                <a:latin typeface="Verdana" panose="020B0604030504040204" pitchFamily="34" charset="0"/>
                <a:ea typeface="Verdana" panose="020B0604030504040204" pitchFamily="34" charset="0"/>
                <a:cs typeface="Arial" panose="020B0604020202020204" pitchFamily="34" charset="0"/>
              </a:rPr>
              <a:t>Recolhimento de apenas 2% de FGTS (redução de 75% da contribuição normal);</a:t>
            </a:r>
          </a:p>
          <a:p>
            <a:pPr algn="just">
              <a:buFont typeface="Wingdings 3" panose="05040102010807070707" pitchFamily="18" charset="2"/>
              <a:buChar char="u"/>
            </a:pPr>
            <a:r>
              <a:rPr lang="pt-BR" sz="2200" dirty="0">
                <a:latin typeface="Verdana" panose="020B0604030504040204" pitchFamily="34" charset="0"/>
                <a:ea typeface="Verdana" panose="020B0604030504040204" pitchFamily="34" charset="0"/>
                <a:cs typeface="Arial" panose="020B0604020202020204" pitchFamily="34" charset="0"/>
              </a:rPr>
              <a:t>Dispensa do aviso prévio remunerado;</a:t>
            </a:r>
          </a:p>
          <a:p>
            <a:pPr algn="just">
              <a:buFont typeface="Wingdings 3" panose="05040102010807070707" pitchFamily="18" charset="2"/>
              <a:buChar char="u"/>
            </a:pPr>
            <a:r>
              <a:rPr lang="pt-BR" sz="2200" dirty="0">
                <a:latin typeface="Verdana" panose="020B0604030504040204" pitchFamily="34" charset="0"/>
                <a:ea typeface="Verdana" panose="020B0604030504040204" pitchFamily="34" charset="0"/>
                <a:cs typeface="Arial" panose="020B0604020202020204" pitchFamily="34" charset="0"/>
              </a:rPr>
              <a:t>Isenção de multa contratual rescisória;</a:t>
            </a:r>
          </a:p>
          <a:p>
            <a:pPr algn="just">
              <a:buFont typeface="Wingdings 3" panose="05040102010807070707" pitchFamily="18" charset="2"/>
              <a:buChar char="u"/>
            </a:pPr>
            <a:r>
              <a:rPr lang="pt-BR" sz="2200" dirty="0">
                <a:latin typeface="Verdana" panose="020B0604030504040204" pitchFamily="34" charset="0"/>
                <a:ea typeface="Verdana" panose="020B0604030504040204" pitchFamily="34" charset="0"/>
                <a:cs typeface="Arial" panose="020B0604020202020204" pitchFamily="34" charset="0"/>
              </a:rPr>
              <a:t>Empresas registrada no “SIMPLES”, não tem acréscimo na contribuição previdenciária;</a:t>
            </a:r>
          </a:p>
          <a:p>
            <a:pPr algn="just">
              <a:buFont typeface="Wingdings 3" panose="05040102010807070707" pitchFamily="18" charset="2"/>
              <a:buChar char="u"/>
            </a:pPr>
            <a:r>
              <a:rPr lang="pt-BR" sz="2200" dirty="0">
                <a:latin typeface="Verdana" panose="020B0604030504040204" pitchFamily="34" charset="0"/>
                <a:ea typeface="Verdana" panose="020B0604030504040204" pitchFamily="34" charset="0"/>
                <a:cs typeface="Arial" panose="020B0604020202020204" pitchFamily="34" charset="0"/>
              </a:rPr>
              <a:t>Prática da responsabilidade social corporativa e prestígios junto a comunidade;</a:t>
            </a:r>
          </a:p>
          <a:p>
            <a:pPr algn="just">
              <a:buFont typeface="Wingdings 3" panose="05040102010807070707" pitchFamily="18" charset="2"/>
              <a:buChar char="u"/>
            </a:pPr>
            <a:r>
              <a:rPr lang="pt-BR" sz="2200" dirty="0">
                <a:latin typeface="Verdana" panose="020B0604030504040204" pitchFamily="34" charset="0"/>
                <a:ea typeface="Verdana" panose="020B0604030504040204" pitchFamily="34" charset="0"/>
                <a:cs typeface="Arial" panose="020B0604020202020204" pitchFamily="34" charset="0"/>
              </a:rPr>
              <a:t>Qualificação profissional / formação de novos quadros profissionais;</a:t>
            </a:r>
          </a:p>
          <a:p>
            <a:pPr algn="just">
              <a:buFont typeface="Wingdings 3" panose="05040102010807070707" pitchFamily="18" charset="2"/>
              <a:buChar char="u"/>
            </a:pPr>
            <a:r>
              <a:rPr lang="pt-BR" sz="2200" dirty="0">
                <a:latin typeface="Verdana" panose="020B0604030504040204" pitchFamily="34" charset="0"/>
                <a:ea typeface="Verdana" panose="020B0604030504040204" pitchFamily="34" charset="0"/>
                <a:cs typeface="Arial" panose="020B0604020202020204" pitchFamily="34" charset="0"/>
              </a:rPr>
              <a:t>Ter profissionais capacitados de acordo com a necessidade da empresa;</a:t>
            </a:r>
          </a:p>
          <a:p>
            <a:pPr algn="just">
              <a:buFont typeface="Wingdings 3" panose="05040102010807070707" pitchFamily="18" charset="2"/>
              <a:buChar char="u"/>
            </a:pPr>
            <a:r>
              <a:rPr lang="pt-BR" sz="2200" dirty="0">
                <a:latin typeface="Verdana" panose="020B0604030504040204" pitchFamily="34" charset="0"/>
                <a:ea typeface="Verdana" panose="020B0604030504040204" pitchFamily="34" charset="0"/>
                <a:cs typeface="Arial" panose="020B0604020202020204" pitchFamily="34" charset="0"/>
              </a:rPr>
              <a:t>Ter no quadro de colaboradores jovens talentos que forneçam novas ideias e trazem inovação para o ambiente corporativo.</a:t>
            </a:r>
          </a:p>
        </p:txBody>
      </p:sp>
      <p:sp>
        <p:nvSpPr>
          <p:cNvPr id="4" name="Título 1">
            <a:extLst>
              <a:ext uri="{FF2B5EF4-FFF2-40B4-BE49-F238E27FC236}">
                <a16:creationId xmlns:a16="http://schemas.microsoft.com/office/drawing/2014/main" id="{AAEE7568-6F31-47C1-9420-8E8E10B36DAE}"/>
              </a:ext>
            </a:extLst>
          </p:cNvPr>
          <p:cNvSpPr txBox="1">
            <a:spLocks/>
          </p:cNvSpPr>
          <p:nvPr/>
        </p:nvSpPr>
        <p:spPr bwMode="gray">
          <a:xfrm>
            <a:off x="1579024" y="97366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Bef>
                <a:spcPts val="0"/>
              </a:spcBef>
              <a:spcAft>
                <a:spcPts val="0"/>
              </a:spcAft>
              <a:defRPr/>
            </a:pPr>
            <a:r>
              <a:rPr lang="pt-BR" dirty="0">
                <a:latin typeface="Aharoni" panose="02010803020104030203" pitchFamily="2" charset="-79"/>
                <a:cs typeface="Aharoni" panose="02010803020104030203" pitchFamily="2" charset="-79"/>
              </a:rPr>
              <a:t>BENEFÍCIOS PARA AS EMPRESAS</a:t>
            </a: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5" name="Retângulo 4">
            <a:extLst>
              <a:ext uri="{FF2B5EF4-FFF2-40B4-BE49-F238E27FC236}">
                <a16:creationId xmlns:a16="http://schemas.microsoft.com/office/drawing/2014/main" id="{1B1A680E-C8B1-4719-9FF8-7D9D81BD00AC}"/>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226209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0087" y="2603500"/>
            <a:ext cx="11105321" cy="3823804"/>
          </a:xfrm>
        </p:spPr>
        <p:txBody>
          <a:bodyPr>
            <a:normAutofit/>
          </a:bodyPr>
          <a:lstStyle/>
          <a:p>
            <a:pPr marL="0" indent="0">
              <a:buNone/>
            </a:pPr>
            <a:endParaRPr lang="pt-BR" sz="2000" dirty="0">
              <a:latin typeface="Verdana" panose="020B0604030504040204" pitchFamily="34" charset="0"/>
              <a:ea typeface="Verdana" panose="020B0604030504040204" pitchFamily="34" charset="0"/>
              <a:cs typeface="Arial" panose="020B0604020202020204" pitchFamily="34" charset="0"/>
            </a:endParaRPr>
          </a:p>
          <a:p>
            <a:pPr>
              <a:lnSpc>
                <a:spcPct val="150000"/>
              </a:lnSpc>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Administração;</a:t>
            </a:r>
          </a:p>
          <a:p>
            <a:pPr>
              <a:lnSpc>
                <a:spcPct val="150000"/>
              </a:lnSpc>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Logística;</a:t>
            </a:r>
          </a:p>
          <a:p>
            <a:pPr>
              <a:lnSpc>
                <a:spcPct val="150000"/>
              </a:lnSpc>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Redes Varejistas;</a:t>
            </a:r>
          </a:p>
          <a:p>
            <a:pPr>
              <a:lnSpc>
                <a:spcPct val="150000"/>
              </a:lnSpc>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Telemarketing;</a:t>
            </a:r>
          </a:p>
          <a:p>
            <a:pPr>
              <a:lnSpc>
                <a:spcPct val="150000"/>
              </a:lnSpc>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Atendente de Lanchonete.</a:t>
            </a:r>
          </a:p>
          <a:p>
            <a:pPr>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marL="0" indent="0" algn="ctr" fontAlgn="auto">
              <a:spcBef>
                <a:spcPts val="0"/>
              </a:spcBef>
              <a:spcAft>
                <a:spcPts val="0"/>
              </a:spcAft>
              <a:buNone/>
              <a:defRPr/>
            </a:pPr>
            <a:endParaRPr lang="pt-BR" sz="2000" b="1" u="sng"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AAEE7568-6F31-47C1-9420-8E8E10B36DAE}"/>
              </a:ext>
            </a:extLst>
          </p:cNvPr>
          <p:cNvSpPr txBox="1">
            <a:spLocks/>
          </p:cNvSpPr>
          <p:nvPr/>
        </p:nvSpPr>
        <p:spPr bwMode="gray">
          <a:xfrm>
            <a:off x="1579024" y="97366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Bef>
                <a:spcPts val="0"/>
              </a:spcBef>
              <a:spcAft>
                <a:spcPts val="0"/>
              </a:spcAft>
              <a:defRPr/>
            </a:pPr>
            <a:r>
              <a:rPr lang="pt-BR" sz="4000" b="1" dirty="0">
                <a:latin typeface="Aharoni" panose="02010803020104030203" pitchFamily="2" charset="-79"/>
                <a:cs typeface="Aharoni" panose="02010803020104030203" pitchFamily="2" charset="-79"/>
              </a:rPr>
              <a:t>CURSOS DE CAPACITAÇÃO</a:t>
            </a: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pic>
        <p:nvPicPr>
          <p:cNvPr id="5" name="Imagem 4" descr="Uma imagem contendo quarto, mesa&#10;&#10;Descrição gerada automaticamente">
            <a:extLst>
              <a:ext uri="{FF2B5EF4-FFF2-40B4-BE49-F238E27FC236}">
                <a16:creationId xmlns:a16="http://schemas.microsoft.com/office/drawing/2014/main" id="{612A8B71-926E-4991-8151-2DD8A7694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374" y="2760004"/>
            <a:ext cx="6109251" cy="2800073"/>
          </a:xfrm>
          <a:prstGeom prst="rect">
            <a:avLst/>
          </a:prstGeom>
        </p:spPr>
      </p:pic>
      <p:sp>
        <p:nvSpPr>
          <p:cNvPr id="6" name="Retângulo 5">
            <a:extLst>
              <a:ext uri="{FF2B5EF4-FFF2-40B4-BE49-F238E27FC236}">
                <a16:creationId xmlns:a16="http://schemas.microsoft.com/office/drawing/2014/main" id="{389DCF9B-55B5-4E01-A484-816D2625F814}"/>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139526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1048" y="2452066"/>
            <a:ext cx="11105321" cy="3823804"/>
          </a:xfrm>
        </p:spPr>
        <p:txBody>
          <a:bodyPr>
            <a:normAutofit/>
          </a:bodyPr>
          <a:lstStyle/>
          <a:p>
            <a:pPr marL="0" indent="0">
              <a:buNone/>
            </a:pPr>
            <a:r>
              <a:rPr lang="pt-BR" sz="2000" b="1" dirty="0">
                <a:latin typeface="Verdana" panose="020B0604030504040204" pitchFamily="34" charset="0"/>
                <a:ea typeface="Verdana" panose="020B0604030504040204" pitchFamily="34" charset="0"/>
                <a:cs typeface="Arial" panose="020B0604020202020204" pitchFamily="34" charset="0"/>
              </a:rPr>
              <a:t>ESPAÇO FÍSICO</a:t>
            </a: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14 salas de aula com modernos equipamentos para melhor absorção do conhecimento.</a:t>
            </a:r>
          </a:p>
          <a:p>
            <a:pPr algn="just" fontAlgn="auto">
              <a:spcBef>
                <a:spcPts val="0"/>
              </a:spcBef>
              <a:spcAft>
                <a:spcPts val="0"/>
              </a:spcAft>
              <a:buFont typeface="Wingdings 3" panose="05040102010807070707" pitchFamily="18" charset="2"/>
              <a:buChar char="u"/>
              <a:defRPr/>
            </a:pPr>
            <a:endParaRPr lang="pt-BR" sz="2000" dirty="0">
              <a:latin typeface="Verdana" panose="020B0604030504040204" pitchFamily="34" charset="0"/>
              <a:ea typeface="Verdana" panose="020B0604030504040204" pitchFamily="34" charset="0"/>
              <a:cs typeface="Arial" panose="020B0604020202020204" pitchFamily="34" charset="0"/>
            </a:endParaRPr>
          </a:p>
          <a:p>
            <a:pPr marL="0" indent="0" fontAlgn="auto">
              <a:spcBef>
                <a:spcPts val="0"/>
              </a:spcBef>
              <a:spcAft>
                <a:spcPts val="0"/>
              </a:spcAft>
              <a:buNone/>
              <a:defRPr/>
            </a:pPr>
            <a:r>
              <a:rPr lang="pt-BR" sz="2000" b="1" dirty="0">
                <a:latin typeface="Verdana" panose="020B0604030504040204" pitchFamily="34" charset="0"/>
                <a:ea typeface="Verdana" panose="020B0604030504040204" pitchFamily="34" charset="0"/>
                <a:cs typeface="Arial" panose="020B0604020202020204" pitchFamily="34" charset="0"/>
              </a:rPr>
              <a:t>EQUIPAMENTOS</a:t>
            </a:r>
            <a:endParaRPr lang="pt-BR" sz="2000" dirty="0">
              <a:latin typeface="Verdana" panose="020B0604030504040204" pitchFamily="34" charset="0"/>
              <a:ea typeface="Verdana" panose="020B0604030504040204" pitchFamily="34" charset="0"/>
              <a:cs typeface="Arial" panose="020B0604020202020204" pitchFamily="34" charset="0"/>
            </a:endParaRPr>
          </a:p>
          <a:p>
            <a:pPr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Projetor Multimídia – Data Show;</a:t>
            </a:r>
          </a:p>
          <a:p>
            <a:pPr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Quadro branco;</a:t>
            </a:r>
          </a:p>
          <a:p>
            <a:pPr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TV, Vídeo e Som;</a:t>
            </a:r>
          </a:p>
          <a:p>
            <a:pPr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Cadeiras universitárias;</a:t>
            </a:r>
          </a:p>
          <a:p>
            <a:pPr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Lousa digital;</a:t>
            </a:r>
          </a:p>
          <a:p>
            <a:pPr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Aulas em 3D.</a:t>
            </a:r>
          </a:p>
          <a:p>
            <a:pPr marL="0" indent="0">
              <a:buNone/>
            </a:pPr>
            <a:endParaRPr lang="pt-BR" sz="2000" b="1" dirty="0">
              <a:latin typeface="Verdana" panose="020B0604030504040204" pitchFamily="34" charset="0"/>
              <a:ea typeface="Verdana" panose="020B0604030504040204" pitchFamily="34" charset="0"/>
              <a:cs typeface="Arial" panose="020B0604020202020204" pitchFamily="34" charset="0"/>
            </a:endParaRPr>
          </a:p>
          <a:p>
            <a:pPr marL="0" indent="0" algn="ctr" fontAlgn="auto">
              <a:spcBef>
                <a:spcPts val="0"/>
              </a:spcBef>
              <a:spcAft>
                <a:spcPts val="0"/>
              </a:spcAft>
              <a:buNone/>
              <a:defRPr/>
            </a:pPr>
            <a:endParaRPr lang="pt-BR" sz="2000" b="1" u="sng"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AAEE7568-6F31-47C1-9420-8E8E10B36DAE}"/>
              </a:ext>
            </a:extLst>
          </p:cNvPr>
          <p:cNvSpPr txBox="1">
            <a:spLocks/>
          </p:cNvSpPr>
          <p:nvPr/>
        </p:nvSpPr>
        <p:spPr bwMode="gray">
          <a:xfrm>
            <a:off x="1696421" y="582130"/>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Bef>
                <a:spcPts val="0"/>
              </a:spcBef>
              <a:spcAft>
                <a:spcPts val="0"/>
              </a:spcAft>
              <a:defRPr/>
            </a:pPr>
            <a:r>
              <a:rPr lang="pt-BR" sz="5400" b="1" dirty="0">
                <a:solidFill>
                  <a:schemeClr val="bg1"/>
                </a:solidFill>
                <a:latin typeface="+mn-lt"/>
              </a:rPr>
              <a:t> </a:t>
            </a:r>
            <a:endParaRPr lang="pt-BR" sz="5400" dirty="0">
              <a:latin typeface="+mj-lt"/>
            </a:endParaRPr>
          </a:p>
          <a:p>
            <a:pPr algn="ctr" fontAlgn="auto">
              <a:spcBef>
                <a:spcPts val="0"/>
              </a:spcBef>
              <a:spcAft>
                <a:spcPts val="0"/>
              </a:spcAft>
              <a:defRPr/>
            </a:pPr>
            <a:r>
              <a:rPr lang="pt-BR" b="1" dirty="0">
                <a:latin typeface="Aharoni" panose="02010803020104030203" pitchFamily="2" charset="-79"/>
                <a:cs typeface="Aharoni" panose="02010803020104030203" pitchFamily="2" charset="-79"/>
              </a:rPr>
              <a:t>NOSSAS INSTALAÇÕES E INFRAESTRUTURA</a:t>
            </a: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pic>
        <p:nvPicPr>
          <p:cNvPr id="5" name="Imagem 4">
            <a:extLst>
              <a:ext uri="{FF2B5EF4-FFF2-40B4-BE49-F238E27FC236}">
                <a16:creationId xmlns:a16="http://schemas.microsoft.com/office/drawing/2014/main" id="{4A78584F-7C6E-4308-977F-72565AB68902}"/>
              </a:ext>
            </a:extLst>
          </p:cNvPr>
          <p:cNvPicPr>
            <a:picLocks noChangeAspect="1"/>
          </p:cNvPicPr>
          <p:nvPr/>
        </p:nvPicPr>
        <p:blipFill>
          <a:blip r:embed="rId3"/>
          <a:stretch>
            <a:fillRect/>
          </a:stretch>
        </p:blipFill>
        <p:spPr>
          <a:xfrm>
            <a:off x="6387154" y="3278762"/>
            <a:ext cx="4940488" cy="2997108"/>
          </a:xfrm>
          <a:prstGeom prst="rect">
            <a:avLst/>
          </a:prstGeom>
        </p:spPr>
      </p:pic>
      <p:sp>
        <p:nvSpPr>
          <p:cNvPr id="21" name="Retângulo 20">
            <a:extLst>
              <a:ext uri="{FF2B5EF4-FFF2-40B4-BE49-F238E27FC236}">
                <a16:creationId xmlns:a16="http://schemas.microsoft.com/office/drawing/2014/main" id="{1C95B732-48C3-4E7A-B2BC-62EA5C601BF6}"/>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2852225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0087" y="2603500"/>
            <a:ext cx="11105321" cy="3823804"/>
          </a:xfrm>
        </p:spPr>
        <p:txBody>
          <a:bodyPr>
            <a:normAutofit fontScale="92500" lnSpcReduction="20000"/>
          </a:bodyPr>
          <a:lstStyle/>
          <a:p>
            <a:pPr algn="just">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Professores: Altamente capacitados e treinados para uma melhor interação com os alunos;</a:t>
            </a:r>
          </a:p>
          <a:p>
            <a:pPr algn="just">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Estamos localizados no Centro da cidade de Osasco, perto da estação de trem;</a:t>
            </a:r>
          </a:p>
          <a:p>
            <a:pPr algn="just">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Melhor relação </a:t>
            </a:r>
            <a:r>
              <a:rPr lang="pt-BR" sz="2000" b="1" dirty="0">
                <a:latin typeface="Verdana" panose="020B0604030504040204" pitchFamily="34" charset="0"/>
                <a:ea typeface="Verdana" panose="020B0604030504040204" pitchFamily="34" charset="0"/>
                <a:cs typeface="Arial" panose="020B0604020202020204" pitchFamily="34" charset="0"/>
              </a:rPr>
              <a:t>CUSTO x BENEFÍCIO </a:t>
            </a:r>
            <a:r>
              <a:rPr lang="pt-BR" sz="2000" dirty="0">
                <a:latin typeface="Verdana" panose="020B0604030504040204" pitchFamily="34" charset="0"/>
                <a:ea typeface="Verdana" panose="020B0604030504040204" pitchFamily="34" charset="0"/>
                <a:cs typeface="Arial" panose="020B0604020202020204" pitchFamily="34" charset="0"/>
              </a:rPr>
              <a:t>para as empresas;</a:t>
            </a:r>
          </a:p>
          <a:p>
            <a:pPr algn="just">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Instalações novas e modernas, quadra esportiva, laboratório de informática, biblioteca e todas salas equipadas com multimidia;</a:t>
            </a:r>
          </a:p>
          <a:p>
            <a:pPr algn="just">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Certificado junto ao Ministério do Trabalho e Emprego – </a:t>
            </a:r>
            <a:r>
              <a:rPr lang="pt-BR" sz="2000" b="1" dirty="0">
                <a:latin typeface="Verdana" panose="020B0604030504040204" pitchFamily="34" charset="0"/>
                <a:ea typeface="Verdana" panose="020B0604030504040204" pitchFamily="34" charset="0"/>
                <a:cs typeface="Arial" panose="020B0604020202020204" pitchFamily="34" charset="0"/>
              </a:rPr>
              <a:t>Brasília e CMDCA – Osasco.</a:t>
            </a:r>
          </a:p>
          <a:p>
            <a:pPr marL="0" indent="0">
              <a:buNone/>
            </a:pPr>
            <a:endParaRPr lang="pt-BR" sz="2000" b="1" dirty="0">
              <a:latin typeface="Verdana" panose="020B0604030504040204" pitchFamily="34" charset="0"/>
              <a:ea typeface="Verdana" panose="020B0604030504040204" pitchFamily="34" charset="0"/>
              <a:cs typeface="Arial" panose="020B0604020202020204" pitchFamily="34" charset="0"/>
            </a:endParaRPr>
          </a:p>
          <a:p>
            <a:pPr marL="0" indent="0" algn="ctr" fontAlgn="auto">
              <a:spcBef>
                <a:spcPts val="0"/>
              </a:spcBef>
              <a:spcAft>
                <a:spcPts val="0"/>
              </a:spcAft>
              <a:buNone/>
              <a:defRPr/>
            </a:pPr>
            <a:endParaRPr lang="pt-BR" sz="2000" b="1" u="sng" dirty="0">
              <a:latin typeface="Arial" panose="020B0604020202020204" pitchFamily="34" charset="0"/>
              <a:cs typeface="Arial" panose="020B0604020202020204" pitchFamily="34" charset="0"/>
            </a:endParaRP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5" name="Título 1">
            <a:extLst>
              <a:ext uri="{FF2B5EF4-FFF2-40B4-BE49-F238E27FC236}">
                <a16:creationId xmlns:a16="http://schemas.microsoft.com/office/drawing/2014/main" id="{CD1C1F2C-9B4E-458D-A242-6FA1AEAD6CD5}"/>
              </a:ext>
            </a:extLst>
          </p:cNvPr>
          <p:cNvSpPr txBox="1">
            <a:spLocks/>
          </p:cNvSpPr>
          <p:nvPr/>
        </p:nvSpPr>
        <p:spPr bwMode="gray">
          <a:xfrm>
            <a:off x="1579024" y="97366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Bef>
                <a:spcPts val="0"/>
              </a:spcBef>
              <a:spcAft>
                <a:spcPts val="0"/>
              </a:spcAft>
              <a:defRPr/>
            </a:pPr>
            <a:r>
              <a:rPr lang="pt-BR" sz="4000" b="1" dirty="0">
                <a:latin typeface="Aharoni" panose="02010803020104030203" pitchFamily="2" charset="-79"/>
                <a:cs typeface="Aharoni" panose="02010803020104030203" pitchFamily="2" charset="-79"/>
              </a:rPr>
              <a:t>NOSSOS DIFERENCIAIS</a:t>
            </a:r>
          </a:p>
        </p:txBody>
      </p:sp>
      <p:sp>
        <p:nvSpPr>
          <p:cNvPr id="19" name="Retângulo 18">
            <a:extLst>
              <a:ext uri="{FF2B5EF4-FFF2-40B4-BE49-F238E27FC236}">
                <a16:creationId xmlns:a16="http://schemas.microsoft.com/office/drawing/2014/main" id="{916CED29-8501-4304-BA81-DA1CE51133DE}"/>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428105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0087" y="2603500"/>
            <a:ext cx="11105321" cy="3823804"/>
          </a:xfrm>
        </p:spPr>
        <p:txBody>
          <a:bodyPr>
            <a:normAutofit/>
          </a:bodyPr>
          <a:lstStyle/>
          <a:p>
            <a:pPr algn="just">
              <a:buFont typeface="Wingdings 3" panose="05040102010807070707" pitchFamily="18" charset="2"/>
              <a:buChar char="u"/>
            </a:pPr>
            <a:r>
              <a:rPr lang="pt-BR" sz="2000">
                <a:latin typeface="Verdana" panose="020B0604030504040204" pitchFamily="34" charset="0"/>
                <a:ea typeface="Verdana" panose="020B0604030504040204" pitchFamily="34" charset="0"/>
                <a:cs typeface="Arial" panose="020B0604020202020204" pitchFamily="34" charset="0"/>
              </a:rPr>
              <a:t>Possuímos um grande acervo de currículos para a seleção dos jovens;</a:t>
            </a:r>
          </a:p>
          <a:p>
            <a:pPr algn="just">
              <a:buFont typeface="Wingdings 3" panose="05040102010807070707" pitchFamily="18" charset="2"/>
              <a:buChar char="u"/>
            </a:pPr>
            <a:endParaRPr lang="pt-BR" sz="200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u"/>
            </a:pPr>
            <a:r>
              <a:rPr lang="pt-BR" sz="2000">
                <a:latin typeface="Verdana" panose="020B0604030504040204" pitchFamily="34" charset="0"/>
                <a:ea typeface="Verdana" panose="020B0604030504040204" pitchFamily="34" charset="0"/>
                <a:cs typeface="Arial" panose="020B0604020202020204" pitchFamily="34" charset="0"/>
              </a:rPr>
              <a:t>Relacionamento </a:t>
            </a:r>
            <a:r>
              <a:rPr lang="pt-BR" sz="2000" b="1">
                <a:latin typeface="Verdana" panose="020B0604030504040204" pitchFamily="34" charset="0"/>
                <a:ea typeface="Verdana" panose="020B0604030504040204" pitchFamily="34" charset="0"/>
                <a:cs typeface="Arial" panose="020B0604020202020204" pitchFamily="34" charset="0"/>
              </a:rPr>
              <a:t>APIT x Empresas</a:t>
            </a:r>
            <a:r>
              <a:rPr lang="pt-BR" sz="2000">
                <a:latin typeface="Verdana" panose="020B0604030504040204" pitchFamily="34" charset="0"/>
                <a:ea typeface="Verdana" panose="020B0604030504040204" pitchFamily="34" charset="0"/>
                <a:cs typeface="Arial" panose="020B0604020202020204" pitchFamily="34" charset="0"/>
              </a:rPr>
              <a:t>: Proximidade dos Gestores de RH para melhor entender as necessidades da empresa;</a:t>
            </a:r>
          </a:p>
          <a:p>
            <a:pPr algn="just">
              <a:buFont typeface="Wingdings 3" panose="05040102010807070707" pitchFamily="18" charset="2"/>
              <a:buChar char="u"/>
            </a:pPr>
            <a:endParaRPr lang="pt-BR" sz="200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u"/>
            </a:pPr>
            <a:r>
              <a:rPr lang="pt-BR" sz="2000">
                <a:latin typeface="Verdana" panose="020B0604030504040204" pitchFamily="34" charset="0"/>
                <a:ea typeface="Verdana" panose="020B0604030504040204" pitchFamily="34" charset="0"/>
                <a:cs typeface="Arial" panose="020B0604020202020204" pitchFamily="34" charset="0"/>
              </a:rPr>
              <a:t>Material Didático: Atualizado e contextualizado para melhor compreensão dos alunos (produzido pelo professor em sala de aula);</a:t>
            </a:r>
          </a:p>
          <a:p>
            <a:pPr algn="just">
              <a:buFont typeface="Wingdings 3" panose="05040102010807070707" pitchFamily="18" charset="2"/>
              <a:buChar char="u"/>
            </a:pPr>
            <a:endParaRPr lang="pt-BR" sz="200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u"/>
            </a:pPr>
            <a:r>
              <a:rPr lang="pt-BR" sz="2000">
                <a:latin typeface="Verdana" panose="020B0604030504040204" pitchFamily="34" charset="0"/>
                <a:ea typeface="Verdana" panose="020B0604030504040204" pitchFamily="34" charset="0"/>
                <a:cs typeface="Arial" panose="020B0604020202020204" pitchFamily="34" charset="0"/>
              </a:rPr>
              <a:t>Aulas Interativas: utilizando tablet, lousa digital e vídeos educativos.</a:t>
            </a:r>
          </a:p>
          <a:p>
            <a:pPr marL="0" indent="0">
              <a:buNone/>
            </a:pPr>
            <a:endParaRPr lang="pt-BR" sz="2000" b="1">
              <a:latin typeface="Verdana" panose="020B0604030504040204" pitchFamily="34" charset="0"/>
              <a:ea typeface="Verdana" panose="020B0604030504040204" pitchFamily="34" charset="0"/>
              <a:cs typeface="Arial" panose="020B0604020202020204" pitchFamily="34" charset="0"/>
            </a:endParaRPr>
          </a:p>
          <a:p>
            <a:pPr marL="0" indent="0" algn="ctr" fontAlgn="auto">
              <a:spcBef>
                <a:spcPts val="0"/>
              </a:spcBef>
              <a:spcAft>
                <a:spcPts val="0"/>
              </a:spcAft>
              <a:buNone/>
              <a:defRPr/>
            </a:pPr>
            <a:endParaRPr lang="pt-BR" sz="2000" b="1" u="sng" dirty="0">
              <a:latin typeface="Arial" panose="020B0604020202020204" pitchFamily="34" charset="0"/>
              <a:cs typeface="Arial" panose="020B0604020202020204" pitchFamily="34" charset="0"/>
            </a:endParaRP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5" name="Título 1">
            <a:extLst>
              <a:ext uri="{FF2B5EF4-FFF2-40B4-BE49-F238E27FC236}">
                <a16:creationId xmlns:a16="http://schemas.microsoft.com/office/drawing/2014/main" id="{CD1C1F2C-9B4E-458D-A242-6FA1AEAD6CD5}"/>
              </a:ext>
            </a:extLst>
          </p:cNvPr>
          <p:cNvSpPr txBox="1">
            <a:spLocks/>
          </p:cNvSpPr>
          <p:nvPr/>
        </p:nvSpPr>
        <p:spPr bwMode="gray">
          <a:xfrm>
            <a:off x="1579024" y="97366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Bef>
                <a:spcPts val="0"/>
              </a:spcBef>
              <a:spcAft>
                <a:spcPts val="0"/>
              </a:spcAft>
              <a:defRPr/>
            </a:pPr>
            <a:r>
              <a:rPr lang="pt-BR" sz="4000" b="1">
                <a:latin typeface="Aharoni" panose="02010803020104030203" pitchFamily="2" charset="-79"/>
                <a:cs typeface="Aharoni" panose="02010803020104030203" pitchFamily="2" charset="-79"/>
              </a:rPr>
              <a:t>NOSSOS DIFERENCIAIS</a:t>
            </a:r>
            <a:endParaRPr lang="pt-BR" sz="4000" b="1" dirty="0">
              <a:latin typeface="Aharoni" panose="02010803020104030203" pitchFamily="2" charset="-79"/>
              <a:cs typeface="Aharoni" panose="02010803020104030203" pitchFamily="2" charset="-79"/>
            </a:endParaRPr>
          </a:p>
        </p:txBody>
      </p:sp>
      <p:sp>
        <p:nvSpPr>
          <p:cNvPr id="6" name="Retângulo 5">
            <a:extLst>
              <a:ext uri="{FF2B5EF4-FFF2-40B4-BE49-F238E27FC236}">
                <a16:creationId xmlns:a16="http://schemas.microsoft.com/office/drawing/2014/main" id="{8862416D-DB9F-4283-88BA-52D654B0471A}"/>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203697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0087" y="2603500"/>
            <a:ext cx="11105321" cy="3823804"/>
          </a:xfrm>
        </p:spPr>
        <p:txBody>
          <a:bodyPr>
            <a:normAutofit fontScale="92500" lnSpcReduction="20000"/>
          </a:bodyPr>
          <a:lstStyle/>
          <a:p>
            <a:r>
              <a:rPr lang="pt-BR" sz="2000" dirty="0">
                <a:latin typeface="Verdana" panose="020B0604030504040204" pitchFamily="34" charset="0"/>
                <a:ea typeface="Verdana" panose="020B0604030504040204" pitchFamily="34" charset="0"/>
                <a:cs typeface="Arial" panose="020B0604020202020204" pitchFamily="34" charset="0"/>
              </a:rPr>
              <a:t>A empresa contribuirá com </a:t>
            </a:r>
            <a:r>
              <a:rPr lang="pt-BR" sz="2000" b="1" dirty="0">
                <a:latin typeface="Verdana" panose="020B0604030504040204" pitchFamily="34" charset="0"/>
                <a:ea typeface="Verdana" panose="020B0604030504040204" pitchFamily="34" charset="0"/>
                <a:cs typeface="Arial" panose="020B0604020202020204" pitchFamily="34" charset="0"/>
              </a:rPr>
              <a:t>uma taxa </a:t>
            </a:r>
            <a:r>
              <a:rPr lang="pt-BR" sz="2000" dirty="0">
                <a:latin typeface="Verdana" panose="020B0604030504040204" pitchFamily="34" charset="0"/>
                <a:ea typeface="Verdana" panose="020B0604030504040204" pitchFamily="34" charset="0"/>
                <a:cs typeface="Arial" panose="020B0604020202020204" pitchFamily="34" charset="0"/>
              </a:rPr>
              <a:t>por jovem aprendiz/mês, para o financiamento dos cursos oferecidos para o </a:t>
            </a:r>
            <a:r>
              <a:rPr lang="pt-BR" sz="2000" b="1" dirty="0">
                <a:latin typeface="Verdana" panose="020B0604030504040204" pitchFamily="34" charset="0"/>
                <a:ea typeface="Verdana" panose="020B0604030504040204" pitchFamily="34" charset="0"/>
                <a:cs typeface="Arial" panose="020B0604020202020204" pitchFamily="34" charset="0"/>
              </a:rPr>
              <a:t>Programa Jovem Aprendiz</a:t>
            </a:r>
            <a:r>
              <a:rPr lang="pt-BR" sz="2000" dirty="0">
                <a:latin typeface="Verdana" panose="020B0604030504040204" pitchFamily="34" charset="0"/>
                <a:ea typeface="Verdana" panose="020B0604030504040204" pitchFamily="34" charset="0"/>
                <a:cs typeface="Arial" panose="020B0604020202020204" pitchFamily="34" charset="0"/>
              </a:rPr>
              <a:t>;</a:t>
            </a:r>
          </a:p>
          <a:p>
            <a:pPr marL="0" indent="0">
              <a:buNone/>
            </a:pPr>
            <a:r>
              <a:rPr lang="pt-BR" sz="2000" b="1" dirty="0">
                <a:solidFill>
                  <a:srgbClr val="FF6600"/>
                </a:solidFill>
                <a:latin typeface="Verdana" panose="020B0604030504040204" pitchFamily="34" charset="0"/>
                <a:ea typeface="Verdana" panose="020B0604030504040204" pitchFamily="34" charset="0"/>
                <a:cs typeface="Arial" panose="020B0604020202020204" pitchFamily="34" charset="0"/>
              </a:rPr>
              <a:t>R$ 250,00 (duzentos e cinquenta reais)</a:t>
            </a:r>
            <a:r>
              <a:rPr lang="pt-BR" sz="2000" dirty="0">
                <a:solidFill>
                  <a:srgbClr val="FF6600"/>
                </a:solidFill>
                <a:latin typeface="Verdana" panose="020B0604030504040204" pitchFamily="34" charset="0"/>
                <a:ea typeface="Verdana" panose="020B0604030504040204" pitchFamily="34" charset="0"/>
                <a:cs typeface="Arial" panose="020B0604020202020204" pitchFamily="34" charset="0"/>
              </a:rPr>
              <a:t> </a:t>
            </a:r>
            <a:r>
              <a:rPr lang="pt-BR" sz="2000" dirty="0">
                <a:latin typeface="Verdana" panose="020B0604030504040204" pitchFamily="34" charset="0"/>
                <a:ea typeface="Verdana" panose="020B0604030504040204" pitchFamily="34" charset="0"/>
                <a:cs typeface="Arial" panose="020B0604020202020204" pitchFamily="34" charset="0"/>
              </a:rPr>
              <a:t>por aprendiz contratado. Contribuição realizada mensalmente. </a:t>
            </a:r>
          </a:p>
          <a:p>
            <a:pPr marL="0" indent="0">
              <a:buNone/>
            </a:pPr>
            <a:r>
              <a:rPr lang="pt-BR" sz="2000" b="1" dirty="0">
                <a:latin typeface="Verdana" panose="020B0604030504040204" pitchFamily="34" charset="0"/>
                <a:ea typeface="Verdana" panose="020B0604030504040204" pitchFamily="34" charset="0"/>
                <a:cs typeface="Arial" panose="020B0604020202020204" pitchFamily="34" charset="0"/>
              </a:rPr>
              <a:t>R$ 150,00 (cento e cinquenta reais)</a:t>
            </a:r>
            <a:r>
              <a:rPr lang="pt-BR" sz="2000" dirty="0">
                <a:latin typeface="Verdana" panose="020B0604030504040204" pitchFamily="34" charset="0"/>
                <a:ea typeface="Verdana" panose="020B0604030504040204" pitchFamily="34" charset="0"/>
                <a:cs typeface="Arial" panose="020B0604020202020204" pitchFamily="34" charset="0"/>
              </a:rPr>
              <a:t> taxa de matrícula referente a cada contratação, contribuição realizada apenas no primeiro mês.</a:t>
            </a:r>
          </a:p>
          <a:p>
            <a:pPr marL="0" indent="0">
              <a:buNone/>
            </a:pPr>
            <a:r>
              <a:rPr lang="pt-BR" sz="2000" u="sng" dirty="0">
                <a:latin typeface="Verdana" panose="020B0604030504040204" pitchFamily="34" charset="0"/>
                <a:ea typeface="Verdana" panose="020B0604030504040204" pitchFamily="34" charset="0"/>
                <a:cs typeface="Arial" panose="020B0604020202020204" pitchFamily="34" charset="0"/>
              </a:rPr>
              <a:t>OBS:</a:t>
            </a:r>
          </a:p>
          <a:p>
            <a:pPr marL="0" indent="0">
              <a:buNone/>
            </a:pPr>
            <a:r>
              <a:rPr lang="pt-BR" sz="2000" b="1" dirty="0">
                <a:latin typeface="Verdana" panose="020B0604030504040204" pitchFamily="34" charset="0"/>
                <a:ea typeface="Verdana" panose="020B0604030504040204" pitchFamily="34" charset="0"/>
                <a:cs typeface="Arial" panose="020B0604020202020204" pitchFamily="34" charset="0"/>
              </a:rPr>
              <a:t>Proposta Especial para ________:</a:t>
            </a:r>
          </a:p>
          <a:p>
            <a:pPr marL="0" indent="0">
              <a:buNone/>
            </a:pPr>
            <a:r>
              <a:rPr lang="pt-BR" sz="2000" b="1" dirty="0">
                <a:latin typeface="Verdana" panose="020B0604030504040204" pitchFamily="34" charset="0"/>
                <a:ea typeface="Verdana" panose="020B0604030504040204" pitchFamily="34" charset="0"/>
                <a:cs typeface="Arial" panose="020B0604020202020204" pitchFamily="34" charset="0"/>
              </a:rPr>
              <a:t>R$ 185,00 (cento e oitenta e cinco reais) </a:t>
            </a:r>
            <a:r>
              <a:rPr lang="pt-BR" sz="2000" dirty="0">
                <a:latin typeface="Verdana" panose="020B0604030504040204" pitchFamily="34" charset="0"/>
                <a:ea typeface="Verdana" panose="020B0604030504040204" pitchFamily="34" charset="0"/>
                <a:cs typeface="Arial" panose="020B0604020202020204" pitchFamily="34" charset="0"/>
              </a:rPr>
              <a:t>por aprendiz contratado.</a:t>
            </a:r>
          </a:p>
          <a:p>
            <a:pPr marL="0" indent="0">
              <a:buNone/>
            </a:pPr>
            <a:endParaRPr lang="pt-BR" sz="2000" b="1" dirty="0">
              <a:latin typeface="Verdana" panose="020B0604030504040204" pitchFamily="34" charset="0"/>
              <a:ea typeface="Verdana" panose="020B0604030504040204" pitchFamily="34" charset="0"/>
              <a:cs typeface="Arial" panose="020B0604020202020204" pitchFamily="34" charset="0"/>
            </a:endParaRPr>
          </a:p>
          <a:p>
            <a:r>
              <a:rPr lang="pt-BR" sz="2000" dirty="0">
                <a:latin typeface="Verdana" panose="020B0604030504040204" pitchFamily="34" charset="0"/>
                <a:ea typeface="Verdana" panose="020B0604030504040204" pitchFamily="34" charset="0"/>
                <a:cs typeface="Arial" panose="020B0604020202020204" pitchFamily="34" charset="0"/>
              </a:rPr>
              <a:t>Para a administração da Folha de Pagamento do Jovem Aprendiz através da APIT favor nos consultar.</a:t>
            </a:r>
          </a:p>
          <a:p>
            <a:pPr marL="0" indent="0">
              <a:buNone/>
            </a:pPr>
            <a:endParaRPr lang="pt-BR" sz="2000" b="1" dirty="0">
              <a:latin typeface="Verdana" panose="020B0604030504040204" pitchFamily="34" charset="0"/>
              <a:ea typeface="Verdana" panose="020B0604030504040204" pitchFamily="34" charset="0"/>
              <a:cs typeface="Arial" panose="020B0604020202020204" pitchFamily="34" charset="0"/>
            </a:endParaRPr>
          </a:p>
          <a:p>
            <a:pPr marL="0" indent="0" algn="ctr" fontAlgn="auto">
              <a:spcBef>
                <a:spcPts val="0"/>
              </a:spcBef>
              <a:spcAft>
                <a:spcPts val="0"/>
              </a:spcAft>
              <a:buNone/>
              <a:defRPr/>
            </a:pPr>
            <a:endParaRPr lang="pt-BR" sz="2000" b="1" u="sng" dirty="0">
              <a:latin typeface="Arial" panose="020B0604020202020204" pitchFamily="34" charset="0"/>
              <a:cs typeface="Arial" panose="020B0604020202020204" pitchFamily="34" charset="0"/>
            </a:endParaRP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5" name="Título 1">
            <a:extLst>
              <a:ext uri="{FF2B5EF4-FFF2-40B4-BE49-F238E27FC236}">
                <a16:creationId xmlns:a16="http://schemas.microsoft.com/office/drawing/2014/main" id="{CD1C1F2C-9B4E-458D-A242-6FA1AEAD6CD5}"/>
              </a:ext>
            </a:extLst>
          </p:cNvPr>
          <p:cNvSpPr txBox="1">
            <a:spLocks/>
          </p:cNvSpPr>
          <p:nvPr/>
        </p:nvSpPr>
        <p:spPr bwMode="gray">
          <a:xfrm>
            <a:off x="2391154" y="1079687"/>
            <a:ext cx="7356683" cy="537079"/>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Bef>
                <a:spcPts val="0"/>
              </a:spcBef>
              <a:spcAft>
                <a:spcPts val="0"/>
              </a:spcAft>
              <a:defRPr/>
            </a:pPr>
            <a:r>
              <a:rPr lang="pt-BR" b="1" dirty="0">
                <a:latin typeface="Aharoni" panose="02010803020104030203" pitchFamily="2" charset="-79"/>
                <a:cs typeface="Aharoni" panose="02010803020104030203" pitchFamily="2" charset="-79"/>
              </a:rPr>
              <a:t>INVESTIMENTO</a:t>
            </a:r>
          </a:p>
        </p:txBody>
      </p:sp>
      <p:sp>
        <p:nvSpPr>
          <p:cNvPr id="6" name="Retângulo 5">
            <a:extLst>
              <a:ext uri="{FF2B5EF4-FFF2-40B4-BE49-F238E27FC236}">
                <a16:creationId xmlns:a16="http://schemas.microsoft.com/office/drawing/2014/main" id="{0B73D035-EC1D-4939-92DA-04430BA81C3E}"/>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288047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0087" y="2603500"/>
            <a:ext cx="11105321" cy="3823804"/>
          </a:xfrm>
        </p:spPr>
        <p:txBody>
          <a:bodyPr>
            <a:normAutofit/>
          </a:bodyPr>
          <a:lstStyle/>
          <a:p>
            <a:pPr marL="0" indent="0">
              <a:buNone/>
            </a:pPr>
            <a:endParaRPr lang="pt-BR" sz="2000" b="1" dirty="0">
              <a:latin typeface="Verdana" panose="020B0604030504040204" pitchFamily="34" charset="0"/>
              <a:ea typeface="Verdana" panose="020B0604030504040204" pitchFamily="34" charset="0"/>
              <a:cs typeface="Arial" panose="020B0604020202020204" pitchFamily="34" charset="0"/>
            </a:endParaRPr>
          </a:p>
          <a:p>
            <a:pPr marL="0" indent="0" algn="ctr" fontAlgn="auto">
              <a:spcBef>
                <a:spcPts val="0"/>
              </a:spcBef>
              <a:spcAft>
                <a:spcPts val="0"/>
              </a:spcAft>
              <a:buNone/>
              <a:defRPr/>
            </a:pPr>
            <a:endParaRPr lang="pt-BR" sz="2000" b="1" u="sng" dirty="0">
              <a:latin typeface="Arial" panose="020B0604020202020204" pitchFamily="34" charset="0"/>
              <a:cs typeface="Arial" panose="020B0604020202020204" pitchFamily="34" charset="0"/>
            </a:endParaRP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6" name="Título 1">
            <a:extLst>
              <a:ext uri="{FF2B5EF4-FFF2-40B4-BE49-F238E27FC236}">
                <a16:creationId xmlns:a16="http://schemas.microsoft.com/office/drawing/2014/main" id="{0F977A8B-32AF-4F45-ADB7-332B508C9449}"/>
              </a:ext>
            </a:extLst>
          </p:cNvPr>
          <p:cNvSpPr txBox="1">
            <a:spLocks/>
          </p:cNvSpPr>
          <p:nvPr/>
        </p:nvSpPr>
        <p:spPr bwMode="gray">
          <a:xfrm>
            <a:off x="1579024" y="97366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Bef>
                <a:spcPts val="0"/>
              </a:spcBef>
              <a:spcAft>
                <a:spcPts val="0"/>
              </a:spcAft>
              <a:defRPr/>
            </a:pPr>
            <a:r>
              <a:rPr lang="pt-BR" sz="4000" b="1" dirty="0">
                <a:latin typeface="Aharoni" panose="02010803020104030203" pitchFamily="2" charset="-79"/>
                <a:cs typeface="Aharoni" panose="02010803020104030203" pitchFamily="2" charset="-79"/>
              </a:rPr>
              <a:t>CLIENTES</a:t>
            </a:r>
            <a:r>
              <a:rPr lang="pt-BR" sz="4000" b="1" dirty="0">
                <a:latin typeface="Verdana" panose="020B0604030504040204" pitchFamily="34" charset="0"/>
                <a:ea typeface="Verdana" panose="020B0604030504040204" pitchFamily="34" charset="0"/>
                <a:cs typeface="Aharoni" panose="02010803020104030203" pitchFamily="2" charset="-79"/>
              </a:rPr>
              <a:t>/</a:t>
            </a:r>
            <a:r>
              <a:rPr lang="pt-BR" sz="4000" b="1" dirty="0">
                <a:latin typeface="Aharoni" panose="02010803020104030203" pitchFamily="2" charset="-79"/>
                <a:cs typeface="Aharoni" panose="02010803020104030203" pitchFamily="2" charset="-79"/>
              </a:rPr>
              <a:t>PARCEIROS</a:t>
            </a:r>
          </a:p>
        </p:txBody>
      </p:sp>
      <p:pic>
        <p:nvPicPr>
          <p:cNvPr id="24" name="Imagem 23" descr="Uma imagem contendo Texto&#10;&#10;Descrição gerada automaticamente">
            <a:extLst>
              <a:ext uri="{FF2B5EF4-FFF2-40B4-BE49-F238E27FC236}">
                <a16:creationId xmlns:a16="http://schemas.microsoft.com/office/drawing/2014/main" id="{E2A6D6A7-558C-4E74-8049-5F85A13FA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80" y="2400377"/>
            <a:ext cx="3676383" cy="1053896"/>
          </a:xfrm>
          <a:prstGeom prst="rect">
            <a:avLst/>
          </a:prstGeom>
        </p:spPr>
      </p:pic>
      <p:pic>
        <p:nvPicPr>
          <p:cNvPr id="26" name="Imagem 25" descr="Logotipo&#10;&#10;Descrição gerada automaticamente">
            <a:extLst>
              <a:ext uri="{FF2B5EF4-FFF2-40B4-BE49-F238E27FC236}">
                <a16:creationId xmlns:a16="http://schemas.microsoft.com/office/drawing/2014/main" id="{DABD9FAB-C8D5-4349-BBE8-39265E238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09" y="2745267"/>
            <a:ext cx="2857500" cy="2857500"/>
          </a:xfrm>
          <a:prstGeom prst="rect">
            <a:avLst/>
          </a:prstGeom>
        </p:spPr>
      </p:pic>
      <p:pic>
        <p:nvPicPr>
          <p:cNvPr id="28" name="Imagem 27" descr="Logotipo, nome da empresa&#10;&#10;Descrição gerada automaticamente">
            <a:extLst>
              <a:ext uri="{FF2B5EF4-FFF2-40B4-BE49-F238E27FC236}">
                <a16:creationId xmlns:a16="http://schemas.microsoft.com/office/drawing/2014/main" id="{C2AFB5DD-4A74-496D-91F5-3CB66ADF2B13}"/>
              </a:ext>
            </a:extLst>
          </p:cNvPr>
          <p:cNvPicPr>
            <a:picLocks noChangeAspect="1"/>
          </p:cNvPicPr>
          <p:nvPr/>
        </p:nvPicPr>
        <p:blipFill rotWithShape="1">
          <a:blip r:embed="rId5">
            <a:extLst>
              <a:ext uri="{28A0092B-C50C-407E-A947-70E740481C1C}">
                <a14:useLocalDpi xmlns:a14="http://schemas.microsoft.com/office/drawing/2010/main" val="0"/>
              </a:ext>
            </a:extLst>
          </a:blip>
          <a:srcRect t="27527" b="27822"/>
          <a:stretch/>
        </p:blipFill>
        <p:spPr>
          <a:xfrm>
            <a:off x="4175902" y="4090003"/>
            <a:ext cx="3971925" cy="886749"/>
          </a:xfrm>
          <a:prstGeom prst="rect">
            <a:avLst/>
          </a:prstGeom>
        </p:spPr>
      </p:pic>
      <p:pic>
        <p:nvPicPr>
          <p:cNvPr id="30" name="Imagem 29" descr="Logotipo, nome da empresa&#10;&#10;Descrição gerada automaticamente">
            <a:extLst>
              <a:ext uri="{FF2B5EF4-FFF2-40B4-BE49-F238E27FC236}">
                <a16:creationId xmlns:a16="http://schemas.microsoft.com/office/drawing/2014/main" id="{4692279F-9203-441C-933C-74B2CEB47338}"/>
              </a:ext>
            </a:extLst>
          </p:cNvPr>
          <p:cNvPicPr>
            <a:picLocks noChangeAspect="1"/>
          </p:cNvPicPr>
          <p:nvPr/>
        </p:nvPicPr>
        <p:blipFill rotWithShape="1">
          <a:blip r:embed="rId6">
            <a:extLst>
              <a:ext uri="{28A0092B-C50C-407E-A947-70E740481C1C}">
                <a14:useLocalDpi xmlns:a14="http://schemas.microsoft.com/office/drawing/2010/main" val="0"/>
              </a:ext>
            </a:extLst>
          </a:blip>
          <a:srcRect t="29679" b="19271"/>
          <a:stretch/>
        </p:blipFill>
        <p:spPr>
          <a:xfrm>
            <a:off x="8816191" y="3784252"/>
            <a:ext cx="2905000" cy="1041236"/>
          </a:xfrm>
          <a:prstGeom prst="rect">
            <a:avLst/>
          </a:prstGeom>
        </p:spPr>
      </p:pic>
      <p:pic>
        <p:nvPicPr>
          <p:cNvPr id="32" name="Imagem 31" descr="Logotipo, nome da empresa&#10;&#10;Descrição gerada automaticamente">
            <a:extLst>
              <a:ext uri="{FF2B5EF4-FFF2-40B4-BE49-F238E27FC236}">
                <a16:creationId xmlns:a16="http://schemas.microsoft.com/office/drawing/2014/main" id="{81FEA9D6-DD29-403E-805B-A4220AAD845B}"/>
              </a:ext>
            </a:extLst>
          </p:cNvPr>
          <p:cNvPicPr>
            <a:picLocks noChangeAspect="1"/>
          </p:cNvPicPr>
          <p:nvPr/>
        </p:nvPicPr>
        <p:blipFill rotWithShape="1">
          <a:blip r:embed="rId7">
            <a:extLst>
              <a:ext uri="{28A0092B-C50C-407E-A947-70E740481C1C}">
                <a14:useLocalDpi xmlns:a14="http://schemas.microsoft.com/office/drawing/2010/main" val="0"/>
              </a:ext>
            </a:extLst>
          </a:blip>
          <a:srcRect l="13489" t="26633" r="13210" b="22731"/>
          <a:stretch/>
        </p:blipFill>
        <p:spPr>
          <a:xfrm>
            <a:off x="8920617" y="2572851"/>
            <a:ext cx="2604678" cy="963895"/>
          </a:xfrm>
          <a:prstGeom prst="rect">
            <a:avLst/>
          </a:prstGeom>
        </p:spPr>
      </p:pic>
      <p:pic>
        <p:nvPicPr>
          <p:cNvPr id="34" name="Imagem 33" descr="Logotipo, nome da empresa&#10;&#10;Descrição gerada automaticamente">
            <a:extLst>
              <a:ext uri="{FF2B5EF4-FFF2-40B4-BE49-F238E27FC236}">
                <a16:creationId xmlns:a16="http://schemas.microsoft.com/office/drawing/2014/main" id="{EDAC2123-B619-4430-94CA-6E0C7D28F3B2}"/>
              </a:ext>
            </a:extLst>
          </p:cNvPr>
          <p:cNvPicPr>
            <a:picLocks noChangeAspect="1"/>
          </p:cNvPicPr>
          <p:nvPr/>
        </p:nvPicPr>
        <p:blipFill rotWithShape="1">
          <a:blip r:embed="rId8">
            <a:extLst>
              <a:ext uri="{28A0092B-C50C-407E-A947-70E740481C1C}">
                <a14:useLocalDpi xmlns:a14="http://schemas.microsoft.com/office/drawing/2010/main" val="0"/>
              </a:ext>
            </a:extLst>
          </a:blip>
          <a:srcRect l="11480" r="15160"/>
          <a:stretch/>
        </p:blipFill>
        <p:spPr>
          <a:xfrm>
            <a:off x="9289494" y="4767695"/>
            <a:ext cx="2096261" cy="2022725"/>
          </a:xfrm>
          <a:prstGeom prst="rect">
            <a:avLst/>
          </a:prstGeom>
        </p:spPr>
      </p:pic>
      <p:pic>
        <p:nvPicPr>
          <p:cNvPr id="36" name="Imagem 35" descr="Texto&#10;&#10;Descrição gerada automaticamente">
            <a:extLst>
              <a:ext uri="{FF2B5EF4-FFF2-40B4-BE49-F238E27FC236}">
                <a16:creationId xmlns:a16="http://schemas.microsoft.com/office/drawing/2014/main" id="{301ABE54-BADA-4E3B-948C-A8C24464A53F}"/>
              </a:ext>
            </a:extLst>
          </p:cNvPr>
          <p:cNvPicPr>
            <a:picLocks noChangeAspect="1"/>
          </p:cNvPicPr>
          <p:nvPr/>
        </p:nvPicPr>
        <p:blipFill rotWithShape="1">
          <a:blip r:embed="rId9">
            <a:extLst>
              <a:ext uri="{28A0092B-C50C-407E-A947-70E740481C1C}">
                <a14:useLocalDpi xmlns:a14="http://schemas.microsoft.com/office/drawing/2010/main" val="0"/>
              </a:ext>
            </a:extLst>
          </a:blip>
          <a:srcRect l="17026" t="11171" r="18855" b="11209"/>
          <a:stretch/>
        </p:blipFill>
        <p:spPr>
          <a:xfrm>
            <a:off x="4883998" y="2429759"/>
            <a:ext cx="2905000" cy="1354493"/>
          </a:xfrm>
          <a:prstGeom prst="rect">
            <a:avLst/>
          </a:prstGeom>
        </p:spPr>
      </p:pic>
      <p:pic>
        <p:nvPicPr>
          <p:cNvPr id="38" name="Imagem 37" descr="Logotipo&#10;&#10;Descrição gerada automaticamente com confiança baixa">
            <a:extLst>
              <a:ext uri="{FF2B5EF4-FFF2-40B4-BE49-F238E27FC236}">
                <a16:creationId xmlns:a16="http://schemas.microsoft.com/office/drawing/2014/main" id="{78C2B84C-6D35-43A9-BDD2-D792AEB5FDE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10305" y="5175434"/>
            <a:ext cx="4708356" cy="1433428"/>
          </a:xfrm>
          <a:prstGeom prst="rect">
            <a:avLst/>
          </a:prstGeom>
        </p:spPr>
      </p:pic>
      <p:pic>
        <p:nvPicPr>
          <p:cNvPr id="40" name="Imagem 39" descr="Logotipo, nome da empresa&#10;&#10;Descrição gerada automaticamente">
            <a:extLst>
              <a:ext uri="{FF2B5EF4-FFF2-40B4-BE49-F238E27FC236}">
                <a16:creationId xmlns:a16="http://schemas.microsoft.com/office/drawing/2014/main" id="{6D7EF2F4-E06A-4B4E-AF32-6E5BFFDBE7CA}"/>
              </a:ext>
            </a:extLst>
          </p:cNvPr>
          <p:cNvPicPr>
            <a:picLocks noChangeAspect="1"/>
          </p:cNvPicPr>
          <p:nvPr/>
        </p:nvPicPr>
        <p:blipFill rotWithShape="1">
          <a:blip r:embed="rId11">
            <a:extLst>
              <a:ext uri="{28A0092B-C50C-407E-A947-70E740481C1C}">
                <a14:useLocalDpi xmlns:a14="http://schemas.microsoft.com/office/drawing/2010/main" val="0"/>
              </a:ext>
            </a:extLst>
          </a:blip>
          <a:srcRect t="32544" b="30575"/>
          <a:stretch/>
        </p:blipFill>
        <p:spPr>
          <a:xfrm>
            <a:off x="444304" y="5217586"/>
            <a:ext cx="2857499" cy="1053896"/>
          </a:xfrm>
          <a:prstGeom prst="rect">
            <a:avLst/>
          </a:prstGeom>
        </p:spPr>
      </p:pic>
      <p:sp>
        <p:nvSpPr>
          <p:cNvPr id="41" name="Retângulo 40">
            <a:extLst>
              <a:ext uri="{FF2B5EF4-FFF2-40B4-BE49-F238E27FC236}">
                <a16:creationId xmlns:a16="http://schemas.microsoft.com/office/drawing/2014/main" id="{77649AAA-5D97-46DF-8753-AF681FCA9802}"/>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147791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0087" y="2560636"/>
            <a:ext cx="11105321" cy="3823804"/>
          </a:xfrm>
        </p:spPr>
        <p:txBody>
          <a:bodyPr>
            <a:normAutofit/>
          </a:bodyPr>
          <a:lstStyle/>
          <a:p>
            <a:pPr marL="0" indent="0">
              <a:buNone/>
            </a:pPr>
            <a:r>
              <a:rPr lang="pt-BR" sz="1900" b="1" dirty="0">
                <a:latin typeface="Verdana" panose="020B0604030504040204" pitchFamily="34" charset="0"/>
                <a:ea typeface="Verdana" panose="020B0604030504040204" pitchFamily="34" charset="0"/>
                <a:cs typeface="Arial" panose="020B0604020202020204" pitchFamily="34" charset="0"/>
              </a:rPr>
              <a:t>site: </a:t>
            </a:r>
            <a:r>
              <a:rPr lang="pt-BR" sz="1900" dirty="0">
                <a:latin typeface="Verdana" panose="020B0604030504040204" pitchFamily="34" charset="0"/>
                <a:ea typeface="Verdana" panose="020B0604030504040204" pitchFamily="34" charset="0"/>
                <a:cs typeface="Arial" panose="020B0604020202020204" pitchFamily="34" charset="0"/>
              </a:rPr>
              <a:t>www.apitaprendiz.com.br</a:t>
            </a:r>
          </a:p>
          <a:p>
            <a:pPr marL="0" indent="0">
              <a:buNone/>
            </a:pPr>
            <a:endParaRPr lang="pt-BR" sz="1900" b="1" dirty="0">
              <a:latin typeface="Verdana" panose="020B0604030504040204" pitchFamily="34" charset="0"/>
              <a:ea typeface="Verdana" panose="020B0604030504040204" pitchFamily="34" charset="0"/>
              <a:cs typeface="Arial" panose="020B0604020202020204" pitchFamily="34" charset="0"/>
            </a:endParaRPr>
          </a:p>
          <a:p>
            <a:pPr marL="0" indent="0">
              <a:buNone/>
            </a:pPr>
            <a:r>
              <a:rPr lang="pt-BR" sz="1900" b="1" dirty="0">
                <a:latin typeface="Verdana" panose="020B0604030504040204" pitchFamily="34" charset="0"/>
                <a:ea typeface="Verdana" panose="020B0604030504040204" pitchFamily="34" charset="0"/>
                <a:cs typeface="Arial" panose="020B0604020202020204" pitchFamily="34" charset="0"/>
              </a:rPr>
              <a:t>e-mail: </a:t>
            </a:r>
            <a:r>
              <a:rPr lang="pt-BR" sz="1900" dirty="0">
                <a:latin typeface="Verdana" panose="020B0604030504040204" pitchFamily="34" charset="0"/>
                <a:ea typeface="Verdana" panose="020B0604030504040204" pitchFamily="34" charset="0"/>
                <a:cs typeface="Arial" panose="020B0604020202020204" pitchFamily="34" charset="0"/>
              </a:rPr>
              <a:t>contato@apitaprendiz.org.br</a:t>
            </a:r>
          </a:p>
          <a:p>
            <a:pPr marL="0" indent="0" fontAlgn="auto">
              <a:spcBef>
                <a:spcPts val="0"/>
              </a:spcBef>
              <a:spcAft>
                <a:spcPts val="0"/>
              </a:spcAft>
              <a:buNone/>
              <a:defRPr/>
            </a:pPr>
            <a:endParaRPr lang="pt-BR" sz="1900" b="1" u="sng" dirty="0">
              <a:latin typeface="Verdana" panose="020B0604030504040204" pitchFamily="34" charset="0"/>
              <a:ea typeface="Verdana" panose="020B0604030504040204" pitchFamily="34" charset="0"/>
              <a:cs typeface="Arial" panose="020B0604020202020204" pitchFamily="34" charset="0"/>
            </a:endParaRPr>
          </a:p>
          <a:p>
            <a:pPr marL="0" indent="0">
              <a:buNone/>
            </a:pPr>
            <a:r>
              <a:rPr lang="pt-BR" sz="1900" b="1" dirty="0">
                <a:latin typeface="Verdana" panose="020B0604030504040204" pitchFamily="34" charset="0"/>
                <a:ea typeface="Verdana" panose="020B0604030504040204" pitchFamily="34" charset="0"/>
                <a:cs typeface="Arial" panose="020B0604020202020204" pitchFamily="34" charset="0"/>
              </a:rPr>
              <a:t>endereço: </a:t>
            </a:r>
            <a:r>
              <a:rPr lang="pt-BR" sz="1900" dirty="0">
                <a:latin typeface="Verdana" panose="020B0604030504040204" pitchFamily="34" charset="0"/>
                <a:ea typeface="Verdana" panose="020B0604030504040204" pitchFamily="34" charset="0"/>
                <a:cs typeface="Arial" panose="020B0604020202020204" pitchFamily="34" charset="0"/>
              </a:rPr>
              <a:t>Rua Minas Bogasian, 350 - Centro – Osasco – Cep 06013-010</a:t>
            </a:r>
          </a:p>
          <a:p>
            <a:pPr marL="0" indent="0">
              <a:buNone/>
            </a:pPr>
            <a:endParaRPr lang="pt-BR" sz="1900" dirty="0">
              <a:latin typeface="Verdana" panose="020B0604030504040204" pitchFamily="34" charset="0"/>
              <a:ea typeface="Verdana" panose="020B0604030504040204" pitchFamily="34" charset="0"/>
              <a:cs typeface="Arial" panose="020B0604020202020204" pitchFamily="34" charset="0"/>
            </a:endParaRPr>
          </a:p>
          <a:p>
            <a:pPr marL="0" indent="0">
              <a:buNone/>
            </a:pPr>
            <a:r>
              <a:rPr lang="pt-BR" sz="1900" b="1" dirty="0">
                <a:latin typeface="Verdana" panose="020B0604030504040204" pitchFamily="34" charset="0"/>
                <a:ea typeface="Verdana" panose="020B0604030504040204" pitchFamily="34" charset="0"/>
                <a:cs typeface="Arial" panose="020B0604020202020204" pitchFamily="34" charset="0"/>
              </a:rPr>
              <a:t>fone: </a:t>
            </a:r>
            <a:r>
              <a:rPr lang="pt-BR" sz="1900" dirty="0">
                <a:latin typeface="Verdana" panose="020B0604030504040204" pitchFamily="34" charset="0"/>
                <a:ea typeface="Verdana" panose="020B0604030504040204" pitchFamily="34" charset="0"/>
                <a:cs typeface="Arial" panose="020B0604020202020204" pitchFamily="34" charset="0"/>
              </a:rPr>
              <a:t>(11) 3685-2120</a:t>
            </a:r>
          </a:p>
          <a:p>
            <a:pPr marL="0" indent="0">
              <a:buNone/>
            </a:pPr>
            <a:endParaRPr lang="pt-BR" sz="1900" dirty="0">
              <a:latin typeface="Verdana" panose="020B0604030504040204" pitchFamily="34" charset="0"/>
              <a:ea typeface="Verdana" panose="020B0604030504040204" pitchFamily="34" charset="0"/>
              <a:cs typeface="Arial" panose="020B0604020202020204" pitchFamily="34" charset="0"/>
            </a:endParaRPr>
          </a:p>
          <a:p>
            <a:pPr marL="0" indent="0">
              <a:buNone/>
            </a:pPr>
            <a:r>
              <a:rPr lang="pt-BR" sz="1900" b="1" dirty="0">
                <a:latin typeface="Verdana" panose="020B0604030504040204" pitchFamily="34" charset="0"/>
                <a:ea typeface="Verdana" panose="020B0604030504040204" pitchFamily="34" charset="0"/>
                <a:cs typeface="Arial" panose="020B0604020202020204" pitchFamily="34" charset="0"/>
              </a:rPr>
              <a:t>Associação Promotora de Instrução e Trabalho – APIT</a:t>
            </a:r>
          </a:p>
          <a:p>
            <a:pPr marL="0" indent="0" algn="ctr" fontAlgn="auto">
              <a:spcBef>
                <a:spcPts val="0"/>
              </a:spcBef>
              <a:spcAft>
                <a:spcPts val="0"/>
              </a:spcAft>
              <a:buNone/>
              <a:defRPr/>
            </a:pPr>
            <a:endParaRPr lang="pt-BR" sz="2000" b="1" u="sng" dirty="0">
              <a:latin typeface="Arial" panose="020B0604020202020204" pitchFamily="34" charset="0"/>
              <a:cs typeface="Arial" panose="020B0604020202020204" pitchFamily="34" charset="0"/>
            </a:endParaRP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6" name="Título 1">
            <a:extLst>
              <a:ext uri="{FF2B5EF4-FFF2-40B4-BE49-F238E27FC236}">
                <a16:creationId xmlns:a16="http://schemas.microsoft.com/office/drawing/2014/main" id="{0F977A8B-32AF-4F45-ADB7-332B508C9449}"/>
              </a:ext>
            </a:extLst>
          </p:cNvPr>
          <p:cNvSpPr txBox="1">
            <a:spLocks/>
          </p:cNvSpPr>
          <p:nvPr/>
        </p:nvSpPr>
        <p:spPr bwMode="gray">
          <a:xfrm>
            <a:off x="1579024" y="97366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Bef>
                <a:spcPts val="0"/>
              </a:spcBef>
              <a:spcAft>
                <a:spcPts val="0"/>
              </a:spcAft>
              <a:defRPr/>
            </a:pPr>
            <a:r>
              <a:rPr lang="pt-BR" sz="4000" b="1" dirty="0">
                <a:latin typeface="Aharoni" panose="02010803020104030203" pitchFamily="2" charset="-79"/>
                <a:cs typeface="Aharoni" panose="02010803020104030203" pitchFamily="2" charset="-79"/>
              </a:rPr>
              <a:t>CONTATO</a:t>
            </a:r>
          </a:p>
        </p:txBody>
      </p:sp>
      <p:pic>
        <p:nvPicPr>
          <p:cNvPr id="4" name="Imagem 3" descr="Logotipo, nome da empresa&#10;&#10;Descrição gerada automaticamente">
            <a:extLst>
              <a:ext uri="{FF2B5EF4-FFF2-40B4-BE49-F238E27FC236}">
                <a16:creationId xmlns:a16="http://schemas.microsoft.com/office/drawing/2014/main" id="{84B29F9F-B498-494C-A053-22E517F78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172" y="4665363"/>
            <a:ext cx="3099022" cy="2192637"/>
          </a:xfrm>
          <a:prstGeom prst="rect">
            <a:avLst/>
          </a:prstGeom>
        </p:spPr>
      </p:pic>
      <p:sp>
        <p:nvSpPr>
          <p:cNvPr id="8" name="Retângulo 7">
            <a:extLst>
              <a:ext uri="{FF2B5EF4-FFF2-40B4-BE49-F238E27FC236}">
                <a16:creationId xmlns:a16="http://schemas.microsoft.com/office/drawing/2014/main" id="{FEB2DCC0-31AD-4BA4-BD76-A77FB550F492}"/>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406640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72D62-C695-47C6-B715-3E06DCF579C1}"/>
              </a:ext>
            </a:extLst>
          </p:cNvPr>
          <p:cNvSpPr>
            <a:spLocks noGrp="1"/>
          </p:cNvSpPr>
          <p:nvPr>
            <p:ph type="title"/>
          </p:nvPr>
        </p:nvSpPr>
        <p:spPr>
          <a:xfrm>
            <a:off x="1327230" y="973669"/>
            <a:ext cx="8825659" cy="706964"/>
          </a:xfrm>
        </p:spPr>
        <p:txBody>
          <a:bodyPr>
            <a:normAutofit/>
          </a:bodyPr>
          <a:lstStyle/>
          <a:p>
            <a:pPr algn="ctr"/>
            <a:r>
              <a:rPr lang="pt-BR" sz="4000" dirty="0">
                <a:latin typeface="Aharoni" panose="02010803020104030203" pitchFamily="2" charset="-79"/>
                <a:cs typeface="Aharoni" panose="02010803020104030203" pitchFamily="2" charset="-79"/>
              </a:rPr>
              <a:t>HISTÓRIA</a:t>
            </a:r>
          </a:p>
        </p:txBody>
      </p:sp>
      <p:sp>
        <p:nvSpPr>
          <p:cNvPr id="3" name="Espaço Reservado para Conteúdo 2">
            <a:extLst>
              <a:ext uri="{FF2B5EF4-FFF2-40B4-BE49-F238E27FC236}">
                <a16:creationId xmlns:a16="http://schemas.microsoft.com/office/drawing/2014/main" id="{C9AD5F46-6E21-4640-8A55-05207809B270}"/>
              </a:ext>
            </a:extLst>
          </p:cNvPr>
          <p:cNvSpPr>
            <a:spLocks noGrp="1"/>
          </p:cNvSpPr>
          <p:nvPr>
            <p:ph idx="1"/>
          </p:nvPr>
        </p:nvSpPr>
        <p:spPr>
          <a:xfrm>
            <a:off x="490331" y="2683012"/>
            <a:ext cx="11184834" cy="3731040"/>
          </a:xfrm>
        </p:spPr>
        <p:txBody>
          <a:bodyPr>
            <a:normAutofit fontScale="92500" lnSpcReduction="20000"/>
          </a:bodyPr>
          <a:lstStyle/>
          <a:p>
            <a:pPr marL="0" indent="0">
              <a:lnSpc>
                <a:spcPct val="120000"/>
              </a:lnSpc>
              <a:buNone/>
            </a:pPr>
            <a:r>
              <a:rPr lang="pt-BR" sz="2200" dirty="0">
                <a:latin typeface="Verdana" panose="020B0604030504040204" pitchFamily="34" charset="0"/>
                <a:ea typeface="Verdana" panose="020B0604030504040204" pitchFamily="34" charset="0"/>
                <a:cs typeface="Aharoni" panose="02010803020104030203" pitchFamily="2" charset="-79"/>
              </a:rPr>
              <a:t>Há mais de 12 anos, a APIT foi fundada com o </a:t>
            </a:r>
            <a:r>
              <a:rPr lang="pt-BR" sz="2200" b="1" dirty="0">
                <a:latin typeface="Verdana" panose="020B0604030504040204" pitchFamily="34" charset="0"/>
                <a:ea typeface="Verdana" panose="020B0604030504040204" pitchFamily="34" charset="0"/>
                <a:cs typeface="Aharoni" panose="02010803020104030203" pitchFamily="2" charset="-79"/>
              </a:rPr>
              <a:t>objetivo</a:t>
            </a:r>
            <a:r>
              <a:rPr lang="pt-BR" sz="2200" dirty="0">
                <a:latin typeface="Verdana" panose="020B0604030504040204" pitchFamily="34" charset="0"/>
                <a:ea typeface="Verdana" panose="020B0604030504040204" pitchFamily="34" charset="0"/>
                <a:cs typeface="Aharoni" panose="02010803020104030203" pitchFamily="2" charset="-79"/>
              </a:rPr>
              <a:t> de inserir no mercado de trabalho, primordialmente jovens da nossa querida cidade de Osasco e assim, estabelecer perspectivas para a juventude através de inclusão e capacitação de aprendizes adolescentes no mundo do trabalho.</a:t>
            </a:r>
          </a:p>
          <a:p>
            <a:pPr marL="0" indent="0">
              <a:lnSpc>
                <a:spcPct val="120000"/>
              </a:lnSpc>
              <a:buNone/>
            </a:pPr>
            <a:endParaRPr lang="pt-BR" sz="2200" dirty="0">
              <a:latin typeface="Verdana" panose="020B0604030504040204" pitchFamily="34" charset="0"/>
              <a:ea typeface="Verdana" panose="020B0604030504040204" pitchFamily="34" charset="0"/>
              <a:cs typeface="Aharoni" panose="02010803020104030203" pitchFamily="2" charset="-79"/>
            </a:endParaRPr>
          </a:p>
          <a:p>
            <a:pPr marL="0" indent="0">
              <a:lnSpc>
                <a:spcPct val="120000"/>
              </a:lnSpc>
              <a:buNone/>
            </a:pPr>
            <a:r>
              <a:rPr lang="pt-BR" sz="2200" b="0" i="0" dirty="0">
                <a:effectLst/>
                <a:latin typeface="Verdana" panose="020B0604030504040204" pitchFamily="34" charset="0"/>
                <a:ea typeface="Verdana" panose="020B0604030504040204" pitchFamily="34" charset="0"/>
              </a:rPr>
              <a:t>Atuando com cunho social para atender a legislação do jovem aprendiz, buscando a formação técnico profissional ministrada ao adolescente ou jovem segundo as diretrizes e bases da legislação vigente.</a:t>
            </a:r>
          </a:p>
          <a:p>
            <a:pPr marL="0" indent="0">
              <a:buNone/>
            </a:pPr>
            <a:endParaRPr lang="pt-BR" sz="2200" dirty="0">
              <a:latin typeface="Verdana" panose="020B0604030504040204" pitchFamily="34" charset="0"/>
              <a:ea typeface="Verdana" panose="020B0604030504040204" pitchFamily="34" charset="0"/>
            </a:endParaRPr>
          </a:p>
          <a:p>
            <a:pPr marL="0" indent="0" algn="ctr">
              <a:buNone/>
            </a:pPr>
            <a:r>
              <a:rPr lang="pt-BR" sz="3000" b="1" dirty="0">
                <a:solidFill>
                  <a:srgbClr val="FF6600"/>
                </a:solidFill>
                <a:latin typeface="Bahnschrift SemiLight" panose="020B0502040204020203" pitchFamily="34" charset="0"/>
                <a:ea typeface="Verdana" panose="020B0604030504040204" pitchFamily="34" charset="0"/>
              </a:rPr>
              <a:t>“Educar e Empregar Jovens em buscar de um futuro melhor”.</a:t>
            </a:r>
            <a:endParaRPr lang="pt-BR" sz="3000" dirty="0">
              <a:solidFill>
                <a:srgbClr val="FF6600"/>
              </a:solidFill>
              <a:latin typeface="Bahnschrift SemiLight" panose="020B0502040204020203" pitchFamily="34" charset="0"/>
              <a:ea typeface="Verdana" panose="020B0604030504040204" pitchFamily="34" charset="0"/>
            </a:endParaRPr>
          </a:p>
          <a:p>
            <a:pPr marL="0" indent="0">
              <a:buNone/>
            </a:pPr>
            <a:endParaRPr lang="pt-BR" sz="2000" dirty="0">
              <a:latin typeface="Verdana" panose="020B0604030504040204" pitchFamily="34" charset="0"/>
              <a:ea typeface="Verdana" panose="020B0604030504040204" pitchFamily="34" charset="0"/>
            </a:endParaRPr>
          </a:p>
        </p:txBody>
      </p:sp>
      <p:pic>
        <p:nvPicPr>
          <p:cNvPr id="10" name="Imagem 9" descr="Ícone&#10;&#10;Descrição gerada automaticamente">
            <a:extLst>
              <a:ext uri="{FF2B5EF4-FFF2-40B4-BE49-F238E27FC236}">
                <a16:creationId xmlns:a16="http://schemas.microsoft.com/office/drawing/2014/main" id="{5C545E0B-B610-4A4C-9DF9-79710C1C4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4" name="Retângulo 3">
            <a:extLst>
              <a:ext uri="{FF2B5EF4-FFF2-40B4-BE49-F238E27FC236}">
                <a16:creationId xmlns:a16="http://schemas.microsoft.com/office/drawing/2014/main" id="{1B711711-AA63-4BD7-8406-251E4AF3899B}"/>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237700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3C55CF-E373-4974-A361-7FCBC7599A7F}"/>
              </a:ext>
            </a:extLst>
          </p:cNvPr>
          <p:cNvSpPr>
            <a:spLocks noGrp="1"/>
          </p:cNvSpPr>
          <p:nvPr>
            <p:ph type="title"/>
          </p:nvPr>
        </p:nvSpPr>
        <p:spPr>
          <a:xfrm>
            <a:off x="1858345" y="973669"/>
            <a:ext cx="8825659" cy="706964"/>
          </a:xfrm>
        </p:spPr>
        <p:txBody>
          <a:bodyPr/>
          <a:lstStyle/>
          <a:p>
            <a:pPr algn="ctr"/>
            <a:r>
              <a:rPr lang="pt-BR" sz="4000" dirty="0">
                <a:latin typeface="Aharoni" panose="02010803020104030203" pitchFamily="2" charset="-79"/>
                <a:cs typeface="Aharoni" panose="02010803020104030203" pitchFamily="2" charset="-79"/>
              </a:rPr>
              <a:t>MISSÃO, VISÃO E VALORES</a:t>
            </a:r>
          </a:p>
        </p:txBody>
      </p:sp>
      <p:sp>
        <p:nvSpPr>
          <p:cNvPr id="3" name="Espaço Reservado para Conteúdo 2">
            <a:extLst>
              <a:ext uri="{FF2B5EF4-FFF2-40B4-BE49-F238E27FC236}">
                <a16:creationId xmlns:a16="http://schemas.microsoft.com/office/drawing/2014/main" id="{E190CE95-E3EF-46E3-B75E-31CCF8D11CEB}"/>
              </a:ext>
            </a:extLst>
          </p:cNvPr>
          <p:cNvSpPr>
            <a:spLocks noGrp="1"/>
          </p:cNvSpPr>
          <p:nvPr>
            <p:ph idx="1"/>
          </p:nvPr>
        </p:nvSpPr>
        <p:spPr>
          <a:xfrm>
            <a:off x="516835" y="2603500"/>
            <a:ext cx="11198087" cy="3416300"/>
          </a:xfrm>
        </p:spPr>
        <p:txBody>
          <a:bodyPr/>
          <a:lstStyle/>
          <a:p>
            <a:pPr marL="0" indent="0" fontAlgn="auto">
              <a:spcBef>
                <a:spcPts val="0"/>
              </a:spcBef>
              <a:spcAft>
                <a:spcPts val="0"/>
              </a:spcAft>
              <a:buNone/>
              <a:defRPr/>
            </a:pPr>
            <a:r>
              <a:rPr lang="pt-BR" sz="2000" b="1" dirty="0">
                <a:latin typeface="Verdana" panose="020B0604030504040204" pitchFamily="34" charset="0"/>
                <a:ea typeface="Verdana" panose="020B0604030504040204" pitchFamily="34" charset="0"/>
              </a:rPr>
              <a:t>MISSÃO</a:t>
            </a:r>
          </a:p>
          <a:p>
            <a:pPr algn="just"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Oferecer à comunidade </a:t>
            </a:r>
            <a:r>
              <a:rPr lang="pt-BR" sz="2000" b="1" dirty="0">
                <a:latin typeface="Verdana" panose="020B0604030504040204" pitchFamily="34" charset="0"/>
                <a:ea typeface="Verdana" panose="020B0604030504040204" pitchFamily="34" charset="0"/>
                <a:cs typeface="Arial" panose="020B0604020202020204" pitchFamily="34" charset="0"/>
              </a:rPr>
              <a:t>soluções</a:t>
            </a:r>
            <a:r>
              <a:rPr lang="pt-BR" sz="2000" dirty="0">
                <a:latin typeface="Verdana" panose="020B0604030504040204" pitchFamily="34" charset="0"/>
                <a:ea typeface="Verdana" panose="020B0604030504040204" pitchFamily="34" charset="0"/>
                <a:cs typeface="Arial" panose="020B0604020202020204" pitchFamily="34" charset="0"/>
              </a:rPr>
              <a:t> que contribuam efetivamente para a capacitação profissional da juventude, visando à sua integração ao mercado de trabalho e ao exercício da cidadania.</a:t>
            </a:r>
          </a:p>
          <a:p>
            <a:pPr algn="just" fontAlgn="auto">
              <a:spcBef>
                <a:spcPts val="0"/>
              </a:spcBef>
              <a:spcAft>
                <a:spcPts val="0"/>
              </a:spcAft>
              <a:buFont typeface="Wingdings 3" panose="05040102010807070707" pitchFamily="18" charset="2"/>
              <a:buChar char="u"/>
              <a:defRPr/>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fontAlgn="auto">
              <a:spcBef>
                <a:spcPts val="0"/>
              </a:spcBef>
              <a:spcAft>
                <a:spcPts val="0"/>
              </a:spcAft>
              <a:buFont typeface="Wingdings 3" panose="05040102010807070707" pitchFamily="18" charset="2"/>
              <a:buChar char="u"/>
              <a:defRPr/>
            </a:pPr>
            <a:endParaRPr lang="pt-BR" sz="2000" dirty="0">
              <a:latin typeface="Verdana" panose="020B0604030504040204" pitchFamily="34" charset="0"/>
              <a:ea typeface="Verdana" panose="020B0604030504040204" pitchFamily="34" charset="0"/>
              <a:cs typeface="Arial" panose="020B0604020202020204" pitchFamily="34" charset="0"/>
            </a:endParaRPr>
          </a:p>
          <a:p>
            <a:pPr marL="0" indent="0" algn="just" fontAlgn="auto">
              <a:spcBef>
                <a:spcPts val="0"/>
              </a:spcBef>
              <a:spcAft>
                <a:spcPts val="0"/>
              </a:spcAft>
              <a:buNone/>
              <a:defRPr/>
            </a:pPr>
            <a:r>
              <a:rPr lang="pt-BR" sz="2000" b="1" dirty="0">
                <a:latin typeface="Verdana" panose="020B0604030504040204" pitchFamily="34" charset="0"/>
                <a:ea typeface="Verdana" panose="020B0604030504040204" pitchFamily="34" charset="0"/>
                <a:cs typeface="Arial" panose="020B0604020202020204" pitchFamily="34" charset="0"/>
              </a:rPr>
              <a:t>VISÃO</a:t>
            </a:r>
          </a:p>
          <a:p>
            <a:pPr algn="just">
              <a:spcBef>
                <a:spcPts val="0"/>
              </a:spcBef>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Ser reconhecida como a melhor instituição da Região Oeste de São Paulo na </a:t>
            </a:r>
            <a:r>
              <a:rPr lang="pt-BR" sz="2000" b="1" dirty="0">
                <a:solidFill>
                  <a:srgbClr val="FF6600"/>
                </a:solidFill>
                <a:latin typeface="Verdana" panose="020B0604030504040204" pitchFamily="34" charset="0"/>
                <a:ea typeface="Verdana" panose="020B0604030504040204" pitchFamily="34" charset="0"/>
                <a:cs typeface="Arial" panose="020B0604020202020204" pitchFamily="34" charset="0"/>
              </a:rPr>
              <a:t>interação educação e trabalho </a:t>
            </a:r>
            <a:r>
              <a:rPr lang="pt-BR" sz="2000" dirty="0">
                <a:latin typeface="Verdana" panose="020B0604030504040204" pitchFamily="34" charset="0"/>
                <a:ea typeface="Verdana" panose="020B0604030504040204" pitchFamily="34" charset="0"/>
                <a:cs typeface="Arial" panose="020B0604020202020204" pitchFamily="34" charset="0"/>
              </a:rPr>
              <a:t>e </a:t>
            </a:r>
            <a:r>
              <a:rPr lang="pt-BR" sz="2000" b="1" dirty="0">
                <a:latin typeface="Verdana" panose="020B0604030504040204" pitchFamily="34" charset="0"/>
                <a:ea typeface="Verdana" panose="020B0604030504040204" pitchFamily="34" charset="0"/>
                <a:cs typeface="Arial" panose="020B0604020202020204" pitchFamily="34" charset="0"/>
              </a:rPr>
              <a:t>qualificar a inclusão social de jovens </a:t>
            </a:r>
            <a:r>
              <a:rPr lang="pt-BR" sz="2000" dirty="0">
                <a:latin typeface="Verdana" panose="020B0604030504040204" pitchFamily="34" charset="0"/>
                <a:ea typeface="Verdana" panose="020B0604030504040204" pitchFamily="34" charset="0"/>
                <a:cs typeface="Arial" panose="020B0604020202020204" pitchFamily="34" charset="0"/>
              </a:rPr>
              <a:t>que estejam vivendo situações de vulnerabilidade pessoal e social.</a:t>
            </a:r>
          </a:p>
          <a:p>
            <a:pPr marL="0" indent="0" algn="just" fontAlgn="auto">
              <a:spcBef>
                <a:spcPts val="0"/>
              </a:spcBef>
              <a:spcAft>
                <a:spcPts val="0"/>
              </a:spcAft>
              <a:buNone/>
              <a:defRPr/>
            </a:pPr>
            <a:endParaRPr lang="pt-BR" sz="2000" dirty="0">
              <a:latin typeface="Verdana" panose="020B0604030504040204" pitchFamily="34" charset="0"/>
              <a:ea typeface="Verdana" panose="020B0604030504040204" pitchFamily="34" charset="0"/>
              <a:cs typeface="Arial" panose="020B0604020202020204" pitchFamily="34" charset="0"/>
            </a:endParaRPr>
          </a:p>
          <a:p>
            <a:pPr marL="0" indent="0">
              <a:buNone/>
            </a:pPr>
            <a:endParaRPr lang="pt-BR" dirty="0"/>
          </a:p>
        </p:txBody>
      </p:sp>
      <p:pic>
        <p:nvPicPr>
          <p:cNvPr id="5" name="Imagem 4" descr="Ícone&#10;&#10;Descrição gerada automaticamente">
            <a:extLst>
              <a:ext uri="{FF2B5EF4-FFF2-40B4-BE49-F238E27FC236}">
                <a16:creationId xmlns:a16="http://schemas.microsoft.com/office/drawing/2014/main" id="{71CC619D-A5AE-4CEB-9825-A0D488DC2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7" name="Retângulo 6">
            <a:extLst>
              <a:ext uri="{FF2B5EF4-FFF2-40B4-BE49-F238E27FC236}">
                <a16:creationId xmlns:a16="http://schemas.microsoft.com/office/drawing/2014/main" id="{29C4C0B2-4985-43FC-860D-758283159EED}"/>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363103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190CE95-E3EF-46E3-B75E-31CCF8D11CEB}"/>
              </a:ext>
            </a:extLst>
          </p:cNvPr>
          <p:cNvSpPr>
            <a:spLocks noGrp="1"/>
          </p:cNvSpPr>
          <p:nvPr>
            <p:ph idx="1"/>
          </p:nvPr>
        </p:nvSpPr>
        <p:spPr>
          <a:xfrm>
            <a:off x="516835" y="2603500"/>
            <a:ext cx="11251095" cy="3416300"/>
          </a:xfrm>
        </p:spPr>
        <p:txBody>
          <a:bodyPr/>
          <a:lstStyle/>
          <a:p>
            <a:pPr marL="0" indent="0" fontAlgn="auto">
              <a:lnSpc>
                <a:spcPct val="150000"/>
              </a:lnSpc>
              <a:spcBef>
                <a:spcPts val="0"/>
              </a:spcBef>
              <a:spcAft>
                <a:spcPts val="0"/>
              </a:spcAft>
              <a:buClr>
                <a:schemeClr val="tx1"/>
              </a:buClr>
              <a:buNone/>
              <a:defRPr/>
            </a:pPr>
            <a:r>
              <a:rPr lang="pt-BR" sz="2000" b="1" dirty="0">
                <a:latin typeface="Verdana" panose="020B0604030504040204" pitchFamily="34" charset="0"/>
                <a:ea typeface="Verdana" panose="020B0604030504040204" pitchFamily="34" charset="0"/>
                <a:cs typeface="Arial" panose="020B0604020202020204" pitchFamily="34" charset="0"/>
              </a:rPr>
              <a:t>VALORES</a:t>
            </a:r>
          </a:p>
          <a:p>
            <a:pPr fontAlgn="auto">
              <a:lnSpc>
                <a:spcPct val="150000"/>
              </a:lnSpc>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Responsabilidade Social; </a:t>
            </a:r>
          </a:p>
          <a:p>
            <a:pPr fontAlgn="auto">
              <a:lnSpc>
                <a:spcPct val="150000"/>
              </a:lnSpc>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Postura ética; </a:t>
            </a:r>
          </a:p>
          <a:p>
            <a:pPr fontAlgn="auto">
              <a:lnSpc>
                <a:spcPct val="150000"/>
              </a:lnSpc>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Confiança; </a:t>
            </a:r>
          </a:p>
          <a:p>
            <a:pPr fontAlgn="auto">
              <a:lnSpc>
                <a:spcPct val="150000"/>
              </a:lnSpc>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Aprimoramento Contínuo;</a:t>
            </a:r>
          </a:p>
          <a:p>
            <a:pPr fontAlgn="auto">
              <a:lnSpc>
                <a:spcPct val="150000"/>
              </a:lnSpc>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Soluções Ágeis e Inovadoras;</a:t>
            </a:r>
          </a:p>
          <a:p>
            <a:pPr fontAlgn="auto">
              <a:lnSpc>
                <a:spcPct val="150000"/>
              </a:lnSpc>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Competência e Orientação para resultados.</a:t>
            </a:r>
          </a:p>
          <a:p>
            <a:pPr marL="0" indent="0" algn="just" fontAlgn="auto">
              <a:spcBef>
                <a:spcPts val="0"/>
              </a:spcBef>
              <a:spcAft>
                <a:spcPts val="0"/>
              </a:spcAft>
              <a:buNone/>
              <a:defRPr/>
            </a:pPr>
            <a:endParaRPr lang="pt-BR" sz="2000" dirty="0">
              <a:latin typeface="Verdana" panose="020B0604030504040204" pitchFamily="34" charset="0"/>
              <a:ea typeface="Verdana" panose="020B0604030504040204" pitchFamily="34" charset="0"/>
              <a:cs typeface="Arial" panose="020B0604020202020204" pitchFamily="34" charset="0"/>
            </a:endParaRPr>
          </a:p>
          <a:p>
            <a:pPr marL="0" indent="0">
              <a:buNone/>
            </a:pPr>
            <a:endParaRPr lang="pt-BR" dirty="0"/>
          </a:p>
        </p:txBody>
      </p:sp>
      <p:pic>
        <p:nvPicPr>
          <p:cNvPr id="4" name="Imagem 3" descr="Ícone&#10;&#10;Descrição gerada automaticamente">
            <a:extLst>
              <a:ext uri="{FF2B5EF4-FFF2-40B4-BE49-F238E27FC236}">
                <a16:creationId xmlns:a16="http://schemas.microsoft.com/office/drawing/2014/main" id="{5FA0E4CF-0C64-48B8-BF4A-C688AA49B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8" name="Título 1">
            <a:extLst>
              <a:ext uri="{FF2B5EF4-FFF2-40B4-BE49-F238E27FC236}">
                <a16:creationId xmlns:a16="http://schemas.microsoft.com/office/drawing/2014/main" id="{956C8530-6A3B-46A0-BD58-F10815237AE1}"/>
              </a:ext>
            </a:extLst>
          </p:cNvPr>
          <p:cNvSpPr txBox="1">
            <a:spLocks/>
          </p:cNvSpPr>
          <p:nvPr/>
        </p:nvSpPr>
        <p:spPr bwMode="gray">
          <a:xfrm>
            <a:off x="1858345" y="97366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a:latin typeface="Aharoni" panose="02010803020104030203" pitchFamily="2" charset="-79"/>
                <a:cs typeface="Aharoni" panose="02010803020104030203" pitchFamily="2" charset="-79"/>
              </a:rPr>
              <a:t>MISSÃO, VISÃO E VALORES</a:t>
            </a:r>
            <a:endParaRPr lang="pt-BR" sz="4000" dirty="0">
              <a:latin typeface="Aharoni" panose="02010803020104030203" pitchFamily="2" charset="-79"/>
              <a:cs typeface="Aharoni" panose="02010803020104030203" pitchFamily="2" charset="-79"/>
            </a:endParaRPr>
          </a:p>
        </p:txBody>
      </p:sp>
      <p:sp>
        <p:nvSpPr>
          <p:cNvPr id="6" name="Retângulo 5">
            <a:extLst>
              <a:ext uri="{FF2B5EF4-FFF2-40B4-BE49-F238E27FC236}">
                <a16:creationId xmlns:a16="http://schemas.microsoft.com/office/drawing/2014/main" id="{EB96E42C-7557-4837-BCB8-A6A93A72B7B9}"/>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135561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01D32-E31E-4D1C-BBC9-45736244A69A}"/>
              </a:ext>
            </a:extLst>
          </p:cNvPr>
          <p:cNvSpPr>
            <a:spLocks noGrp="1"/>
          </p:cNvSpPr>
          <p:nvPr>
            <p:ph type="title"/>
          </p:nvPr>
        </p:nvSpPr>
        <p:spPr>
          <a:xfrm>
            <a:off x="1632034" y="973669"/>
            <a:ext cx="8825659" cy="706964"/>
          </a:xfrm>
        </p:spPr>
        <p:txBody>
          <a:bodyPr/>
          <a:lstStyle/>
          <a:p>
            <a:pPr algn="ctr"/>
            <a:r>
              <a:rPr lang="pt-BR" sz="4000" dirty="0">
                <a:latin typeface="Aharoni" panose="02010803020104030203" pitchFamily="2" charset="-79"/>
                <a:cs typeface="Aharoni" panose="02010803020104030203" pitchFamily="2" charset="-79"/>
              </a:rPr>
              <a:t>APIT APRENDIZ</a:t>
            </a:r>
          </a:p>
        </p:txBody>
      </p:sp>
      <p:sp>
        <p:nvSpPr>
          <p:cNvPr id="3" name="Espaço Reservado para Conteúdo 2">
            <a:extLst>
              <a:ext uri="{FF2B5EF4-FFF2-40B4-BE49-F238E27FC236}">
                <a16:creationId xmlns:a16="http://schemas.microsoft.com/office/drawing/2014/main" id="{250153A3-FA5A-43FC-833C-67B806951488}"/>
              </a:ext>
            </a:extLst>
          </p:cNvPr>
          <p:cNvSpPr>
            <a:spLocks noGrp="1"/>
          </p:cNvSpPr>
          <p:nvPr>
            <p:ph idx="1"/>
          </p:nvPr>
        </p:nvSpPr>
        <p:spPr>
          <a:xfrm>
            <a:off x="490330" y="2603500"/>
            <a:ext cx="11211340" cy="3579606"/>
          </a:xfrm>
        </p:spPr>
        <p:txBody>
          <a:bodyPr>
            <a:normAutofit/>
          </a:bodyPr>
          <a:lstStyle/>
          <a:p>
            <a:pPr algn="just"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O programa Jovem Aprendiz APIT cumpre a aplicação prática da </a:t>
            </a:r>
            <a:r>
              <a:rPr lang="pt-BR" sz="2000" b="1" dirty="0">
                <a:latin typeface="Verdana" panose="020B0604030504040204" pitchFamily="34" charset="0"/>
                <a:ea typeface="Verdana" panose="020B0604030504040204" pitchFamily="34" charset="0"/>
                <a:cs typeface="Arial" panose="020B0604020202020204" pitchFamily="34" charset="0"/>
              </a:rPr>
              <a:t>Lei 10.097/2000 </a:t>
            </a:r>
            <a:r>
              <a:rPr lang="pt-BR" sz="2000" dirty="0">
                <a:latin typeface="Verdana" panose="020B0604030504040204" pitchFamily="34" charset="0"/>
                <a:ea typeface="Verdana" panose="020B0604030504040204" pitchFamily="34" charset="0"/>
                <a:cs typeface="Arial" panose="020B0604020202020204" pitchFamily="34" charset="0"/>
              </a:rPr>
              <a:t>e suas portarias reguladoras do trabalho de adolescentes de 14 a 24 anos, e, sobretudo, visa qualificar a inclusão social de jovens que estejam vivendo situações de vulnerabilidade pessoal e social.</a:t>
            </a:r>
          </a:p>
          <a:p>
            <a:pPr algn="just" fontAlgn="auto">
              <a:spcBef>
                <a:spcPts val="0"/>
              </a:spcBef>
              <a:spcAft>
                <a:spcPts val="0"/>
              </a:spcAft>
              <a:buFont typeface="Wingdings 3" panose="05040102010807070707" pitchFamily="18" charset="2"/>
              <a:buChar char="u"/>
              <a:defRPr/>
            </a:pPr>
            <a:endParaRPr lang="pt-BR" sz="2000" dirty="0">
              <a:latin typeface="Verdana" panose="020B0604030504040204" pitchFamily="34" charset="0"/>
              <a:ea typeface="Verdana" panose="020B0604030504040204" pitchFamily="34" charset="0"/>
              <a:cs typeface="Arial" panose="020B0604020202020204" pitchFamily="34" charset="0"/>
            </a:endParaRPr>
          </a:p>
          <a:p>
            <a:pPr>
              <a:buFont typeface="Wingdings 3" panose="05040102010807070707" pitchFamily="18" charset="2"/>
              <a:buChar char="u"/>
            </a:pPr>
            <a:r>
              <a:rPr lang="pt-BR" sz="2000" b="0" i="0" dirty="0">
                <a:effectLst/>
                <a:latin typeface="Verdana" panose="020B0604030504040204" pitchFamily="34" charset="0"/>
                <a:ea typeface="Verdana" panose="020B0604030504040204" pitchFamily="34" charset="0"/>
              </a:rPr>
              <a:t>Contamos com um </a:t>
            </a:r>
            <a:r>
              <a:rPr lang="pt-BR" sz="2000" b="1" i="0" dirty="0">
                <a:solidFill>
                  <a:srgbClr val="FF6600"/>
                </a:solidFill>
                <a:effectLst/>
                <a:latin typeface="Verdana" panose="020B0604030504040204" pitchFamily="34" charset="0"/>
                <a:ea typeface="Verdana" panose="020B0604030504040204" pitchFamily="34" charset="0"/>
              </a:rPr>
              <a:t>corpo docente capacitado e treinado</a:t>
            </a:r>
            <a:r>
              <a:rPr lang="pt-BR" sz="2000" b="0" i="0" dirty="0">
                <a:effectLst/>
                <a:latin typeface="Verdana" panose="020B0604030504040204" pitchFamily="34" charset="0"/>
                <a:ea typeface="Verdana" panose="020B0604030504040204" pitchFamily="34" charset="0"/>
              </a:rPr>
              <a:t>, com matriz curricular adequada às necessidades e anseios do mercado de trabalho, sob a supervisão da Educadora e Diretora Pedagógica Andreia Cristiane Gomes Pessoa que irá monitorar juntamente com o Corpo Diretivo o desenvolvimento e ascensão dos jovens nas empresas parceiras da APIT.</a:t>
            </a:r>
            <a:endParaRPr lang="pt-BR" sz="2000" dirty="0">
              <a:latin typeface="Verdana" panose="020B0604030504040204" pitchFamily="34" charset="0"/>
              <a:ea typeface="Verdana" panose="020B0604030504040204" pitchFamily="34" charset="0"/>
            </a:endParaRPr>
          </a:p>
        </p:txBody>
      </p:sp>
      <p:pic>
        <p:nvPicPr>
          <p:cNvPr id="4" name="Imagem 3" descr="Ícone&#10;&#10;Descrição gerada automaticamente">
            <a:extLst>
              <a:ext uri="{FF2B5EF4-FFF2-40B4-BE49-F238E27FC236}">
                <a16:creationId xmlns:a16="http://schemas.microsoft.com/office/drawing/2014/main" id="{9D09200D-4976-4696-BF63-32CCD5F5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6" name="Retângulo 5">
            <a:extLst>
              <a:ext uri="{FF2B5EF4-FFF2-40B4-BE49-F238E27FC236}">
                <a16:creationId xmlns:a16="http://schemas.microsoft.com/office/drawing/2014/main" id="{54D2AE66-E10B-4E11-8705-A87576B47675}"/>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364037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01D32-E31E-4D1C-BBC9-45736244A69A}"/>
              </a:ext>
            </a:extLst>
          </p:cNvPr>
          <p:cNvSpPr>
            <a:spLocks noGrp="1"/>
          </p:cNvSpPr>
          <p:nvPr>
            <p:ph type="title"/>
          </p:nvPr>
        </p:nvSpPr>
        <p:spPr>
          <a:xfrm>
            <a:off x="1632034" y="973669"/>
            <a:ext cx="8825659" cy="706964"/>
          </a:xfrm>
        </p:spPr>
        <p:txBody>
          <a:bodyPr/>
          <a:lstStyle/>
          <a:p>
            <a:pPr algn="ctr"/>
            <a:r>
              <a:rPr lang="pt-BR" sz="4000" dirty="0">
                <a:latin typeface="Aharoni" panose="02010803020104030203" pitchFamily="2" charset="-79"/>
                <a:cs typeface="Aharoni" panose="02010803020104030203" pitchFamily="2" charset="-79"/>
              </a:rPr>
              <a:t>APIT APRENDIZ</a:t>
            </a:r>
          </a:p>
        </p:txBody>
      </p:sp>
      <p:sp>
        <p:nvSpPr>
          <p:cNvPr id="3" name="Espaço Reservado para Conteúdo 2">
            <a:extLst>
              <a:ext uri="{FF2B5EF4-FFF2-40B4-BE49-F238E27FC236}">
                <a16:creationId xmlns:a16="http://schemas.microsoft.com/office/drawing/2014/main" id="{250153A3-FA5A-43FC-833C-67B806951488}"/>
              </a:ext>
            </a:extLst>
          </p:cNvPr>
          <p:cNvSpPr>
            <a:spLocks noGrp="1"/>
          </p:cNvSpPr>
          <p:nvPr>
            <p:ph idx="1"/>
          </p:nvPr>
        </p:nvSpPr>
        <p:spPr>
          <a:xfrm>
            <a:off x="490330" y="2603500"/>
            <a:ext cx="11158331" cy="3416300"/>
          </a:xfrm>
        </p:spPr>
        <p:txBody>
          <a:bodyPr>
            <a:normAutofit lnSpcReduction="10000"/>
          </a:bodyPr>
          <a:lstStyle/>
          <a:p>
            <a:pPr algn="just"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A </a:t>
            </a:r>
            <a:r>
              <a:rPr lang="pt-BR" sz="2000" b="1" dirty="0">
                <a:latin typeface="Verdana" panose="020B0604030504040204" pitchFamily="34" charset="0"/>
                <a:ea typeface="Verdana" panose="020B0604030504040204" pitchFamily="34" charset="0"/>
                <a:cs typeface="Arial" panose="020B0604020202020204" pitchFamily="34" charset="0"/>
              </a:rPr>
              <a:t>Lei 10.097/2000 </a:t>
            </a:r>
            <a:r>
              <a:rPr lang="pt-BR" sz="2000" dirty="0">
                <a:latin typeface="Verdana" panose="020B0604030504040204" pitchFamily="34" charset="0"/>
                <a:ea typeface="Verdana" panose="020B0604030504040204" pitchFamily="34" charset="0"/>
                <a:cs typeface="Arial" panose="020B0604020202020204" pitchFamily="34" charset="0"/>
              </a:rPr>
              <a:t>também estabelece que empresas e instituições de ensino profissionalizante (escolas técnicas ou ONGs com propósitos educacionais, registradas no Conselho Municipal da Criança e do Adolescente) sejam parceiras na tarefa de propiciar processo educativo integral e de qualidade às novas gerações.</a:t>
            </a:r>
          </a:p>
          <a:p>
            <a:pPr algn="just" fontAlgn="auto">
              <a:spcBef>
                <a:spcPts val="0"/>
              </a:spcBef>
              <a:spcAft>
                <a:spcPts val="0"/>
              </a:spcAft>
              <a:buFont typeface="Wingdings 3" panose="05040102010807070707" pitchFamily="18" charset="2"/>
              <a:buChar char="u"/>
              <a:defRPr/>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O Programa Social é certificado pelo </a:t>
            </a:r>
            <a:r>
              <a:rPr lang="pt-BR" sz="2000" b="1" dirty="0">
                <a:latin typeface="Verdana" panose="020B0604030504040204" pitchFamily="34" charset="0"/>
                <a:ea typeface="Verdana" panose="020B0604030504040204" pitchFamily="34" charset="0"/>
                <a:cs typeface="Arial" panose="020B0604020202020204" pitchFamily="34" charset="0"/>
              </a:rPr>
              <a:t>CMDCA – Osasco </a:t>
            </a:r>
            <a:r>
              <a:rPr lang="pt-BR" sz="2000" dirty="0">
                <a:latin typeface="Verdana" panose="020B0604030504040204" pitchFamily="34" charset="0"/>
                <a:ea typeface="Verdana" panose="020B0604030504040204" pitchFamily="34" charset="0"/>
                <a:cs typeface="Arial" panose="020B0604020202020204" pitchFamily="34" charset="0"/>
              </a:rPr>
              <a:t>e pelo  Ministério do Trabalho.</a:t>
            </a:r>
          </a:p>
          <a:p>
            <a:pPr algn="just" fontAlgn="auto">
              <a:spcBef>
                <a:spcPts val="0"/>
              </a:spcBef>
              <a:spcAft>
                <a:spcPts val="0"/>
              </a:spcAft>
              <a:buFont typeface="Wingdings 3" panose="05040102010807070707" pitchFamily="18" charset="2"/>
              <a:buChar char="u"/>
              <a:defRPr/>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fontAlgn="auto">
              <a:spcBef>
                <a:spcPts val="0"/>
              </a:spcBef>
              <a:spcAft>
                <a:spcPts val="0"/>
              </a:spcAft>
              <a:buFont typeface="Wingdings 3" panose="05040102010807070707" pitchFamily="18" charset="2"/>
              <a:buChar char="u"/>
              <a:defRPr/>
            </a:pPr>
            <a:r>
              <a:rPr lang="pt-BR" sz="2000" dirty="0">
                <a:latin typeface="Verdana" panose="020B0604030504040204" pitchFamily="34" charset="0"/>
                <a:ea typeface="Verdana" panose="020B0604030504040204" pitchFamily="34" charset="0"/>
                <a:cs typeface="Arial" panose="020B0604020202020204" pitchFamily="34" charset="0"/>
              </a:rPr>
              <a:t>O aprendiz terá seu processo de aprendizagem teórica programado e acompanhado por uma instituição de ensino profissionalizante, sempre em parceria com a empresa.</a:t>
            </a:r>
          </a:p>
          <a:p>
            <a:endParaRPr lang="pt-BR" dirty="0"/>
          </a:p>
        </p:txBody>
      </p:sp>
      <p:pic>
        <p:nvPicPr>
          <p:cNvPr id="4" name="Imagem 3" descr="Ícone&#10;&#10;Descrição gerada automaticamente">
            <a:extLst>
              <a:ext uri="{FF2B5EF4-FFF2-40B4-BE49-F238E27FC236}">
                <a16:creationId xmlns:a16="http://schemas.microsoft.com/office/drawing/2014/main" id="{9D09200D-4976-4696-BF63-32CCD5F5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6" name="Retângulo 5">
            <a:extLst>
              <a:ext uri="{FF2B5EF4-FFF2-40B4-BE49-F238E27FC236}">
                <a16:creationId xmlns:a16="http://schemas.microsoft.com/office/drawing/2014/main" id="{4BF2D6A2-1FDC-43D9-9575-CF236E3C8370}"/>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406896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D76F7-0484-4788-8250-B8E9B934BE9B}"/>
              </a:ext>
            </a:extLst>
          </p:cNvPr>
          <p:cNvSpPr>
            <a:spLocks noGrp="1"/>
          </p:cNvSpPr>
          <p:nvPr>
            <p:ph type="title"/>
          </p:nvPr>
        </p:nvSpPr>
        <p:spPr>
          <a:xfrm>
            <a:off x="2060785" y="1298715"/>
            <a:ext cx="8017421" cy="583096"/>
          </a:xfrm>
        </p:spPr>
        <p:txBody>
          <a:bodyPr/>
          <a:lstStyle/>
          <a:p>
            <a:pPr algn="ctr"/>
            <a:r>
              <a:rPr lang="pt-BR" sz="3200" b="1" dirty="0">
                <a:latin typeface="Aharoni" panose="02010803020104030203" pitchFamily="2" charset="-79"/>
                <a:ea typeface="Verdana" panose="020B0604030504040204" pitchFamily="34" charset="0"/>
                <a:cs typeface="Aharoni" panose="02010803020104030203" pitchFamily="2" charset="-79"/>
              </a:rPr>
              <a:t>OBJETIVOS DA FORMAÇÃO DO JOVEM APRENDIZ </a:t>
            </a:r>
            <a:br>
              <a:rPr lang="pt-BR" sz="3600" b="1" dirty="0">
                <a:latin typeface="Arial" panose="020B0604020202020204" pitchFamily="34" charset="0"/>
                <a:cs typeface="Arial" panose="020B0604020202020204" pitchFamily="34" charset="0"/>
              </a:rPr>
            </a:br>
            <a:endParaRPr lang="pt-BR" dirty="0"/>
          </a:p>
        </p:txBody>
      </p:sp>
      <p:sp>
        <p:nvSpPr>
          <p:cNvPr id="7" name="Espaço Reservado para Conteúdo 6">
            <a:extLst>
              <a:ext uri="{FF2B5EF4-FFF2-40B4-BE49-F238E27FC236}">
                <a16:creationId xmlns:a16="http://schemas.microsoft.com/office/drawing/2014/main" id="{9D3BC973-76B9-4477-A771-EF3EA7243B74}"/>
              </a:ext>
            </a:extLst>
          </p:cNvPr>
          <p:cNvSpPr>
            <a:spLocks noGrp="1"/>
          </p:cNvSpPr>
          <p:nvPr>
            <p:ph idx="1"/>
          </p:nvPr>
        </p:nvSpPr>
        <p:spPr>
          <a:xfrm>
            <a:off x="490330" y="2603500"/>
            <a:ext cx="11237844" cy="3416300"/>
          </a:xfrm>
        </p:spPr>
        <p:txBody>
          <a:bodyPr/>
          <a:lstStyle/>
          <a:p>
            <a:pPr>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Inserção do aprendiz no mercado de trabalho;</a:t>
            </a:r>
          </a:p>
          <a:p>
            <a:pPr>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Alinhar conhecimento teórico e prático;</a:t>
            </a:r>
          </a:p>
          <a:p>
            <a:pPr>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Participar, apoiar e desenvolver a profissionalização de adolescentes;</a:t>
            </a:r>
          </a:p>
          <a:p>
            <a:pPr>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Estimular parcerias e alianças entre empreendedores e entidades sociais.</a:t>
            </a:r>
          </a:p>
          <a:p>
            <a:endParaRPr lang="pt-BR" dirty="0"/>
          </a:p>
        </p:txBody>
      </p:sp>
      <p:pic>
        <p:nvPicPr>
          <p:cNvPr id="8" name="Imagem 7" descr="Ícone&#10;&#10;Descrição gerada automaticamente">
            <a:extLst>
              <a:ext uri="{FF2B5EF4-FFF2-40B4-BE49-F238E27FC236}">
                <a16:creationId xmlns:a16="http://schemas.microsoft.com/office/drawing/2014/main" id="{AB1721B0-6409-4874-96B8-F59266B4F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5" name="Retângulo 4">
            <a:extLst>
              <a:ext uri="{FF2B5EF4-FFF2-40B4-BE49-F238E27FC236}">
                <a16:creationId xmlns:a16="http://schemas.microsoft.com/office/drawing/2014/main" id="{AC0B25C8-C9DC-44E9-A5E8-423D34402167}"/>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373523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799A6-DE38-4591-A5A9-87235C067A26}"/>
              </a:ext>
            </a:extLst>
          </p:cNvPr>
          <p:cNvSpPr>
            <a:spLocks noGrp="1"/>
          </p:cNvSpPr>
          <p:nvPr>
            <p:ph type="title"/>
          </p:nvPr>
        </p:nvSpPr>
        <p:spPr>
          <a:xfrm>
            <a:off x="1579024" y="973669"/>
            <a:ext cx="8825659" cy="706964"/>
          </a:xfrm>
        </p:spPr>
        <p:txBody>
          <a:bodyPr/>
          <a:lstStyle/>
          <a:p>
            <a:pPr algn="ctr"/>
            <a:r>
              <a:rPr lang="pt-BR" sz="4000" dirty="0">
                <a:latin typeface="Aharoni" panose="02010803020104030203" pitchFamily="2" charset="-79"/>
                <a:cs typeface="Aharoni" panose="02010803020104030203" pitchFamily="2" charset="-79"/>
              </a:rPr>
              <a:t>JORNADA DE TRABALHO</a:t>
            </a:r>
          </a:p>
        </p:txBody>
      </p:sp>
      <p:sp>
        <p:nvSpPr>
          <p:cNvPr id="3" name="Espaço Reservado para Conteúdo 2">
            <a:extLst>
              <a:ext uri="{FF2B5EF4-FFF2-40B4-BE49-F238E27FC236}">
                <a16:creationId xmlns:a16="http://schemas.microsoft.com/office/drawing/2014/main" id="{AF8839EC-F762-4734-A123-12BAB7D8E2A8}"/>
              </a:ext>
            </a:extLst>
          </p:cNvPr>
          <p:cNvSpPr>
            <a:spLocks noGrp="1"/>
          </p:cNvSpPr>
          <p:nvPr>
            <p:ph idx="1"/>
          </p:nvPr>
        </p:nvSpPr>
        <p:spPr>
          <a:xfrm>
            <a:off x="601240" y="2603500"/>
            <a:ext cx="11034169" cy="3416300"/>
          </a:xfrm>
        </p:spPr>
        <p:txBody>
          <a:bodyPr>
            <a:normAutofit/>
          </a:bodyPr>
          <a:lstStyle/>
          <a:p>
            <a:pPr algn="just">
              <a:buFont typeface="Wingdings 3" panose="05040102010807070707" pitchFamily="18" charset="2"/>
              <a:buChar char="u"/>
            </a:pPr>
            <a:r>
              <a:rPr lang="pt-BR" sz="2000" b="1" dirty="0">
                <a:latin typeface="Verdana" panose="020B0604030504040204" pitchFamily="34" charset="0"/>
                <a:ea typeface="Verdana" panose="020B0604030504040204" pitchFamily="34" charset="0"/>
                <a:cs typeface="Arial" panose="020B0604020202020204" pitchFamily="34" charset="0"/>
              </a:rPr>
              <a:t>Os jovens aprendizes </a:t>
            </a:r>
            <a:r>
              <a:rPr lang="pt-BR" sz="2000" dirty="0">
                <a:latin typeface="Verdana" panose="020B0604030504040204" pitchFamily="34" charset="0"/>
                <a:ea typeface="Verdana" panose="020B0604030504040204" pitchFamily="34" charset="0"/>
                <a:cs typeface="Arial" panose="020B0604020202020204" pitchFamily="34" charset="0"/>
              </a:rPr>
              <a:t>irão trabalhar 06 horas no máximo e excepcionalmente poderá chegar a 08 horas, incluso curso de capacitação teórico.</a:t>
            </a:r>
          </a:p>
          <a:p>
            <a:pPr algn="just">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u"/>
            </a:pPr>
            <a:r>
              <a:rPr lang="pt-BR" sz="2000" b="1" dirty="0">
                <a:latin typeface="Verdana" panose="020B0604030504040204" pitchFamily="34" charset="0"/>
                <a:ea typeface="Verdana" panose="020B0604030504040204" pitchFamily="34" charset="0"/>
                <a:cs typeface="Arial" panose="020B0604020202020204" pitchFamily="34" charset="0"/>
              </a:rPr>
              <a:t>O aprendiz </a:t>
            </a:r>
            <a:r>
              <a:rPr lang="pt-BR" sz="2000" dirty="0">
                <a:latin typeface="Verdana" panose="020B0604030504040204" pitchFamily="34" charset="0"/>
                <a:ea typeface="Verdana" panose="020B0604030504040204" pitchFamily="34" charset="0"/>
                <a:cs typeface="Arial" panose="020B0604020202020204" pitchFamily="34" charset="0"/>
              </a:rPr>
              <a:t>pode exercer, por exemplo, 6 horas diárias de trabalho prático na empresa, incluído as horas obrigatórias de aulas teóricas na instituição de ensino (o número de horas de aulas teóricas vai depender da carga horária do curso). </a:t>
            </a:r>
          </a:p>
          <a:p>
            <a:pPr algn="just">
              <a:buFont typeface="Wingdings 3" panose="05040102010807070707" pitchFamily="18" charset="2"/>
              <a:buChar char="u"/>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u"/>
            </a:pPr>
            <a:r>
              <a:rPr lang="pt-BR" sz="2000" dirty="0">
                <a:latin typeface="Verdana" panose="020B0604030504040204" pitchFamily="34" charset="0"/>
                <a:ea typeface="Verdana" panose="020B0604030504040204" pitchFamily="34" charset="0"/>
                <a:cs typeface="Arial" panose="020B0604020202020204" pitchFamily="34" charset="0"/>
              </a:rPr>
              <a:t>No final de seu contrato especial de trabalho (de no máximo 2 anos), ele recebe um certificado de  capacitação profissional.</a:t>
            </a:r>
          </a:p>
        </p:txBody>
      </p:sp>
      <p:pic>
        <p:nvPicPr>
          <p:cNvPr id="4" name="Imagem 3" descr="Ícone&#10;&#10;Descrição gerada automaticamente">
            <a:extLst>
              <a:ext uri="{FF2B5EF4-FFF2-40B4-BE49-F238E27FC236}">
                <a16:creationId xmlns:a16="http://schemas.microsoft.com/office/drawing/2014/main" id="{5BBB2631-34B3-4425-911F-411C867F5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5" name="Retângulo 4">
            <a:extLst>
              <a:ext uri="{FF2B5EF4-FFF2-40B4-BE49-F238E27FC236}">
                <a16:creationId xmlns:a16="http://schemas.microsoft.com/office/drawing/2014/main" id="{91055624-693B-42DA-84B6-C94F6E5BC62B}"/>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274710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687552-3389-491C-A395-E75F38C24E5E}"/>
              </a:ext>
            </a:extLst>
          </p:cNvPr>
          <p:cNvSpPr>
            <a:spLocks noGrp="1"/>
          </p:cNvSpPr>
          <p:nvPr>
            <p:ph idx="1"/>
          </p:nvPr>
        </p:nvSpPr>
        <p:spPr>
          <a:xfrm>
            <a:off x="530087" y="2603500"/>
            <a:ext cx="11105321" cy="3416300"/>
          </a:xfrm>
        </p:spPr>
        <p:txBody>
          <a:bodyPr>
            <a:normAutofit/>
          </a:bodyPr>
          <a:lstStyle/>
          <a:p>
            <a:pPr algn="just">
              <a:buFont typeface="Wingdings 3" panose="05040102010807070707" pitchFamily="18" charset="2"/>
              <a:buChar char=""/>
            </a:pPr>
            <a:r>
              <a:rPr lang="pt-BR" sz="2000" b="1" dirty="0">
                <a:latin typeface="Verdana" panose="020B0604030504040204" pitchFamily="34" charset="0"/>
                <a:ea typeface="Verdana" panose="020B0604030504040204" pitchFamily="34" charset="0"/>
                <a:cs typeface="Arial" panose="020B0604020202020204" pitchFamily="34" charset="0"/>
              </a:rPr>
              <a:t>O</a:t>
            </a:r>
            <a:r>
              <a:rPr lang="pt-BR" sz="2000" b="1" dirty="0">
                <a:latin typeface="Verdana" panose="020B0604030504040204" pitchFamily="34" charset="0"/>
                <a:ea typeface="Verdana" panose="020B0604030504040204" pitchFamily="34" charset="0"/>
              </a:rPr>
              <a:t> jovem aprendiz </a:t>
            </a:r>
            <a:r>
              <a:rPr lang="pt-BR" sz="2000" dirty="0">
                <a:latin typeface="Verdana" panose="020B0604030504040204" pitchFamily="34" charset="0"/>
                <a:ea typeface="Verdana" panose="020B0604030504040204" pitchFamily="34" charset="0"/>
              </a:rPr>
              <a:t>receberá salário mínimo/hora. Terá direito a todos benefícios trabalhistas e previdenciários.</a:t>
            </a:r>
          </a:p>
          <a:p>
            <a:pPr algn="just">
              <a:buFont typeface="Wingdings 3" panose="05040102010807070707" pitchFamily="18" charset="2"/>
              <a:buChar char=""/>
            </a:pPr>
            <a:endParaRPr lang="pt-BR" sz="2000" dirty="0">
              <a:latin typeface="Verdana" panose="020B0604030504040204" pitchFamily="34" charset="0"/>
              <a:ea typeface="Verdana" panose="020B0604030504040204" pitchFamily="34" charset="0"/>
              <a:cs typeface="Arial" panose="020B0604020202020204" pitchFamily="34" charset="0"/>
            </a:endParaRPr>
          </a:p>
          <a:p>
            <a:pPr algn="just">
              <a:buFont typeface="Wingdings 3" panose="05040102010807070707" pitchFamily="18" charset="2"/>
              <a:buChar char=""/>
            </a:pPr>
            <a:r>
              <a:rPr lang="pt-BR" sz="2000" b="1" dirty="0">
                <a:latin typeface="Verdana" panose="020B0604030504040204" pitchFamily="34" charset="0"/>
                <a:ea typeface="Verdana" panose="020B0604030504040204" pitchFamily="34" charset="0"/>
              </a:rPr>
              <a:t>APIT</a:t>
            </a:r>
            <a:r>
              <a:rPr lang="pt-BR" sz="2000" dirty="0">
                <a:latin typeface="Verdana" panose="020B0604030504040204" pitchFamily="34" charset="0"/>
                <a:ea typeface="Verdana" panose="020B0604030504040204" pitchFamily="34" charset="0"/>
              </a:rPr>
              <a:t> enaltece o labor social e louvável de todas entidades civis e representativas em face dos jovens aprendizes, tais como Ministério Público, Delegacia Regional do trabalho, Defensoria Publica e sobremaneira </a:t>
            </a:r>
            <a:r>
              <a:rPr lang="pt-BR" sz="2000" b="1" dirty="0">
                <a:latin typeface="Verdana" panose="020B0604030504040204" pitchFamily="34" charset="0"/>
                <a:ea typeface="Verdana" panose="020B0604030504040204" pitchFamily="34" charset="0"/>
              </a:rPr>
              <a:t>a CMDCA </a:t>
            </a:r>
            <a:r>
              <a:rPr lang="pt-BR" sz="2000" dirty="0">
                <a:latin typeface="Verdana" panose="020B0604030504040204" pitchFamily="34" charset="0"/>
                <a:ea typeface="Verdana" panose="020B0604030504040204" pitchFamily="34" charset="0"/>
              </a:rPr>
              <a:t>que é a guardiã das normas que norteiam o presente e futuro do jovens aprendizes.</a:t>
            </a:r>
            <a:br>
              <a:rPr lang="pt-BR" sz="2000" dirty="0">
                <a:latin typeface="Verdana" panose="020B0604030504040204" pitchFamily="34" charset="0"/>
                <a:ea typeface="Verdana" panose="020B0604030504040204" pitchFamily="34" charset="0"/>
              </a:rPr>
            </a:br>
            <a:endParaRPr lang="pt-BR" sz="2000" dirty="0">
              <a:latin typeface="Verdana" panose="020B0604030504040204" pitchFamily="34" charset="0"/>
              <a:ea typeface="Verdana" panose="020B0604030504040204" pitchFamily="34" charset="0"/>
            </a:endParaRPr>
          </a:p>
        </p:txBody>
      </p:sp>
      <p:sp>
        <p:nvSpPr>
          <p:cNvPr id="4" name="Título 1">
            <a:extLst>
              <a:ext uri="{FF2B5EF4-FFF2-40B4-BE49-F238E27FC236}">
                <a16:creationId xmlns:a16="http://schemas.microsoft.com/office/drawing/2014/main" id="{AAEE7568-6F31-47C1-9420-8E8E10B36DAE}"/>
              </a:ext>
            </a:extLst>
          </p:cNvPr>
          <p:cNvSpPr txBox="1">
            <a:spLocks/>
          </p:cNvSpPr>
          <p:nvPr/>
        </p:nvSpPr>
        <p:spPr bwMode="gray">
          <a:xfrm>
            <a:off x="1579024" y="97366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dirty="0">
                <a:latin typeface="Aharoni" panose="02010803020104030203" pitchFamily="2" charset="-79"/>
                <a:cs typeface="Aharoni" panose="02010803020104030203" pitchFamily="2" charset="-79"/>
              </a:rPr>
              <a:t>DIREITOS GARANTIDOS</a:t>
            </a:r>
          </a:p>
        </p:txBody>
      </p:sp>
      <p:pic>
        <p:nvPicPr>
          <p:cNvPr id="7" name="Imagem 6" descr="Ícone&#10;&#10;Descrição gerada automaticamente">
            <a:extLst>
              <a:ext uri="{FF2B5EF4-FFF2-40B4-BE49-F238E27FC236}">
                <a16:creationId xmlns:a16="http://schemas.microsoft.com/office/drawing/2014/main" id="{49877388-E527-4574-8743-B8E2F37E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0" y="674894"/>
            <a:ext cx="1174045" cy="1060651"/>
          </a:xfrm>
          <a:prstGeom prst="rect">
            <a:avLst/>
          </a:prstGeom>
        </p:spPr>
      </p:pic>
      <p:sp>
        <p:nvSpPr>
          <p:cNvPr id="5" name="Retângulo 4">
            <a:extLst>
              <a:ext uri="{FF2B5EF4-FFF2-40B4-BE49-F238E27FC236}">
                <a16:creationId xmlns:a16="http://schemas.microsoft.com/office/drawing/2014/main" id="{C22C36CF-8474-4B64-A5E7-8AE6DBE7B199}"/>
              </a:ext>
            </a:extLst>
          </p:cNvPr>
          <p:cNvSpPr/>
          <p:nvPr/>
        </p:nvSpPr>
        <p:spPr>
          <a:xfrm>
            <a:off x="117987" y="147484"/>
            <a:ext cx="11931445" cy="6533535"/>
          </a:xfrm>
          <a:prstGeom prst="rect">
            <a:avLst/>
          </a:prstGeom>
          <a:no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Tree>
    <p:extLst>
      <p:ext uri="{BB962C8B-B14F-4D97-AF65-F5344CB8AC3E}">
        <p14:creationId xmlns:p14="http://schemas.microsoft.com/office/powerpoint/2010/main" val="3256986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 Sala da Diretoria">
  <a:themeElements>
    <a:clrScheme name="Amare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Íon - Sala da Diretoria">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 Sala da Diretoria">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430</TotalTime>
  <Words>1164</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18</vt:i4>
      </vt:variant>
    </vt:vector>
  </HeadingPairs>
  <TitlesOfParts>
    <vt:vector size="26" baseType="lpstr">
      <vt:lpstr>Aharoni</vt:lpstr>
      <vt:lpstr>Arial</vt:lpstr>
      <vt:lpstr>Bahnschrift SemiLight</vt:lpstr>
      <vt:lpstr>Calibri</vt:lpstr>
      <vt:lpstr>Century Gothic</vt:lpstr>
      <vt:lpstr>Verdana</vt:lpstr>
      <vt:lpstr>Wingdings 3</vt:lpstr>
      <vt:lpstr>Íon - Sala da Diretoria</vt:lpstr>
      <vt:lpstr>Apresentação do PowerPoint</vt:lpstr>
      <vt:lpstr>HISTÓRIA</vt:lpstr>
      <vt:lpstr>MISSÃO, VISÃO E VALORES</vt:lpstr>
      <vt:lpstr>Apresentação do PowerPoint</vt:lpstr>
      <vt:lpstr>APIT APRENDIZ</vt:lpstr>
      <vt:lpstr>APIT APRENDIZ</vt:lpstr>
      <vt:lpstr>OBJETIVOS DA FORMAÇÃO DO JOVEM APRENDIZ  </vt:lpstr>
      <vt:lpstr>JORNADA DE TRABALHO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Suporte Papa MIke</dc:creator>
  <cp:lastModifiedBy>Suporte Papa MIke</cp:lastModifiedBy>
  <cp:revision>13</cp:revision>
  <dcterms:created xsi:type="dcterms:W3CDTF">2021-08-17T14:24:30Z</dcterms:created>
  <dcterms:modified xsi:type="dcterms:W3CDTF">2022-02-08T18:08:08Z</dcterms:modified>
</cp:coreProperties>
</file>