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3" r:id="rId3"/>
    <p:sldId id="261" r:id="rId4"/>
    <p:sldId id="262" r:id="rId5"/>
    <p:sldId id="263" r:id="rId6"/>
    <p:sldId id="264" r:id="rId7"/>
    <p:sldId id="265" r:id="rId8"/>
    <p:sldId id="266" r:id="rId9"/>
    <p:sldId id="267" r:id="rId10"/>
    <p:sldId id="269" r:id="rId11"/>
    <p:sldId id="271" r:id="rId12"/>
    <p:sldId id="272" r:id="rId13"/>
    <p:sldId id="257" r:id="rId1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4697"/>
  </p:normalViewPr>
  <p:slideViewPr>
    <p:cSldViewPr snapToGrid="0" snapToObjects="1">
      <p:cViewPr varScale="1">
        <p:scale>
          <a:sx n="130" d="100"/>
          <a:sy n="130" d="100"/>
        </p:scale>
        <p:origin x="592" y="17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AF558-6082-204D-9A12-ECBB48C33BEB}" type="datetimeFigureOut">
              <a:rPr lang="en-US" smtClean="0"/>
              <a:t>4/13/22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7D9B7-F3CA-174B-A3B6-780B22403169}" type="slidenum">
              <a:rPr lang="en-US" smtClean="0"/>
              <a:t>‹#›</a:t>
            </a:fld>
            <a:endParaRPr lang="en-US"/>
          </a:p>
        </p:txBody>
      </p:sp>
    </p:spTree>
    <p:extLst>
      <p:ext uri="{BB962C8B-B14F-4D97-AF65-F5344CB8AC3E}">
        <p14:creationId xmlns:p14="http://schemas.microsoft.com/office/powerpoint/2010/main" val="111850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b63331680_0_0: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000">
                <a:highlight>
                  <a:srgbClr val="FFFFFF"/>
                </a:highlight>
                <a:latin typeface="Arial"/>
                <a:ea typeface="Arial"/>
                <a:cs typeface="Arial"/>
                <a:sym typeface="Arial"/>
              </a:rPr>
              <a:t>"I would like to join a clinical programme", "I would like to start my wellness journey"</a:t>
            </a:r>
            <a:endParaRPr sz="1100" b="1">
              <a:solidFill>
                <a:srgbClr val="1F497D"/>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rgbClr val="1F497D"/>
                </a:solidFill>
              </a:rPr>
              <a:t>Slide 5</a:t>
            </a:r>
            <a:r>
              <a:rPr lang="en-US" sz="1100">
                <a:solidFill>
                  <a:srgbClr val="1F497D"/>
                </a:solidFill>
              </a:rPr>
              <a:t> – Thinking from a User point of view…</a:t>
            </a:r>
            <a:endParaRPr sz="1100">
              <a:solidFill>
                <a:srgbClr val="1F497D"/>
              </a:solidFill>
            </a:endParaRPr>
          </a:p>
          <a:p>
            <a:pPr marL="457200" lvl="0" indent="-298450" algn="l" rtl="0">
              <a:lnSpc>
                <a:spcPct val="115000"/>
              </a:lnSpc>
              <a:spcBef>
                <a:spcPts val="1200"/>
              </a:spcBef>
              <a:spcAft>
                <a:spcPts val="0"/>
              </a:spcAft>
              <a:buClr>
                <a:srgbClr val="1F497D"/>
              </a:buClr>
              <a:buSzPts val="1100"/>
              <a:buChar char="●"/>
            </a:pPr>
            <a:r>
              <a:rPr lang="en-US" sz="1100">
                <a:solidFill>
                  <a:srgbClr val="1F497D"/>
                </a:solidFill>
              </a:rPr>
              <a:t>“I want to join a programme” – Not sure whether the user will understand what this means. Maybe need to specify what do we mean by programme?“wellness programme?” “fitness programme?”</a:t>
            </a:r>
            <a:endParaRPr sz="1100">
              <a:solidFill>
                <a:srgbClr val="1F497D"/>
              </a:solidFill>
            </a:endParaRPr>
          </a:p>
          <a:p>
            <a:pPr marL="457200" lvl="0" indent="-298450" algn="l" rtl="0">
              <a:lnSpc>
                <a:spcPct val="115000"/>
              </a:lnSpc>
              <a:spcBef>
                <a:spcPts val="0"/>
              </a:spcBef>
              <a:spcAft>
                <a:spcPts val="0"/>
              </a:spcAft>
              <a:buClr>
                <a:srgbClr val="1F497D"/>
              </a:buClr>
              <a:buSzPts val="1100"/>
              <a:buChar char="●"/>
            </a:pPr>
            <a:r>
              <a:rPr lang="en-US" sz="1100">
                <a:solidFill>
                  <a:srgbClr val="1F497D"/>
                </a:solidFill>
              </a:rPr>
              <a:t>“I want to focus on my Learning” – just wondering whether the user will struggle to tell the difference between this option and the “I want to join a programme” option. Not sure if this needs further elaboration for the user to appreciate the difference between the options?</a:t>
            </a:r>
            <a:endParaRPr sz="1100">
              <a:solidFill>
                <a:srgbClr val="1F497D"/>
              </a:solidFill>
            </a:endParaRPr>
          </a:p>
          <a:p>
            <a:pPr marL="0" lvl="0" indent="0" algn="l" rtl="0">
              <a:spcBef>
                <a:spcPts val="1200"/>
              </a:spcBef>
              <a:spcAft>
                <a:spcPts val="0"/>
              </a:spcAft>
              <a:buNone/>
            </a:pPr>
            <a:endParaRPr>
              <a:latin typeface="Arial"/>
              <a:ea typeface="Arial"/>
              <a:cs typeface="Arial"/>
              <a:sym typeface="Arial"/>
            </a:endParaRPr>
          </a:p>
        </p:txBody>
      </p:sp>
      <p:sp>
        <p:nvSpPr>
          <p:cNvPr id="126" name="Google Shape;126;g10b63331680_0_0: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57ba8bf4e_0_48: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ahoma"/>
                <a:ea typeface="Tahoma"/>
                <a:cs typeface="Tahoma"/>
                <a:sym typeface="Tahoma"/>
              </a:rPr>
              <a:t>easy way to </a:t>
            </a:r>
            <a:endParaRPr>
              <a:latin typeface="Tahoma"/>
              <a:ea typeface="Tahoma"/>
              <a:cs typeface="Tahoma"/>
              <a:sym typeface="Tahoma"/>
            </a:endParaRPr>
          </a:p>
          <a:p>
            <a:pPr marL="0" lvl="0" indent="0" algn="l" rtl="0">
              <a:spcBef>
                <a:spcPts val="0"/>
              </a:spcBef>
              <a:spcAft>
                <a:spcPts val="0"/>
              </a:spcAft>
              <a:buNone/>
            </a:pPr>
            <a:r>
              <a:rPr lang="en-US">
                <a:latin typeface="Tahoma"/>
                <a:ea typeface="Tahoma"/>
                <a:cs typeface="Tahoma"/>
                <a:sym typeface="Tahoma"/>
              </a:rPr>
              <a:t>10 notification - mark all</a:t>
            </a:r>
            <a:endParaRPr>
              <a:latin typeface="Tahoma"/>
              <a:ea typeface="Tahoma"/>
              <a:cs typeface="Tahoma"/>
              <a:sym typeface="Tahoma"/>
            </a:endParaRPr>
          </a:p>
          <a:p>
            <a:pPr marL="0" lvl="0" indent="0" algn="l" rtl="0">
              <a:spcBef>
                <a:spcPts val="0"/>
              </a:spcBef>
              <a:spcAft>
                <a:spcPts val="0"/>
              </a:spcAft>
              <a:buNone/>
            </a:pPr>
            <a:endParaRPr>
              <a:latin typeface="Tahoma"/>
              <a:ea typeface="Tahoma"/>
              <a:cs typeface="Tahoma"/>
              <a:sym typeface="Tahoma"/>
            </a:endParaRPr>
          </a:p>
          <a:p>
            <a:pPr marL="0" lvl="0" indent="0" algn="l" rtl="0">
              <a:spcBef>
                <a:spcPts val="0"/>
              </a:spcBef>
              <a:spcAft>
                <a:spcPts val="0"/>
              </a:spcAft>
              <a:buNone/>
            </a:pPr>
            <a:r>
              <a:rPr lang="en-US">
                <a:latin typeface="Tahoma"/>
                <a:ea typeface="Tahoma"/>
                <a:cs typeface="Tahoma"/>
                <a:sym typeface="Tahoma"/>
              </a:rPr>
              <a:t>delete - left slide</a:t>
            </a:r>
            <a:endParaRPr>
              <a:latin typeface="Tahoma"/>
              <a:ea typeface="Tahoma"/>
              <a:cs typeface="Tahoma"/>
              <a:sym typeface="Tahoma"/>
            </a:endParaRPr>
          </a:p>
          <a:p>
            <a:pPr marL="0" lvl="0" indent="0" algn="l" rtl="0">
              <a:spcBef>
                <a:spcPts val="0"/>
              </a:spcBef>
              <a:spcAft>
                <a:spcPts val="0"/>
              </a:spcAft>
              <a:buNone/>
            </a:pPr>
            <a:r>
              <a:rPr lang="en-US">
                <a:latin typeface="Tahoma"/>
                <a:ea typeface="Tahoma"/>
                <a:cs typeface="Tahoma"/>
                <a:sym typeface="Tahoma"/>
              </a:rPr>
              <a:t>read notifications after 48 hours can be archived</a:t>
            </a:r>
            <a:endParaRPr>
              <a:latin typeface="Tahoma"/>
              <a:ea typeface="Tahoma"/>
              <a:cs typeface="Tahoma"/>
              <a:sym typeface="Tahoma"/>
            </a:endParaRPr>
          </a:p>
          <a:p>
            <a:pPr marL="0" lvl="0" indent="0" algn="l" rtl="0">
              <a:spcBef>
                <a:spcPts val="0"/>
              </a:spcBef>
              <a:spcAft>
                <a:spcPts val="0"/>
              </a:spcAft>
              <a:buNone/>
            </a:pPr>
            <a:endParaRPr>
              <a:latin typeface="Tahoma"/>
              <a:ea typeface="Tahoma"/>
              <a:cs typeface="Tahoma"/>
              <a:sym typeface="Tahoma"/>
            </a:endParaRPr>
          </a:p>
          <a:p>
            <a:pPr marL="0" lvl="0" indent="0" algn="l" rtl="0">
              <a:spcBef>
                <a:spcPts val="0"/>
              </a:spcBef>
              <a:spcAft>
                <a:spcPts val="0"/>
              </a:spcAft>
              <a:buNone/>
            </a:pPr>
            <a:r>
              <a:rPr lang="en-US">
                <a:latin typeface="Tahoma"/>
                <a:ea typeface="Tahoma"/>
                <a:cs typeface="Tahoma"/>
                <a:sym typeface="Tahoma"/>
              </a:rPr>
              <a:t>notification num - on the app icon</a:t>
            </a:r>
            <a:endParaRPr>
              <a:latin typeface="Tahoma"/>
              <a:ea typeface="Tahoma"/>
              <a:cs typeface="Tahoma"/>
              <a:sym typeface="Tahoma"/>
            </a:endParaRPr>
          </a:p>
          <a:p>
            <a:pPr marL="0" lvl="0" indent="0" algn="l" rtl="0">
              <a:spcBef>
                <a:spcPts val="0"/>
              </a:spcBef>
              <a:spcAft>
                <a:spcPts val="0"/>
              </a:spcAft>
              <a:buNone/>
            </a:pPr>
            <a:endParaRPr>
              <a:latin typeface="Tahoma"/>
              <a:ea typeface="Tahoma"/>
              <a:cs typeface="Tahoma"/>
              <a:sym typeface="Tahoma"/>
            </a:endParaRPr>
          </a:p>
        </p:txBody>
      </p:sp>
      <p:sp>
        <p:nvSpPr>
          <p:cNvPr id="225" name="Google Shape;225;g1057ba8bf4e_0_48: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b63331680_0_7: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36" name="Google Shape;136;g10b63331680_0_7: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93df8afd7_0_88: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457200" lvl="0" indent="-292100" algn="l" rtl="0">
              <a:lnSpc>
                <a:spcPct val="115000"/>
              </a:lnSpc>
              <a:spcBef>
                <a:spcPts val="1200"/>
              </a:spcBef>
              <a:spcAft>
                <a:spcPts val="0"/>
              </a:spcAft>
              <a:buSzPts val="1000"/>
              <a:buFont typeface="Arial"/>
              <a:buAutoNum type="arabicPeriod"/>
            </a:pPr>
            <a:r>
              <a:rPr lang="en-US" sz="1000">
                <a:highlight>
                  <a:srgbClr val="FFFFFF"/>
                </a:highlight>
                <a:latin typeface="Arial"/>
                <a:ea typeface="Arial"/>
                <a:cs typeface="Arial"/>
                <a:sym typeface="Arial"/>
              </a:rPr>
              <a:t>we can remove the occupation, then add the steps per day</a:t>
            </a:r>
            <a:endParaRPr sz="1000">
              <a:highlight>
                <a:srgbClr val="FFFFFF"/>
              </a:highlight>
              <a:latin typeface="Arial"/>
              <a:ea typeface="Arial"/>
              <a:cs typeface="Arial"/>
              <a:sym typeface="Arial"/>
            </a:endParaRPr>
          </a:p>
          <a:p>
            <a:pPr marL="457200" lvl="0" indent="-292100" algn="l" rtl="0">
              <a:lnSpc>
                <a:spcPct val="115000"/>
              </a:lnSpc>
              <a:spcBef>
                <a:spcPts val="0"/>
              </a:spcBef>
              <a:spcAft>
                <a:spcPts val="0"/>
              </a:spcAft>
              <a:buSzPts val="1000"/>
              <a:buFont typeface="Arial"/>
              <a:buAutoNum type="arabicPeriod"/>
            </a:pPr>
            <a:r>
              <a:rPr lang="en-US" sz="1000">
                <a:highlight>
                  <a:srgbClr val="FFFFFF"/>
                </a:highlight>
                <a:latin typeface="Arial"/>
                <a:ea typeface="Arial"/>
                <a:cs typeface="Arial"/>
                <a:sym typeface="Arial"/>
              </a:rPr>
              <a:t>Add another question: Do you have any pre-existing medical conditions?</a:t>
            </a:r>
            <a:endParaRPr sz="1000">
              <a:highlight>
                <a:srgbClr val="FFFFFF"/>
              </a:highlight>
              <a:latin typeface="Arial"/>
              <a:ea typeface="Arial"/>
              <a:cs typeface="Arial"/>
              <a:sym typeface="Arial"/>
            </a:endParaRPr>
          </a:p>
          <a:p>
            <a:pPr marL="457200" lvl="0" indent="0" algn="l" rtl="0">
              <a:lnSpc>
                <a:spcPct val="115000"/>
              </a:lnSpc>
              <a:spcBef>
                <a:spcPts val="1200"/>
              </a:spcBef>
              <a:spcAft>
                <a:spcPts val="0"/>
              </a:spcAft>
              <a:buNone/>
            </a:pPr>
            <a:r>
              <a:rPr lang="en-US" sz="1000">
                <a:highlight>
                  <a:srgbClr val="FFFFFF"/>
                </a:highlight>
                <a:latin typeface="Arial"/>
                <a:ea typeface="Arial"/>
                <a:cs typeface="Arial"/>
                <a:sym typeface="Arial"/>
              </a:rPr>
              <a:t>None, Diabetes, Hypertension, High Cholesterol, Cardiovascular Disease, Asthma, Others</a:t>
            </a:r>
            <a:endParaRPr sz="1000">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1100" b="1">
              <a:solidFill>
                <a:srgbClr val="1F497D"/>
              </a:solidFill>
            </a:endParaRPr>
          </a:p>
          <a:p>
            <a:pPr marL="0" lvl="0" indent="0" algn="l" rtl="0">
              <a:lnSpc>
                <a:spcPct val="115000"/>
              </a:lnSpc>
              <a:spcBef>
                <a:spcPts val="1200"/>
              </a:spcBef>
              <a:spcAft>
                <a:spcPts val="0"/>
              </a:spcAft>
              <a:buNone/>
            </a:pPr>
            <a:r>
              <a:rPr lang="en-US" sz="1100" b="1">
                <a:solidFill>
                  <a:srgbClr val="1F497D"/>
                </a:solidFill>
              </a:rPr>
              <a:t>Dr David </a:t>
            </a:r>
            <a:r>
              <a:rPr lang="en-US" sz="1100">
                <a:solidFill>
                  <a:srgbClr val="1F497D"/>
                </a:solidFill>
              </a:rPr>
              <a:t>I’m wondering whether the “How active are you?” questionnaire should be tweaked for a few reasons:</a:t>
            </a:r>
            <a:endParaRPr sz="1100">
              <a:solidFill>
                <a:srgbClr val="1F497D"/>
              </a:solidFill>
            </a:endParaRPr>
          </a:p>
          <a:p>
            <a:pPr marL="457200" lvl="0" indent="-298450" algn="l" rtl="0">
              <a:lnSpc>
                <a:spcPct val="115000"/>
              </a:lnSpc>
              <a:spcBef>
                <a:spcPts val="1200"/>
              </a:spcBef>
              <a:spcAft>
                <a:spcPts val="0"/>
              </a:spcAft>
              <a:buClr>
                <a:srgbClr val="1F497D"/>
              </a:buClr>
              <a:buSzPts val="1100"/>
              <a:buChar char="●"/>
            </a:pPr>
            <a:r>
              <a:rPr lang="en-US" sz="1100">
                <a:solidFill>
                  <a:srgbClr val="1F497D"/>
                </a:solidFill>
              </a:rPr>
              <a:t>The current flow does not change as a result of the questions so there might be some redundancy there.</a:t>
            </a:r>
            <a:endParaRPr sz="1100">
              <a:solidFill>
                <a:srgbClr val="1F497D"/>
              </a:solidFill>
            </a:endParaRPr>
          </a:p>
          <a:p>
            <a:pPr marL="457200" lvl="0" indent="-298450" algn="l" rtl="0">
              <a:lnSpc>
                <a:spcPct val="115000"/>
              </a:lnSpc>
              <a:spcBef>
                <a:spcPts val="0"/>
              </a:spcBef>
              <a:spcAft>
                <a:spcPts val="0"/>
              </a:spcAft>
              <a:buClr>
                <a:srgbClr val="1F497D"/>
              </a:buClr>
              <a:buSzPts val="1100"/>
              <a:buChar char="●"/>
            </a:pPr>
            <a:r>
              <a:rPr lang="en-US" sz="1100">
                <a:solidFill>
                  <a:srgbClr val="1F497D"/>
                </a:solidFill>
              </a:rPr>
              <a:t>There may be office workers who exercise daily, and the questions currently listed might make it difficult to answer for such patients.</a:t>
            </a:r>
            <a:endParaRPr sz="1100">
              <a:solidFill>
                <a:srgbClr val="1F497D"/>
              </a:solidFill>
            </a:endParaRPr>
          </a:p>
          <a:p>
            <a:pPr marL="457200" lvl="0" indent="-298450" algn="l" rtl="0">
              <a:lnSpc>
                <a:spcPct val="115000"/>
              </a:lnSpc>
              <a:spcBef>
                <a:spcPts val="0"/>
              </a:spcBef>
              <a:spcAft>
                <a:spcPts val="0"/>
              </a:spcAft>
              <a:buClr>
                <a:srgbClr val="1F497D"/>
              </a:buClr>
              <a:buSzPts val="1100"/>
              <a:buChar char="●"/>
            </a:pPr>
            <a:r>
              <a:rPr lang="en-US" sz="1100">
                <a:solidFill>
                  <a:srgbClr val="1F497D"/>
                </a:solidFill>
              </a:rPr>
              <a:t>Should we just ask about physical activity levels and / or exercise, and separately ask about occupation if this is something we want to capture? </a:t>
            </a:r>
            <a:endParaRPr sz="1100">
              <a:solidFill>
                <a:srgbClr val="1F497D"/>
              </a:solidFill>
            </a:endParaRPr>
          </a:p>
          <a:p>
            <a:pPr marL="0" lvl="0" indent="0" algn="l" rtl="0">
              <a:lnSpc>
                <a:spcPct val="115000"/>
              </a:lnSpc>
              <a:spcBef>
                <a:spcPts val="1200"/>
              </a:spcBef>
              <a:spcAft>
                <a:spcPts val="0"/>
              </a:spcAft>
              <a:buNone/>
            </a:pPr>
            <a:endParaRPr sz="1100" b="1">
              <a:solidFill>
                <a:srgbClr val="1F497D"/>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rgbClr val="1F497D"/>
                </a:solidFill>
              </a:rPr>
              <a:t>Dr Edward Slide 7</a:t>
            </a:r>
            <a:endParaRPr sz="1100" b="1">
              <a:solidFill>
                <a:srgbClr val="1F497D"/>
              </a:solidFill>
            </a:endParaRPr>
          </a:p>
          <a:p>
            <a:pPr marL="457200" lvl="0" indent="-298450" algn="l" rtl="0">
              <a:lnSpc>
                <a:spcPct val="115000"/>
              </a:lnSpc>
              <a:spcBef>
                <a:spcPts val="1200"/>
              </a:spcBef>
              <a:spcAft>
                <a:spcPts val="0"/>
              </a:spcAft>
              <a:buClr>
                <a:srgbClr val="1F497D"/>
              </a:buClr>
              <a:buSzPts val="1100"/>
              <a:buChar char="●"/>
            </a:pPr>
            <a:r>
              <a:rPr lang="en-US" sz="1100">
                <a:solidFill>
                  <a:srgbClr val="1F497D"/>
                </a:solidFill>
              </a:rPr>
              <a:t>I can see the potential to use this survey to gather more patient/user information in the future.</a:t>
            </a:r>
            <a:endParaRPr sz="1100">
              <a:solidFill>
                <a:srgbClr val="1F497D"/>
              </a:solidFill>
            </a:endParaRPr>
          </a:p>
          <a:p>
            <a:pPr marL="457200" lvl="0" indent="-298450" algn="l" rtl="0">
              <a:lnSpc>
                <a:spcPct val="115000"/>
              </a:lnSpc>
              <a:spcBef>
                <a:spcPts val="0"/>
              </a:spcBef>
              <a:spcAft>
                <a:spcPts val="0"/>
              </a:spcAft>
              <a:buClr>
                <a:srgbClr val="1F497D"/>
              </a:buClr>
              <a:buSzPts val="1100"/>
              <a:buChar char="●"/>
            </a:pPr>
            <a:r>
              <a:rPr lang="en-US" sz="1100">
                <a:solidFill>
                  <a:srgbClr val="1F497D"/>
                </a:solidFill>
              </a:rPr>
              <a:t>Agree that for the first launch, these few questions may be adequate for now.</a:t>
            </a:r>
            <a:endParaRPr sz="1100">
              <a:solidFill>
                <a:srgbClr val="1F497D"/>
              </a:solidFill>
            </a:endParaRPr>
          </a:p>
          <a:p>
            <a:pPr marL="457200" lvl="0" indent="-298450" algn="l" rtl="0">
              <a:lnSpc>
                <a:spcPct val="115000"/>
              </a:lnSpc>
              <a:spcBef>
                <a:spcPts val="0"/>
              </a:spcBef>
              <a:spcAft>
                <a:spcPts val="0"/>
              </a:spcAft>
              <a:buClr>
                <a:srgbClr val="1F497D"/>
              </a:buClr>
              <a:buSzPts val="1100"/>
              <a:buChar char="●"/>
            </a:pPr>
            <a:r>
              <a:rPr lang="en-US" sz="1100">
                <a:solidFill>
                  <a:srgbClr val="1F497D"/>
                </a:solidFill>
              </a:rPr>
              <a:t>Other questions, which may be useful to consider in the future include smoking, alcohol, and average hours of sleep a day maybe.</a:t>
            </a:r>
            <a:endParaRPr sz="1100">
              <a:solidFill>
                <a:srgbClr val="1F497D"/>
              </a:solidFill>
            </a:endParaRPr>
          </a:p>
          <a:p>
            <a:pPr marL="0" lvl="0" indent="0" algn="l" rtl="0">
              <a:lnSpc>
                <a:spcPct val="100000"/>
              </a:lnSpc>
              <a:spcBef>
                <a:spcPts val="1200"/>
              </a:spcBef>
              <a:spcAft>
                <a:spcPts val="0"/>
              </a:spcAft>
              <a:buNone/>
            </a:pPr>
            <a:endParaRPr/>
          </a:p>
        </p:txBody>
      </p:sp>
      <p:sp>
        <p:nvSpPr>
          <p:cNvPr id="144" name="Google Shape;144;g1093df8afd7_0_88: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3df8afd7_3_88: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sz="1100">
                <a:solidFill>
                  <a:srgbClr val="1F497D"/>
                </a:solidFill>
              </a:rPr>
              <a:t>“A healthy lifestyle now promotes independence and good health as we get older. Find out how”</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US" sz="1100">
                <a:solidFill>
                  <a:srgbClr val="1F497D"/>
                </a:solidFill>
              </a:rPr>
              <a:t>“To better understand your general health status, please take the Clinical Frailty Scale questionnaire (it will only take you 1-2 minute.)”. </a:t>
            </a:r>
            <a:endParaRPr sz="1100">
              <a:solidFill>
                <a:srgbClr val="1F497D"/>
              </a:solidFill>
            </a:endParaRPr>
          </a:p>
          <a:p>
            <a:pPr marL="0" lvl="0" indent="0" algn="l" rtl="0">
              <a:lnSpc>
                <a:spcPct val="115000"/>
              </a:lnSpc>
              <a:spcBef>
                <a:spcPts val="1200"/>
              </a:spcBef>
              <a:spcAft>
                <a:spcPts val="0"/>
              </a:spcAft>
              <a:buNone/>
            </a:pPr>
            <a:r>
              <a:rPr lang="en-US" sz="1100">
                <a:solidFill>
                  <a:srgbClr val="1F497D"/>
                </a:solidFill>
              </a:rPr>
              <a:t>Need health advisory</a:t>
            </a:r>
            <a:endParaRPr sz="1100">
              <a:solidFill>
                <a:srgbClr val="1F497D"/>
              </a:solidFill>
            </a:endParaRPr>
          </a:p>
          <a:p>
            <a:pPr marL="0" lvl="0" indent="0" algn="l" rtl="0">
              <a:lnSpc>
                <a:spcPct val="115000"/>
              </a:lnSpc>
              <a:spcBef>
                <a:spcPts val="1200"/>
              </a:spcBef>
              <a:spcAft>
                <a:spcPts val="0"/>
              </a:spcAft>
              <a:buNone/>
            </a:pPr>
            <a:r>
              <a:rPr lang="en-US" sz="1100">
                <a:solidFill>
                  <a:srgbClr val="1F497D"/>
                </a:solidFill>
              </a:rPr>
              <a:t>Agree that if no chronic medical conditions, and less than 50 years old, we can set their goals for 10,000 Steps and 30min Exercise</a:t>
            </a:r>
            <a:endParaRPr sz="1100">
              <a:solidFill>
                <a:srgbClr val="1F497D"/>
              </a:solidFill>
            </a:endParaRPr>
          </a:p>
          <a:p>
            <a:pPr marL="0" lvl="0" indent="0" algn="l" rtl="0">
              <a:lnSpc>
                <a:spcPct val="115000"/>
              </a:lnSpc>
              <a:spcBef>
                <a:spcPts val="1200"/>
              </a:spcBef>
              <a:spcAft>
                <a:spcPts val="0"/>
              </a:spcAft>
              <a:buNone/>
            </a:pPr>
            <a:r>
              <a:rPr lang="en-US" sz="1100">
                <a:solidFill>
                  <a:srgbClr val="1F497D"/>
                </a:solidFill>
              </a:rPr>
              <a:t>Remove water intake and sleep goals. </a:t>
            </a:r>
            <a:endParaRPr/>
          </a:p>
          <a:p>
            <a:pPr marL="0" lvl="0" indent="0" algn="l" rtl="0">
              <a:spcBef>
                <a:spcPts val="1200"/>
              </a:spcBef>
              <a:spcAft>
                <a:spcPts val="0"/>
              </a:spcAft>
              <a:buNone/>
            </a:pPr>
            <a:r>
              <a:rPr lang="en-US"/>
              <a:t>allow user to change for Daily goals value </a:t>
            </a:r>
            <a:endParaRPr/>
          </a:p>
          <a:p>
            <a:pPr marL="0" lvl="0" indent="0" algn="l" rtl="0">
              <a:spcBef>
                <a:spcPts val="0"/>
              </a:spcBef>
              <a:spcAft>
                <a:spcPts val="0"/>
              </a:spcAft>
              <a:buNone/>
            </a:pPr>
            <a:r>
              <a:rPr lang="en-US"/>
              <a:t> - steps default 10000, max 10000, </a:t>
            </a:r>
            <a:endParaRPr/>
          </a:p>
          <a:p>
            <a:pPr marL="0" lvl="0" indent="0" algn="l" rtl="0">
              <a:spcBef>
                <a:spcPts val="0"/>
              </a:spcBef>
              <a:spcAft>
                <a:spcPts val="0"/>
              </a:spcAft>
              <a:buNone/>
            </a:pPr>
            <a:r>
              <a:rPr lang="en-US"/>
              <a:t>exercise default 30mins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3" name="Google Shape;153;g1093df8afd7_3_88: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b1973d710_0_6: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US" sz="1100">
                <a:solidFill>
                  <a:srgbClr val="1F497D"/>
                </a:solidFill>
              </a:rPr>
              <a:t>Some other thoughts before patients access the exercise material:</a:t>
            </a:r>
            <a:endParaRPr sz="1100">
              <a:solidFill>
                <a:srgbClr val="1F497D"/>
              </a:solidFill>
            </a:endParaRPr>
          </a:p>
          <a:p>
            <a:pPr marL="457200" lvl="0" indent="-298450" algn="l" rtl="0">
              <a:spcBef>
                <a:spcPts val="1200"/>
              </a:spcBef>
              <a:spcAft>
                <a:spcPts val="0"/>
              </a:spcAft>
              <a:buClr>
                <a:srgbClr val="1F497D"/>
              </a:buClr>
              <a:buSzPts val="1100"/>
              <a:buChar char="●"/>
            </a:pPr>
            <a:r>
              <a:rPr lang="en-US" sz="1100">
                <a:solidFill>
                  <a:srgbClr val="1F497D"/>
                </a:solidFill>
              </a:rPr>
              <a:t>Will we need to administer Get Active Questionnaire / PARQ, or share the material as part of general exercise advice similar to what Health Hub / HPB are doing?</a:t>
            </a:r>
            <a:endParaRPr sz="1100">
              <a:solidFill>
                <a:srgbClr val="1F497D"/>
              </a:solidFill>
            </a:endParaRPr>
          </a:p>
          <a:p>
            <a:pPr marL="457200" lvl="0" indent="-298450" algn="l" rtl="0">
              <a:spcBef>
                <a:spcPts val="0"/>
              </a:spcBef>
              <a:spcAft>
                <a:spcPts val="0"/>
              </a:spcAft>
              <a:buClr>
                <a:srgbClr val="1F497D"/>
              </a:buClr>
              <a:buSzPts val="1100"/>
              <a:buChar char="●"/>
            </a:pPr>
            <a:r>
              <a:rPr lang="en-US" sz="1100">
                <a:solidFill>
                  <a:srgbClr val="1F497D"/>
                </a:solidFill>
              </a:rPr>
              <a:t>Will we need to put in some disclaimers like we are not responsible for any mishaps, see a doctor for further advice in certain situations etc? </a:t>
            </a:r>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7" name="Google Shape;167;g10b1973d710_0_6: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b63331680_0_146: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100">
              <a:solidFill>
                <a:srgbClr val="1F497D"/>
              </a:solidFill>
            </a:endParaRPr>
          </a:p>
          <a:p>
            <a:pPr marL="0" lvl="0" indent="0" algn="l" rtl="0">
              <a:lnSpc>
                <a:spcPct val="100000"/>
              </a:lnSpc>
              <a:spcBef>
                <a:spcPts val="0"/>
              </a:spcBef>
              <a:spcAft>
                <a:spcPts val="0"/>
              </a:spcAft>
              <a:buNone/>
            </a:pPr>
            <a:endParaRPr/>
          </a:p>
        </p:txBody>
      </p:sp>
      <p:sp>
        <p:nvSpPr>
          <p:cNvPr id="175" name="Google Shape;175;g10b63331680_0_146: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b63331680_0_167: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00"/>
              <a:t>Dr Edward: “Thank you for taking part in this survey. Based on your responses, you have a CFS score of 5 (mild frailty). Being scored a CFS 5 means… (we could use the original descriptor from the CFS)” Then the user can click Next to acknowledge that they have read the descriptor, then the next page will be “Let’s start your journey to a stronger and healthier you!” then we can direct the user to the relevant programmes and PE materials based on their CFS score.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US" sz="1000"/>
              <a:t>Dr David: The NHGP PEM on exercise for frailty is divided as follows:</a:t>
            </a:r>
            <a:endParaRPr sz="1000"/>
          </a:p>
          <a:p>
            <a:pPr marL="0" lvl="0" indent="0" algn="l" rtl="0">
              <a:spcBef>
                <a:spcPts val="0"/>
              </a:spcBef>
              <a:spcAft>
                <a:spcPts val="0"/>
              </a:spcAft>
              <a:buClr>
                <a:schemeClr val="dk1"/>
              </a:buClr>
              <a:buSzPts val="1100"/>
              <a:buFont typeface="Arial"/>
              <a:buNone/>
            </a:pPr>
            <a:r>
              <a:rPr lang="en-US" sz="1000"/>
              <a:t>We can splice the material so depending on the CFS score the patient can receive material suited to his / her needs.</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lnSpc>
                <a:spcPct val="100000"/>
              </a:lnSpc>
              <a:spcBef>
                <a:spcPts val="0"/>
              </a:spcBef>
              <a:spcAft>
                <a:spcPts val="0"/>
              </a:spcAft>
              <a:buNone/>
            </a:pPr>
            <a:endParaRPr sz="1000"/>
          </a:p>
          <a:p>
            <a:pPr marL="0" lvl="0" indent="0" algn="l" rtl="0">
              <a:lnSpc>
                <a:spcPct val="100000"/>
              </a:lnSpc>
              <a:spcBef>
                <a:spcPts val="1200"/>
              </a:spcBef>
              <a:spcAft>
                <a:spcPts val="0"/>
              </a:spcAft>
              <a:buNone/>
            </a:pPr>
            <a:endParaRPr sz="1000"/>
          </a:p>
        </p:txBody>
      </p:sp>
      <p:sp>
        <p:nvSpPr>
          <p:cNvPr id="185" name="Google Shape;185;g10b63331680_0_167: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0f1b745_0_191: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display in 2 rows programmes and content assets</a:t>
            </a:r>
            <a:endParaRPr/>
          </a:p>
          <a:p>
            <a:pPr marL="0" lvl="0" indent="0" algn="l" rtl="0">
              <a:spcBef>
                <a:spcPts val="0"/>
              </a:spcBef>
              <a:spcAft>
                <a:spcPts val="0"/>
              </a:spcAft>
              <a:buNone/>
            </a:pPr>
            <a:r>
              <a:rPr lang="en-US"/>
              <a:t>add latest content on top.. sort  by relevance (as per user data), latest</a:t>
            </a:r>
            <a:endParaRPr/>
          </a:p>
          <a:p>
            <a:pPr marL="0" lvl="0" indent="0" algn="l" rtl="0">
              <a:lnSpc>
                <a:spcPct val="115000"/>
              </a:lnSpc>
              <a:spcBef>
                <a:spcPts val="0"/>
              </a:spcBef>
              <a:spcAft>
                <a:spcPts val="0"/>
              </a:spcAft>
              <a:buClr>
                <a:schemeClr val="dk1"/>
              </a:buClr>
              <a:buSzPts val="1100"/>
              <a:buFont typeface="Arial"/>
              <a:buNone/>
            </a:pPr>
            <a:r>
              <a:rPr lang="en-US"/>
              <a:t>If finish reading.. Need to have marker</a:t>
            </a:r>
            <a:endParaRPr/>
          </a:p>
          <a:p>
            <a:pPr marL="0" lvl="0" indent="0" algn="l" rtl="0">
              <a:spcBef>
                <a:spcPts val="0"/>
              </a:spcBef>
              <a:spcAft>
                <a:spcPts val="0"/>
              </a:spcAft>
              <a:buNone/>
            </a:pPr>
            <a:endParaRPr/>
          </a:p>
        </p:txBody>
      </p:sp>
      <p:sp>
        <p:nvSpPr>
          <p:cNvPr id="201" name="Google Shape;201;g109f0f1b745_0_191: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540d3ef4d_1_40:notes"/>
          <p:cNvSpPr txBox="1">
            <a:spLocks noGrp="1"/>
          </p:cNvSpPr>
          <p:nvPr>
            <p:ph type="body" idx="1"/>
          </p:nvPr>
        </p:nvSpPr>
        <p:spPr>
          <a:xfrm>
            <a:off x="673577" y="4748163"/>
            <a:ext cx="5388600" cy="388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00">
                <a:highlight>
                  <a:srgbClr val="FF0000"/>
                </a:highlight>
                <a:latin typeface="Tahoma"/>
                <a:ea typeface="Tahoma"/>
                <a:cs typeface="Tahoma"/>
                <a:sym typeface="Tahoma"/>
              </a:rPr>
              <a:t>[For discussion with Client] </a:t>
            </a:r>
            <a:endParaRPr sz="1000">
              <a:highlight>
                <a:srgbClr val="FF0000"/>
              </a:highlight>
              <a:latin typeface="Tahoma"/>
              <a:ea typeface="Tahoma"/>
              <a:cs typeface="Tahoma"/>
              <a:sym typeface="Tahoma"/>
            </a:endParaRPr>
          </a:p>
          <a:p>
            <a:pPr marL="914400" lvl="1" indent="-292100" algn="l" rtl="0">
              <a:spcBef>
                <a:spcPts val="0"/>
              </a:spcBef>
              <a:spcAft>
                <a:spcPts val="0"/>
              </a:spcAft>
              <a:buClr>
                <a:schemeClr val="dk1"/>
              </a:buClr>
              <a:buSzPts val="1000"/>
              <a:buFont typeface="Tahoma"/>
              <a:buChar char="•"/>
            </a:pPr>
            <a:r>
              <a:rPr lang="en-US" sz="1000">
                <a:latin typeface="Tahoma"/>
                <a:ea typeface="Tahoma"/>
                <a:cs typeface="Tahoma"/>
                <a:sym typeface="Tahoma"/>
              </a:rPr>
              <a:t>What can a No login user see in Home Page? Do we want a No login user to click some features that require login and then ask them to do a singpass login? or do not give any access to those features at all.</a:t>
            </a:r>
            <a:endParaRPr sz="1000">
              <a:latin typeface="Tahoma"/>
              <a:ea typeface="Tahoma"/>
              <a:cs typeface="Tahoma"/>
              <a:sym typeface="Tahoma"/>
            </a:endParaRPr>
          </a:p>
          <a:p>
            <a:pPr marL="914400" lvl="1" indent="-292100" algn="l" rtl="0">
              <a:spcBef>
                <a:spcPts val="0"/>
              </a:spcBef>
              <a:spcAft>
                <a:spcPts val="0"/>
              </a:spcAft>
              <a:buClr>
                <a:schemeClr val="dk1"/>
              </a:buClr>
              <a:buSzPts val="1000"/>
              <a:buFont typeface="Tahoma"/>
              <a:buChar char="•"/>
            </a:pPr>
            <a:r>
              <a:rPr lang="en-US" sz="1000">
                <a:latin typeface="Tahoma"/>
                <a:ea typeface="Tahoma"/>
                <a:cs typeface="Tahoma"/>
                <a:sym typeface="Tahoma"/>
              </a:rPr>
              <a:t>to confirm the list of sections</a:t>
            </a: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what is my level,what is my score? make it more engaging</a:t>
            </a: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457200" algn="l" rtl="0">
              <a:lnSpc>
                <a:spcPct val="115000"/>
              </a:lnSpc>
              <a:spcBef>
                <a:spcPts val="0"/>
              </a:spcBef>
              <a:spcAft>
                <a:spcPts val="0"/>
              </a:spcAft>
              <a:buClr>
                <a:schemeClr val="dk1"/>
              </a:buClr>
              <a:buSzPts val="1100"/>
              <a:buFont typeface="Arial"/>
              <a:buNone/>
            </a:pPr>
            <a:r>
              <a:rPr lang="en-US" sz="1800">
                <a:solidFill>
                  <a:srgbClr val="FF0000"/>
                </a:solidFill>
                <a:latin typeface="Tahoma"/>
                <a:ea typeface="Tahoma"/>
                <a:cs typeface="Tahoma"/>
                <a:sym typeface="Tahoma"/>
              </a:rPr>
              <a:t>To add Exp/Coins icon, below notif bell. Upon click, go to rewards page. </a:t>
            </a:r>
            <a:endParaRPr sz="1800">
              <a:solidFill>
                <a:srgbClr val="FF0000"/>
              </a:solidFill>
              <a:latin typeface="Tahoma"/>
              <a:ea typeface="Tahoma"/>
              <a:cs typeface="Tahoma"/>
              <a:sym typeface="Tahoma"/>
            </a:endParaRPr>
          </a:p>
          <a:p>
            <a:pPr marL="0" lvl="0" indent="457200" algn="l" rtl="0">
              <a:lnSpc>
                <a:spcPct val="115000"/>
              </a:lnSpc>
              <a:spcBef>
                <a:spcPts val="0"/>
              </a:spcBef>
              <a:spcAft>
                <a:spcPts val="0"/>
              </a:spcAft>
              <a:buClr>
                <a:schemeClr val="dk1"/>
              </a:buClr>
              <a:buSzPts val="1100"/>
              <a:buFont typeface="Arial"/>
              <a:buNone/>
            </a:pPr>
            <a:r>
              <a:rPr lang="en-US" sz="1800">
                <a:solidFill>
                  <a:srgbClr val="FF0000"/>
                </a:solidFill>
                <a:latin typeface="Tahoma"/>
                <a:ea typeface="Tahoma"/>
                <a:cs typeface="Tahoma"/>
                <a:sym typeface="Tahoma"/>
              </a:rPr>
              <a:t>+Add mood to change to own avatar, upon click, go to add mood page.</a:t>
            </a:r>
            <a:endParaRPr sz="1800">
              <a:solidFill>
                <a:srgbClr val="FF0000"/>
              </a:solidFill>
              <a:latin typeface="Tahoma"/>
              <a:ea typeface="Tahoma"/>
              <a:cs typeface="Tahoma"/>
              <a:sym typeface="Tahoma"/>
            </a:endParaRPr>
          </a:p>
          <a:p>
            <a:pPr marL="0" lvl="0" indent="457200" algn="l" rtl="0">
              <a:lnSpc>
                <a:spcPct val="115000"/>
              </a:lnSpc>
              <a:spcBef>
                <a:spcPts val="0"/>
              </a:spcBef>
              <a:spcAft>
                <a:spcPts val="0"/>
              </a:spcAft>
              <a:buClr>
                <a:schemeClr val="dk1"/>
              </a:buClr>
              <a:buSzPts val="1100"/>
              <a:buFont typeface="Arial"/>
              <a:buNone/>
            </a:pPr>
            <a:r>
              <a:rPr lang="en-US" sz="1800">
                <a:solidFill>
                  <a:srgbClr val="FF0000"/>
                </a:solidFill>
                <a:latin typeface="Tahoma"/>
                <a:ea typeface="Tahoma"/>
                <a:cs typeface="Tahoma"/>
                <a:sym typeface="Tahoma"/>
              </a:rPr>
              <a:t>Remove date. </a:t>
            </a: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Should we show the mood of user in home page?</a:t>
            </a: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Exp </a:t>
            </a: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add mood, give 10 Exp, 5 exp points</a:t>
            </a: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discuss the rewards setup . Exp, coins </a:t>
            </a:r>
            <a:endParaRPr sz="1000">
              <a:latin typeface="Tahoma"/>
              <a:ea typeface="Tahoma"/>
              <a:cs typeface="Tahoma"/>
              <a:sym typeface="Tahoma"/>
            </a:endParaRPr>
          </a:p>
          <a:p>
            <a:pPr marL="0" lvl="0" indent="0" algn="l" rtl="0">
              <a:spcBef>
                <a:spcPts val="0"/>
              </a:spcBef>
              <a:spcAft>
                <a:spcPts val="0"/>
              </a:spcAft>
              <a:buNone/>
            </a:pPr>
            <a:r>
              <a:rPr lang="en-US" sz="1000">
                <a:latin typeface="Tahoma"/>
                <a:ea typeface="Tahoma"/>
                <a:cs typeface="Tahoma"/>
                <a:sym typeface="Tahoma"/>
              </a:rPr>
              <a:t>Wah! wah points, wah tasks… user level, single or multi points system (build the guidelines)</a:t>
            </a: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a:p>
            <a:pPr marL="0" lvl="0" indent="0" algn="l" rtl="0">
              <a:spcBef>
                <a:spcPts val="0"/>
              </a:spcBef>
              <a:spcAft>
                <a:spcPts val="0"/>
              </a:spcAft>
              <a:buNone/>
            </a:pPr>
            <a:endParaRPr sz="1000">
              <a:latin typeface="Tahoma"/>
              <a:ea typeface="Tahoma"/>
              <a:cs typeface="Tahoma"/>
              <a:sym typeface="Tahoma"/>
            </a:endParaRPr>
          </a:p>
        </p:txBody>
      </p:sp>
      <p:sp>
        <p:nvSpPr>
          <p:cNvPr id="217" name="Google Shape;217;g10540d3ef4d_1_40: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F6B158-9BE4-FE40-86EF-B2F98C881896}"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4550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F6B158-9BE4-FE40-86EF-B2F98C881896}"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326995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F6B158-9BE4-FE40-86EF-B2F98C881896}"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382638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F6B158-9BE4-FE40-86EF-B2F98C881896}"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4304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6B158-9BE4-FE40-86EF-B2F98C881896}"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3582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F6B158-9BE4-FE40-86EF-B2F98C881896}"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225040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F6B158-9BE4-FE40-86EF-B2F98C881896}" type="datetimeFigureOut">
              <a:rPr lang="en-US" smtClean="0"/>
              <a:t>4/13/22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66193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F6B158-9BE4-FE40-86EF-B2F98C881896}"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358771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6B158-9BE4-FE40-86EF-B2F98C881896}" type="datetimeFigureOut">
              <a:rPr lang="en-US" smtClean="0"/>
              <a:t>4/13/22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151554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6B158-9BE4-FE40-86EF-B2F98C881896}"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160850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6B158-9BE4-FE40-86EF-B2F98C881896}"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C0E1F-3BF6-7A42-B074-7E804C22CF6E}" type="slidenum">
              <a:rPr lang="en-US" smtClean="0"/>
              <a:t>‹#›</a:t>
            </a:fld>
            <a:endParaRPr lang="en-US"/>
          </a:p>
        </p:txBody>
      </p:sp>
    </p:spTree>
    <p:extLst>
      <p:ext uri="{BB962C8B-B14F-4D97-AF65-F5344CB8AC3E}">
        <p14:creationId xmlns:p14="http://schemas.microsoft.com/office/powerpoint/2010/main" val="214672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7EF6B158-9BE4-FE40-86EF-B2F98C881896}" type="datetimeFigureOut">
              <a:rPr lang="en-US" smtClean="0"/>
              <a:t>4/13/22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9ECC0E1F-3BF6-7A42-B074-7E804C22CF6E}" type="slidenum">
              <a:rPr lang="en-US" smtClean="0"/>
              <a:t>‹#›</a:t>
            </a:fld>
            <a:endParaRPr lang="en-US"/>
          </a:p>
        </p:txBody>
      </p:sp>
    </p:spTree>
    <p:extLst>
      <p:ext uri="{BB962C8B-B14F-4D97-AF65-F5344CB8AC3E}">
        <p14:creationId xmlns:p14="http://schemas.microsoft.com/office/powerpoint/2010/main" val="932774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healthhub.sg/sites/assets/Assets/Article%20Images/Get%20Active%20Questionnaire.pdf"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hyperlink" Target="https://drive.google.com/drive/folders/1QfdVFmbEtQ9ekqX9AQFKxzNmU1CzbUvj?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Qr code&#10;&#10;Description automatically generated">
            <a:extLst>
              <a:ext uri="{FF2B5EF4-FFF2-40B4-BE49-F238E27FC236}">
                <a16:creationId xmlns:a16="http://schemas.microsoft.com/office/drawing/2014/main" id="{031601D8-8F0C-7148-AB2A-32D2D950CD55}"/>
              </a:ext>
            </a:extLst>
          </p:cNvPr>
          <p:cNvPicPr>
            <a:picLocks noChangeAspect="1"/>
          </p:cNvPicPr>
          <p:nvPr/>
        </p:nvPicPr>
        <p:blipFill>
          <a:blip r:embed="rId2"/>
          <a:stretch>
            <a:fillRect/>
          </a:stretch>
        </p:blipFill>
        <p:spPr>
          <a:xfrm>
            <a:off x="6940062" y="3020441"/>
            <a:ext cx="1535746" cy="2690400"/>
          </a:xfrm>
          <a:prstGeom prst="rect">
            <a:avLst/>
          </a:prstGeom>
        </p:spPr>
      </p:pic>
      <p:sp>
        <p:nvSpPr>
          <p:cNvPr id="10" name="Internal Storage 9"/>
          <p:cNvSpPr/>
          <p:nvPr/>
        </p:nvSpPr>
        <p:spPr>
          <a:xfrm>
            <a:off x="6985238" y="1090044"/>
            <a:ext cx="1400978" cy="1582196"/>
          </a:xfrm>
          <a:prstGeom prst="flowChartInternalStorag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Taggle </a:t>
            </a:r>
            <a:r>
              <a:rPr lang="en-US" dirty="0" err="1"/>
              <a:t>HealthApp</a:t>
            </a:r>
            <a:endParaRPr lang="en-US" dirty="0"/>
          </a:p>
          <a:p>
            <a:pPr algn="ctr"/>
            <a:r>
              <a:rPr lang="en-US" dirty="0" err="1"/>
              <a:t>eWallet</a:t>
            </a:r>
            <a:endParaRPr lang="en-US" dirty="0"/>
          </a:p>
        </p:txBody>
      </p:sp>
      <p:sp>
        <p:nvSpPr>
          <p:cNvPr id="15" name="Document 14"/>
          <p:cNvSpPr/>
          <p:nvPr/>
        </p:nvSpPr>
        <p:spPr>
          <a:xfrm>
            <a:off x="4976923" y="1028916"/>
            <a:ext cx="759408" cy="960229"/>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t>eCoupon</a:t>
            </a:r>
            <a:endParaRPr lang="en-US" sz="1200" dirty="0"/>
          </a:p>
        </p:txBody>
      </p:sp>
      <p:sp>
        <p:nvSpPr>
          <p:cNvPr id="21" name="Document 20"/>
          <p:cNvSpPr/>
          <p:nvPr/>
        </p:nvSpPr>
        <p:spPr>
          <a:xfrm>
            <a:off x="8194092" y="4571999"/>
            <a:ext cx="759408" cy="960229"/>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REDEEM </a:t>
            </a:r>
            <a:r>
              <a:rPr lang="en-US" sz="1200" dirty="0" err="1"/>
              <a:t>eCoupon</a:t>
            </a:r>
            <a:endParaRPr lang="en-US" sz="1200" dirty="0"/>
          </a:p>
          <a:p>
            <a:pPr algn="ctr"/>
            <a:endParaRPr lang="en-US" sz="1200" dirty="0"/>
          </a:p>
        </p:txBody>
      </p:sp>
      <p:cxnSp>
        <p:nvCxnSpPr>
          <p:cNvPr id="25" name="Straight Arrow Connector 24"/>
          <p:cNvCxnSpPr>
            <a:cxnSpLocks/>
          </p:cNvCxnSpPr>
          <p:nvPr/>
        </p:nvCxnSpPr>
        <p:spPr>
          <a:xfrm>
            <a:off x="1419792" y="1662725"/>
            <a:ext cx="16274" cy="4236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a:endCxn id="15" idx="1"/>
          </p:cNvCxnSpPr>
          <p:nvPr/>
        </p:nvCxnSpPr>
        <p:spPr>
          <a:xfrm>
            <a:off x="3597441" y="1509031"/>
            <a:ext cx="13794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cxnSpLocks/>
          </p:cNvCxnSpPr>
          <p:nvPr/>
        </p:nvCxnSpPr>
        <p:spPr>
          <a:xfrm rot="10800000">
            <a:off x="1436066" y="4140243"/>
            <a:ext cx="5406008" cy="16091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cxnSpLocks/>
            <a:stCxn id="10" idx="2"/>
          </p:cNvCxnSpPr>
          <p:nvPr/>
        </p:nvCxnSpPr>
        <p:spPr>
          <a:xfrm>
            <a:off x="7685727" y="2672240"/>
            <a:ext cx="3710" cy="269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Document 50"/>
          <p:cNvSpPr/>
          <p:nvPr/>
        </p:nvSpPr>
        <p:spPr>
          <a:xfrm>
            <a:off x="4139069" y="3889335"/>
            <a:ext cx="1042742" cy="1156740"/>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REDEEMED </a:t>
            </a:r>
            <a:r>
              <a:rPr lang="en-US" sz="1200" dirty="0" err="1"/>
              <a:t>eCoupon</a:t>
            </a:r>
            <a:endParaRPr lang="en-US" sz="1200" dirty="0"/>
          </a:p>
          <a:p>
            <a:pPr algn="ctr"/>
            <a:endParaRPr lang="en-US" sz="1200" dirty="0"/>
          </a:p>
        </p:txBody>
      </p:sp>
      <p:pic>
        <p:nvPicPr>
          <p:cNvPr id="53" name="Picture 52"/>
          <p:cNvPicPr>
            <a:picLocks noChangeAspect="1"/>
          </p:cNvPicPr>
          <p:nvPr/>
        </p:nvPicPr>
        <p:blipFill>
          <a:blip r:embed="rId3"/>
          <a:stretch>
            <a:fillRect/>
          </a:stretch>
        </p:blipFill>
        <p:spPr>
          <a:xfrm>
            <a:off x="4024324" y="5052113"/>
            <a:ext cx="438552" cy="480115"/>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AD843F1B-8253-B246-8B64-17151EF4CF0C}"/>
              </a:ext>
            </a:extLst>
          </p:cNvPr>
          <p:cNvPicPr>
            <a:picLocks noChangeAspect="1"/>
          </p:cNvPicPr>
          <p:nvPr/>
        </p:nvPicPr>
        <p:blipFill>
          <a:blip r:embed="rId4"/>
          <a:stretch>
            <a:fillRect/>
          </a:stretch>
        </p:blipFill>
        <p:spPr>
          <a:xfrm>
            <a:off x="40310" y="1691"/>
            <a:ext cx="3557131" cy="2176706"/>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6B45777F-02AE-5E4F-A6F3-3DB0B6F0D1F5}"/>
              </a:ext>
            </a:extLst>
          </p:cNvPr>
          <p:cNvPicPr>
            <a:picLocks noChangeAspect="1"/>
          </p:cNvPicPr>
          <p:nvPr/>
        </p:nvPicPr>
        <p:blipFill>
          <a:blip r:embed="rId5"/>
          <a:stretch>
            <a:fillRect/>
          </a:stretch>
        </p:blipFill>
        <p:spPr>
          <a:xfrm>
            <a:off x="56596" y="2164665"/>
            <a:ext cx="3541660" cy="1895450"/>
          </a:xfrm>
          <a:prstGeom prst="rect">
            <a:avLst/>
          </a:prstGeom>
        </p:spPr>
      </p:pic>
      <p:sp>
        <p:nvSpPr>
          <p:cNvPr id="36" name="TextBox 35">
            <a:extLst>
              <a:ext uri="{FF2B5EF4-FFF2-40B4-BE49-F238E27FC236}">
                <a16:creationId xmlns:a16="http://schemas.microsoft.com/office/drawing/2014/main" id="{F74E60BD-B95C-6A41-B567-673A55FE256B}"/>
              </a:ext>
            </a:extLst>
          </p:cNvPr>
          <p:cNvSpPr txBox="1"/>
          <p:nvPr/>
        </p:nvSpPr>
        <p:spPr>
          <a:xfrm>
            <a:off x="718762" y="3765760"/>
            <a:ext cx="1898703" cy="369332"/>
          </a:xfrm>
          <a:prstGeom prst="rect">
            <a:avLst/>
          </a:prstGeom>
          <a:noFill/>
        </p:spPr>
        <p:txBody>
          <a:bodyPr wrap="square" rtlCol="0">
            <a:spAutoFit/>
          </a:bodyPr>
          <a:lstStyle/>
          <a:p>
            <a:r>
              <a:rPr lang="en-US" dirty="0"/>
              <a:t>Taggle Portal</a:t>
            </a:r>
          </a:p>
        </p:txBody>
      </p:sp>
      <p:cxnSp>
        <p:nvCxnSpPr>
          <p:cNvPr id="50" name="Straight Arrow Connector 49">
            <a:extLst>
              <a:ext uri="{FF2B5EF4-FFF2-40B4-BE49-F238E27FC236}">
                <a16:creationId xmlns:a16="http://schemas.microsoft.com/office/drawing/2014/main" id="{0A4E0112-1060-9440-9696-120D4806BFD7}"/>
              </a:ext>
            </a:extLst>
          </p:cNvPr>
          <p:cNvCxnSpPr>
            <a:cxnSpLocks/>
          </p:cNvCxnSpPr>
          <p:nvPr/>
        </p:nvCxnSpPr>
        <p:spPr>
          <a:xfrm>
            <a:off x="5736331" y="1509030"/>
            <a:ext cx="12037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02647229-6DB5-8444-94E7-4BA175408D4A}"/>
              </a:ext>
            </a:extLst>
          </p:cNvPr>
          <p:cNvSpPr txBox="1"/>
          <p:nvPr/>
        </p:nvSpPr>
        <p:spPr>
          <a:xfrm>
            <a:off x="4474339" y="5046075"/>
            <a:ext cx="1898703" cy="369332"/>
          </a:xfrm>
          <a:prstGeom prst="rect">
            <a:avLst/>
          </a:prstGeom>
          <a:noFill/>
        </p:spPr>
        <p:txBody>
          <a:bodyPr wrap="square" rtlCol="0">
            <a:spAutoFit/>
          </a:bodyPr>
          <a:lstStyle/>
          <a:p>
            <a:r>
              <a:rPr lang="en-US" dirty="0"/>
              <a:t>Pharmacy ID</a:t>
            </a:r>
          </a:p>
        </p:txBody>
      </p:sp>
    </p:spTree>
    <p:extLst>
      <p:ext uri="{BB962C8B-B14F-4D97-AF65-F5344CB8AC3E}">
        <p14:creationId xmlns:p14="http://schemas.microsoft.com/office/powerpoint/2010/main" val="113546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57200" y="-7109"/>
            <a:ext cx="8229600" cy="952500"/>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US" sz="3200" dirty="0">
                <a:latin typeface="Tahoma"/>
                <a:ea typeface="Tahoma"/>
                <a:cs typeface="Tahoma"/>
                <a:sym typeface="Tahoma"/>
              </a:rPr>
              <a:t>My Learning (main)</a:t>
            </a:r>
            <a:endParaRPr sz="3200" dirty="0">
              <a:latin typeface="Tahoma"/>
              <a:ea typeface="Tahoma"/>
              <a:cs typeface="Tahoma"/>
              <a:sym typeface="Tahoma"/>
            </a:endParaRPr>
          </a:p>
        </p:txBody>
      </p:sp>
      <p:sp>
        <p:nvSpPr>
          <p:cNvPr id="204" name="Google Shape;204;p26"/>
          <p:cNvSpPr txBox="1"/>
          <p:nvPr/>
        </p:nvSpPr>
        <p:spPr>
          <a:xfrm>
            <a:off x="4442981" y="365850"/>
            <a:ext cx="4782150" cy="4900542"/>
          </a:xfrm>
          <a:prstGeom prst="rect">
            <a:avLst/>
          </a:prstGeom>
          <a:noFill/>
          <a:ln>
            <a:noFill/>
          </a:ln>
        </p:spPr>
        <p:txBody>
          <a:bodyPr spcFirstLastPara="1" wrap="square" lIns="68569" tIns="34275" rIns="68569" bIns="34275" anchor="t" anchorCtr="0">
            <a:spAutoFit/>
          </a:bodyPr>
          <a:lstStyle/>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My Learning page will be the main page for wellness journey. </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The page includes:</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Featured carousel </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My Lessons (Wellness programme)</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Content Assets by Categories tab</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Search bar</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Featured carousel, wellness programmes and content assets will be personalized based on the user’s data accumulated eg. profile, health status, transactions. (</a:t>
            </a:r>
            <a:r>
              <a:rPr lang="en-US" sz="975" i="1">
                <a:solidFill>
                  <a:schemeClr val="dk1"/>
                </a:solidFill>
                <a:latin typeface="Tahoma"/>
                <a:ea typeface="Tahoma"/>
                <a:cs typeface="Tahoma"/>
                <a:sym typeface="Tahoma"/>
              </a:rPr>
              <a:t>FR8.1.3</a:t>
            </a:r>
            <a:r>
              <a:rPr lang="en-US" sz="975">
                <a:solidFill>
                  <a:schemeClr val="dk1"/>
                </a:solidFill>
                <a:latin typeface="Tahoma"/>
                <a:ea typeface="Tahoma"/>
                <a:cs typeface="Tahoma"/>
                <a:sym typeface="Tahoma"/>
              </a:rPr>
              <a:t>)</a:t>
            </a:r>
            <a:endParaRPr sz="975">
              <a:solidFill>
                <a:schemeClr val="dk1"/>
              </a:solidFill>
              <a:latin typeface="Tahoma"/>
              <a:ea typeface="Tahoma"/>
              <a:cs typeface="Tahoma"/>
              <a:sym typeface="Tahoma"/>
            </a:endParaRPr>
          </a:p>
          <a:p>
            <a:pPr marL="342900">
              <a:lnSpc>
                <a:spcPct val="115000"/>
              </a:lnSpc>
            </a:pPr>
            <a:endParaRPr sz="975">
              <a:solidFill>
                <a:schemeClr val="dk1"/>
              </a:solidFill>
              <a:latin typeface="Tahoma"/>
              <a:ea typeface="Tahoma"/>
              <a:cs typeface="Tahoma"/>
              <a:sym typeface="Tahoma"/>
            </a:endParaRPr>
          </a:p>
          <a:p>
            <a:pPr>
              <a:lnSpc>
                <a:spcPct val="115000"/>
              </a:lnSpc>
            </a:pPr>
            <a:r>
              <a:rPr lang="en-US" sz="975" b="1">
                <a:solidFill>
                  <a:schemeClr val="dk1"/>
                </a:solidFill>
                <a:latin typeface="Tahoma"/>
                <a:ea typeface="Tahoma"/>
                <a:cs typeface="Tahoma"/>
                <a:sym typeface="Tahoma"/>
              </a:rPr>
              <a:t>FEATURED CAROUSEL</a:t>
            </a:r>
            <a:endParaRPr sz="975" b="1">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Carousel will include:</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image  (to catch user’s attention)</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title	 (to relay user the information) </a:t>
            </a:r>
            <a:endParaRPr sz="975">
              <a:solidFill>
                <a:schemeClr val="dk1"/>
              </a:solidFill>
              <a:latin typeface="Tahoma"/>
              <a:ea typeface="Tahoma"/>
              <a:cs typeface="Tahoma"/>
              <a:sym typeface="Tahoma"/>
            </a:endParaRPr>
          </a:p>
          <a:p>
            <a:pPr marL="685800" lvl="1"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button (to let user explore more about the information)</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To display one featured content for each category (</a:t>
            </a:r>
            <a:r>
              <a:rPr lang="en-US" sz="975" i="1">
                <a:solidFill>
                  <a:schemeClr val="dk1"/>
                </a:solidFill>
                <a:latin typeface="Tahoma"/>
                <a:ea typeface="Tahoma"/>
                <a:cs typeface="Tahoma"/>
                <a:sym typeface="Tahoma"/>
              </a:rPr>
              <a:t>FR8.1.2</a:t>
            </a:r>
            <a:r>
              <a:rPr lang="en-US" sz="975">
                <a:solidFill>
                  <a:schemeClr val="dk1"/>
                </a:solidFill>
                <a:latin typeface="Tahoma"/>
                <a:ea typeface="Tahoma"/>
                <a:cs typeface="Tahoma"/>
                <a:sym typeface="Tahoma"/>
              </a:rPr>
              <a:t>)</a:t>
            </a:r>
            <a:endParaRPr sz="6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If user is not logged in yet, 1 of the items in featured carousel will be the invitation for user to answer the survey.</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If user age &gt;= 60 and no CFS score yet, 1 of the items in featured carousel will be the invitation for user to answer the CFS Questionnaire.</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Upon tap of the </a:t>
            </a:r>
            <a:r>
              <a:rPr lang="en-US" sz="975" b="1">
                <a:solidFill>
                  <a:schemeClr val="dk1"/>
                </a:solidFill>
                <a:latin typeface="Tahoma"/>
                <a:ea typeface="Tahoma"/>
                <a:cs typeface="Tahoma"/>
                <a:sym typeface="Tahoma"/>
              </a:rPr>
              <a:t>button </a:t>
            </a:r>
            <a:r>
              <a:rPr lang="en-US" sz="975">
                <a:solidFill>
                  <a:schemeClr val="dk1"/>
                </a:solidFill>
                <a:latin typeface="Tahoma"/>
                <a:ea typeface="Tahoma"/>
                <a:cs typeface="Tahoma"/>
                <a:sym typeface="Tahoma"/>
              </a:rPr>
              <a:t>(Read More), user will be directed to the specific content page.</a:t>
            </a:r>
            <a:endParaRPr sz="975">
              <a:solidFill>
                <a:schemeClr val="dk1"/>
              </a:solidFill>
              <a:latin typeface="Tahoma"/>
              <a:ea typeface="Tahoma"/>
              <a:cs typeface="Tahoma"/>
              <a:sym typeface="Tahoma"/>
            </a:endParaRPr>
          </a:p>
          <a:p>
            <a:pPr>
              <a:lnSpc>
                <a:spcPct val="115000"/>
              </a:lnSpc>
            </a:pPr>
            <a:endParaRPr sz="975">
              <a:solidFill>
                <a:schemeClr val="dk1"/>
              </a:solidFill>
              <a:latin typeface="Tahoma"/>
              <a:ea typeface="Tahoma"/>
              <a:cs typeface="Tahoma"/>
              <a:sym typeface="Tahoma"/>
            </a:endParaRPr>
          </a:p>
          <a:p>
            <a:pPr>
              <a:lnSpc>
                <a:spcPct val="115000"/>
              </a:lnSpc>
            </a:pPr>
            <a:r>
              <a:rPr lang="en-US" sz="975" b="1">
                <a:solidFill>
                  <a:schemeClr val="dk1"/>
                </a:solidFill>
                <a:latin typeface="Tahoma"/>
                <a:ea typeface="Tahoma"/>
                <a:cs typeface="Tahoma"/>
                <a:sym typeface="Tahoma"/>
              </a:rPr>
              <a:t>MY LESSONS (Wellness Programmes)</a:t>
            </a:r>
            <a:endParaRPr sz="975" b="1">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To display 3 recommended programmes based on personalization algo.</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Active programme will be displayed before the recommended ones.</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Upon tap of </a:t>
            </a:r>
            <a:r>
              <a:rPr lang="en-US" sz="975" b="1">
                <a:solidFill>
                  <a:schemeClr val="dk1"/>
                </a:solidFill>
                <a:latin typeface="Tahoma"/>
                <a:ea typeface="Tahoma"/>
                <a:cs typeface="Tahoma"/>
                <a:sym typeface="Tahoma"/>
              </a:rPr>
              <a:t>Start </a:t>
            </a:r>
            <a:r>
              <a:rPr lang="en-US" sz="975">
                <a:solidFill>
                  <a:schemeClr val="dk1"/>
                </a:solidFill>
                <a:latin typeface="Tahoma"/>
                <a:ea typeface="Tahoma"/>
                <a:cs typeface="Tahoma"/>
                <a:sym typeface="Tahoma"/>
              </a:rPr>
              <a:t>or </a:t>
            </a:r>
            <a:r>
              <a:rPr lang="en-US" sz="975" b="1">
                <a:solidFill>
                  <a:schemeClr val="dk1"/>
                </a:solidFill>
                <a:latin typeface="Tahoma"/>
                <a:ea typeface="Tahoma"/>
                <a:cs typeface="Tahoma"/>
                <a:sym typeface="Tahoma"/>
              </a:rPr>
              <a:t>Continue</a:t>
            </a:r>
            <a:r>
              <a:rPr lang="en-US" sz="975">
                <a:solidFill>
                  <a:schemeClr val="dk1"/>
                </a:solidFill>
                <a:latin typeface="Tahoma"/>
                <a:ea typeface="Tahoma"/>
                <a:cs typeface="Tahoma"/>
                <a:sym typeface="Tahoma"/>
              </a:rPr>
              <a:t>, Programme details page will be displayed.</a:t>
            </a:r>
            <a:endParaRPr sz="975">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75">
                <a:solidFill>
                  <a:schemeClr val="dk1"/>
                </a:solidFill>
                <a:latin typeface="Tahoma"/>
                <a:ea typeface="Tahoma"/>
                <a:cs typeface="Tahoma"/>
                <a:sym typeface="Tahoma"/>
              </a:rPr>
              <a:t>Tap </a:t>
            </a:r>
            <a:r>
              <a:rPr lang="en-US" sz="975" b="1">
                <a:solidFill>
                  <a:schemeClr val="dk1"/>
                </a:solidFill>
                <a:latin typeface="Tahoma"/>
                <a:ea typeface="Tahoma"/>
                <a:cs typeface="Tahoma"/>
                <a:sym typeface="Tahoma"/>
              </a:rPr>
              <a:t>See All</a:t>
            </a:r>
            <a:r>
              <a:rPr lang="en-US" sz="975">
                <a:solidFill>
                  <a:schemeClr val="dk1"/>
                </a:solidFill>
                <a:latin typeface="Tahoma"/>
                <a:ea typeface="Tahoma"/>
                <a:cs typeface="Tahoma"/>
                <a:sym typeface="Tahoma"/>
              </a:rPr>
              <a:t> to display the lessons list page.</a:t>
            </a:r>
            <a:endParaRPr sz="975" b="1">
              <a:solidFill>
                <a:schemeClr val="dk1"/>
              </a:solidFill>
              <a:latin typeface="Tahoma"/>
              <a:ea typeface="Tahoma"/>
              <a:cs typeface="Tahoma"/>
              <a:sym typeface="Tahoma"/>
            </a:endParaRPr>
          </a:p>
        </p:txBody>
      </p:sp>
      <p:sp>
        <p:nvSpPr>
          <p:cNvPr id="205" name="Google Shape;205;p26"/>
          <p:cNvSpPr txBox="1"/>
          <p:nvPr/>
        </p:nvSpPr>
        <p:spPr>
          <a:xfrm>
            <a:off x="2152875" y="3966900"/>
            <a:ext cx="2241450" cy="1253398"/>
          </a:xfrm>
          <a:prstGeom prst="rect">
            <a:avLst/>
          </a:prstGeom>
          <a:noFill/>
          <a:ln>
            <a:noFill/>
          </a:ln>
        </p:spPr>
        <p:txBody>
          <a:bodyPr spcFirstLastPara="1" wrap="square" lIns="68569" tIns="68569" rIns="68569" bIns="68569" anchor="t" anchorCtr="0">
            <a:spAutoFit/>
          </a:bodyPr>
          <a:lstStyle/>
          <a:p>
            <a:pPr marL="342900" indent="-228600">
              <a:lnSpc>
                <a:spcPct val="115000"/>
              </a:lnSpc>
              <a:buClr>
                <a:schemeClr val="dk1"/>
              </a:buClr>
              <a:buSzPts val="1200"/>
              <a:buFont typeface="Tahoma"/>
              <a:buChar char="●"/>
            </a:pPr>
            <a:r>
              <a:rPr lang="en-US" sz="900">
                <a:solidFill>
                  <a:schemeClr val="dk1"/>
                </a:solidFill>
                <a:latin typeface="Tahoma"/>
                <a:ea typeface="Tahoma"/>
                <a:cs typeface="Tahoma"/>
                <a:sym typeface="Tahoma"/>
              </a:rPr>
              <a:t>If a non-login user tries to access features that needs login, a page will be displayed to invite user to login.</a:t>
            </a:r>
            <a:endParaRPr sz="900">
              <a:solidFill>
                <a:schemeClr val="dk1"/>
              </a:solidFill>
              <a:latin typeface="Tahoma"/>
              <a:ea typeface="Tahoma"/>
              <a:cs typeface="Tahoma"/>
              <a:sym typeface="Tahoma"/>
            </a:endParaRPr>
          </a:p>
          <a:p>
            <a:pPr marL="342900" indent="-228600">
              <a:lnSpc>
                <a:spcPct val="115000"/>
              </a:lnSpc>
              <a:buClr>
                <a:schemeClr val="dk1"/>
              </a:buClr>
              <a:buSzPts val="1200"/>
              <a:buFont typeface="Tahoma"/>
              <a:buChar char="●"/>
            </a:pPr>
            <a:r>
              <a:rPr lang="en-US" sz="900">
                <a:solidFill>
                  <a:schemeClr val="dk1"/>
                </a:solidFill>
                <a:latin typeface="Tahoma"/>
                <a:ea typeface="Tahoma"/>
                <a:cs typeface="Tahoma"/>
                <a:sym typeface="Tahoma"/>
              </a:rPr>
              <a:t>After successfully logging in, user will be directed to the desired feature/content.</a:t>
            </a:r>
            <a:endParaRPr sz="825">
              <a:latin typeface="Tahoma"/>
              <a:ea typeface="Tahoma"/>
              <a:cs typeface="Tahoma"/>
              <a:sym typeface="Tahoma"/>
            </a:endParaRPr>
          </a:p>
        </p:txBody>
      </p:sp>
      <p:pic>
        <p:nvPicPr>
          <p:cNvPr id="206" name="Google Shape;206;p26"/>
          <p:cNvPicPr preferRelativeResize="0"/>
          <p:nvPr/>
        </p:nvPicPr>
        <p:blipFill>
          <a:blip r:embed="rId3">
            <a:alphaModFix/>
          </a:blip>
          <a:stretch>
            <a:fillRect/>
          </a:stretch>
        </p:blipFill>
        <p:spPr>
          <a:xfrm>
            <a:off x="203663" y="998025"/>
            <a:ext cx="2024850" cy="4201875"/>
          </a:xfrm>
          <a:prstGeom prst="rect">
            <a:avLst/>
          </a:prstGeom>
          <a:noFill/>
          <a:ln>
            <a:noFill/>
          </a:ln>
        </p:spPr>
      </p:pic>
      <p:pic>
        <p:nvPicPr>
          <p:cNvPr id="207" name="Google Shape;207;p26"/>
          <p:cNvPicPr preferRelativeResize="0"/>
          <p:nvPr/>
        </p:nvPicPr>
        <p:blipFill>
          <a:blip r:embed="rId4">
            <a:alphaModFix/>
          </a:blip>
          <a:stretch>
            <a:fillRect/>
          </a:stretch>
        </p:blipFill>
        <p:spPr>
          <a:xfrm>
            <a:off x="2402709" y="1006088"/>
            <a:ext cx="1878309" cy="29961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28"/>
          <p:cNvSpPr txBox="1">
            <a:spLocks noGrp="1"/>
          </p:cNvSpPr>
          <p:nvPr>
            <p:ph type="title"/>
          </p:nvPr>
        </p:nvSpPr>
        <p:spPr>
          <a:xfrm>
            <a:off x="457200" y="51886"/>
            <a:ext cx="8229600" cy="952500"/>
          </a:xfrm>
          <a:prstGeom prst="rect">
            <a:avLst/>
          </a:prstGeom>
          <a:noFill/>
          <a:ln>
            <a:noFill/>
          </a:ln>
        </p:spPr>
        <p:txBody>
          <a:bodyPr spcFirstLastPara="1" vert="horz" wrap="square" lIns="68569" tIns="34275" rIns="68569" bIns="34275" rtlCol="0" anchor="ctr" anchorCtr="0">
            <a:normAutofit/>
          </a:bodyPr>
          <a:lstStyle/>
          <a:p>
            <a:pPr>
              <a:spcBef>
                <a:spcPts val="0"/>
              </a:spcBef>
              <a:buClr>
                <a:schemeClr val="dk1"/>
              </a:buClr>
              <a:buSzPts val="4400"/>
            </a:pPr>
            <a:r>
              <a:rPr lang="en-US" sz="3600" b="0" dirty="0">
                <a:latin typeface="Tahoma" panose="020B0604030504040204" pitchFamily="34" charset="0"/>
                <a:ea typeface="Tahoma" panose="020B0604030504040204" pitchFamily="34" charset="0"/>
                <a:cs typeface="Tahoma" panose="020B0604030504040204" pitchFamily="34" charset="0"/>
                <a:sym typeface="Tahoma"/>
              </a:rPr>
              <a:t>Home page</a:t>
            </a:r>
            <a:endParaRPr sz="3600" b="0" dirty="0">
              <a:latin typeface="Tahoma" panose="020B0604030504040204" pitchFamily="34" charset="0"/>
              <a:ea typeface="Tahoma" panose="020B0604030504040204" pitchFamily="34" charset="0"/>
              <a:cs typeface="Tahoma" panose="020B0604030504040204" pitchFamily="34" charset="0"/>
            </a:endParaRPr>
          </a:p>
        </p:txBody>
      </p:sp>
      <p:sp>
        <p:nvSpPr>
          <p:cNvPr id="221" name="Google Shape;221;p28"/>
          <p:cNvSpPr txBox="1"/>
          <p:nvPr/>
        </p:nvSpPr>
        <p:spPr>
          <a:xfrm>
            <a:off x="112950" y="1006088"/>
            <a:ext cx="6924600" cy="3418606"/>
          </a:xfrm>
          <a:prstGeom prst="rect">
            <a:avLst/>
          </a:prstGeom>
          <a:noFill/>
          <a:ln>
            <a:noFill/>
          </a:ln>
        </p:spPr>
        <p:txBody>
          <a:bodyPr spcFirstLastPara="1" wrap="square" lIns="68569" tIns="68569" rIns="68569" bIns="68569" anchor="t" anchorCtr="0">
            <a:spAutoFit/>
          </a:bodyPr>
          <a:lstStyle/>
          <a:p>
            <a:pPr marL="342900" indent="-247650">
              <a:buSzPts val="1600"/>
              <a:buFont typeface="Tahoma"/>
              <a:buChar char="●"/>
            </a:pPr>
            <a:r>
              <a:rPr lang="en-US" sz="1050" dirty="0">
                <a:latin typeface="Tahoma"/>
                <a:ea typeface="Tahoma"/>
                <a:cs typeface="Tahoma"/>
                <a:sym typeface="Tahoma"/>
              </a:rPr>
              <a:t>Home Page will be personalized based on:</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initial information given by the user (Profile, Exp Customization Survey)</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user data accumulated in the app (mood, goals, program data)</a:t>
            </a:r>
            <a:endParaRPr sz="1050" dirty="0">
              <a:latin typeface="Tahoma"/>
              <a:ea typeface="Tahoma"/>
              <a:cs typeface="Tahoma"/>
              <a:sym typeface="Tahoma"/>
            </a:endParaRPr>
          </a:p>
          <a:p>
            <a:pPr marL="342900" indent="-247650">
              <a:buSzPts val="1600"/>
              <a:buFont typeface="Tahoma"/>
              <a:buChar char="●"/>
            </a:pPr>
            <a:r>
              <a:rPr lang="en-US" sz="1050" dirty="0">
                <a:latin typeface="Tahoma"/>
                <a:ea typeface="Tahoma"/>
                <a:cs typeface="Tahoma"/>
                <a:sym typeface="Tahoma"/>
              </a:rPr>
              <a:t>Top contents will be a fixed display</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Avatar - tap to go to avatar page (to edit avatar)</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Name - not editable. to edit go to Profile menu</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Mood - display ‘Add Mood’ if no mood yet, display “I’m feeling ..” to display current mood</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Notification bell - tap to display the Notification page</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app Level - display the user’s current level and progress </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app Points - to display the user’s Zest Points (ZP)</a:t>
            </a:r>
            <a:endParaRPr sz="1050" dirty="0">
              <a:latin typeface="Tahoma"/>
              <a:ea typeface="Tahoma"/>
              <a:cs typeface="Tahoma"/>
              <a:sym typeface="Tahoma"/>
            </a:endParaRPr>
          </a:p>
          <a:p>
            <a:pPr marL="342900" indent="-247650">
              <a:buClr>
                <a:schemeClr val="dk1"/>
              </a:buClr>
              <a:buSzPts val="1600"/>
              <a:buFont typeface="Tahoma"/>
              <a:buChar char="●"/>
            </a:pPr>
            <a:r>
              <a:rPr lang="en-US" sz="1050" dirty="0">
                <a:solidFill>
                  <a:schemeClr val="dk1"/>
                </a:solidFill>
                <a:latin typeface="Tahoma"/>
                <a:ea typeface="Tahoma"/>
                <a:cs typeface="Tahoma"/>
                <a:sym typeface="Tahoma"/>
              </a:rPr>
              <a:t>Middle widgets</a:t>
            </a:r>
            <a:endParaRPr sz="1050" dirty="0">
              <a:solidFill>
                <a:schemeClr val="dk1"/>
              </a:solidFill>
              <a:latin typeface="Tahoma"/>
              <a:ea typeface="Tahoma"/>
              <a:cs typeface="Tahoma"/>
              <a:sym typeface="Tahoma"/>
            </a:endParaRPr>
          </a:p>
          <a:p>
            <a:pPr marL="685800" lvl="1" indent="-247650">
              <a:buSzPts val="1600"/>
              <a:buFont typeface="Tahoma"/>
              <a:buChar char="○"/>
            </a:pPr>
            <a:r>
              <a:rPr lang="en-US" sz="1050" dirty="0">
                <a:solidFill>
                  <a:schemeClr val="dk1"/>
                </a:solidFill>
                <a:latin typeface="Tahoma"/>
                <a:ea typeface="Tahoma"/>
                <a:cs typeface="Tahoma"/>
                <a:sym typeface="Tahoma"/>
              </a:rPr>
              <a:t>Dynamic Carousel - to display events, campaigns, screening reminders</a:t>
            </a:r>
            <a:endParaRPr sz="1050" dirty="0">
              <a:solidFill>
                <a:schemeClr val="dk1"/>
              </a:solidFill>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Today’s Health Tasks - </a:t>
            </a:r>
            <a:r>
              <a:rPr lang="en-US" sz="1050" dirty="0">
                <a:solidFill>
                  <a:schemeClr val="dk1"/>
                </a:solidFill>
                <a:latin typeface="Tahoma"/>
                <a:ea typeface="Tahoma"/>
                <a:cs typeface="Tahoma"/>
                <a:sym typeface="Tahoma"/>
              </a:rPr>
              <a:t>to display today’s tasks based on goals set</a:t>
            </a:r>
            <a:endParaRPr sz="1050" dirty="0">
              <a:solidFill>
                <a:schemeClr val="dk1"/>
              </a:solidFill>
              <a:latin typeface="Tahoma"/>
              <a:ea typeface="Tahoma"/>
              <a:cs typeface="Tahoma"/>
              <a:sym typeface="Tahoma"/>
            </a:endParaRPr>
          </a:p>
          <a:p>
            <a:pPr marL="685800" lvl="1" indent="-247650">
              <a:buClr>
                <a:schemeClr val="dk1"/>
              </a:buClr>
              <a:buSzPts val="1600"/>
              <a:buFont typeface="Tahoma"/>
              <a:buChar char="○"/>
            </a:pPr>
            <a:r>
              <a:rPr lang="en-US" sz="1050" dirty="0">
                <a:solidFill>
                  <a:schemeClr val="dk1"/>
                </a:solidFill>
                <a:latin typeface="Tahoma"/>
                <a:ea typeface="Tahoma"/>
                <a:cs typeface="Tahoma"/>
                <a:sym typeface="Tahoma"/>
              </a:rPr>
              <a:t>Your Bills -  to display outstanding bills</a:t>
            </a:r>
            <a:endParaRPr sz="1050" dirty="0">
              <a:solidFill>
                <a:schemeClr val="dk1"/>
              </a:solidFill>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Your Upcoming Appointment - </a:t>
            </a:r>
            <a:r>
              <a:rPr lang="en-US" sz="1050" dirty="0">
                <a:solidFill>
                  <a:schemeClr val="dk1"/>
                </a:solidFill>
                <a:latin typeface="Tahoma"/>
                <a:ea typeface="Tahoma"/>
                <a:cs typeface="Tahoma"/>
                <a:sym typeface="Tahoma"/>
              </a:rPr>
              <a:t>to display upcoming confirmed appointments</a:t>
            </a:r>
            <a:endParaRPr sz="1050" dirty="0">
              <a:latin typeface="Tahoma"/>
              <a:ea typeface="Tahoma"/>
              <a:cs typeface="Tahoma"/>
              <a:sym typeface="Tahoma"/>
            </a:endParaRPr>
          </a:p>
          <a:p>
            <a:pPr marL="342900" indent="-247650">
              <a:buSzPts val="1600"/>
              <a:buFont typeface="Tahoma"/>
              <a:buChar char="●"/>
            </a:pPr>
            <a:r>
              <a:rPr lang="en-US" sz="1050" dirty="0">
                <a:latin typeface="Tahoma"/>
                <a:ea typeface="Tahoma"/>
                <a:cs typeface="Tahoma"/>
                <a:sym typeface="Tahoma"/>
              </a:rPr>
              <a:t>Bottom Menu</a:t>
            </a:r>
            <a:endParaRPr sz="1050" dirty="0">
              <a:latin typeface="Tahoma"/>
              <a:ea typeface="Tahoma"/>
              <a:cs typeface="Tahoma"/>
              <a:sym typeface="Tahoma"/>
            </a:endParaRPr>
          </a:p>
          <a:p>
            <a:pPr marL="685800" lvl="1" indent="-247650">
              <a:buSzPts val="1600"/>
              <a:buFont typeface="Tahoma"/>
              <a:buChar char="○"/>
            </a:pPr>
            <a:r>
              <a:rPr lang="en-US" sz="1050" dirty="0">
                <a:latin typeface="Tahoma"/>
                <a:ea typeface="Tahoma"/>
                <a:cs typeface="Tahoma"/>
                <a:sym typeface="Tahoma"/>
              </a:rPr>
              <a:t>Home, Discover, Search, Network, Account</a:t>
            </a:r>
            <a:endParaRPr sz="1050" dirty="0">
              <a:latin typeface="Tahoma"/>
              <a:ea typeface="Tahoma"/>
              <a:cs typeface="Tahoma"/>
              <a:sym typeface="Tahoma"/>
            </a:endParaRPr>
          </a:p>
          <a:p>
            <a:pPr marL="685800"/>
            <a:endParaRPr sz="1050" dirty="0">
              <a:solidFill>
                <a:schemeClr val="dk1"/>
              </a:solidFill>
              <a:latin typeface="Tahoma"/>
              <a:ea typeface="Tahoma"/>
              <a:cs typeface="Tahoma"/>
              <a:sym typeface="Tahoma"/>
            </a:endParaRPr>
          </a:p>
          <a:p>
            <a:pPr>
              <a:lnSpc>
                <a:spcPct val="115000"/>
              </a:lnSpc>
            </a:pPr>
            <a:endParaRPr sz="1050" dirty="0">
              <a:latin typeface="Tahoma"/>
              <a:ea typeface="Tahoma"/>
              <a:cs typeface="Tahoma"/>
              <a:sym typeface="Tahoma"/>
            </a:endParaRPr>
          </a:p>
          <a:p>
            <a:pPr>
              <a:lnSpc>
                <a:spcPct val="115000"/>
              </a:lnSpc>
            </a:pPr>
            <a:endParaRPr lang="en-US" sz="1050" dirty="0">
              <a:latin typeface="Tahoma"/>
              <a:ea typeface="Tahoma"/>
              <a:cs typeface="Tahoma"/>
            </a:endParaRPr>
          </a:p>
        </p:txBody>
      </p:sp>
      <p:pic>
        <p:nvPicPr>
          <p:cNvPr id="2" name="Picture 1">
            <a:extLst>
              <a:ext uri="{FF2B5EF4-FFF2-40B4-BE49-F238E27FC236}">
                <a16:creationId xmlns:a16="http://schemas.microsoft.com/office/drawing/2014/main" id="{51D298CF-995B-4F20-84E1-C48F334E2614}"/>
              </a:ext>
            </a:extLst>
          </p:cNvPr>
          <p:cNvPicPr>
            <a:picLocks noChangeAspect="1"/>
          </p:cNvPicPr>
          <p:nvPr/>
        </p:nvPicPr>
        <p:blipFill>
          <a:blip r:embed="rId3"/>
          <a:stretch>
            <a:fillRect/>
          </a:stretch>
        </p:blipFill>
        <p:spPr>
          <a:xfrm>
            <a:off x="7208769" y="285750"/>
            <a:ext cx="1762950" cy="4770836"/>
          </a:xfrm>
          <a:prstGeom prst="rect">
            <a:avLst/>
          </a:prstGeom>
        </p:spPr>
      </p:pic>
      <p:sp>
        <p:nvSpPr>
          <p:cNvPr id="222" name="Google Shape;222;p28"/>
          <p:cNvSpPr/>
          <p:nvPr/>
        </p:nvSpPr>
        <p:spPr>
          <a:xfrm>
            <a:off x="7208769" y="4712850"/>
            <a:ext cx="318375" cy="307125"/>
          </a:xfrm>
          <a:prstGeom prst="roundRect">
            <a:avLst>
              <a:gd name="adj" fmla="val 16667"/>
            </a:avLst>
          </a:prstGeom>
          <a:noFill/>
          <a:ln w="38100" cap="flat" cmpd="sng">
            <a:solidFill>
              <a:srgbClr val="0000FF"/>
            </a:solidFill>
            <a:prstDash val="solid"/>
            <a:round/>
            <a:headEnd type="none" w="sm" len="sm"/>
            <a:tailEnd type="none" w="sm" len="sm"/>
          </a:ln>
          <a:effectLst>
            <a:outerShdw blurRad="57150" dist="19050" dir="5400000" algn="bl" rotWithShape="0">
              <a:srgbClr val="4285F4">
                <a:alpha val="51000"/>
              </a:srgbClr>
            </a:outerShdw>
          </a:effectLst>
        </p:spPr>
        <p:txBody>
          <a:bodyPr spcFirstLastPara="1" wrap="square" lIns="68569" tIns="68569" rIns="68569" bIns="68569" anchor="ctr" anchorCtr="0">
            <a:noAutofit/>
          </a:bodyPr>
          <a:lstStyle/>
          <a:p>
            <a:endParaRPr sz="13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398884" y="1120388"/>
            <a:ext cx="6070916" cy="3791014"/>
          </a:xfrm>
          <a:prstGeom prst="rect">
            <a:avLst/>
          </a:prstGeom>
          <a:noFill/>
          <a:ln>
            <a:noFill/>
          </a:ln>
        </p:spPr>
      </p:pic>
      <p:sp>
        <p:nvSpPr>
          <p:cNvPr id="228" name="Google Shape;228;p29"/>
          <p:cNvSpPr txBox="1">
            <a:spLocks noGrp="1"/>
          </p:cNvSpPr>
          <p:nvPr>
            <p:ph type="title"/>
          </p:nvPr>
        </p:nvSpPr>
        <p:spPr>
          <a:xfrm>
            <a:off x="457200" y="51885"/>
            <a:ext cx="8229600" cy="952500"/>
          </a:xfrm>
          <a:prstGeom prst="rect">
            <a:avLst/>
          </a:prstGeom>
          <a:noFill/>
          <a:ln>
            <a:noFill/>
          </a:ln>
        </p:spPr>
        <p:txBody>
          <a:bodyPr spcFirstLastPara="1" vert="horz" wrap="square" lIns="68569" tIns="34275" rIns="68569" bIns="34275" rtlCol="0" anchor="ctr" anchorCtr="0">
            <a:normAutofit/>
          </a:bodyPr>
          <a:lstStyle/>
          <a:p>
            <a:pPr>
              <a:spcBef>
                <a:spcPts val="0"/>
              </a:spcBef>
              <a:buClr>
                <a:schemeClr val="dk1"/>
              </a:buClr>
              <a:buSzPts val="4400"/>
            </a:pPr>
            <a:r>
              <a:rPr lang="en-US" sz="3200" b="0" dirty="0">
                <a:latin typeface="Tahoma" panose="020B0604030504040204" pitchFamily="34" charset="0"/>
                <a:ea typeface="Tahoma" panose="020B0604030504040204" pitchFamily="34" charset="0"/>
                <a:cs typeface="Tahoma" panose="020B0604030504040204" pitchFamily="34" charset="0"/>
                <a:sym typeface="Tahoma"/>
              </a:rPr>
              <a:t>Notification </a:t>
            </a:r>
            <a:endParaRPr sz="3200" b="0" dirty="0">
              <a:latin typeface="Tahoma" panose="020B0604030504040204" pitchFamily="34" charset="0"/>
              <a:ea typeface="Tahoma" panose="020B0604030504040204" pitchFamily="34" charset="0"/>
              <a:cs typeface="Tahoma" panose="020B0604030504040204" pitchFamily="34" charset="0"/>
            </a:endParaRPr>
          </a:p>
        </p:txBody>
      </p:sp>
      <p:sp>
        <p:nvSpPr>
          <p:cNvPr id="229" name="Google Shape;229;p29"/>
          <p:cNvSpPr txBox="1"/>
          <p:nvPr/>
        </p:nvSpPr>
        <p:spPr>
          <a:xfrm>
            <a:off x="6543938" y="1019531"/>
            <a:ext cx="2533725" cy="3854879"/>
          </a:xfrm>
          <a:prstGeom prst="rect">
            <a:avLst/>
          </a:prstGeom>
          <a:noFill/>
          <a:ln>
            <a:noFill/>
          </a:ln>
        </p:spPr>
        <p:txBody>
          <a:bodyPr spcFirstLastPara="1" wrap="square" lIns="68569" tIns="68569" rIns="68569" bIns="68569" anchor="t" anchorCtr="0">
            <a:spAutoFit/>
          </a:bodyPr>
          <a:lstStyle/>
          <a:p>
            <a:pPr marL="342900" indent="-242888">
              <a:buSzPts val="1500"/>
              <a:buFont typeface="Tahoma"/>
              <a:buChar char="●"/>
            </a:pPr>
            <a:r>
              <a:rPr lang="en-US" sz="1050" dirty="0">
                <a:latin typeface="Tahoma"/>
                <a:ea typeface="Tahoma"/>
                <a:cs typeface="Tahoma"/>
                <a:sym typeface="Tahoma"/>
              </a:rPr>
              <a:t>Clicking the bell will bring user to Notification page</a:t>
            </a:r>
            <a:endParaRPr sz="1050" dirty="0">
              <a:latin typeface="Tahoma"/>
              <a:ea typeface="Tahoma"/>
              <a:cs typeface="Tahoma"/>
              <a:sym typeface="Tahoma"/>
            </a:endParaRPr>
          </a:p>
          <a:p>
            <a:pPr marL="342900" indent="-242888">
              <a:buSzPts val="1500"/>
              <a:buFont typeface="Tahoma"/>
              <a:buChar char="●"/>
            </a:pPr>
            <a:r>
              <a:rPr lang="en-US" sz="1050" dirty="0">
                <a:latin typeface="Tahoma"/>
                <a:ea typeface="Tahoma"/>
                <a:cs typeface="Tahoma"/>
                <a:sym typeface="Tahoma"/>
              </a:rPr>
              <a:t>Red dot in the notification bell means there are unread notifications</a:t>
            </a:r>
            <a:endParaRPr sz="1050" dirty="0">
              <a:latin typeface="Tahoma"/>
              <a:ea typeface="Tahoma"/>
              <a:cs typeface="Tahoma"/>
              <a:sym typeface="Tahoma"/>
            </a:endParaRPr>
          </a:p>
          <a:p>
            <a:pPr marL="342900" indent="-242888">
              <a:buSzPts val="1500"/>
              <a:buFont typeface="Tahoma"/>
              <a:buChar char="●"/>
            </a:pPr>
            <a:r>
              <a:rPr lang="en-US" sz="1050" dirty="0">
                <a:latin typeface="Tahoma"/>
                <a:ea typeface="Tahoma"/>
                <a:cs typeface="Tahoma"/>
                <a:sym typeface="Tahoma"/>
              </a:rPr>
              <a:t>There will be different kinds of notifications</a:t>
            </a:r>
            <a:endParaRPr sz="1050" dirty="0">
              <a:latin typeface="Tahoma"/>
              <a:ea typeface="Tahoma"/>
              <a:cs typeface="Tahoma"/>
              <a:sym typeface="Tahoma"/>
            </a:endParaRPr>
          </a:p>
          <a:p>
            <a:pPr marL="685800" lvl="1" indent="-242888">
              <a:buSzPts val="1500"/>
              <a:buFont typeface="Tahoma"/>
              <a:buChar char="○"/>
            </a:pPr>
            <a:r>
              <a:rPr lang="en-US" sz="1050" dirty="0">
                <a:solidFill>
                  <a:schemeClr val="dk1"/>
                </a:solidFill>
                <a:latin typeface="Tahoma"/>
                <a:ea typeface="Tahoma"/>
                <a:cs typeface="Tahoma"/>
                <a:sym typeface="Tahoma"/>
              </a:rPr>
              <a:t>Transactions and goals reminders</a:t>
            </a:r>
            <a:endParaRPr sz="1050" dirty="0">
              <a:latin typeface="Tahoma"/>
              <a:ea typeface="Tahoma"/>
              <a:cs typeface="Tahoma"/>
              <a:sym typeface="Tahoma"/>
            </a:endParaRPr>
          </a:p>
          <a:p>
            <a:pPr marL="685800" lvl="1" indent="-242888">
              <a:buSzPts val="1500"/>
              <a:buFont typeface="Tahoma"/>
              <a:buChar char="○"/>
            </a:pPr>
            <a:r>
              <a:rPr lang="en-US" sz="1050" dirty="0">
                <a:solidFill>
                  <a:schemeClr val="dk1"/>
                </a:solidFill>
                <a:latin typeface="Tahoma"/>
                <a:ea typeface="Tahoma"/>
                <a:cs typeface="Tahoma"/>
                <a:sym typeface="Tahoma"/>
              </a:rPr>
              <a:t>Rewards notifications</a:t>
            </a:r>
            <a:endParaRPr sz="1050" dirty="0">
              <a:latin typeface="Tahoma"/>
              <a:ea typeface="Tahoma"/>
              <a:cs typeface="Tahoma"/>
              <a:sym typeface="Tahoma"/>
            </a:endParaRPr>
          </a:p>
          <a:p>
            <a:pPr marL="685800" lvl="1" indent="-242888">
              <a:buClr>
                <a:srgbClr val="888888"/>
              </a:buClr>
              <a:buSzPts val="1500"/>
              <a:buFont typeface="Tahoma"/>
              <a:buChar char="○"/>
            </a:pPr>
            <a:r>
              <a:rPr lang="en-US" sz="1050" dirty="0">
                <a:latin typeface="Tahoma"/>
                <a:ea typeface="Tahoma"/>
                <a:cs typeface="Tahoma"/>
                <a:sym typeface="Tahoma"/>
              </a:rPr>
              <a:t>Messages notifications</a:t>
            </a:r>
            <a:endParaRPr sz="1050" dirty="0">
              <a:latin typeface="Tahoma"/>
              <a:ea typeface="Tahoma"/>
              <a:cs typeface="Tahoma"/>
              <a:sym typeface="Tahoma"/>
            </a:endParaRPr>
          </a:p>
          <a:p>
            <a:pPr marL="685800" lvl="1" indent="-242888">
              <a:buClr>
                <a:srgbClr val="888888"/>
              </a:buClr>
              <a:buSzPts val="1500"/>
              <a:buFont typeface="Tahoma"/>
              <a:buChar char="○"/>
            </a:pPr>
            <a:r>
              <a:rPr lang="en-US" sz="1050" dirty="0" err="1">
                <a:latin typeface="Tahoma"/>
                <a:ea typeface="Tahoma"/>
                <a:cs typeface="Tahoma"/>
                <a:sym typeface="Tahoma"/>
              </a:rPr>
              <a:t>Ecoach</a:t>
            </a:r>
            <a:r>
              <a:rPr lang="en-US" sz="1050" dirty="0">
                <a:latin typeface="Tahoma"/>
                <a:ea typeface="Tahoma"/>
                <a:cs typeface="Tahoma"/>
                <a:sym typeface="Tahoma"/>
              </a:rPr>
              <a:t> nudges</a:t>
            </a:r>
            <a:endParaRPr sz="1050" dirty="0">
              <a:latin typeface="Tahoma"/>
              <a:ea typeface="Tahoma"/>
              <a:cs typeface="Tahoma"/>
              <a:sym typeface="Tahoma"/>
            </a:endParaRPr>
          </a:p>
          <a:p>
            <a:pPr marL="685800" lvl="1" indent="-242888">
              <a:buClr>
                <a:srgbClr val="888888"/>
              </a:buClr>
              <a:buSzPts val="1500"/>
              <a:buFont typeface="Tahoma"/>
              <a:buChar char="○"/>
            </a:pPr>
            <a:r>
              <a:rPr lang="en-US" sz="1050" dirty="0">
                <a:latin typeface="Tahoma"/>
                <a:ea typeface="Tahoma"/>
                <a:cs typeface="Tahoma"/>
                <a:sym typeface="Tahoma"/>
              </a:rPr>
              <a:t>Events / </a:t>
            </a:r>
            <a:r>
              <a:rPr lang="en-US" sz="1050" dirty="0" err="1">
                <a:latin typeface="Tahoma"/>
                <a:ea typeface="Tahoma"/>
                <a:cs typeface="Tahoma"/>
                <a:sym typeface="Tahoma"/>
              </a:rPr>
              <a:t>Programme</a:t>
            </a:r>
            <a:r>
              <a:rPr lang="en-US" sz="1050" dirty="0">
                <a:latin typeface="Tahoma"/>
                <a:ea typeface="Tahoma"/>
                <a:cs typeface="Tahoma"/>
                <a:sym typeface="Tahoma"/>
              </a:rPr>
              <a:t> invitations</a:t>
            </a:r>
            <a:endParaRPr sz="1050" dirty="0">
              <a:latin typeface="Tahoma"/>
              <a:ea typeface="Tahoma"/>
              <a:cs typeface="Tahoma"/>
              <a:sym typeface="Tahoma"/>
            </a:endParaRPr>
          </a:p>
          <a:p>
            <a:endParaRPr sz="1050" dirty="0">
              <a:latin typeface="Tahoma"/>
              <a:ea typeface="Tahoma"/>
              <a:cs typeface="Tahoma"/>
              <a:sym typeface="Tahoma"/>
            </a:endParaRPr>
          </a:p>
          <a:p>
            <a:r>
              <a:rPr lang="en-US" sz="1050" dirty="0">
                <a:latin typeface="Tahoma"/>
                <a:ea typeface="Tahoma"/>
                <a:cs typeface="Tahoma"/>
                <a:sym typeface="Tahoma"/>
              </a:rPr>
              <a:t>Upon opening of the page, all notifications loaded on the page will be marked as read. Upon loading other notifications, notifications will be automatically marked as read.</a:t>
            </a:r>
            <a:endParaRPr sz="1050" dirty="0">
              <a:latin typeface="Tahoma"/>
              <a:ea typeface="Tahoma"/>
              <a:cs typeface="Tahoma"/>
              <a:sym typeface="Tahoma"/>
            </a:endParaRPr>
          </a:p>
          <a:p>
            <a:endParaRPr sz="1050" dirty="0">
              <a:latin typeface="Tahoma"/>
              <a:ea typeface="Tahoma"/>
              <a:cs typeface="Tahoma"/>
              <a:sym typeface="Tahoma"/>
            </a:endParaRPr>
          </a:p>
          <a:p>
            <a:endParaRPr sz="1050" dirty="0">
              <a:latin typeface="Tahoma"/>
              <a:ea typeface="Tahoma"/>
              <a:cs typeface="Tahoma"/>
              <a:sym typeface="Tahoma"/>
            </a:endParaRPr>
          </a:p>
          <a:p>
            <a:pPr marL="342900"/>
            <a:endParaRPr sz="1050" dirty="0">
              <a:latin typeface="Tahoma"/>
              <a:ea typeface="Tahoma"/>
              <a:cs typeface="Tahoma"/>
              <a:sym typeface="Tahoma"/>
            </a:endParaRPr>
          </a:p>
        </p:txBody>
      </p:sp>
      <p:pic>
        <p:nvPicPr>
          <p:cNvPr id="230" name="Google Shape;230;p29"/>
          <p:cNvPicPr preferRelativeResize="0"/>
          <p:nvPr/>
        </p:nvPicPr>
        <p:blipFill>
          <a:blip r:embed="rId4">
            <a:alphaModFix/>
          </a:blip>
          <a:stretch>
            <a:fillRect/>
          </a:stretch>
        </p:blipFill>
        <p:spPr>
          <a:xfrm>
            <a:off x="6616763" y="1120388"/>
            <a:ext cx="248569" cy="271875"/>
          </a:xfrm>
          <a:prstGeom prst="rect">
            <a:avLst/>
          </a:prstGeom>
          <a:noFill/>
          <a:ln>
            <a:noFill/>
          </a:ln>
        </p:spPr>
      </p:pic>
      <p:sp>
        <p:nvSpPr>
          <p:cNvPr id="231" name="Google Shape;231;p29"/>
          <p:cNvSpPr txBox="1"/>
          <p:nvPr/>
        </p:nvSpPr>
        <p:spPr>
          <a:xfrm>
            <a:off x="2437407" y="3490815"/>
            <a:ext cx="1838347" cy="600142"/>
          </a:xfrm>
          <a:prstGeom prst="rect">
            <a:avLst/>
          </a:prstGeom>
          <a:noFill/>
          <a:ln>
            <a:noFill/>
          </a:ln>
        </p:spPr>
        <p:txBody>
          <a:bodyPr spcFirstLastPara="1" wrap="square" lIns="68569" tIns="68569" rIns="68569" bIns="68569" anchor="t" anchorCtr="0">
            <a:spAutoFit/>
          </a:bodyPr>
          <a:lstStyle/>
          <a:p>
            <a:r>
              <a:rPr lang="en-US" sz="900" dirty="0">
                <a:solidFill>
                  <a:schemeClr val="dk1"/>
                </a:solidFill>
                <a:latin typeface="Tahoma"/>
                <a:ea typeface="Tahoma"/>
                <a:cs typeface="Tahoma"/>
                <a:sym typeface="Tahoma"/>
              </a:rPr>
              <a:t>To delete individual notifications, user can click the 3 dots and click delete</a:t>
            </a:r>
            <a:r>
              <a:rPr lang="en-US" sz="1200" dirty="0">
                <a:solidFill>
                  <a:schemeClr val="dk1"/>
                </a:solidFill>
                <a:latin typeface="Tahoma"/>
                <a:ea typeface="Tahoma"/>
                <a:cs typeface="Tahoma"/>
                <a:sym typeface="Tahoma"/>
              </a:rPr>
              <a:t>.</a:t>
            </a:r>
            <a:endParaRPr sz="900" dirty="0"/>
          </a:p>
        </p:txBody>
      </p:sp>
      <p:sp>
        <p:nvSpPr>
          <p:cNvPr id="232" name="Google Shape;232;p29"/>
          <p:cNvSpPr txBox="1"/>
          <p:nvPr/>
        </p:nvSpPr>
        <p:spPr>
          <a:xfrm>
            <a:off x="4784213" y="3357855"/>
            <a:ext cx="1604924" cy="519351"/>
          </a:xfrm>
          <a:prstGeom prst="rect">
            <a:avLst/>
          </a:prstGeom>
          <a:noFill/>
          <a:ln>
            <a:noFill/>
          </a:ln>
        </p:spPr>
        <p:txBody>
          <a:bodyPr spcFirstLastPara="1" wrap="square" lIns="68569" tIns="68569" rIns="68569" bIns="68569" anchor="t" anchorCtr="0">
            <a:spAutoFit/>
          </a:bodyPr>
          <a:lstStyle/>
          <a:p>
            <a:r>
              <a:rPr lang="en-US" sz="825" dirty="0">
                <a:solidFill>
                  <a:schemeClr val="dk1"/>
                </a:solidFill>
                <a:latin typeface="Tahoma"/>
                <a:ea typeface="Tahoma"/>
                <a:cs typeface="Tahoma"/>
                <a:sym typeface="Tahoma"/>
              </a:rPr>
              <a:t>To delete all displayed notifications, user can click Delete All. </a:t>
            </a:r>
            <a:endParaRPr sz="8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8667-A2EB-4E45-882C-D75786647A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2DD242-33FB-C242-B263-D08E23F7E8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461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Qr code&#10;&#10;Description automatically generated">
            <a:extLst>
              <a:ext uri="{FF2B5EF4-FFF2-40B4-BE49-F238E27FC236}">
                <a16:creationId xmlns:a16="http://schemas.microsoft.com/office/drawing/2014/main" id="{031601D8-8F0C-7148-AB2A-32D2D950CD55}"/>
              </a:ext>
            </a:extLst>
          </p:cNvPr>
          <p:cNvPicPr>
            <a:picLocks noChangeAspect="1"/>
          </p:cNvPicPr>
          <p:nvPr/>
        </p:nvPicPr>
        <p:blipFill>
          <a:blip r:embed="rId2"/>
          <a:stretch>
            <a:fillRect/>
          </a:stretch>
        </p:blipFill>
        <p:spPr>
          <a:xfrm>
            <a:off x="6940062" y="3020441"/>
            <a:ext cx="1535746" cy="2690400"/>
          </a:xfrm>
          <a:prstGeom prst="rect">
            <a:avLst/>
          </a:prstGeom>
        </p:spPr>
      </p:pic>
      <p:sp>
        <p:nvSpPr>
          <p:cNvPr id="10" name="Internal Storage 9"/>
          <p:cNvSpPr/>
          <p:nvPr/>
        </p:nvSpPr>
        <p:spPr>
          <a:xfrm>
            <a:off x="6985238" y="1090044"/>
            <a:ext cx="1400978" cy="1582196"/>
          </a:xfrm>
          <a:prstGeom prst="flowChartInternalStorag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Taggle </a:t>
            </a:r>
            <a:r>
              <a:rPr lang="en-US" dirty="0" err="1"/>
              <a:t>eWallet</a:t>
            </a:r>
            <a:endParaRPr lang="en-US" dirty="0"/>
          </a:p>
        </p:txBody>
      </p:sp>
      <p:sp>
        <p:nvSpPr>
          <p:cNvPr id="15" name="Document 14"/>
          <p:cNvSpPr/>
          <p:nvPr/>
        </p:nvSpPr>
        <p:spPr>
          <a:xfrm>
            <a:off x="4938639" y="1567644"/>
            <a:ext cx="759408" cy="960229"/>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t>eCoupon</a:t>
            </a:r>
            <a:endParaRPr lang="en-US" sz="1200" dirty="0"/>
          </a:p>
        </p:txBody>
      </p:sp>
      <p:sp>
        <p:nvSpPr>
          <p:cNvPr id="21" name="Document 20"/>
          <p:cNvSpPr/>
          <p:nvPr/>
        </p:nvSpPr>
        <p:spPr>
          <a:xfrm>
            <a:off x="8194092" y="4571999"/>
            <a:ext cx="759408" cy="960229"/>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REDEEM </a:t>
            </a:r>
            <a:r>
              <a:rPr lang="en-US" sz="1200" dirty="0" err="1"/>
              <a:t>eCoupon</a:t>
            </a:r>
            <a:endParaRPr lang="en-US" sz="1200" dirty="0"/>
          </a:p>
          <a:p>
            <a:pPr algn="ctr"/>
            <a:endParaRPr lang="en-US" sz="1200" dirty="0"/>
          </a:p>
        </p:txBody>
      </p:sp>
      <p:cxnSp>
        <p:nvCxnSpPr>
          <p:cNvPr id="25" name="Straight Arrow Connector 24"/>
          <p:cNvCxnSpPr>
            <a:cxnSpLocks/>
          </p:cNvCxnSpPr>
          <p:nvPr/>
        </p:nvCxnSpPr>
        <p:spPr>
          <a:xfrm>
            <a:off x="1419792" y="1662725"/>
            <a:ext cx="16274" cy="4236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3192518" y="1881142"/>
            <a:ext cx="17255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cxnSpLocks/>
          </p:cNvCxnSpPr>
          <p:nvPr/>
        </p:nvCxnSpPr>
        <p:spPr>
          <a:xfrm rot="10800000">
            <a:off x="1436066" y="4140243"/>
            <a:ext cx="5406008" cy="16091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cxnSpLocks/>
            <a:stCxn id="10" idx="2"/>
          </p:cNvCxnSpPr>
          <p:nvPr/>
        </p:nvCxnSpPr>
        <p:spPr>
          <a:xfrm>
            <a:off x="7685727" y="2672240"/>
            <a:ext cx="3710" cy="269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Document 50"/>
          <p:cNvSpPr/>
          <p:nvPr/>
        </p:nvSpPr>
        <p:spPr>
          <a:xfrm>
            <a:off x="4976923" y="3675473"/>
            <a:ext cx="759408" cy="96301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REDEEMED </a:t>
            </a:r>
            <a:r>
              <a:rPr lang="en-US" sz="1200" dirty="0" err="1"/>
              <a:t>eCoupon</a:t>
            </a:r>
            <a:endParaRPr lang="en-US" sz="1200" dirty="0"/>
          </a:p>
          <a:p>
            <a:pPr algn="ctr"/>
            <a:endParaRPr lang="en-US" sz="1200" dirty="0"/>
          </a:p>
        </p:txBody>
      </p:sp>
      <p:pic>
        <p:nvPicPr>
          <p:cNvPr id="53" name="Picture 52"/>
          <p:cNvPicPr>
            <a:picLocks noChangeAspect="1"/>
          </p:cNvPicPr>
          <p:nvPr/>
        </p:nvPicPr>
        <p:blipFill>
          <a:blip r:embed="rId3"/>
          <a:stretch>
            <a:fillRect/>
          </a:stretch>
        </p:blipFill>
        <p:spPr>
          <a:xfrm>
            <a:off x="4918075" y="4673911"/>
            <a:ext cx="438552" cy="480115"/>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AD843F1B-8253-B246-8B64-17151EF4CF0C}"/>
              </a:ext>
            </a:extLst>
          </p:cNvPr>
          <p:cNvPicPr>
            <a:picLocks noChangeAspect="1"/>
          </p:cNvPicPr>
          <p:nvPr/>
        </p:nvPicPr>
        <p:blipFill>
          <a:blip r:embed="rId4"/>
          <a:stretch>
            <a:fillRect/>
          </a:stretch>
        </p:blipFill>
        <p:spPr>
          <a:xfrm>
            <a:off x="241304" y="1483295"/>
            <a:ext cx="2891817" cy="1769582"/>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6B45777F-02AE-5E4F-A6F3-3DB0B6F0D1F5}"/>
              </a:ext>
            </a:extLst>
          </p:cNvPr>
          <p:cNvPicPr>
            <a:picLocks noChangeAspect="1"/>
          </p:cNvPicPr>
          <p:nvPr/>
        </p:nvPicPr>
        <p:blipFill>
          <a:blip r:embed="rId5"/>
          <a:stretch>
            <a:fillRect/>
          </a:stretch>
        </p:blipFill>
        <p:spPr>
          <a:xfrm>
            <a:off x="56596" y="2164665"/>
            <a:ext cx="2956343" cy="1582196"/>
          </a:xfrm>
          <a:prstGeom prst="rect">
            <a:avLst/>
          </a:prstGeom>
        </p:spPr>
      </p:pic>
      <p:sp>
        <p:nvSpPr>
          <p:cNvPr id="36" name="TextBox 35">
            <a:extLst>
              <a:ext uri="{FF2B5EF4-FFF2-40B4-BE49-F238E27FC236}">
                <a16:creationId xmlns:a16="http://schemas.microsoft.com/office/drawing/2014/main" id="{F74E60BD-B95C-6A41-B567-673A55FE256B}"/>
              </a:ext>
            </a:extLst>
          </p:cNvPr>
          <p:cNvSpPr txBox="1"/>
          <p:nvPr/>
        </p:nvSpPr>
        <p:spPr>
          <a:xfrm>
            <a:off x="4368992" y="2865198"/>
            <a:ext cx="1898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Taggle Portal</a:t>
            </a:r>
          </a:p>
        </p:txBody>
      </p:sp>
      <p:cxnSp>
        <p:nvCxnSpPr>
          <p:cNvPr id="50" name="Straight Arrow Connector 49">
            <a:extLst>
              <a:ext uri="{FF2B5EF4-FFF2-40B4-BE49-F238E27FC236}">
                <a16:creationId xmlns:a16="http://schemas.microsoft.com/office/drawing/2014/main" id="{0A4E0112-1060-9440-9696-120D4806BFD7}"/>
              </a:ext>
            </a:extLst>
          </p:cNvPr>
          <p:cNvCxnSpPr>
            <a:cxnSpLocks/>
          </p:cNvCxnSpPr>
          <p:nvPr/>
        </p:nvCxnSpPr>
        <p:spPr>
          <a:xfrm>
            <a:off x="5736331" y="1874554"/>
            <a:ext cx="12037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02647229-6DB5-8444-94E7-4BA175408D4A}"/>
              </a:ext>
            </a:extLst>
          </p:cNvPr>
          <p:cNvSpPr txBox="1"/>
          <p:nvPr/>
        </p:nvSpPr>
        <p:spPr>
          <a:xfrm>
            <a:off x="5318344" y="4673911"/>
            <a:ext cx="1192268" cy="276999"/>
          </a:xfrm>
          <a:prstGeom prst="rect">
            <a:avLst/>
          </a:prstGeom>
          <a:noFill/>
        </p:spPr>
        <p:txBody>
          <a:bodyPr wrap="square" rtlCol="0">
            <a:spAutoFit/>
          </a:bodyPr>
          <a:lstStyle/>
          <a:p>
            <a:r>
              <a:rPr lang="en-US" sz="1200" dirty="0"/>
              <a:t>Pharmacy ID</a:t>
            </a:r>
          </a:p>
        </p:txBody>
      </p:sp>
      <p:sp>
        <p:nvSpPr>
          <p:cNvPr id="17" name="TextBox 16">
            <a:extLst>
              <a:ext uri="{FF2B5EF4-FFF2-40B4-BE49-F238E27FC236}">
                <a16:creationId xmlns:a16="http://schemas.microsoft.com/office/drawing/2014/main" id="{4D5B080A-DAC8-B848-AD98-F5B13A879831}"/>
              </a:ext>
            </a:extLst>
          </p:cNvPr>
          <p:cNvSpPr txBox="1"/>
          <p:nvPr/>
        </p:nvSpPr>
        <p:spPr>
          <a:xfrm>
            <a:off x="486713" y="3770911"/>
            <a:ext cx="16567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Taggle WebApp</a:t>
            </a:r>
          </a:p>
        </p:txBody>
      </p:sp>
      <p:sp>
        <p:nvSpPr>
          <p:cNvPr id="19" name="TextBox 18">
            <a:extLst>
              <a:ext uri="{FF2B5EF4-FFF2-40B4-BE49-F238E27FC236}">
                <a16:creationId xmlns:a16="http://schemas.microsoft.com/office/drawing/2014/main" id="{40798F4C-599D-2C44-9A3D-7334AE045EA6}"/>
              </a:ext>
            </a:extLst>
          </p:cNvPr>
          <p:cNvSpPr txBox="1"/>
          <p:nvPr/>
        </p:nvSpPr>
        <p:spPr>
          <a:xfrm>
            <a:off x="6682499" y="2286963"/>
            <a:ext cx="200645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Taggle Mobile App</a:t>
            </a:r>
          </a:p>
        </p:txBody>
      </p:sp>
      <p:sp>
        <p:nvSpPr>
          <p:cNvPr id="4" name="TextBox 3">
            <a:extLst>
              <a:ext uri="{FF2B5EF4-FFF2-40B4-BE49-F238E27FC236}">
                <a16:creationId xmlns:a16="http://schemas.microsoft.com/office/drawing/2014/main" id="{E1A4AEC8-29C6-B142-8CB7-15BFC964F441}"/>
              </a:ext>
            </a:extLst>
          </p:cNvPr>
          <p:cNvSpPr txBox="1"/>
          <p:nvPr/>
        </p:nvSpPr>
        <p:spPr>
          <a:xfrm>
            <a:off x="3069740" y="472888"/>
            <a:ext cx="2095665" cy="3016210"/>
          </a:xfrm>
          <a:prstGeom prst="rect">
            <a:avLst/>
          </a:prstGeom>
          <a:noFill/>
        </p:spPr>
        <p:txBody>
          <a:bodyPr wrap="square" rtlCol="0">
            <a:spAutoFit/>
          </a:bodyPr>
          <a:lstStyle/>
          <a:p>
            <a:r>
              <a:rPr lang="en-US" dirty="0"/>
              <a:t>Taggle API</a:t>
            </a:r>
          </a:p>
          <a:p>
            <a:pPr marL="285750" indent="-285750">
              <a:buFontTx/>
              <a:buChar char="-"/>
            </a:pPr>
            <a:r>
              <a:rPr lang="en-US" sz="1400" dirty="0"/>
              <a:t>MSW/Clinician Account Login</a:t>
            </a:r>
          </a:p>
          <a:p>
            <a:pPr marL="285750" indent="-285750">
              <a:buFontTx/>
              <a:buChar char="-"/>
            </a:pPr>
            <a:r>
              <a:rPr lang="en-US" sz="1400" dirty="0"/>
              <a:t>Retrieve Patient Info</a:t>
            </a:r>
          </a:p>
          <a:p>
            <a:pPr marL="285750" indent="-285750">
              <a:buFontTx/>
              <a:buChar char="-"/>
            </a:pPr>
            <a:r>
              <a:rPr lang="en-US" sz="1400" dirty="0"/>
              <a:t>Assign Subsidy</a:t>
            </a:r>
          </a:p>
          <a:p>
            <a:pPr marL="285750" indent="-285750">
              <a:buFontTx/>
              <a:buChar char="-"/>
            </a:pPr>
            <a:r>
              <a:rPr lang="en-US" sz="1400" dirty="0"/>
              <a:t>Retrieve  Voucher</a:t>
            </a:r>
          </a:p>
          <a:p>
            <a:pPr marL="285750" indent="-285750">
              <a:buFontTx/>
              <a:buChar char="-"/>
            </a:pPr>
            <a:r>
              <a:rPr lang="en-US" sz="1400" dirty="0"/>
              <a:t>Create Voucher</a:t>
            </a:r>
          </a:p>
          <a:p>
            <a:pPr marL="285750" indent="-285750">
              <a:buFontTx/>
              <a:buChar char="-"/>
            </a:pPr>
            <a:r>
              <a:rPr lang="en-US" sz="1400" dirty="0"/>
              <a:t>Issue Voucher</a:t>
            </a:r>
          </a:p>
          <a:p>
            <a:pPr marL="285750" indent="-285750">
              <a:buFontTx/>
              <a:buChar char="-"/>
            </a:pPr>
            <a:r>
              <a:rPr lang="en-US" sz="1400" dirty="0"/>
              <a:t>Edit/Delete Voucher</a:t>
            </a:r>
          </a:p>
          <a:p>
            <a:pPr marL="285750" indent="-285750">
              <a:buFontTx/>
              <a:buChar char="-"/>
            </a:pPr>
            <a:r>
              <a:rPr lang="en-US" sz="1400" dirty="0"/>
              <a:t>Create Packages</a:t>
            </a:r>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dirty="0"/>
          </a:p>
        </p:txBody>
      </p:sp>
      <p:sp>
        <p:nvSpPr>
          <p:cNvPr id="23" name="TextBox 22">
            <a:extLst>
              <a:ext uri="{FF2B5EF4-FFF2-40B4-BE49-F238E27FC236}">
                <a16:creationId xmlns:a16="http://schemas.microsoft.com/office/drawing/2014/main" id="{1DB0EAF4-12DB-1E41-A9AE-D4CE14A075C9}"/>
              </a:ext>
            </a:extLst>
          </p:cNvPr>
          <p:cNvSpPr txBox="1"/>
          <p:nvPr/>
        </p:nvSpPr>
        <p:spPr>
          <a:xfrm>
            <a:off x="5590062" y="279875"/>
            <a:ext cx="2095665" cy="2585323"/>
          </a:xfrm>
          <a:prstGeom prst="rect">
            <a:avLst/>
          </a:prstGeom>
          <a:noFill/>
        </p:spPr>
        <p:txBody>
          <a:bodyPr wrap="square" rtlCol="0">
            <a:spAutoFit/>
          </a:bodyPr>
          <a:lstStyle/>
          <a:p>
            <a:r>
              <a:rPr lang="en-US" dirty="0"/>
              <a:t>Taggle API</a:t>
            </a:r>
          </a:p>
          <a:p>
            <a:pPr marL="285750" indent="-285750">
              <a:buFontTx/>
              <a:buChar char="-"/>
            </a:pPr>
            <a:r>
              <a:rPr lang="en-US" sz="1400" dirty="0"/>
              <a:t>Patient Account Login</a:t>
            </a:r>
          </a:p>
          <a:p>
            <a:pPr marL="285750" indent="-285750">
              <a:buFontTx/>
              <a:buChar char="-"/>
            </a:pPr>
            <a:r>
              <a:rPr lang="en-US" sz="1400" dirty="0"/>
              <a:t>Retrieve Patient Info</a:t>
            </a:r>
          </a:p>
          <a:p>
            <a:pPr marL="285750" indent="-285750">
              <a:buFontTx/>
              <a:buChar char="-"/>
            </a:pPr>
            <a:r>
              <a:rPr lang="en-US" sz="1400" dirty="0"/>
              <a:t>Retrieve/ Vouchers</a:t>
            </a:r>
          </a:p>
          <a:p>
            <a:pPr marL="285750" indent="-285750">
              <a:buFontTx/>
              <a:buChar char="-"/>
            </a:pPr>
            <a:r>
              <a:rPr lang="en-US" sz="1400" dirty="0"/>
              <a:t>Display Voucher</a:t>
            </a:r>
          </a:p>
          <a:p>
            <a:pPr marL="285750" indent="-285750">
              <a:buFontTx/>
              <a:buChar char="-"/>
            </a:pPr>
            <a:r>
              <a:rPr lang="en-US" sz="1400" dirty="0"/>
              <a:t>Edit Voucher Item Quantity for Purchases</a:t>
            </a:r>
          </a:p>
          <a:p>
            <a:pPr marL="285750" indent="-285750">
              <a:buFontTx/>
              <a:buChar char="-"/>
            </a:pPr>
            <a:r>
              <a:rPr lang="en-US" sz="1400" dirty="0"/>
              <a:t>Redeem Voucher</a:t>
            </a:r>
          </a:p>
          <a:p>
            <a:pPr marL="285750" indent="-285750">
              <a:buFontTx/>
              <a:buChar char="-"/>
            </a:pPr>
            <a:endParaRPr lang="en-US" sz="1400" dirty="0"/>
          </a:p>
          <a:p>
            <a:pPr marL="285750" indent="-285750">
              <a:buFontTx/>
              <a:buChar char="-"/>
            </a:pPr>
            <a:endParaRPr lang="en-US" dirty="0"/>
          </a:p>
        </p:txBody>
      </p:sp>
    </p:spTree>
    <p:extLst>
      <p:ext uri="{BB962C8B-B14F-4D97-AF65-F5344CB8AC3E}">
        <p14:creationId xmlns:p14="http://schemas.microsoft.com/office/powerpoint/2010/main" val="328322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8"/>
          <p:cNvPicPr preferRelativeResize="0"/>
          <p:nvPr/>
        </p:nvPicPr>
        <p:blipFill>
          <a:blip r:embed="rId3">
            <a:alphaModFix/>
          </a:blip>
          <a:stretch>
            <a:fillRect/>
          </a:stretch>
        </p:blipFill>
        <p:spPr>
          <a:xfrm>
            <a:off x="125531" y="1002891"/>
            <a:ext cx="1921800" cy="4113770"/>
          </a:xfrm>
          <a:prstGeom prst="rect">
            <a:avLst/>
          </a:prstGeom>
          <a:noFill/>
          <a:ln>
            <a:noFill/>
          </a:ln>
        </p:spPr>
      </p:pic>
      <p:sp>
        <p:nvSpPr>
          <p:cNvPr id="129" name="Google Shape;129;p18"/>
          <p:cNvSpPr txBox="1">
            <a:spLocks noGrp="1"/>
          </p:cNvSpPr>
          <p:nvPr>
            <p:ph type="title"/>
          </p:nvPr>
        </p:nvSpPr>
        <p:spPr>
          <a:xfrm>
            <a:off x="457200" y="32221"/>
            <a:ext cx="8229600" cy="952500"/>
          </a:xfrm>
          <a:prstGeom prst="rect">
            <a:avLst/>
          </a:prstGeom>
          <a:noFill/>
          <a:ln>
            <a:noFill/>
          </a:ln>
        </p:spPr>
        <p:txBody>
          <a:bodyPr spcFirstLastPara="1" vert="horz" wrap="square" lIns="68569" tIns="34275" rIns="68569" bIns="34275" rtlCol="0" anchor="ctr" anchorCtr="0">
            <a:noAutofit/>
          </a:bodyPr>
          <a:lstStyle/>
          <a:p>
            <a:pPr algn="l">
              <a:lnSpc>
                <a:spcPct val="90000"/>
              </a:lnSpc>
              <a:spcBef>
                <a:spcPts val="0"/>
              </a:spcBef>
              <a:buClr>
                <a:schemeClr val="dk1"/>
              </a:buClr>
              <a:buSzPts val="4400"/>
            </a:pPr>
            <a:r>
              <a:rPr lang="en-US" sz="3200" dirty="0">
                <a:latin typeface="Tahoma"/>
                <a:ea typeface="Tahoma"/>
                <a:cs typeface="Tahoma"/>
                <a:sym typeface="Tahoma"/>
              </a:rPr>
              <a:t>First Time User Experience (FTUE) - </a:t>
            </a:r>
            <a:r>
              <a:rPr lang="en-US" sz="3200" dirty="0" err="1">
                <a:latin typeface="Tahoma"/>
                <a:ea typeface="Tahoma"/>
                <a:cs typeface="Tahoma"/>
                <a:sym typeface="Tahoma"/>
              </a:rPr>
              <a:t>QnA</a:t>
            </a:r>
            <a:endParaRPr sz="3200" dirty="0"/>
          </a:p>
        </p:txBody>
      </p:sp>
      <p:sp>
        <p:nvSpPr>
          <p:cNvPr id="130" name="Google Shape;130;p18"/>
          <p:cNvSpPr txBox="1"/>
          <p:nvPr/>
        </p:nvSpPr>
        <p:spPr>
          <a:xfrm>
            <a:off x="2448225" y="1524458"/>
            <a:ext cx="6047780" cy="2666084"/>
          </a:xfrm>
          <a:prstGeom prst="rect">
            <a:avLst/>
          </a:prstGeom>
          <a:noFill/>
          <a:ln>
            <a:noFill/>
          </a:ln>
        </p:spPr>
        <p:txBody>
          <a:bodyPr spcFirstLastPara="1" wrap="square" lIns="68569" tIns="34275" rIns="68569" bIns="34275" anchor="t" anchorCtr="0">
            <a:spAutoFit/>
          </a:bodyPr>
          <a:lstStyle/>
          <a:p>
            <a:r>
              <a:rPr lang="en-US" sz="1125" b="1" dirty="0">
                <a:solidFill>
                  <a:schemeClr val="dk1"/>
                </a:solidFill>
                <a:latin typeface="Tahoma"/>
                <a:ea typeface="Tahoma"/>
                <a:cs typeface="Tahoma"/>
                <a:sym typeface="Tahoma"/>
              </a:rPr>
              <a:t>FTUE (last question)</a:t>
            </a:r>
            <a:endParaRPr sz="1125" b="1"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dirty="0">
                <a:solidFill>
                  <a:schemeClr val="dk1"/>
                </a:solidFill>
                <a:latin typeface="Tahoma"/>
                <a:ea typeface="Tahoma"/>
                <a:cs typeface="Tahoma"/>
                <a:sym typeface="Tahoma"/>
              </a:rPr>
              <a:t>For new users of HAP, part of the onboarding process is answering the FTUE </a:t>
            </a:r>
            <a:r>
              <a:rPr lang="en-US" sz="1125" dirty="0" err="1">
                <a:solidFill>
                  <a:schemeClr val="dk1"/>
                </a:solidFill>
                <a:latin typeface="Tahoma"/>
                <a:ea typeface="Tahoma"/>
                <a:cs typeface="Tahoma"/>
                <a:sym typeface="Tahoma"/>
              </a:rPr>
              <a:t>QnA</a:t>
            </a:r>
            <a:r>
              <a:rPr lang="en-US" sz="1125" dirty="0">
                <a:solidFill>
                  <a:schemeClr val="dk1"/>
                </a:solidFill>
                <a:latin typeface="Tahoma"/>
                <a:ea typeface="Tahoma"/>
                <a:cs typeface="Tahoma"/>
                <a:sym typeface="Tahoma"/>
              </a:rPr>
              <a:t>. </a:t>
            </a:r>
            <a:endParaRPr sz="1125"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dirty="0">
                <a:solidFill>
                  <a:schemeClr val="dk1"/>
                </a:solidFill>
                <a:latin typeface="Tahoma"/>
                <a:ea typeface="Tahoma"/>
                <a:cs typeface="Tahoma"/>
                <a:sym typeface="Tahoma"/>
              </a:rPr>
              <a:t>Last question in FTUE is “How may we serve you today?” This page will provide new users a shortcut for them to directly dive into the journeys they desired.</a:t>
            </a:r>
            <a:endParaRPr sz="1125"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dirty="0">
                <a:solidFill>
                  <a:schemeClr val="dk1"/>
                </a:solidFill>
                <a:latin typeface="Tahoma"/>
                <a:ea typeface="Tahoma"/>
                <a:cs typeface="Tahoma"/>
                <a:sym typeface="Tahoma"/>
              </a:rPr>
              <a:t>For Wellness journey, user’s entry point to the journey will be selecting: </a:t>
            </a:r>
            <a:endParaRPr sz="1125" dirty="0">
              <a:latin typeface="Tahoma"/>
              <a:ea typeface="Tahoma"/>
              <a:cs typeface="Tahoma"/>
              <a:sym typeface="Tahoma"/>
            </a:endParaRPr>
          </a:p>
          <a:p>
            <a:pPr marL="685800" lvl="1" indent="-242888">
              <a:buSzPts val="1500"/>
              <a:buFont typeface="Tahoma"/>
              <a:buChar char="○"/>
            </a:pPr>
            <a:r>
              <a:rPr lang="en-US" sz="1125" b="1" dirty="0">
                <a:latin typeface="Tahoma"/>
                <a:ea typeface="Tahoma"/>
                <a:cs typeface="Tahoma"/>
                <a:sym typeface="Tahoma"/>
              </a:rPr>
              <a:t>I would like to start my wellness journey</a:t>
            </a:r>
            <a:endParaRPr sz="1125" b="1" dirty="0">
              <a:latin typeface="Tahoma"/>
              <a:ea typeface="Tahoma"/>
              <a:cs typeface="Tahoma"/>
              <a:sym typeface="Tahoma"/>
            </a:endParaRPr>
          </a:p>
          <a:p>
            <a:pPr marL="342900" indent="-242888">
              <a:buSzPts val="1500"/>
              <a:buFont typeface="Tahoma"/>
              <a:buChar char="●"/>
            </a:pPr>
            <a:r>
              <a:rPr lang="en-US" sz="1125" dirty="0">
                <a:latin typeface="Tahoma"/>
                <a:ea typeface="Tahoma"/>
                <a:cs typeface="Tahoma"/>
                <a:sym typeface="Tahoma"/>
              </a:rPr>
              <a:t>Upon tap of </a:t>
            </a:r>
            <a:r>
              <a:rPr lang="en-US" sz="1125" b="1" dirty="0">
                <a:latin typeface="Tahoma"/>
                <a:ea typeface="Tahoma"/>
                <a:cs typeface="Tahoma"/>
                <a:sym typeface="Tahoma"/>
              </a:rPr>
              <a:t>Start</a:t>
            </a:r>
            <a:r>
              <a:rPr lang="en-US" sz="1125" dirty="0">
                <a:latin typeface="Tahoma"/>
                <a:ea typeface="Tahoma"/>
                <a:cs typeface="Tahoma"/>
                <a:sym typeface="Tahoma"/>
              </a:rPr>
              <a:t>, user will be directed to FTUE completion page.</a:t>
            </a:r>
            <a:endParaRPr sz="1125" dirty="0">
              <a:latin typeface="Tahoma"/>
              <a:ea typeface="Tahoma"/>
              <a:cs typeface="Tahoma"/>
              <a:sym typeface="Tahoma"/>
            </a:endParaRPr>
          </a:p>
          <a:p>
            <a:r>
              <a:rPr lang="en-US" sz="1125" dirty="0">
                <a:latin typeface="Tahoma"/>
                <a:ea typeface="Tahoma"/>
                <a:cs typeface="Tahoma"/>
                <a:sym typeface="Tahoma"/>
              </a:rPr>
              <a:t>	</a:t>
            </a:r>
            <a:endParaRPr sz="1125" dirty="0">
              <a:latin typeface="Tahoma"/>
              <a:ea typeface="Tahoma"/>
              <a:cs typeface="Tahoma"/>
              <a:sym typeface="Tahoma"/>
            </a:endParaRPr>
          </a:p>
          <a:p>
            <a:pPr>
              <a:buClr>
                <a:schemeClr val="dk1"/>
              </a:buClr>
              <a:buSzPts val="1100"/>
            </a:pPr>
            <a:r>
              <a:rPr lang="en-US" sz="1125" b="1" dirty="0">
                <a:solidFill>
                  <a:schemeClr val="dk1"/>
                </a:solidFill>
                <a:latin typeface="Tahoma"/>
                <a:ea typeface="Tahoma"/>
                <a:cs typeface="Tahoma"/>
                <a:sym typeface="Tahoma"/>
              </a:rPr>
              <a:t>FTUE Completion</a:t>
            </a:r>
            <a:endParaRPr sz="1125" b="1"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dirty="0">
                <a:solidFill>
                  <a:schemeClr val="dk1"/>
                </a:solidFill>
                <a:latin typeface="Tahoma"/>
                <a:ea typeface="Tahoma"/>
                <a:cs typeface="Tahoma"/>
                <a:sym typeface="Tahoma"/>
              </a:rPr>
              <a:t>After successfully completing the FTUE </a:t>
            </a:r>
            <a:r>
              <a:rPr lang="en-US" sz="1125" dirty="0" err="1">
                <a:solidFill>
                  <a:schemeClr val="dk1"/>
                </a:solidFill>
                <a:latin typeface="Tahoma"/>
                <a:ea typeface="Tahoma"/>
                <a:cs typeface="Tahoma"/>
                <a:sym typeface="Tahoma"/>
              </a:rPr>
              <a:t>QnA</a:t>
            </a:r>
            <a:r>
              <a:rPr lang="en-US" sz="1125" dirty="0">
                <a:solidFill>
                  <a:schemeClr val="dk1"/>
                </a:solidFill>
                <a:latin typeface="Tahoma"/>
                <a:ea typeface="Tahoma"/>
                <a:cs typeface="Tahoma"/>
                <a:sym typeface="Tahoma"/>
              </a:rPr>
              <a:t>, this page will be displayed to inform user that he/she already have completed the initial setup.</a:t>
            </a:r>
            <a:endParaRPr sz="1125"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dirty="0">
                <a:solidFill>
                  <a:schemeClr val="dk1"/>
                </a:solidFill>
                <a:latin typeface="Tahoma"/>
                <a:ea typeface="Tahoma"/>
                <a:cs typeface="Tahoma"/>
                <a:sym typeface="Tahoma"/>
              </a:rPr>
              <a:t>Upon tap of </a:t>
            </a:r>
            <a:r>
              <a:rPr lang="en-US" sz="1125" b="1" dirty="0">
                <a:solidFill>
                  <a:schemeClr val="dk1"/>
                </a:solidFill>
                <a:latin typeface="Tahoma"/>
                <a:ea typeface="Tahoma"/>
                <a:cs typeface="Tahoma"/>
                <a:sym typeface="Tahoma"/>
              </a:rPr>
              <a:t>Continue</a:t>
            </a:r>
            <a:r>
              <a:rPr lang="en-US" sz="1125" dirty="0">
                <a:solidFill>
                  <a:schemeClr val="dk1"/>
                </a:solidFill>
                <a:latin typeface="Tahoma"/>
                <a:ea typeface="Tahoma"/>
                <a:cs typeface="Tahoma"/>
                <a:sym typeface="Tahoma"/>
              </a:rPr>
              <a:t>, user will be directed to the journey selected on the previous page, “</a:t>
            </a:r>
            <a:r>
              <a:rPr lang="en-US" sz="1125" b="1" dirty="0">
                <a:solidFill>
                  <a:schemeClr val="dk1"/>
                </a:solidFill>
                <a:latin typeface="Tahoma"/>
                <a:ea typeface="Tahoma"/>
                <a:cs typeface="Tahoma"/>
                <a:sym typeface="Tahoma"/>
              </a:rPr>
              <a:t>I would like to start my wellness journey”</a:t>
            </a:r>
            <a:endParaRPr sz="1125" b="1" dirty="0">
              <a:solidFill>
                <a:schemeClr val="dk1"/>
              </a:solidFill>
              <a:latin typeface="Tahoma"/>
              <a:ea typeface="Tahoma"/>
              <a:cs typeface="Tahoma"/>
              <a:sym typeface="Tahoma"/>
            </a:endParaRPr>
          </a:p>
          <a:p>
            <a:pPr marL="342900" indent="-242888">
              <a:buClr>
                <a:schemeClr val="dk1"/>
              </a:buClr>
              <a:buSzPts val="1500"/>
              <a:buFont typeface="Tahoma"/>
              <a:buChar char="●"/>
            </a:pPr>
            <a:r>
              <a:rPr lang="en-US" sz="1125" b="1" dirty="0">
                <a:solidFill>
                  <a:schemeClr val="dk1"/>
                </a:solidFill>
                <a:latin typeface="Tahoma"/>
                <a:ea typeface="Tahoma"/>
                <a:cs typeface="Tahoma"/>
                <a:sym typeface="Tahoma"/>
              </a:rPr>
              <a:t>To start the wellness journey, </a:t>
            </a:r>
            <a:r>
              <a:rPr lang="en-US" sz="1125" dirty="0">
                <a:solidFill>
                  <a:schemeClr val="dk1"/>
                </a:solidFill>
                <a:latin typeface="Tahoma"/>
                <a:ea typeface="Tahoma"/>
                <a:cs typeface="Tahoma"/>
                <a:sym typeface="Tahoma"/>
              </a:rPr>
              <a:t>user will initially be invited to do a </a:t>
            </a:r>
            <a:r>
              <a:rPr lang="en-US" sz="1125" dirty="0" err="1">
                <a:solidFill>
                  <a:schemeClr val="dk1"/>
                </a:solidFill>
                <a:latin typeface="Tahoma"/>
                <a:ea typeface="Tahoma"/>
                <a:cs typeface="Tahoma"/>
                <a:sym typeface="Tahoma"/>
              </a:rPr>
              <a:t>Singpass</a:t>
            </a:r>
            <a:r>
              <a:rPr lang="en-US" sz="1125" dirty="0">
                <a:solidFill>
                  <a:schemeClr val="dk1"/>
                </a:solidFill>
                <a:latin typeface="Tahoma"/>
                <a:ea typeface="Tahoma"/>
                <a:cs typeface="Tahoma"/>
                <a:sym typeface="Tahoma"/>
              </a:rPr>
              <a:t> login in order to create a user profile for personalization of the journey contents and flow.</a:t>
            </a:r>
            <a:endParaRPr sz="1125" dirty="0">
              <a:solidFill>
                <a:schemeClr val="dk1"/>
              </a:solidFill>
              <a:latin typeface="Tahoma"/>
              <a:ea typeface="Tahoma"/>
              <a:cs typeface="Tahoma"/>
              <a:sym typeface="Tahoma"/>
            </a:endParaRPr>
          </a:p>
        </p:txBody>
      </p:sp>
      <p:sp>
        <p:nvSpPr>
          <p:cNvPr id="131" name="Google Shape;131;p18"/>
          <p:cNvSpPr txBox="1"/>
          <p:nvPr/>
        </p:nvSpPr>
        <p:spPr>
          <a:xfrm>
            <a:off x="2448225" y="4407281"/>
            <a:ext cx="1460025" cy="34622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69" tIns="68569" rIns="68569" bIns="68569" anchor="t" anchorCtr="0">
            <a:spAutoFit/>
          </a:bodyPr>
          <a:lstStyle/>
          <a:p>
            <a:endParaRPr sz="1350">
              <a:latin typeface="Calibri"/>
              <a:ea typeface="Calibri"/>
              <a:cs typeface="Calibri"/>
              <a:sym typeface="Calibri"/>
            </a:endParaRPr>
          </a:p>
        </p:txBody>
      </p:sp>
      <p:sp>
        <p:nvSpPr>
          <p:cNvPr id="132" name="Google Shape;132;p18"/>
          <p:cNvSpPr/>
          <p:nvPr/>
        </p:nvSpPr>
        <p:spPr>
          <a:xfrm>
            <a:off x="176194" y="4051875"/>
            <a:ext cx="1820475" cy="300150"/>
          </a:xfrm>
          <a:prstGeom prst="rect">
            <a:avLst/>
          </a:prstGeom>
          <a:noFill/>
          <a:ln w="19050" cap="flat" cmpd="sng">
            <a:solidFill>
              <a:srgbClr val="0000FF"/>
            </a:solidFill>
            <a:prstDash val="solid"/>
            <a:round/>
            <a:headEnd type="none" w="sm" len="sm"/>
            <a:tailEnd type="none" w="sm" len="sm"/>
          </a:ln>
        </p:spPr>
        <p:txBody>
          <a:bodyPr spcFirstLastPara="1" wrap="square" lIns="68569" tIns="68569" rIns="68569" bIns="68569" anchor="ctr" anchorCtr="0">
            <a:noAutofit/>
          </a:bodyPr>
          <a:lstStyle/>
          <a:p>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364725" y="1006085"/>
            <a:ext cx="1945575" cy="4221428"/>
          </a:xfrm>
          <a:prstGeom prst="rect">
            <a:avLst/>
          </a:prstGeom>
          <a:noFill/>
          <a:ln>
            <a:noFill/>
          </a:ln>
        </p:spPr>
      </p:pic>
      <p:sp>
        <p:nvSpPr>
          <p:cNvPr id="139" name="Google Shape;139;p19"/>
          <p:cNvSpPr txBox="1">
            <a:spLocks noGrp="1"/>
          </p:cNvSpPr>
          <p:nvPr>
            <p:ph type="title"/>
          </p:nvPr>
        </p:nvSpPr>
        <p:spPr>
          <a:xfrm>
            <a:off x="325000" y="72597"/>
            <a:ext cx="8908256" cy="589360"/>
          </a:xfrm>
          <a:prstGeom prst="rect">
            <a:avLst/>
          </a:prstGeom>
          <a:noFill/>
          <a:ln>
            <a:noFill/>
          </a:ln>
        </p:spPr>
        <p:txBody>
          <a:bodyPr spcFirstLastPara="1" vert="horz" wrap="square" lIns="68569" tIns="34275" rIns="68569" bIns="34275" rtlCol="0" anchor="ctr" anchorCtr="0">
            <a:noAutofit/>
          </a:bodyPr>
          <a:lstStyle/>
          <a:p>
            <a:pPr>
              <a:spcBef>
                <a:spcPts val="0"/>
              </a:spcBef>
              <a:buClr>
                <a:schemeClr val="dk1"/>
              </a:buClr>
              <a:buSzPts val="4400"/>
            </a:pPr>
            <a:r>
              <a:rPr lang="en-US" sz="3200" dirty="0" err="1">
                <a:latin typeface="Tahoma"/>
                <a:ea typeface="Tahoma"/>
                <a:cs typeface="Tahoma"/>
                <a:sym typeface="Tahoma"/>
              </a:rPr>
              <a:t>Singpass</a:t>
            </a:r>
            <a:r>
              <a:rPr lang="en-US" sz="3200" dirty="0">
                <a:latin typeface="Tahoma"/>
                <a:ea typeface="Tahoma"/>
                <a:cs typeface="Tahoma"/>
                <a:sym typeface="Tahoma"/>
              </a:rPr>
              <a:t> Login</a:t>
            </a:r>
            <a:endParaRPr sz="3200" dirty="0">
              <a:latin typeface="Tahoma"/>
              <a:ea typeface="Tahoma"/>
              <a:cs typeface="Tahoma"/>
            </a:endParaRPr>
          </a:p>
        </p:txBody>
      </p:sp>
      <p:sp>
        <p:nvSpPr>
          <p:cNvPr id="140" name="Google Shape;140;p19"/>
          <p:cNvSpPr txBox="1"/>
          <p:nvPr/>
        </p:nvSpPr>
        <p:spPr>
          <a:xfrm>
            <a:off x="2627044" y="1206150"/>
            <a:ext cx="5896125" cy="2686859"/>
          </a:xfrm>
          <a:prstGeom prst="rect">
            <a:avLst/>
          </a:prstGeom>
          <a:noFill/>
          <a:ln>
            <a:noFill/>
          </a:ln>
        </p:spPr>
        <p:txBody>
          <a:bodyPr spcFirstLastPara="1" wrap="square" lIns="68569" tIns="34275" rIns="68569" bIns="34275" anchor="t" anchorCtr="0">
            <a:spAutoFit/>
          </a:bodyPr>
          <a:lstStyle/>
          <a:p>
            <a:r>
              <a:rPr lang="en-US" sz="1350" b="1">
                <a:latin typeface="Tahoma"/>
                <a:ea typeface="Tahoma"/>
                <a:cs typeface="Tahoma"/>
                <a:sym typeface="Tahoma"/>
              </a:rPr>
              <a:t>Singpass Login</a:t>
            </a:r>
            <a:endParaRPr sz="1350" b="1">
              <a:latin typeface="Tahoma"/>
              <a:ea typeface="Tahoma"/>
              <a:cs typeface="Tahoma"/>
              <a:sym typeface="Tahoma"/>
            </a:endParaRPr>
          </a:p>
          <a:p>
            <a:pPr indent="342900"/>
            <a:r>
              <a:rPr lang="en-US" sz="1350">
                <a:latin typeface="Tahoma"/>
                <a:ea typeface="Tahoma"/>
                <a:cs typeface="Tahoma"/>
                <a:sym typeface="Tahoma"/>
              </a:rPr>
              <a:t>Once the user has successfully logged in, next page that will be displayed is the </a:t>
            </a:r>
            <a:r>
              <a:rPr lang="en-US" sz="1350" b="1">
                <a:latin typeface="Tahoma"/>
                <a:ea typeface="Tahoma"/>
                <a:cs typeface="Tahoma"/>
                <a:sym typeface="Tahoma"/>
              </a:rPr>
              <a:t>Experience Customization Survey.</a:t>
            </a:r>
            <a:endParaRPr sz="1350" b="1">
              <a:latin typeface="Tahoma"/>
              <a:ea typeface="Tahoma"/>
              <a:cs typeface="Tahoma"/>
              <a:sym typeface="Tahoma"/>
            </a:endParaRPr>
          </a:p>
          <a:p>
            <a:endParaRPr sz="1350" b="1">
              <a:latin typeface="Tahoma"/>
              <a:ea typeface="Tahoma"/>
              <a:cs typeface="Tahoma"/>
              <a:sym typeface="Tahoma"/>
            </a:endParaRPr>
          </a:p>
          <a:p>
            <a:r>
              <a:rPr lang="en-US" sz="1350" b="1">
                <a:solidFill>
                  <a:schemeClr val="dk1"/>
                </a:solidFill>
                <a:latin typeface="Tahoma"/>
                <a:ea typeface="Tahoma"/>
                <a:cs typeface="Tahoma"/>
                <a:sym typeface="Tahoma"/>
              </a:rPr>
              <a:t>Proceed without login</a:t>
            </a:r>
            <a:endParaRPr sz="1350" b="1">
              <a:latin typeface="Tahoma"/>
              <a:ea typeface="Tahoma"/>
              <a:cs typeface="Tahoma"/>
              <a:sym typeface="Tahoma"/>
            </a:endParaRPr>
          </a:p>
          <a:p>
            <a:pPr indent="342900"/>
            <a:r>
              <a:rPr lang="en-US" sz="1350">
                <a:latin typeface="Tahoma"/>
                <a:ea typeface="Tahoma"/>
                <a:cs typeface="Tahoma"/>
                <a:sym typeface="Tahoma"/>
              </a:rPr>
              <a:t>If the user chose to </a:t>
            </a:r>
            <a:r>
              <a:rPr lang="en-US" sz="1350">
                <a:solidFill>
                  <a:schemeClr val="dk1"/>
                </a:solidFill>
                <a:latin typeface="Tahoma"/>
                <a:ea typeface="Tahoma"/>
                <a:cs typeface="Tahoma"/>
                <a:sym typeface="Tahoma"/>
              </a:rPr>
              <a:t>Proceed without login</a:t>
            </a:r>
            <a:r>
              <a:rPr lang="en-US" sz="1350">
                <a:latin typeface="Tahoma"/>
                <a:ea typeface="Tahoma"/>
                <a:cs typeface="Tahoma"/>
                <a:sym typeface="Tahoma"/>
              </a:rPr>
              <a:t>, he/she will be directed to </a:t>
            </a:r>
            <a:r>
              <a:rPr lang="en-US" sz="1350" b="1">
                <a:latin typeface="Tahoma"/>
                <a:ea typeface="Tahoma"/>
                <a:cs typeface="Tahoma"/>
                <a:sym typeface="Tahoma"/>
              </a:rPr>
              <a:t>My Learning</a:t>
            </a:r>
            <a:r>
              <a:rPr lang="en-US" sz="1350">
                <a:latin typeface="Tahoma"/>
                <a:ea typeface="Tahoma"/>
                <a:cs typeface="Tahoma"/>
                <a:sym typeface="Tahoma"/>
              </a:rPr>
              <a:t> page without any personalization.</a:t>
            </a:r>
            <a:endParaRPr sz="1350">
              <a:latin typeface="Tahoma"/>
              <a:ea typeface="Tahoma"/>
              <a:cs typeface="Tahoma"/>
              <a:sym typeface="Tahoma"/>
            </a:endParaRPr>
          </a:p>
          <a:p>
            <a:endParaRPr sz="1350">
              <a:latin typeface="Tahoma"/>
              <a:ea typeface="Tahoma"/>
              <a:cs typeface="Tahoma"/>
              <a:sym typeface="Tahoma"/>
            </a:endParaRPr>
          </a:p>
          <a:p>
            <a:pPr>
              <a:lnSpc>
                <a:spcPct val="115000"/>
              </a:lnSpc>
            </a:pPr>
            <a:endParaRPr sz="1350">
              <a:solidFill>
                <a:schemeClr val="dk1"/>
              </a:solidFill>
              <a:latin typeface="Tahoma"/>
              <a:ea typeface="Tahoma"/>
              <a:cs typeface="Tahoma"/>
              <a:sym typeface="Tahoma"/>
            </a:endParaRPr>
          </a:p>
          <a:p>
            <a:pPr>
              <a:lnSpc>
                <a:spcPct val="115000"/>
              </a:lnSpc>
            </a:pPr>
            <a:r>
              <a:rPr lang="en-US" sz="1350">
                <a:solidFill>
                  <a:schemeClr val="dk1"/>
                </a:solidFill>
                <a:latin typeface="Tahoma"/>
                <a:ea typeface="Tahoma"/>
                <a:cs typeface="Tahoma"/>
                <a:sym typeface="Tahoma"/>
              </a:rPr>
              <a:t>My Learning page is for everyone. All general contents can be explored by the user but other functionalities which requires user profile like set goal, log mood, etc will not be available for users who is not logged in. </a:t>
            </a:r>
            <a:r>
              <a:rPr lang="en-US" sz="1350">
                <a:latin typeface="Tahoma"/>
                <a:ea typeface="Tahoma"/>
                <a:cs typeface="Tahoma"/>
                <a:sym typeface="Tahoma"/>
              </a:rPr>
              <a:t>	</a:t>
            </a:r>
            <a:endParaRPr sz="1350">
              <a:latin typeface="Tahoma"/>
              <a:ea typeface="Tahoma"/>
              <a:cs typeface="Tahoma"/>
              <a:sym typeface="Tahoma"/>
            </a:endParaRPr>
          </a:p>
        </p:txBody>
      </p:sp>
      <p:sp>
        <p:nvSpPr>
          <p:cNvPr id="141" name="Google Shape;141;p19"/>
          <p:cNvSpPr txBox="1"/>
          <p:nvPr/>
        </p:nvSpPr>
        <p:spPr>
          <a:xfrm>
            <a:off x="364725" y="5074929"/>
            <a:ext cx="1945575" cy="242352"/>
          </a:xfrm>
          <a:prstGeom prst="rect">
            <a:avLst/>
          </a:prstGeom>
          <a:solidFill>
            <a:schemeClr val="lt1"/>
          </a:solidFill>
          <a:ln>
            <a:noFill/>
          </a:ln>
        </p:spPr>
        <p:txBody>
          <a:bodyPr spcFirstLastPara="1" wrap="square" lIns="68569" tIns="68569" rIns="68569" bIns="68569" anchor="t" anchorCtr="0">
            <a:spAutoFit/>
          </a:bodyPr>
          <a:lstStyle/>
          <a:p>
            <a:pPr algn="ctr"/>
            <a:r>
              <a:rPr lang="en-US" sz="675">
                <a:solidFill>
                  <a:srgbClr val="666666"/>
                </a:solidFill>
                <a:latin typeface="Tahoma"/>
                <a:ea typeface="Tahoma"/>
                <a:cs typeface="Tahoma"/>
                <a:sym typeface="Tahoma"/>
              </a:rPr>
              <a:t>Proceed without login</a:t>
            </a:r>
            <a:endParaRPr sz="675">
              <a:solidFill>
                <a:srgbClr val="666666"/>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457200" y="-16941"/>
            <a:ext cx="8229600" cy="952500"/>
          </a:xfrm>
          <a:prstGeom prst="rect">
            <a:avLst/>
          </a:prstGeom>
          <a:noFill/>
          <a:ln>
            <a:noFill/>
          </a:ln>
        </p:spPr>
        <p:txBody>
          <a:bodyPr spcFirstLastPara="1" vert="horz" wrap="square" lIns="68569" tIns="34275" rIns="68569" bIns="34275" rtlCol="0" anchor="ctr" anchorCtr="0">
            <a:normAutofit/>
          </a:bodyPr>
          <a:lstStyle/>
          <a:p>
            <a:pPr>
              <a:spcBef>
                <a:spcPts val="0"/>
              </a:spcBef>
              <a:buClr>
                <a:schemeClr val="dk1"/>
              </a:buClr>
              <a:buSzPts val="4400"/>
            </a:pPr>
            <a:r>
              <a:rPr lang="en-US" sz="3200" dirty="0">
                <a:latin typeface="Tahoma"/>
                <a:ea typeface="Tahoma"/>
                <a:cs typeface="Tahoma"/>
                <a:sym typeface="Tahoma"/>
              </a:rPr>
              <a:t>Experience Customization Survey</a:t>
            </a:r>
            <a:endParaRPr sz="3200" dirty="0">
              <a:latin typeface="Tahoma"/>
              <a:ea typeface="Tahoma"/>
              <a:cs typeface="Tahoma"/>
              <a:sym typeface="Tahoma"/>
            </a:endParaRPr>
          </a:p>
        </p:txBody>
      </p:sp>
      <p:sp>
        <p:nvSpPr>
          <p:cNvPr id="147" name="Google Shape;147;p20"/>
          <p:cNvSpPr txBox="1"/>
          <p:nvPr/>
        </p:nvSpPr>
        <p:spPr>
          <a:xfrm>
            <a:off x="115500" y="1195650"/>
            <a:ext cx="3002175" cy="5927746"/>
          </a:xfrm>
          <a:prstGeom prst="rect">
            <a:avLst/>
          </a:prstGeom>
          <a:noFill/>
          <a:ln>
            <a:noFill/>
          </a:ln>
        </p:spPr>
        <p:txBody>
          <a:bodyPr spcFirstLastPara="1" wrap="square" lIns="68569" tIns="34275" rIns="68569" bIns="34275" anchor="t" anchorCtr="0">
            <a:spAutoFit/>
          </a:bodyPr>
          <a:lstStyle/>
          <a:p>
            <a:pPr marL="342900">
              <a:lnSpc>
                <a:spcPct val="115000"/>
              </a:lnSpc>
            </a:pPr>
            <a:endParaRPr sz="1350">
              <a:solidFill>
                <a:schemeClr val="dk1"/>
              </a:solidFill>
              <a:latin typeface="Tahoma"/>
              <a:ea typeface="Tahoma"/>
              <a:cs typeface="Tahoma"/>
              <a:sym typeface="Tahoma"/>
            </a:endParaRPr>
          </a:p>
          <a:p>
            <a:pPr>
              <a:lnSpc>
                <a:spcPct val="115000"/>
              </a:lnSpc>
            </a:pPr>
            <a:r>
              <a:rPr lang="en-US" sz="1350">
                <a:solidFill>
                  <a:schemeClr val="dk1"/>
                </a:solidFill>
                <a:latin typeface="Tahoma"/>
                <a:ea typeface="Tahoma"/>
                <a:cs typeface="Tahoma"/>
                <a:sym typeface="Tahoma"/>
              </a:rPr>
              <a:t>Initial set of survey questions to create a personalized user experience will be:</a:t>
            </a:r>
            <a:endParaRPr sz="1350">
              <a:solidFill>
                <a:schemeClr val="dk1"/>
              </a:solidFill>
              <a:latin typeface="Tahoma"/>
              <a:ea typeface="Tahoma"/>
              <a:cs typeface="Tahoma"/>
              <a:sym typeface="Tahoma"/>
            </a:endParaRPr>
          </a:p>
          <a:p>
            <a:pPr marL="342900" lvl="1" indent="-238125">
              <a:lnSpc>
                <a:spcPct val="115000"/>
              </a:lnSpc>
              <a:buClr>
                <a:schemeClr val="dk1"/>
              </a:buClr>
              <a:buSzPts val="1400"/>
              <a:buFont typeface="Tahoma"/>
              <a:buChar char="○"/>
            </a:pPr>
            <a:r>
              <a:rPr lang="en-US" sz="1350">
                <a:solidFill>
                  <a:schemeClr val="dk1"/>
                </a:solidFill>
                <a:latin typeface="Tahoma"/>
                <a:ea typeface="Tahoma"/>
                <a:cs typeface="Tahoma"/>
                <a:sym typeface="Tahoma"/>
              </a:rPr>
              <a:t>Gender, DOB, Height(cm), Weight(kg)</a:t>
            </a:r>
            <a:endParaRPr sz="1350">
              <a:solidFill>
                <a:schemeClr val="dk1"/>
              </a:solidFill>
              <a:latin typeface="Tahoma"/>
              <a:ea typeface="Tahoma"/>
              <a:cs typeface="Tahoma"/>
              <a:sym typeface="Tahoma"/>
            </a:endParaRPr>
          </a:p>
          <a:p>
            <a:pPr marL="1028700" lvl="2" indent="-238125">
              <a:lnSpc>
                <a:spcPct val="115000"/>
              </a:lnSpc>
              <a:buClr>
                <a:schemeClr val="dk1"/>
              </a:buClr>
              <a:buSzPts val="1400"/>
              <a:buFont typeface="Tahoma"/>
              <a:buChar char="■"/>
            </a:pPr>
            <a:r>
              <a:rPr lang="en-US" sz="1350">
                <a:solidFill>
                  <a:schemeClr val="dk1"/>
                </a:solidFill>
                <a:latin typeface="Tahoma"/>
                <a:ea typeface="Tahoma"/>
                <a:cs typeface="Tahoma"/>
                <a:sym typeface="Tahoma"/>
              </a:rPr>
              <a:t>All fields are empty be default</a:t>
            </a:r>
            <a:endParaRPr sz="1350">
              <a:solidFill>
                <a:schemeClr val="dk1"/>
              </a:solidFill>
              <a:latin typeface="Tahoma"/>
              <a:ea typeface="Tahoma"/>
              <a:cs typeface="Tahoma"/>
              <a:sym typeface="Tahoma"/>
            </a:endParaRPr>
          </a:p>
          <a:p>
            <a:pPr marL="342900" lvl="1" indent="-238125">
              <a:buClr>
                <a:schemeClr val="dk1"/>
              </a:buClr>
              <a:buSzPts val="1400"/>
              <a:buFont typeface="Tahoma"/>
              <a:buChar char="○"/>
            </a:pPr>
            <a:r>
              <a:rPr lang="en-US" sz="1350">
                <a:solidFill>
                  <a:schemeClr val="dk1"/>
                </a:solidFill>
                <a:latin typeface="Tahoma"/>
                <a:ea typeface="Tahoma"/>
                <a:cs typeface="Tahoma"/>
                <a:sym typeface="Tahoma"/>
              </a:rPr>
              <a:t>How active are you? </a:t>
            </a:r>
            <a:endParaRPr sz="1350">
              <a:solidFill>
                <a:schemeClr val="dk1"/>
              </a:solidFill>
              <a:latin typeface="Tahoma"/>
              <a:ea typeface="Tahoma"/>
              <a:cs typeface="Tahoma"/>
              <a:sym typeface="Tahoma"/>
            </a:endParaRPr>
          </a:p>
          <a:p>
            <a:pPr marL="1028700" lvl="2" indent="-238125">
              <a:buClr>
                <a:schemeClr val="dk1"/>
              </a:buClr>
              <a:buSzPts val="1400"/>
              <a:buFont typeface="Tahoma"/>
              <a:buChar char="■"/>
            </a:pPr>
            <a:r>
              <a:rPr lang="en-US" sz="1350">
                <a:solidFill>
                  <a:schemeClr val="dk1"/>
                </a:solidFill>
                <a:latin typeface="Tahoma"/>
                <a:ea typeface="Tahoma"/>
                <a:cs typeface="Tahoma"/>
                <a:sym typeface="Tahoma"/>
              </a:rPr>
              <a:t>1 selection only</a:t>
            </a:r>
            <a:endParaRPr sz="1350">
              <a:solidFill>
                <a:schemeClr val="dk1"/>
              </a:solidFill>
              <a:latin typeface="Tahoma"/>
              <a:ea typeface="Tahoma"/>
              <a:cs typeface="Tahoma"/>
              <a:sym typeface="Tahoma"/>
            </a:endParaRPr>
          </a:p>
          <a:p>
            <a:pPr marL="342900" lvl="1" indent="-238125">
              <a:buClr>
                <a:schemeClr val="dk1"/>
              </a:buClr>
              <a:buSzPts val="1400"/>
              <a:buFont typeface="Tahoma"/>
              <a:buChar char="○"/>
            </a:pPr>
            <a:r>
              <a:rPr lang="en-US" sz="1350">
                <a:solidFill>
                  <a:schemeClr val="dk1"/>
                </a:solidFill>
                <a:latin typeface="Tahoma"/>
                <a:ea typeface="Tahoma"/>
                <a:cs typeface="Tahoma"/>
                <a:sym typeface="Tahoma"/>
              </a:rPr>
              <a:t>Do you have any pre-existing medical conditions?</a:t>
            </a:r>
            <a:endParaRPr sz="1350">
              <a:solidFill>
                <a:schemeClr val="dk1"/>
              </a:solidFill>
              <a:latin typeface="Tahoma"/>
              <a:ea typeface="Tahoma"/>
              <a:cs typeface="Tahoma"/>
              <a:sym typeface="Tahoma"/>
            </a:endParaRPr>
          </a:p>
          <a:p>
            <a:pPr marL="1028700" lvl="2" indent="-238125">
              <a:buClr>
                <a:schemeClr val="dk1"/>
              </a:buClr>
              <a:buSzPts val="1400"/>
              <a:buFont typeface="Tahoma"/>
              <a:buChar char="■"/>
            </a:pPr>
            <a:r>
              <a:rPr lang="en-US" sz="1350">
                <a:solidFill>
                  <a:schemeClr val="dk1"/>
                </a:solidFill>
                <a:latin typeface="Tahoma"/>
                <a:ea typeface="Tahoma"/>
                <a:cs typeface="Tahoma"/>
                <a:sym typeface="Tahoma"/>
              </a:rPr>
              <a:t>allow multiple selection</a:t>
            </a:r>
            <a:endParaRPr sz="1350">
              <a:solidFill>
                <a:schemeClr val="dk1"/>
              </a:solidFill>
              <a:latin typeface="Tahoma"/>
              <a:ea typeface="Tahoma"/>
              <a:cs typeface="Tahoma"/>
              <a:sym typeface="Tahoma"/>
            </a:endParaRPr>
          </a:p>
          <a:p>
            <a:pPr marL="685800"/>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endParaRPr sz="1350">
              <a:solidFill>
                <a:schemeClr val="dk1"/>
              </a:solidFill>
              <a:latin typeface="Tahoma"/>
              <a:ea typeface="Tahoma"/>
              <a:cs typeface="Tahoma"/>
              <a:sym typeface="Tahoma"/>
            </a:endParaRPr>
          </a:p>
          <a:p>
            <a:pPr marL="0" lvl="1">
              <a:buClr>
                <a:schemeClr val="dk1"/>
              </a:buClr>
              <a:buSzPts val="2000"/>
            </a:pPr>
            <a:r>
              <a:rPr lang="en-US" sz="900">
                <a:solidFill>
                  <a:schemeClr val="dk1"/>
                </a:solidFill>
                <a:latin typeface="Tahoma"/>
                <a:ea typeface="Tahoma"/>
                <a:cs typeface="Tahoma"/>
                <a:sym typeface="Tahoma"/>
              </a:rPr>
              <a:t>Note:</a:t>
            </a:r>
            <a:endParaRPr sz="900">
              <a:solidFill>
                <a:schemeClr val="dk1"/>
              </a:solidFill>
              <a:latin typeface="Tahoma"/>
              <a:ea typeface="Tahoma"/>
              <a:cs typeface="Tahoma"/>
              <a:sym typeface="Tahoma"/>
            </a:endParaRPr>
          </a:p>
          <a:p>
            <a:pPr marL="342900" indent="-228600">
              <a:buClr>
                <a:schemeClr val="dk1"/>
              </a:buClr>
              <a:buSzPts val="1200"/>
              <a:buFont typeface="Tahoma"/>
              <a:buChar char="●"/>
            </a:pPr>
            <a:r>
              <a:rPr lang="en-US" sz="900">
                <a:solidFill>
                  <a:schemeClr val="dk1"/>
                </a:solidFill>
                <a:latin typeface="Tahoma"/>
                <a:ea typeface="Tahoma"/>
                <a:cs typeface="Tahoma"/>
                <a:sym typeface="Tahoma"/>
              </a:rPr>
              <a:t>These survey questions can be customizable in backend. </a:t>
            </a:r>
            <a:endParaRPr sz="900">
              <a:solidFill>
                <a:srgbClr val="FF0000"/>
              </a:solidFill>
              <a:latin typeface="Tahoma"/>
              <a:ea typeface="Tahoma"/>
              <a:cs typeface="Tahoma"/>
              <a:sym typeface="Tahoma"/>
            </a:endParaRPr>
          </a:p>
        </p:txBody>
      </p:sp>
      <p:pic>
        <p:nvPicPr>
          <p:cNvPr id="148" name="Google Shape;148;p20"/>
          <p:cNvPicPr preferRelativeResize="0"/>
          <p:nvPr/>
        </p:nvPicPr>
        <p:blipFill>
          <a:blip r:embed="rId3">
            <a:alphaModFix/>
          </a:blip>
          <a:stretch>
            <a:fillRect/>
          </a:stretch>
        </p:blipFill>
        <p:spPr>
          <a:xfrm>
            <a:off x="3169006" y="873535"/>
            <a:ext cx="1970861" cy="4098515"/>
          </a:xfrm>
          <a:prstGeom prst="rect">
            <a:avLst/>
          </a:prstGeom>
          <a:noFill/>
          <a:ln>
            <a:noFill/>
          </a:ln>
        </p:spPr>
      </p:pic>
      <p:pic>
        <p:nvPicPr>
          <p:cNvPr id="149" name="Google Shape;149;p20"/>
          <p:cNvPicPr preferRelativeResize="0"/>
          <p:nvPr/>
        </p:nvPicPr>
        <p:blipFill>
          <a:blip r:embed="rId4">
            <a:alphaModFix/>
          </a:blip>
          <a:stretch>
            <a:fillRect/>
          </a:stretch>
        </p:blipFill>
        <p:spPr>
          <a:xfrm>
            <a:off x="5191197" y="873535"/>
            <a:ext cx="1924144" cy="4098515"/>
          </a:xfrm>
          <a:prstGeom prst="rect">
            <a:avLst/>
          </a:prstGeom>
          <a:noFill/>
          <a:ln>
            <a:noFill/>
          </a:ln>
        </p:spPr>
      </p:pic>
      <p:pic>
        <p:nvPicPr>
          <p:cNvPr id="150" name="Google Shape;150;p20"/>
          <p:cNvPicPr preferRelativeResize="0"/>
          <p:nvPr/>
        </p:nvPicPr>
        <p:blipFill>
          <a:blip r:embed="rId5">
            <a:alphaModFix/>
          </a:blip>
          <a:stretch>
            <a:fillRect/>
          </a:stretch>
        </p:blipFill>
        <p:spPr>
          <a:xfrm>
            <a:off x="7166827" y="873535"/>
            <a:ext cx="1924148" cy="40985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57200" y="22390"/>
            <a:ext cx="8229600" cy="952500"/>
          </a:xfrm>
          <a:prstGeom prst="rect">
            <a:avLst/>
          </a:prstGeom>
          <a:noFill/>
          <a:ln>
            <a:noFill/>
          </a:ln>
        </p:spPr>
        <p:txBody>
          <a:bodyPr spcFirstLastPara="1" vert="horz" wrap="square" lIns="68569" tIns="34275" rIns="68569" bIns="34275" rtlCol="0" anchor="ctr" anchorCtr="0">
            <a:noAutofit/>
          </a:bodyPr>
          <a:lstStyle/>
          <a:p>
            <a:pPr>
              <a:spcBef>
                <a:spcPts val="0"/>
              </a:spcBef>
              <a:buClr>
                <a:schemeClr val="dk1"/>
              </a:buClr>
              <a:buSzPts val="4400"/>
            </a:pPr>
            <a:r>
              <a:rPr lang="en-US" sz="2800" dirty="0">
                <a:latin typeface="Tahoma"/>
                <a:ea typeface="Tahoma"/>
                <a:cs typeface="Tahoma"/>
                <a:sym typeface="Tahoma"/>
              </a:rPr>
              <a:t>Experience Customization Survey (Algorithm)</a:t>
            </a:r>
            <a:endParaRPr sz="2800" dirty="0">
              <a:latin typeface="Tahoma"/>
              <a:ea typeface="Tahoma"/>
              <a:cs typeface="Tahoma"/>
              <a:sym typeface="Tahoma"/>
            </a:endParaRPr>
          </a:p>
        </p:txBody>
      </p:sp>
      <p:pic>
        <p:nvPicPr>
          <p:cNvPr id="156" name="Google Shape;156;p21"/>
          <p:cNvPicPr preferRelativeResize="0"/>
          <p:nvPr/>
        </p:nvPicPr>
        <p:blipFill>
          <a:blip r:embed="rId3">
            <a:alphaModFix/>
          </a:blip>
          <a:stretch>
            <a:fillRect/>
          </a:stretch>
        </p:blipFill>
        <p:spPr>
          <a:xfrm>
            <a:off x="2397731" y="969731"/>
            <a:ext cx="2422820" cy="4404170"/>
          </a:xfrm>
          <a:prstGeom prst="rect">
            <a:avLst/>
          </a:prstGeom>
          <a:noFill/>
          <a:ln>
            <a:noFill/>
          </a:ln>
        </p:spPr>
      </p:pic>
      <p:sp>
        <p:nvSpPr>
          <p:cNvPr id="157" name="Google Shape;157;p21"/>
          <p:cNvSpPr txBox="1"/>
          <p:nvPr/>
        </p:nvSpPr>
        <p:spPr>
          <a:xfrm>
            <a:off x="2636354" y="1293742"/>
            <a:ext cx="1945575" cy="704017"/>
          </a:xfrm>
          <a:prstGeom prst="rect">
            <a:avLst/>
          </a:prstGeom>
          <a:solidFill>
            <a:schemeClr val="lt1"/>
          </a:solidFill>
          <a:ln>
            <a:noFill/>
          </a:ln>
        </p:spPr>
        <p:txBody>
          <a:bodyPr spcFirstLastPara="1" wrap="square" lIns="68569" tIns="68569" rIns="68569" bIns="68569" anchor="t" anchorCtr="0">
            <a:spAutoFit/>
          </a:bodyPr>
          <a:lstStyle/>
          <a:p>
            <a:pPr algn="ctr"/>
            <a:r>
              <a:rPr lang="en-US" sz="1275" b="1">
                <a:latin typeface="Calibri"/>
                <a:ea typeface="Calibri"/>
                <a:cs typeface="Calibri"/>
                <a:sym typeface="Calibri"/>
              </a:rPr>
              <a:t>Thank you for taking part of this survey!</a:t>
            </a:r>
            <a:endParaRPr sz="1275" b="1">
              <a:latin typeface="Calibri"/>
              <a:ea typeface="Calibri"/>
              <a:cs typeface="Calibri"/>
              <a:sym typeface="Calibri"/>
            </a:endParaRPr>
          </a:p>
          <a:p>
            <a:pPr algn="ctr">
              <a:buClr>
                <a:schemeClr val="dk1"/>
              </a:buClr>
              <a:buSzPts val="1100"/>
            </a:pPr>
            <a:r>
              <a:rPr lang="en-US" sz="1125" b="1">
                <a:solidFill>
                  <a:schemeClr val="dk1"/>
                </a:solidFill>
                <a:latin typeface="Calibri"/>
                <a:ea typeface="Calibri"/>
                <a:cs typeface="Calibri"/>
                <a:sym typeface="Calibri"/>
              </a:rPr>
              <a:t>You have earned 10 EXP!</a:t>
            </a:r>
            <a:endParaRPr sz="1275" b="1">
              <a:latin typeface="Calibri"/>
              <a:ea typeface="Calibri"/>
              <a:cs typeface="Calibri"/>
              <a:sym typeface="Calibri"/>
            </a:endParaRPr>
          </a:p>
        </p:txBody>
      </p:sp>
      <p:sp>
        <p:nvSpPr>
          <p:cNvPr id="158" name="Google Shape;158;p21"/>
          <p:cNvSpPr txBox="1"/>
          <p:nvPr/>
        </p:nvSpPr>
        <p:spPr>
          <a:xfrm>
            <a:off x="2895535" y="2114822"/>
            <a:ext cx="1617300" cy="3649823"/>
          </a:xfrm>
          <a:prstGeom prst="rect">
            <a:avLst/>
          </a:prstGeom>
          <a:solidFill>
            <a:schemeClr val="lt1"/>
          </a:solidFill>
          <a:ln>
            <a:noFill/>
          </a:ln>
        </p:spPr>
        <p:txBody>
          <a:bodyPr spcFirstLastPara="1" wrap="square" lIns="68569" tIns="68569" rIns="68569" bIns="68569" anchor="t" anchorCtr="0">
            <a:spAutoFit/>
          </a:bodyPr>
          <a:lstStyle/>
          <a:p>
            <a:pPr algn="ctr">
              <a:lnSpc>
                <a:spcPct val="115000"/>
              </a:lnSpc>
            </a:pPr>
            <a:r>
              <a:rPr lang="en-US" sz="1500" b="1">
                <a:solidFill>
                  <a:schemeClr val="dk1"/>
                </a:solidFill>
                <a:highlight>
                  <a:srgbClr val="FFFFFF"/>
                </a:highlight>
              </a:rPr>
              <a:t>Let’s set up the stage for you. </a:t>
            </a:r>
            <a:endParaRPr sz="1500" b="1">
              <a:solidFill>
                <a:schemeClr val="dk1"/>
              </a:solidFill>
              <a:highlight>
                <a:srgbClr val="FFFFFF"/>
              </a:highlight>
            </a:endParaRPr>
          </a:p>
          <a:p>
            <a:pPr algn="ctr">
              <a:lnSpc>
                <a:spcPct val="115000"/>
              </a:lnSpc>
              <a:spcBef>
                <a:spcPts val="1725"/>
              </a:spcBef>
            </a:pPr>
            <a:r>
              <a:rPr lang="en-US" sz="1350">
                <a:solidFill>
                  <a:schemeClr val="dk1"/>
                </a:solidFill>
                <a:highlight>
                  <a:srgbClr val="FFFFFF"/>
                </a:highlight>
              </a:rPr>
              <a:t>Set your daily goals and get rewards!</a:t>
            </a:r>
            <a:endParaRPr sz="1350">
              <a:solidFill>
                <a:schemeClr val="dk1"/>
              </a:solidFill>
              <a:highlight>
                <a:srgbClr val="FFFFFF"/>
              </a:highlight>
            </a:endParaRPr>
          </a:p>
          <a:p>
            <a:pPr>
              <a:lnSpc>
                <a:spcPct val="115000"/>
              </a:lnSpc>
              <a:spcBef>
                <a:spcPts val="1725"/>
              </a:spcBef>
            </a:pPr>
            <a:r>
              <a:rPr lang="en-US" sz="1350">
                <a:solidFill>
                  <a:schemeClr val="dk1"/>
                </a:solidFill>
                <a:highlight>
                  <a:srgbClr val="FFFFFF"/>
                </a:highlight>
              </a:rPr>
              <a:t>        10,000 steps </a:t>
            </a:r>
            <a:endParaRPr sz="1350">
              <a:solidFill>
                <a:schemeClr val="dk1"/>
              </a:solidFill>
              <a:highlight>
                <a:srgbClr val="FFFFFF"/>
              </a:highlight>
            </a:endParaRPr>
          </a:p>
          <a:p>
            <a:pPr>
              <a:lnSpc>
                <a:spcPct val="115000"/>
              </a:lnSpc>
              <a:spcBef>
                <a:spcPts val="1725"/>
              </a:spcBef>
            </a:pPr>
            <a:r>
              <a:rPr lang="en-US" sz="1350">
                <a:solidFill>
                  <a:schemeClr val="dk1"/>
                </a:solidFill>
                <a:highlight>
                  <a:srgbClr val="FFFFFF"/>
                </a:highlight>
              </a:rPr>
              <a:t>        </a:t>
            </a:r>
            <a:r>
              <a:rPr lang="en-US" sz="1350">
                <a:solidFill>
                  <a:schemeClr val="dk1"/>
                </a:solidFill>
                <a:highlight>
                  <a:schemeClr val="lt1"/>
                </a:highlight>
              </a:rPr>
              <a:t> 30 mins exercise</a:t>
            </a:r>
            <a:endParaRPr sz="1350">
              <a:solidFill>
                <a:schemeClr val="dk1"/>
              </a:solidFill>
              <a:highlight>
                <a:srgbClr val="FFFFFF"/>
              </a:highlight>
            </a:endParaRPr>
          </a:p>
          <a:p>
            <a:pPr>
              <a:lnSpc>
                <a:spcPct val="115000"/>
              </a:lnSpc>
              <a:spcBef>
                <a:spcPts val="1725"/>
              </a:spcBef>
            </a:pPr>
            <a:r>
              <a:rPr lang="en-US" sz="1350">
                <a:solidFill>
                  <a:schemeClr val="dk1"/>
                </a:solidFill>
                <a:highlight>
                  <a:srgbClr val="FFFFFF"/>
                </a:highlight>
              </a:rPr>
              <a:t>       </a:t>
            </a:r>
            <a:endParaRPr sz="1350">
              <a:solidFill>
                <a:schemeClr val="dk1"/>
              </a:solidFill>
              <a:highlight>
                <a:srgbClr val="FFFFFF"/>
              </a:highlight>
            </a:endParaRPr>
          </a:p>
          <a:p>
            <a:pPr>
              <a:lnSpc>
                <a:spcPct val="115000"/>
              </a:lnSpc>
              <a:spcBef>
                <a:spcPts val="1725"/>
              </a:spcBef>
              <a:spcAft>
                <a:spcPts val="1725"/>
              </a:spcAft>
              <a:buClr>
                <a:schemeClr val="dk1"/>
              </a:buClr>
              <a:buSzPts val="1100"/>
            </a:pPr>
            <a:r>
              <a:rPr lang="en-US" sz="1350">
                <a:solidFill>
                  <a:schemeClr val="dk1"/>
                </a:solidFill>
                <a:highlight>
                  <a:schemeClr val="lt1"/>
                </a:highlight>
              </a:rPr>
              <a:t>         </a:t>
            </a:r>
            <a:endParaRPr sz="1350">
              <a:solidFill>
                <a:schemeClr val="dk1"/>
              </a:solidFill>
              <a:highlight>
                <a:srgbClr val="FFFFFF"/>
              </a:highlight>
            </a:endParaRPr>
          </a:p>
        </p:txBody>
      </p:sp>
      <p:sp>
        <p:nvSpPr>
          <p:cNvPr id="159" name="Google Shape;159;p21"/>
          <p:cNvSpPr/>
          <p:nvPr/>
        </p:nvSpPr>
        <p:spPr>
          <a:xfrm>
            <a:off x="2906138" y="3450881"/>
            <a:ext cx="194625" cy="194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60" name="Google Shape;160;p21"/>
          <p:cNvSpPr/>
          <p:nvPr/>
        </p:nvSpPr>
        <p:spPr>
          <a:xfrm>
            <a:off x="2906138" y="3869175"/>
            <a:ext cx="194625" cy="194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350"/>
          </a:p>
        </p:txBody>
      </p:sp>
      <p:sp>
        <p:nvSpPr>
          <p:cNvPr id="161" name="Google Shape;161;p21"/>
          <p:cNvSpPr txBox="1"/>
          <p:nvPr/>
        </p:nvSpPr>
        <p:spPr>
          <a:xfrm>
            <a:off x="4656056" y="1006088"/>
            <a:ext cx="4487850" cy="3844035"/>
          </a:xfrm>
          <a:prstGeom prst="rect">
            <a:avLst/>
          </a:prstGeom>
          <a:noFill/>
          <a:ln>
            <a:noFill/>
          </a:ln>
        </p:spPr>
        <p:txBody>
          <a:bodyPr spcFirstLastPara="1" wrap="square" lIns="68569" tIns="34275" rIns="68569" bIns="34275" anchor="t" anchorCtr="0">
            <a:spAutoFit/>
          </a:bodyPr>
          <a:lstStyle/>
          <a:p>
            <a:pPr>
              <a:lnSpc>
                <a:spcPct val="115000"/>
              </a:lnSpc>
            </a:pPr>
            <a:r>
              <a:rPr lang="en-US" sz="938" dirty="0">
                <a:solidFill>
                  <a:schemeClr val="dk1"/>
                </a:solidFill>
                <a:latin typeface="Tahoma"/>
                <a:ea typeface="Tahoma"/>
                <a:cs typeface="Tahoma"/>
                <a:sym typeface="Tahoma"/>
              </a:rPr>
              <a:t>Algorithm:</a:t>
            </a:r>
            <a:endParaRPr sz="938" dirty="0">
              <a:solidFill>
                <a:schemeClr val="dk1"/>
              </a:solidFill>
              <a:latin typeface="Tahoma"/>
              <a:ea typeface="Tahoma"/>
              <a:cs typeface="Tahoma"/>
              <a:sym typeface="Tahoma"/>
            </a:endParaRPr>
          </a:p>
          <a:p>
            <a:pPr marL="342900"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If </a:t>
            </a:r>
            <a:r>
              <a:rPr lang="en-US" sz="938" b="1" dirty="0">
                <a:solidFill>
                  <a:schemeClr val="dk1"/>
                </a:solidFill>
                <a:latin typeface="Tahoma"/>
                <a:ea typeface="Tahoma"/>
                <a:cs typeface="Tahoma"/>
                <a:sym typeface="Tahoma"/>
              </a:rPr>
              <a:t>age &gt;= 60 or pre-existing condition &lt;&gt; None</a:t>
            </a:r>
            <a:r>
              <a:rPr lang="en-US" sz="938" dirty="0">
                <a:solidFill>
                  <a:schemeClr val="dk1"/>
                </a:solidFill>
                <a:latin typeface="Tahoma"/>
                <a:ea typeface="Tahoma"/>
                <a:cs typeface="Tahoma"/>
                <a:sym typeface="Tahoma"/>
              </a:rPr>
              <a:t>, </a:t>
            </a:r>
            <a:endParaRPr sz="938"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If No Clinical Frailty Score yet, invite user to take CFS self questionnaire. Upon selection, user will be directed to the questionnaire.</a:t>
            </a:r>
            <a:endParaRPr sz="938"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Invite user to start the &lt;wellness </a:t>
            </a:r>
            <a:r>
              <a:rPr lang="en-US" sz="938" dirty="0" err="1">
                <a:solidFill>
                  <a:schemeClr val="dk1"/>
                </a:solidFill>
                <a:latin typeface="Tahoma"/>
                <a:ea typeface="Tahoma"/>
                <a:cs typeface="Tahoma"/>
                <a:sym typeface="Tahoma"/>
              </a:rPr>
              <a:t>programme</a:t>
            </a:r>
            <a:r>
              <a:rPr lang="en-US" sz="938" dirty="0">
                <a:solidFill>
                  <a:schemeClr val="dk1"/>
                </a:solidFill>
                <a:latin typeface="Tahoma"/>
                <a:ea typeface="Tahoma"/>
                <a:cs typeface="Tahoma"/>
                <a:sym typeface="Tahoma"/>
              </a:rPr>
              <a:t>&gt; (this displays the Title of the lesson curated for robust users). Upon selection, user will be asked to do a health declaration before diving into the lessons page.</a:t>
            </a:r>
            <a:endParaRPr sz="938"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Ask user to explore the health education contents. Upon selection, user will be directed to My Learning main page.</a:t>
            </a:r>
            <a:endParaRPr sz="938" dirty="0">
              <a:solidFill>
                <a:schemeClr val="dk1"/>
              </a:solidFill>
              <a:latin typeface="Tahoma"/>
              <a:ea typeface="Tahoma"/>
              <a:cs typeface="Tahoma"/>
              <a:sym typeface="Tahoma"/>
            </a:endParaRPr>
          </a:p>
          <a:p>
            <a:pPr marL="342900"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If </a:t>
            </a:r>
            <a:r>
              <a:rPr lang="en-US" sz="938" b="1" dirty="0">
                <a:solidFill>
                  <a:schemeClr val="dk1"/>
                </a:solidFill>
                <a:latin typeface="Tahoma"/>
                <a:ea typeface="Tahoma"/>
                <a:cs typeface="Tahoma"/>
                <a:sym typeface="Tahoma"/>
              </a:rPr>
              <a:t>age &lt; 60</a:t>
            </a:r>
            <a:endParaRPr sz="938" b="1"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dirty="0">
                <a:solidFill>
                  <a:schemeClr val="dk1"/>
                </a:solidFill>
                <a:latin typeface="Tahoma"/>
                <a:ea typeface="Tahoma"/>
                <a:cs typeface="Tahoma"/>
                <a:sym typeface="Tahoma"/>
              </a:rPr>
              <a:t>Invite user to set default daily goals (Steps, Exercise). </a:t>
            </a:r>
            <a:endParaRPr sz="938"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b="1" dirty="0">
                <a:solidFill>
                  <a:schemeClr val="dk1"/>
                </a:solidFill>
                <a:latin typeface="Tahoma"/>
                <a:ea typeface="Tahoma"/>
                <a:cs typeface="Tahoma"/>
                <a:sym typeface="Tahoma"/>
              </a:rPr>
              <a:t>Set your goals now</a:t>
            </a:r>
            <a:r>
              <a:rPr lang="en-US" sz="938" dirty="0">
                <a:solidFill>
                  <a:schemeClr val="dk1"/>
                </a:solidFill>
                <a:latin typeface="Tahoma"/>
                <a:ea typeface="Tahoma"/>
                <a:cs typeface="Tahoma"/>
                <a:sym typeface="Tahoma"/>
              </a:rPr>
              <a:t> - user will be asked to do a health declaration before saving the goals.</a:t>
            </a:r>
            <a:endParaRPr sz="938" dirty="0">
              <a:solidFill>
                <a:schemeClr val="dk1"/>
              </a:solidFill>
              <a:latin typeface="Tahoma"/>
              <a:ea typeface="Tahoma"/>
              <a:cs typeface="Tahoma"/>
              <a:sym typeface="Tahoma"/>
            </a:endParaRPr>
          </a:p>
          <a:p>
            <a:pPr marL="685800" lvl="1" indent="-238125">
              <a:lnSpc>
                <a:spcPct val="115000"/>
              </a:lnSpc>
              <a:buClr>
                <a:schemeClr val="dk1"/>
              </a:buClr>
              <a:buSzPts val="1400"/>
              <a:buFont typeface="Tahoma"/>
              <a:buChar char="○"/>
            </a:pPr>
            <a:r>
              <a:rPr lang="en-US" sz="938" b="1" dirty="0">
                <a:solidFill>
                  <a:schemeClr val="dk1"/>
                </a:solidFill>
                <a:latin typeface="Tahoma"/>
                <a:ea typeface="Tahoma"/>
                <a:cs typeface="Tahoma"/>
                <a:sym typeface="Tahoma"/>
              </a:rPr>
              <a:t>Skip </a:t>
            </a:r>
            <a:r>
              <a:rPr lang="en-US" sz="938" dirty="0">
                <a:solidFill>
                  <a:schemeClr val="dk1"/>
                </a:solidFill>
                <a:latin typeface="Tahoma"/>
                <a:ea typeface="Tahoma"/>
                <a:cs typeface="Tahoma"/>
                <a:sym typeface="Tahoma"/>
              </a:rPr>
              <a:t>- user will be directed to My Learning main page.</a:t>
            </a:r>
            <a:endParaRPr sz="938" dirty="0">
              <a:solidFill>
                <a:schemeClr val="dk1"/>
              </a:solidFill>
              <a:latin typeface="Tahoma"/>
              <a:ea typeface="Tahoma"/>
              <a:cs typeface="Tahoma"/>
              <a:sym typeface="Tahoma"/>
            </a:endParaRPr>
          </a:p>
          <a:p>
            <a:pPr marL="685800">
              <a:lnSpc>
                <a:spcPct val="115000"/>
              </a:lnSpc>
            </a:pPr>
            <a:endParaRPr sz="938" dirty="0">
              <a:solidFill>
                <a:schemeClr val="dk1"/>
              </a:solidFill>
              <a:latin typeface="Tahoma"/>
              <a:ea typeface="Tahoma"/>
              <a:cs typeface="Tahoma"/>
              <a:sym typeface="Tahoma"/>
            </a:endParaRPr>
          </a:p>
          <a:p>
            <a:pPr>
              <a:lnSpc>
                <a:spcPct val="115000"/>
              </a:lnSpc>
            </a:pPr>
            <a:r>
              <a:rPr lang="en-US" sz="938" b="1" dirty="0">
                <a:solidFill>
                  <a:schemeClr val="dk1"/>
                </a:solidFill>
                <a:latin typeface="Tahoma"/>
                <a:ea typeface="Tahoma"/>
                <a:cs typeface="Tahoma"/>
                <a:sym typeface="Tahoma"/>
              </a:rPr>
              <a:t>Let’s set up the stage for you</a:t>
            </a:r>
            <a:endParaRPr sz="938" b="1" dirty="0">
              <a:solidFill>
                <a:schemeClr val="dk1"/>
              </a:solidFill>
              <a:latin typeface="Tahoma"/>
              <a:ea typeface="Tahoma"/>
              <a:cs typeface="Tahoma"/>
              <a:sym typeface="Tahoma"/>
            </a:endParaRPr>
          </a:p>
          <a:p>
            <a:pPr marL="342900" indent="-233363">
              <a:lnSpc>
                <a:spcPct val="115000"/>
              </a:lnSpc>
              <a:buClr>
                <a:schemeClr val="dk1"/>
              </a:buClr>
              <a:buSzPts val="1300"/>
              <a:buFont typeface="Tahoma"/>
              <a:buChar char="●"/>
            </a:pPr>
            <a:r>
              <a:rPr lang="en-US" sz="938" dirty="0">
                <a:solidFill>
                  <a:schemeClr val="dk1"/>
                </a:solidFill>
                <a:highlight>
                  <a:srgbClr val="FFFFFF"/>
                </a:highlight>
                <a:latin typeface="Tahoma"/>
                <a:ea typeface="Tahoma"/>
                <a:cs typeface="Tahoma"/>
                <a:sym typeface="Tahoma"/>
              </a:rPr>
              <a:t>Default steps will be 10,000, user can select options 5000, 6000... 10,000 but user is allowed to input any number</a:t>
            </a:r>
            <a:endParaRPr sz="938" dirty="0">
              <a:solidFill>
                <a:schemeClr val="dk1"/>
              </a:solidFill>
              <a:highlight>
                <a:srgbClr val="FFFFFF"/>
              </a:highlight>
              <a:latin typeface="Tahoma"/>
              <a:ea typeface="Tahoma"/>
              <a:cs typeface="Tahoma"/>
              <a:sym typeface="Tahoma"/>
            </a:endParaRPr>
          </a:p>
          <a:p>
            <a:pPr marL="342900" indent="-233363">
              <a:lnSpc>
                <a:spcPct val="115000"/>
              </a:lnSpc>
              <a:buClr>
                <a:schemeClr val="dk1"/>
              </a:buClr>
              <a:buSzPts val="1300"/>
              <a:buFont typeface="Tahoma"/>
              <a:buChar char="●"/>
            </a:pPr>
            <a:r>
              <a:rPr lang="en-US" sz="938" dirty="0">
                <a:solidFill>
                  <a:schemeClr val="dk1"/>
                </a:solidFill>
                <a:highlight>
                  <a:srgbClr val="FFFFFF"/>
                </a:highlight>
                <a:latin typeface="Tahoma"/>
                <a:ea typeface="Tahoma"/>
                <a:cs typeface="Tahoma"/>
                <a:sym typeface="Tahoma"/>
              </a:rPr>
              <a:t>Default exercise will be 30 </a:t>
            </a:r>
            <a:r>
              <a:rPr lang="en-US" sz="938" dirty="0" err="1">
                <a:solidFill>
                  <a:schemeClr val="dk1"/>
                </a:solidFill>
                <a:highlight>
                  <a:srgbClr val="FFFFFF"/>
                </a:highlight>
                <a:latin typeface="Tahoma"/>
                <a:ea typeface="Tahoma"/>
                <a:cs typeface="Tahoma"/>
                <a:sym typeface="Tahoma"/>
              </a:rPr>
              <a:t>mins</a:t>
            </a:r>
            <a:r>
              <a:rPr lang="en-US" sz="938" dirty="0">
                <a:solidFill>
                  <a:schemeClr val="dk1"/>
                </a:solidFill>
                <a:highlight>
                  <a:srgbClr val="FFFFFF"/>
                </a:highlight>
                <a:latin typeface="Tahoma"/>
                <a:ea typeface="Tahoma"/>
                <a:cs typeface="Tahoma"/>
                <a:sym typeface="Tahoma"/>
              </a:rPr>
              <a:t>, selection options will be 15, 30, 45, 60. but user is allowed to input any duration </a:t>
            </a:r>
            <a:endParaRPr sz="938" dirty="0">
              <a:solidFill>
                <a:schemeClr val="dk1"/>
              </a:solidFill>
              <a:latin typeface="Tahoma"/>
              <a:ea typeface="Tahoma"/>
              <a:cs typeface="Tahoma"/>
              <a:sym typeface="Tahoma"/>
            </a:endParaRPr>
          </a:p>
          <a:p>
            <a:pPr marL="0" lvl="1">
              <a:buClr>
                <a:schemeClr val="dk1"/>
              </a:buClr>
              <a:buSzPts val="2000"/>
            </a:pPr>
            <a:endParaRPr sz="938" dirty="0">
              <a:solidFill>
                <a:schemeClr val="dk1"/>
              </a:solidFill>
              <a:latin typeface="Tahoma"/>
              <a:ea typeface="Tahoma"/>
              <a:cs typeface="Tahoma"/>
              <a:sym typeface="Tahoma"/>
            </a:endParaRPr>
          </a:p>
          <a:p>
            <a:pPr marL="0" lvl="1">
              <a:buClr>
                <a:schemeClr val="dk1"/>
              </a:buClr>
              <a:buSzPts val="2000"/>
            </a:pPr>
            <a:r>
              <a:rPr lang="en-US" sz="938" dirty="0">
                <a:solidFill>
                  <a:srgbClr val="888888"/>
                </a:solidFill>
                <a:latin typeface="Tahoma"/>
                <a:ea typeface="Tahoma"/>
                <a:cs typeface="Tahoma"/>
                <a:sym typeface="Tahoma"/>
              </a:rPr>
              <a:t>Note: Age threshold set-up will be configurable in HAP backend. </a:t>
            </a:r>
            <a:endParaRPr sz="938" dirty="0">
              <a:solidFill>
                <a:srgbClr val="888888"/>
              </a:solidFill>
              <a:latin typeface="Tahoma"/>
              <a:ea typeface="Tahoma"/>
              <a:cs typeface="Tahoma"/>
              <a:sym typeface="Tahoma"/>
            </a:endParaRPr>
          </a:p>
        </p:txBody>
      </p:sp>
      <p:pic>
        <p:nvPicPr>
          <p:cNvPr id="162" name="Google Shape;162;p21"/>
          <p:cNvPicPr preferRelativeResize="0"/>
          <p:nvPr/>
        </p:nvPicPr>
        <p:blipFill>
          <a:blip r:embed="rId4">
            <a:alphaModFix/>
          </a:blip>
          <a:stretch>
            <a:fillRect/>
          </a:stretch>
        </p:blipFill>
        <p:spPr>
          <a:xfrm>
            <a:off x="227756" y="969732"/>
            <a:ext cx="2169975" cy="4404169"/>
          </a:xfrm>
          <a:prstGeom prst="rect">
            <a:avLst/>
          </a:prstGeom>
          <a:noFill/>
          <a:ln>
            <a:noFill/>
          </a:ln>
        </p:spPr>
      </p:pic>
      <p:sp>
        <p:nvSpPr>
          <p:cNvPr id="163" name="Google Shape;163;p21"/>
          <p:cNvSpPr/>
          <p:nvPr/>
        </p:nvSpPr>
        <p:spPr>
          <a:xfrm>
            <a:off x="3096806" y="2642775"/>
            <a:ext cx="860175" cy="58162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975" b="1">
                <a:solidFill>
                  <a:schemeClr val="lt1"/>
                </a:solidFill>
                <a:latin typeface="Tahoma"/>
                <a:ea typeface="Tahoma"/>
                <a:cs typeface="Tahoma"/>
                <a:sym typeface="Tahoma"/>
              </a:rPr>
              <a:t>Update UI</a:t>
            </a:r>
            <a:endParaRPr sz="975" b="1">
              <a:solidFill>
                <a:schemeClr val="lt1"/>
              </a:solidFill>
              <a:latin typeface="Tahoma"/>
              <a:ea typeface="Tahoma"/>
              <a:cs typeface="Tahoma"/>
              <a:sym typeface="Tahoma"/>
            </a:endParaRPr>
          </a:p>
        </p:txBody>
      </p:sp>
      <p:pic>
        <p:nvPicPr>
          <p:cNvPr id="164" name="Google Shape;164;p21"/>
          <p:cNvPicPr preferRelativeResize="0"/>
          <p:nvPr/>
        </p:nvPicPr>
        <p:blipFill>
          <a:blip r:embed="rId5">
            <a:alphaModFix/>
          </a:blip>
          <a:stretch>
            <a:fillRect/>
          </a:stretch>
        </p:blipFill>
        <p:spPr>
          <a:xfrm>
            <a:off x="2573204" y="963441"/>
            <a:ext cx="2071874" cy="4416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457200" y="12557"/>
            <a:ext cx="8229600" cy="952500"/>
          </a:xfrm>
          <a:prstGeom prst="rect">
            <a:avLst/>
          </a:prstGeom>
          <a:noFill/>
          <a:ln>
            <a:noFill/>
          </a:ln>
        </p:spPr>
        <p:txBody>
          <a:bodyPr spcFirstLastPara="1" vert="horz" wrap="square" lIns="68569" tIns="34275" rIns="68569" bIns="34275" rtlCol="0" anchor="ctr" anchorCtr="0">
            <a:normAutofit/>
          </a:bodyPr>
          <a:lstStyle/>
          <a:p>
            <a:pPr>
              <a:spcBef>
                <a:spcPts val="0"/>
              </a:spcBef>
              <a:buClr>
                <a:schemeClr val="dk1"/>
              </a:buClr>
              <a:buSzPts val="4400"/>
            </a:pPr>
            <a:r>
              <a:rPr lang="en-US" sz="3200" dirty="0">
                <a:latin typeface="Tahoma"/>
                <a:ea typeface="Tahoma"/>
                <a:cs typeface="Tahoma"/>
                <a:sym typeface="Tahoma"/>
              </a:rPr>
              <a:t>Health Declaration</a:t>
            </a:r>
            <a:endParaRPr sz="3200" dirty="0">
              <a:latin typeface="Tahoma"/>
              <a:ea typeface="Tahoma"/>
              <a:cs typeface="Tahoma"/>
              <a:sym typeface="Tahoma"/>
            </a:endParaRPr>
          </a:p>
        </p:txBody>
      </p:sp>
      <p:sp>
        <p:nvSpPr>
          <p:cNvPr id="170" name="Google Shape;170;p22"/>
          <p:cNvSpPr txBox="1"/>
          <p:nvPr/>
        </p:nvSpPr>
        <p:spPr>
          <a:xfrm>
            <a:off x="2493150" y="924807"/>
            <a:ext cx="6650775" cy="3072927"/>
          </a:xfrm>
          <a:prstGeom prst="rect">
            <a:avLst/>
          </a:prstGeom>
          <a:noFill/>
          <a:ln>
            <a:noFill/>
          </a:ln>
        </p:spPr>
        <p:txBody>
          <a:bodyPr spcFirstLastPara="1" wrap="square" lIns="68569" tIns="34275" rIns="68569" bIns="34275" anchor="t" anchorCtr="0">
            <a:spAutoFit/>
          </a:bodyPr>
          <a:lstStyle/>
          <a:p>
            <a:pPr>
              <a:lnSpc>
                <a:spcPct val="115000"/>
              </a:lnSpc>
            </a:pPr>
            <a:r>
              <a:rPr lang="en-US" sz="1125" dirty="0">
                <a:solidFill>
                  <a:schemeClr val="dk1"/>
                </a:solidFill>
                <a:latin typeface="Tahoma"/>
                <a:ea typeface="Tahoma"/>
                <a:cs typeface="Tahoma"/>
                <a:sym typeface="Tahoma"/>
              </a:rPr>
              <a:t>Users will be asked to fill up the health declaration:</a:t>
            </a:r>
            <a:endParaRPr sz="1125" dirty="0">
              <a:solidFill>
                <a:schemeClr val="dk1"/>
              </a:solidFill>
              <a:latin typeface="Tahoma"/>
              <a:ea typeface="Tahoma"/>
              <a:cs typeface="Tahoma"/>
              <a:sym typeface="Tahoma"/>
            </a:endParaRPr>
          </a:p>
          <a:p>
            <a:pPr marL="342900" indent="-242888">
              <a:lnSpc>
                <a:spcPct val="115000"/>
              </a:lnSpc>
              <a:buClr>
                <a:schemeClr val="dk1"/>
              </a:buClr>
              <a:buSzPts val="1500"/>
              <a:buFont typeface="Tahoma"/>
              <a:buChar char="●"/>
            </a:pPr>
            <a:r>
              <a:rPr lang="en-US" sz="1125" dirty="0">
                <a:solidFill>
                  <a:schemeClr val="dk1"/>
                </a:solidFill>
                <a:latin typeface="Tahoma"/>
                <a:ea typeface="Tahoma"/>
                <a:cs typeface="Tahoma"/>
                <a:sym typeface="Tahoma"/>
              </a:rPr>
              <a:t>once they set up goals for the first time.</a:t>
            </a:r>
            <a:endParaRPr sz="1125" dirty="0">
              <a:solidFill>
                <a:schemeClr val="dk1"/>
              </a:solidFill>
              <a:latin typeface="Tahoma"/>
              <a:ea typeface="Tahoma"/>
              <a:cs typeface="Tahoma"/>
              <a:sym typeface="Tahoma"/>
            </a:endParaRPr>
          </a:p>
          <a:p>
            <a:pPr marL="342900" indent="-242888">
              <a:lnSpc>
                <a:spcPct val="115000"/>
              </a:lnSpc>
              <a:buClr>
                <a:schemeClr val="dk1"/>
              </a:buClr>
              <a:buSzPts val="1500"/>
              <a:buFont typeface="Tahoma"/>
              <a:buChar char="●"/>
            </a:pPr>
            <a:r>
              <a:rPr lang="en-US" sz="1125" dirty="0">
                <a:solidFill>
                  <a:schemeClr val="dk1"/>
                </a:solidFill>
                <a:latin typeface="Tahoma"/>
                <a:ea typeface="Tahoma"/>
                <a:cs typeface="Tahoma"/>
                <a:sym typeface="Tahoma"/>
              </a:rPr>
              <a:t>once they start any </a:t>
            </a:r>
            <a:r>
              <a:rPr lang="en-US" sz="1125" dirty="0" err="1">
                <a:solidFill>
                  <a:schemeClr val="dk1"/>
                </a:solidFill>
                <a:latin typeface="Tahoma"/>
                <a:ea typeface="Tahoma"/>
                <a:cs typeface="Tahoma"/>
                <a:sym typeface="Tahoma"/>
              </a:rPr>
              <a:t>programme</a:t>
            </a:r>
            <a:r>
              <a:rPr lang="en-US" sz="1125" dirty="0">
                <a:solidFill>
                  <a:schemeClr val="dk1"/>
                </a:solidFill>
                <a:latin typeface="Tahoma"/>
                <a:ea typeface="Tahoma"/>
                <a:cs typeface="Tahoma"/>
                <a:sym typeface="Tahoma"/>
              </a:rPr>
              <a:t>(lesson) for the first time </a:t>
            </a:r>
            <a:endParaRPr sz="1125" dirty="0">
              <a:solidFill>
                <a:schemeClr val="dk1"/>
              </a:solidFill>
              <a:latin typeface="Tahoma"/>
              <a:ea typeface="Tahoma"/>
              <a:cs typeface="Tahoma"/>
              <a:sym typeface="Tahoma"/>
            </a:endParaRPr>
          </a:p>
          <a:p>
            <a:pPr>
              <a:lnSpc>
                <a:spcPct val="115000"/>
              </a:lnSpc>
            </a:pPr>
            <a:r>
              <a:rPr lang="en-US" sz="1125" dirty="0">
                <a:solidFill>
                  <a:schemeClr val="dk1"/>
                </a:solidFill>
                <a:latin typeface="Tahoma"/>
                <a:ea typeface="Tahoma"/>
                <a:cs typeface="Tahoma"/>
                <a:sym typeface="Tahoma"/>
              </a:rPr>
              <a:t>         (as </a:t>
            </a:r>
            <a:r>
              <a:rPr lang="en-US" sz="1125" dirty="0" err="1">
                <a:solidFill>
                  <a:schemeClr val="dk1"/>
                </a:solidFill>
                <a:latin typeface="Tahoma"/>
                <a:ea typeface="Tahoma"/>
                <a:cs typeface="Tahoma"/>
                <a:sym typeface="Tahoma"/>
              </a:rPr>
              <a:t>programme</a:t>
            </a:r>
            <a:r>
              <a:rPr lang="en-US" sz="1125" dirty="0">
                <a:solidFill>
                  <a:schemeClr val="dk1"/>
                </a:solidFill>
                <a:latin typeface="Tahoma"/>
                <a:ea typeface="Tahoma"/>
                <a:cs typeface="Tahoma"/>
                <a:sym typeface="Tahoma"/>
              </a:rPr>
              <a:t> might include physical activities tasks)</a:t>
            </a:r>
            <a:endParaRPr sz="1125" dirty="0">
              <a:solidFill>
                <a:schemeClr val="dk1"/>
              </a:solidFill>
              <a:latin typeface="Tahoma"/>
              <a:ea typeface="Tahoma"/>
              <a:cs typeface="Tahoma"/>
              <a:sym typeface="Tahoma"/>
            </a:endParaRPr>
          </a:p>
          <a:p>
            <a:pPr>
              <a:lnSpc>
                <a:spcPct val="115000"/>
              </a:lnSpc>
            </a:pPr>
            <a:endParaRPr sz="1125" dirty="0">
              <a:solidFill>
                <a:schemeClr val="dk1"/>
              </a:solidFill>
              <a:latin typeface="Tahoma"/>
              <a:ea typeface="Tahoma"/>
              <a:cs typeface="Tahoma"/>
              <a:sym typeface="Tahoma"/>
            </a:endParaRPr>
          </a:p>
          <a:p>
            <a:pPr>
              <a:lnSpc>
                <a:spcPct val="115000"/>
              </a:lnSpc>
            </a:pPr>
            <a:r>
              <a:rPr lang="en-US" sz="1125" dirty="0">
                <a:solidFill>
                  <a:schemeClr val="dk1"/>
                </a:solidFill>
                <a:latin typeface="Tahoma"/>
                <a:ea typeface="Tahoma"/>
                <a:cs typeface="Tahoma"/>
                <a:sym typeface="Tahoma"/>
              </a:rPr>
              <a:t>In health declaration page, user declares their readiness to participate in any physical activities. User also needs to declare that they have read the </a:t>
            </a:r>
            <a:r>
              <a:rPr lang="en-US" sz="1125" u="sng" dirty="0">
                <a:solidFill>
                  <a:schemeClr val="dk1"/>
                </a:solidFill>
                <a:latin typeface="Tahoma"/>
                <a:ea typeface="Tahoma"/>
                <a:cs typeface="Tahoma"/>
                <a:sym typeface="Tahoma"/>
              </a:rPr>
              <a:t>Get Active Questionnaire</a:t>
            </a:r>
            <a:r>
              <a:rPr lang="en-US" sz="1125" dirty="0">
                <a:solidFill>
                  <a:schemeClr val="dk1"/>
                </a:solidFill>
                <a:latin typeface="Tahoma"/>
                <a:ea typeface="Tahoma"/>
                <a:cs typeface="Tahoma"/>
                <a:sym typeface="Tahoma"/>
              </a:rPr>
              <a:t>. There will be a hyperlink for users to click and read the questionnaire from </a:t>
            </a:r>
            <a:r>
              <a:rPr lang="en-US" sz="1125" dirty="0" err="1">
                <a:solidFill>
                  <a:schemeClr val="dk1"/>
                </a:solidFill>
                <a:latin typeface="Tahoma"/>
                <a:ea typeface="Tahoma"/>
                <a:cs typeface="Tahoma"/>
                <a:sym typeface="Tahoma"/>
              </a:rPr>
              <a:t>healthhub</a:t>
            </a:r>
            <a:r>
              <a:rPr lang="en-US" sz="1125" dirty="0">
                <a:solidFill>
                  <a:schemeClr val="dk1"/>
                </a:solidFill>
                <a:latin typeface="Tahoma"/>
                <a:ea typeface="Tahoma"/>
                <a:cs typeface="Tahoma"/>
                <a:sym typeface="Tahoma"/>
              </a:rPr>
              <a:t> website. </a:t>
            </a:r>
            <a:r>
              <a:rPr lang="en-US" sz="1125" dirty="0">
                <a:solidFill>
                  <a:schemeClr val="dk1"/>
                </a:solidFill>
                <a:highlight>
                  <a:srgbClr val="FFFFFF"/>
                </a:highlight>
                <a:latin typeface="Tahoma"/>
                <a:ea typeface="Tahoma"/>
                <a:cs typeface="Tahoma"/>
                <a:sym typeface="Tahoma"/>
              </a:rPr>
              <a:t>Get Active Questionnaire word will be underlined as it is a link to the questionnaire. User need so click that to enable the checkbox.</a:t>
            </a:r>
            <a:endParaRPr sz="1125" dirty="0">
              <a:solidFill>
                <a:schemeClr val="dk1"/>
              </a:solidFill>
              <a:latin typeface="Tahoma"/>
              <a:ea typeface="Tahoma"/>
              <a:cs typeface="Tahoma"/>
              <a:sym typeface="Tahoma"/>
            </a:endParaRPr>
          </a:p>
          <a:p>
            <a:pPr marL="0" lvl="1">
              <a:buClr>
                <a:schemeClr val="dk1"/>
              </a:buClr>
              <a:buSzPts val="2000"/>
            </a:pPr>
            <a:r>
              <a:rPr lang="en-US" sz="1125" u="sng" dirty="0">
                <a:solidFill>
                  <a:schemeClr val="hlink"/>
                </a:solidFill>
                <a:latin typeface="Tahoma"/>
                <a:ea typeface="Tahoma"/>
                <a:cs typeface="Tahoma"/>
                <a:sym typeface="Tahoma"/>
                <a:hlinkClick r:id="rId3"/>
              </a:rPr>
              <a:t>https://www.healthhub.sg/sites/assets/Assets/Article%20Images/Get%20Active%20Questionnaire.pdf</a:t>
            </a:r>
            <a:endParaRPr sz="1125" dirty="0">
              <a:solidFill>
                <a:schemeClr val="dk1"/>
              </a:solidFill>
              <a:latin typeface="Tahoma"/>
              <a:ea typeface="Tahoma"/>
              <a:cs typeface="Tahoma"/>
              <a:sym typeface="Tahoma"/>
            </a:endParaRPr>
          </a:p>
          <a:p>
            <a:pPr marL="557213" lvl="1" indent="-119063">
              <a:buClr>
                <a:schemeClr val="dk1"/>
              </a:buClr>
              <a:buSzPts val="2000"/>
            </a:pPr>
            <a:endParaRPr sz="1125" dirty="0">
              <a:solidFill>
                <a:schemeClr val="dk1"/>
              </a:solidFill>
              <a:latin typeface="Tahoma"/>
              <a:ea typeface="Tahoma"/>
              <a:cs typeface="Tahoma"/>
              <a:sym typeface="Tahoma"/>
            </a:endParaRPr>
          </a:p>
          <a:p>
            <a:pPr>
              <a:buClr>
                <a:schemeClr val="dk1"/>
              </a:buClr>
              <a:buSzPts val="1100"/>
            </a:pPr>
            <a:r>
              <a:rPr lang="en-US" sz="1125" b="1" dirty="0">
                <a:solidFill>
                  <a:schemeClr val="dk1"/>
                </a:solidFill>
                <a:highlight>
                  <a:srgbClr val="FFFFFF"/>
                </a:highlight>
                <a:latin typeface="Tahoma"/>
                <a:ea typeface="Tahoma"/>
                <a:cs typeface="Tahoma"/>
                <a:sym typeface="Tahoma"/>
              </a:rPr>
              <a:t>Confirm </a:t>
            </a:r>
            <a:r>
              <a:rPr lang="en-US" sz="1125" dirty="0">
                <a:solidFill>
                  <a:schemeClr val="dk1"/>
                </a:solidFill>
                <a:highlight>
                  <a:srgbClr val="FFFFFF"/>
                </a:highlight>
                <a:latin typeface="Tahoma"/>
                <a:ea typeface="Tahoma"/>
                <a:cs typeface="Tahoma"/>
                <a:sym typeface="Tahoma"/>
              </a:rPr>
              <a:t>button is default disabled. Will be enabled once both 1 and 2 are answered.</a:t>
            </a:r>
            <a:endParaRPr sz="1125" dirty="0">
              <a:solidFill>
                <a:schemeClr val="dk1"/>
              </a:solidFill>
              <a:latin typeface="Tahoma"/>
              <a:ea typeface="Tahoma"/>
              <a:cs typeface="Tahoma"/>
              <a:sym typeface="Tahoma"/>
            </a:endParaRPr>
          </a:p>
          <a:p>
            <a:pPr marL="0" lvl="1">
              <a:buClr>
                <a:schemeClr val="dk1"/>
              </a:buClr>
              <a:buSzPts val="2000"/>
            </a:pPr>
            <a:r>
              <a:rPr lang="en-US" sz="1125" dirty="0">
                <a:solidFill>
                  <a:schemeClr val="dk1"/>
                </a:solidFill>
                <a:latin typeface="Tahoma"/>
                <a:ea typeface="Tahoma"/>
                <a:cs typeface="Tahoma"/>
                <a:sym typeface="Tahoma"/>
              </a:rPr>
              <a:t>Upon </a:t>
            </a:r>
            <a:r>
              <a:rPr lang="en-US" sz="1125" b="1" dirty="0">
                <a:solidFill>
                  <a:schemeClr val="dk1"/>
                </a:solidFill>
                <a:latin typeface="Tahoma"/>
                <a:ea typeface="Tahoma"/>
                <a:cs typeface="Tahoma"/>
                <a:sym typeface="Tahoma"/>
              </a:rPr>
              <a:t>Confirm</a:t>
            </a:r>
            <a:r>
              <a:rPr lang="en-US" sz="1125" dirty="0">
                <a:solidFill>
                  <a:schemeClr val="dk1"/>
                </a:solidFill>
                <a:latin typeface="Tahoma"/>
                <a:ea typeface="Tahoma"/>
                <a:cs typeface="Tahoma"/>
                <a:sym typeface="Tahoma"/>
              </a:rPr>
              <a:t>, user will be directed to their desired action. </a:t>
            </a:r>
            <a:endParaRPr sz="1125" dirty="0">
              <a:solidFill>
                <a:schemeClr val="dk1"/>
              </a:solidFill>
              <a:latin typeface="Tahoma"/>
              <a:ea typeface="Tahoma"/>
              <a:cs typeface="Tahoma"/>
              <a:sym typeface="Tahoma"/>
            </a:endParaRPr>
          </a:p>
          <a:p>
            <a:pPr marL="0" lvl="1">
              <a:buClr>
                <a:schemeClr val="dk1"/>
              </a:buClr>
              <a:buSzPts val="2000"/>
            </a:pPr>
            <a:endParaRPr sz="1125" dirty="0">
              <a:solidFill>
                <a:schemeClr val="dk1"/>
              </a:solidFill>
              <a:latin typeface="Tahoma"/>
              <a:ea typeface="Tahoma"/>
              <a:cs typeface="Tahoma"/>
              <a:sym typeface="Tahoma"/>
            </a:endParaRPr>
          </a:p>
          <a:p>
            <a:pPr marL="0" lvl="1">
              <a:buClr>
                <a:schemeClr val="dk1"/>
              </a:buClr>
              <a:buSzPts val="2000"/>
            </a:pPr>
            <a:r>
              <a:rPr lang="en-US" sz="1125" dirty="0">
                <a:solidFill>
                  <a:schemeClr val="dk1"/>
                </a:solidFill>
                <a:latin typeface="Tahoma"/>
                <a:ea typeface="Tahoma"/>
                <a:cs typeface="Tahoma"/>
                <a:sym typeface="Tahoma"/>
              </a:rPr>
              <a:t>Health Declaration will have an expiry date. Once expired, user will be asked to fill up the health declaration again. Expiry date will be set to </a:t>
            </a:r>
            <a:r>
              <a:rPr lang="en-US" sz="1125" b="1" dirty="0">
                <a:solidFill>
                  <a:schemeClr val="dk1"/>
                </a:solidFill>
                <a:latin typeface="Tahoma"/>
                <a:ea typeface="Tahoma"/>
                <a:cs typeface="Tahoma"/>
                <a:sym typeface="Tahoma"/>
              </a:rPr>
              <a:t>90 days.</a:t>
            </a:r>
            <a:endParaRPr sz="1125" b="1" dirty="0">
              <a:solidFill>
                <a:schemeClr val="dk1"/>
              </a:solidFill>
              <a:latin typeface="Tahoma"/>
              <a:ea typeface="Tahoma"/>
              <a:cs typeface="Tahoma"/>
              <a:sym typeface="Tahoma"/>
            </a:endParaRPr>
          </a:p>
        </p:txBody>
      </p:sp>
      <p:sp>
        <p:nvSpPr>
          <p:cNvPr id="171" name="Google Shape;171;p22"/>
          <p:cNvSpPr txBox="1"/>
          <p:nvPr/>
        </p:nvSpPr>
        <p:spPr>
          <a:xfrm>
            <a:off x="2470650" y="4090098"/>
            <a:ext cx="6592275" cy="1004099"/>
          </a:xfrm>
          <a:prstGeom prst="rect">
            <a:avLst/>
          </a:prstGeom>
          <a:noFill/>
          <a:ln>
            <a:noFill/>
          </a:ln>
        </p:spPr>
        <p:txBody>
          <a:bodyPr spcFirstLastPara="1" wrap="square" lIns="68569" tIns="68569" rIns="68569" bIns="68569" anchor="t" anchorCtr="0">
            <a:spAutoFit/>
          </a:bodyPr>
          <a:lstStyle/>
          <a:p>
            <a:r>
              <a:rPr lang="en-US" sz="1125">
                <a:solidFill>
                  <a:schemeClr val="dk1"/>
                </a:solidFill>
                <a:highlight>
                  <a:srgbClr val="FFFFFF"/>
                </a:highlight>
                <a:latin typeface="Tahoma"/>
                <a:ea typeface="Tahoma"/>
                <a:cs typeface="Tahoma"/>
                <a:sym typeface="Tahoma"/>
              </a:rPr>
              <a:t>NOTE:</a:t>
            </a:r>
            <a:endParaRPr sz="1125">
              <a:solidFill>
                <a:schemeClr val="dk1"/>
              </a:solidFill>
              <a:highlight>
                <a:srgbClr val="FFFFFF"/>
              </a:highlight>
              <a:latin typeface="Tahoma"/>
              <a:ea typeface="Tahoma"/>
              <a:cs typeface="Tahoma"/>
              <a:sym typeface="Tahoma"/>
            </a:endParaRPr>
          </a:p>
          <a:p>
            <a:r>
              <a:rPr lang="en-US" sz="1125">
                <a:solidFill>
                  <a:schemeClr val="dk1"/>
                </a:solidFill>
                <a:highlight>
                  <a:srgbClr val="FFFFFF"/>
                </a:highlight>
                <a:latin typeface="Tahoma"/>
                <a:ea typeface="Tahoma"/>
                <a:cs typeface="Tahoma"/>
                <a:sym typeface="Tahoma"/>
              </a:rPr>
              <a:t>If the user selects NONE on the pre-existing condition page(Slide 8), to default answer to 1st option. disable the other 2 options. </a:t>
            </a:r>
            <a:endParaRPr sz="1125">
              <a:solidFill>
                <a:schemeClr val="dk1"/>
              </a:solidFill>
              <a:highlight>
                <a:srgbClr val="FFFFFF"/>
              </a:highlight>
              <a:latin typeface="Tahoma"/>
              <a:ea typeface="Tahoma"/>
              <a:cs typeface="Tahoma"/>
              <a:sym typeface="Tahoma"/>
            </a:endParaRPr>
          </a:p>
          <a:p>
            <a:r>
              <a:rPr lang="en-US" sz="1125">
                <a:solidFill>
                  <a:schemeClr val="dk1"/>
                </a:solidFill>
                <a:highlight>
                  <a:srgbClr val="FFFFFF"/>
                </a:highlight>
                <a:latin typeface="Tahoma"/>
                <a:ea typeface="Tahoma"/>
                <a:cs typeface="Tahoma"/>
                <a:sym typeface="Tahoma"/>
              </a:rPr>
              <a:t>If the user selection is not NONE in the pre-existing condition page(Slide 8), to default answer to 3rd option., disable first option. </a:t>
            </a:r>
            <a:endParaRPr sz="1125">
              <a:latin typeface="Tahoma"/>
              <a:ea typeface="Tahoma"/>
              <a:cs typeface="Tahoma"/>
              <a:sym typeface="Tahoma"/>
            </a:endParaRPr>
          </a:p>
        </p:txBody>
      </p:sp>
      <p:pic>
        <p:nvPicPr>
          <p:cNvPr id="172" name="Google Shape;172;p22"/>
          <p:cNvPicPr preferRelativeResize="0"/>
          <p:nvPr/>
        </p:nvPicPr>
        <p:blipFill>
          <a:blip r:embed="rId4">
            <a:alphaModFix/>
          </a:blip>
          <a:stretch>
            <a:fillRect/>
          </a:stretch>
        </p:blipFill>
        <p:spPr>
          <a:xfrm>
            <a:off x="203663" y="924807"/>
            <a:ext cx="2049798" cy="43901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457200" y="32220"/>
            <a:ext cx="8229600" cy="952500"/>
          </a:xfrm>
          <a:prstGeom prst="rect">
            <a:avLst/>
          </a:prstGeom>
          <a:noFill/>
          <a:ln>
            <a:noFill/>
          </a:ln>
        </p:spPr>
        <p:txBody>
          <a:bodyPr spcFirstLastPara="1" vert="horz" wrap="square" lIns="68569" tIns="34275" rIns="68569" bIns="34275" rtlCol="0" anchor="ctr" anchorCtr="0">
            <a:noAutofit/>
          </a:bodyPr>
          <a:lstStyle/>
          <a:p>
            <a:pPr>
              <a:spcBef>
                <a:spcPts val="0"/>
              </a:spcBef>
              <a:buClr>
                <a:schemeClr val="dk1"/>
              </a:buClr>
              <a:buSzPts val="4400"/>
            </a:pPr>
            <a:r>
              <a:rPr lang="en-US" sz="2800" dirty="0">
                <a:latin typeface="Tahoma"/>
                <a:ea typeface="Tahoma"/>
                <a:cs typeface="Tahoma"/>
                <a:sym typeface="Tahoma"/>
              </a:rPr>
              <a:t>Clinical Frailty Scale Self Questionnaire</a:t>
            </a:r>
            <a:endParaRPr sz="2800" dirty="0">
              <a:latin typeface="Tahoma"/>
              <a:ea typeface="Tahoma"/>
              <a:cs typeface="Tahoma"/>
              <a:sym typeface="Tahoma"/>
            </a:endParaRPr>
          </a:p>
        </p:txBody>
      </p:sp>
      <p:pic>
        <p:nvPicPr>
          <p:cNvPr id="178" name="Google Shape;178;p23"/>
          <p:cNvPicPr preferRelativeResize="0"/>
          <p:nvPr/>
        </p:nvPicPr>
        <p:blipFill>
          <a:blip r:embed="rId3">
            <a:alphaModFix/>
          </a:blip>
          <a:stretch>
            <a:fillRect/>
          </a:stretch>
        </p:blipFill>
        <p:spPr>
          <a:xfrm>
            <a:off x="205538" y="1076485"/>
            <a:ext cx="1950298" cy="3863816"/>
          </a:xfrm>
          <a:prstGeom prst="rect">
            <a:avLst/>
          </a:prstGeom>
          <a:noFill/>
          <a:ln>
            <a:noFill/>
          </a:ln>
        </p:spPr>
      </p:pic>
      <p:pic>
        <p:nvPicPr>
          <p:cNvPr id="179" name="Google Shape;179;p23"/>
          <p:cNvPicPr preferRelativeResize="0"/>
          <p:nvPr/>
        </p:nvPicPr>
        <p:blipFill>
          <a:blip r:embed="rId4">
            <a:alphaModFix/>
          </a:blip>
          <a:stretch>
            <a:fillRect/>
          </a:stretch>
        </p:blipFill>
        <p:spPr>
          <a:xfrm>
            <a:off x="2285398" y="1076485"/>
            <a:ext cx="1959335" cy="3863817"/>
          </a:xfrm>
          <a:prstGeom prst="rect">
            <a:avLst/>
          </a:prstGeom>
          <a:noFill/>
          <a:ln>
            <a:noFill/>
          </a:ln>
        </p:spPr>
      </p:pic>
      <p:pic>
        <p:nvPicPr>
          <p:cNvPr id="180" name="Google Shape;180;p23"/>
          <p:cNvPicPr preferRelativeResize="0"/>
          <p:nvPr/>
        </p:nvPicPr>
        <p:blipFill>
          <a:blip r:embed="rId5">
            <a:alphaModFix/>
          </a:blip>
          <a:stretch>
            <a:fillRect/>
          </a:stretch>
        </p:blipFill>
        <p:spPr>
          <a:xfrm>
            <a:off x="4393350" y="1076475"/>
            <a:ext cx="1959338" cy="3863824"/>
          </a:xfrm>
          <a:prstGeom prst="rect">
            <a:avLst/>
          </a:prstGeom>
          <a:noFill/>
          <a:ln>
            <a:noFill/>
          </a:ln>
        </p:spPr>
      </p:pic>
      <p:pic>
        <p:nvPicPr>
          <p:cNvPr id="181" name="Google Shape;181;p23"/>
          <p:cNvPicPr preferRelativeResize="0"/>
          <p:nvPr/>
        </p:nvPicPr>
        <p:blipFill>
          <a:blip r:embed="rId6">
            <a:alphaModFix/>
          </a:blip>
          <a:stretch>
            <a:fillRect/>
          </a:stretch>
        </p:blipFill>
        <p:spPr>
          <a:xfrm>
            <a:off x="6501300" y="1076485"/>
            <a:ext cx="1957085" cy="3863816"/>
          </a:xfrm>
          <a:prstGeom prst="rect">
            <a:avLst/>
          </a:prstGeom>
          <a:noFill/>
          <a:ln>
            <a:noFill/>
          </a:ln>
        </p:spPr>
      </p:pic>
      <p:sp>
        <p:nvSpPr>
          <p:cNvPr id="182" name="Google Shape;182;p23"/>
          <p:cNvSpPr txBox="1"/>
          <p:nvPr/>
        </p:nvSpPr>
        <p:spPr>
          <a:xfrm>
            <a:off x="580481" y="3468581"/>
            <a:ext cx="3397500" cy="969474"/>
          </a:xfrm>
          <a:prstGeom prst="rect">
            <a:avLst/>
          </a:prstGeom>
          <a:noFill/>
          <a:ln>
            <a:noFill/>
          </a:ln>
        </p:spPr>
        <p:txBody>
          <a:bodyPr spcFirstLastPara="1" wrap="square" lIns="68569" tIns="68569" rIns="68569" bIns="68569" anchor="t" anchorCtr="0">
            <a:spAutoFit/>
          </a:bodyPr>
          <a:lstStyle/>
          <a:p>
            <a:pPr marL="342900" indent="-238125">
              <a:buSzPts val="1400"/>
              <a:buFont typeface="Tahoma"/>
              <a:buChar char="●"/>
            </a:pPr>
            <a:r>
              <a:rPr lang="en-US" sz="1350">
                <a:latin typeface="Tahoma"/>
                <a:ea typeface="Tahoma"/>
                <a:cs typeface="Tahoma"/>
                <a:sym typeface="Tahoma"/>
              </a:rPr>
              <a:t>User will be able to select multiple answers to questions 1 &amp; 2.</a:t>
            </a:r>
            <a:endParaRPr sz="1350">
              <a:latin typeface="Tahoma"/>
              <a:ea typeface="Tahoma"/>
              <a:cs typeface="Tahoma"/>
              <a:sym typeface="Tahoma"/>
            </a:endParaRPr>
          </a:p>
          <a:p>
            <a:endParaRPr sz="1350">
              <a:latin typeface="Tahoma"/>
              <a:ea typeface="Tahoma"/>
              <a:cs typeface="Tahoma"/>
              <a:sym typeface="Tahoma"/>
            </a:endParaRPr>
          </a:p>
          <a:p>
            <a:endParaRPr sz="135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7200" y="32223"/>
            <a:ext cx="8229600" cy="952500"/>
          </a:xfrm>
          <a:prstGeom prst="rect">
            <a:avLst/>
          </a:prstGeom>
          <a:noFill/>
          <a:ln>
            <a:noFill/>
          </a:ln>
        </p:spPr>
        <p:txBody>
          <a:bodyPr spcFirstLastPara="1" vert="horz" wrap="square" lIns="68569" tIns="34275" rIns="68569" bIns="34275" rtlCol="0" anchor="ctr" anchorCtr="0">
            <a:noAutofit/>
          </a:bodyPr>
          <a:lstStyle/>
          <a:p>
            <a:pPr algn="l">
              <a:lnSpc>
                <a:spcPct val="90000"/>
              </a:lnSpc>
              <a:spcBef>
                <a:spcPts val="0"/>
              </a:spcBef>
              <a:buClr>
                <a:schemeClr val="dk1"/>
              </a:buClr>
              <a:buSzPts val="4400"/>
            </a:pPr>
            <a:r>
              <a:rPr lang="en-US" sz="2800" dirty="0">
                <a:latin typeface="Tahoma"/>
                <a:ea typeface="Tahoma"/>
                <a:cs typeface="Tahoma"/>
                <a:sym typeface="Tahoma"/>
              </a:rPr>
              <a:t>Clinical Frailty Scale Self Questionnaire</a:t>
            </a:r>
            <a:endParaRPr sz="2800" dirty="0">
              <a:latin typeface="Tahoma"/>
              <a:ea typeface="Tahoma"/>
              <a:cs typeface="Tahoma"/>
              <a:sym typeface="Tahoma"/>
            </a:endParaRPr>
          </a:p>
        </p:txBody>
      </p:sp>
      <p:sp>
        <p:nvSpPr>
          <p:cNvPr id="188" name="Google Shape;188;p24"/>
          <p:cNvSpPr txBox="1"/>
          <p:nvPr/>
        </p:nvSpPr>
        <p:spPr>
          <a:xfrm>
            <a:off x="2391300" y="1205063"/>
            <a:ext cx="3397500" cy="3742926"/>
          </a:xfrm>
          <a:prstGeom prst="rect">
            <a:avLst/>
          </a:prstGeom>
          <a:noFill/>
          <a:ln>
            <a:noFill/>
          </a:ln>
        </p:spPr>
        <p:txBody>
          <a:bodyPr spcFirstLastPara="1" wrap="square" lIns="68569" tIns="68569" rIns="68569" bIns="68569" anchor="t" anchorCtr="0">
            <a:spAutoFit/>
          </a:bodyPr>
          <a:lstStyle/>
          <a:p>
            <a:pPr marL="342900" indent="-257175">
              <a:buSzPts val="1800"/>
              <a:buFont typeface="Tahoma"/>
              <a:buChar char="●"/>
            </a:pPr>
            <a:r>
              <a:rPr lang="en-US" sz="1350">
                <a:latin typeface="Tahoma"/>
                <a:ea typeface="Tahoma"/>
                <a:cs typeface="Tahoma"/>
                <a:sym typeface="Tahoma"/>
              </a:rPr>
              <a:t>After completing the questionnaire, next step would be derived based on what score the user got. </a:t>
            </a:r>
            <a:endParaRPr sz="1350">
              <a:latin typeface="Tahoma"/>
              <a:ea typeface="Tahoma"/>
              <a:cs typeface="Tahoma"/>
              <a:sym typeface="Tahoma"/>
            </a:endParaRPr>
          </a:p>
          <a:p>
            <a:pPr marL="342900" indent="-257175">
              <a:buSzPts val="1800"/>
              <a:buFont typeface="Tahoma"/>
              <a:buChar char="●"/>
            </a:pPr>
            <a:r>
              <a:rPr lang="en-US" sz="1350">
                <a:latin typeface="Tahoma"/>
                <a:ea typeface="Tahoma"/>
                <a:cs typeface="Tahoma"/>
                <a:sym typeface="Tahoma"/>
              </a:rPr>
              <a:t>There will be 3 different levels:</a:t>
            </a:r>
            <a:endParaRPr sz="1350">
              <a:latin typeface="Tahoma"/>
              <a:ea typeface="Tahoma"/>
              <a:cs typeface="Tahoma"/>
              <a:sym typeface="Tahoma"/>
            </a:endParaRPr>
          </a:p>
          <a:p>
            <a:pPr marL="685800" lvl="1" indent="-257175">
              <a:buClr>
                <a:schemeClr val="dk1"/>
              </a:buClr>
              <a:buSzPts val="1800"/>
              <a:buFont typeface="Tahoma"/>
              <a:buChar char="○"/>
            </a:pPr>
            <a:r>
              <a:rPr lang="en-US" sz="1350">
                <a:solidFill>
                  <a:schemeClr val="dk1"/>
                </a:solidFill>
                <a:latin typeface="Tahoma"/>
                <a:ea typeface="Tahoma"/>
                <a:cs typeface="Tahoma"/>
                <a:sym typeface="Tahoma"/>
              </a:rPr>
              <a:t>Level 1: CFS 1 -3</a:t>
            </a:r>
            <a:endParaRPr sz="1350">
              <a:solidFill>
                <a:schemeClr val="dk1"/>
              </a:solidFill>
              <a:latin typeface="Tahoma"/>
              <a:ea typeface="Tahoma"/>
              <a:cs typeface="Tahoma"/>
              <a:sym typeface="Tahoma"/>
            </a:endParaRPr>
          </a:p>
          <a:p>
            <a:pPr marL="685800" lvl="1" indent="-257175">
              <a:buClr>
                <a:schemeClr val="dk1"/>
              </a:buClr>
              <a:buSzPts val="1800"/>
              <a:buFont typeface="Tahoma"/>
              <a:buChar char="○"/>
            </a:pPr>
            <a:r>
              <a:rPr lang="en-US" sz="1350">
                <a:solidFill>
                  <a:schemeClr val="dk1"/>
                </a:solidFill>
                <a:latin typeface="Tahoma"/>
                <a:ea typeface="Tahoma"/>
                <a:cs typeface="Tahoma"/>
                <a:sym typeface="Tahoma"/>
              </a:rPr>
              <a:t>Level 2: CFS 4 or 5</a:t>
            </a:r>
            <a:endParaRPr sz="1350">
              <a:solidFill>
                <a:schemeClr val="dk1"/>
              </a:solidFill>
              <a:latin typeface="Tahoma"/>
              <a:ea typeface="Tahoma"/>
              <a:cs typeface="Tahoma"/>
              <a:sym typeface="Tahoma"/>
            </a:endParaRPr>
          </a:p>
          <a:p>
            <a:pPr marL="685800" lvl="1" indent="-257175">
              <a:buClr>
                <a:schemeClr val="dk1"/>
              </a:buClr>
              <a:buSzPts val="1800"/>
              <a:buFont typeface="Tahoma"/>
              <a:buChar char="○"/>
            </a:pPr>
            <a:r>
              <a:rPr lang="en-US" sz="1350">
                <a:solidFill>
                  <a:schemeClr val="dk1"/>
                </a:solidFill>
                <a:latin typeface="Tahoma"/>
                <a:ea typeface="Tahoma"/>
                <a:cs typeface="Tahoma"/>
                <a:sym typeface="Tahoma"/>
              </a:rPr>
              <a:t>Level 3: CFS 6 or more</a:t>
            </a:r>
            <a:endParaRPr sz="1350">
              <a:solidFill>
                <a:schemeClr val="dk1"/>
              </a:solidFill>
              <a:latin typeface="Tahoma"/>
              <a:ea typeface="Tahoma"/>
              <a:cs typeface="Tahoma"/>
              <a:sym typeface="Tahoma"/>
            </a:endParaRPr>
          </a:p>
          <a:p>
            <a:pPr marL="342900" indent="-257175">
              <a:lnSpc>
                <a:spcPct val="115000"/>
              </a:lnSpc>
              <a:buClr>
                <a:schemeClr val="dk1"/>
              </a:buClr>
              <a:buSzPts val="1800"/>
              <a:buFont typeface="Tahoma"/>
              <a:buChar char="●"/>
            </a:pPr>
            <a:r>
              <a:rPr lang="en-US" sz="1350">
                <a:solidFill>
                  <a:srgbClr val="202124"/>
                </a:solidFill>
                <a:latin typeface="Tahoma"/>
                <a:ea typeface="Tahoma"/>
                <a:cs typeface="Tahoma"/>
                <a:sym typeface="Tahoma"/>
              </a:rPr>
              <a:t>Once user scored 4 and above  – There will be a question displayed before the recommended programme.“Do you want our program manager to contact you? Yes/No”. If the user answered yes, there will be an indicator in provider portal that this user wants to be contacted. </a:t>
            </a:r>
            <a:endParaRPr sz="1350">
              <a:latin typeface="Tahoma"/>
              <a:ea typeface="Tahoma"/>
              <a:cs typeface="Tahoma"/>
              <a:sym typeface="Tahoma"/>
            </a:endParaRPr>
          </a:p>
        </p:txBody>
      </p:sp>
      <p:pic>
        <p:nvPicPr>
          <p:cNvPr id="189" name="Google Shape;189;p24"/>
          <p:cNvPicPr preferRelativeResize="0"/>
          <p:nvPr/>
        </p:nvPicPr>
        <p:blipFill>
          <a:blip r:embed="rId3">
            <a:alphaModFix/>
          </a:blip>
          <a:stretch>
            <a:fillRect/>
          </a:stretch>
        </p:blipFill>
        <p:spPr>
          <a:xfrm>
            <a:off x="5788801" y="922426"/>
            <a:ext cx="3255974" cy="3829349"/>
          </a:xfrm>
          <a:prstGeom prst="rect">
            <a:avLst/>
          </a:prstGeom>
          <a:noFill/>
          <a:ln>
            <a:noFill/>
          </a:ln>
        </p:spPr>
      </p:pic>
      <p:sp>
        <p:nvSpPr>
          <p:cNvPr id="190" name="Google Shape;190;p24"/>
          <p:cNvSpPr txBox="1"/>
          <p:nvPr/>
        </p:nvSpPr>
        <p:spPr>
          <a:xfrm>
            <a:off x="2494444" y="4783524"/>
            <a:ext cx="6497100" cy="265435"/>
          </a:xfrm>
          <a:prstGeom prst="rect">
            <a:avLst/>
          </a:prstGeom>
          <a:noFill/>
          <a:ln>
            <a:noFill/>
          </a:ln>
        </p:spPr>
        <p:txBody>
          <a:bodyPr spcFirstLastPara="1" wrap="square" lIns="68569" tIns="68569" rIns="68569" bIns="68569" anchor="t" anchorCtr="0">
            <a:spAutoFit/>
          </a:bodyPr>
          <a:lstStyle/>
          <a:p>
            <a:r>
              <a:rPr lang="en-US" sz="825">
                <a:solidFill>
                  <a:schemeClr val="dk1"/>
                </a:solidFill>
                <a:latin typeface="Calibri"/>
                <a:ea typeface="Calibri"/>
                <a:cs typeface="Calibri"/>
                <a:sym typeface="Calibri"/>
              </a:rPr>
              <a:t>NOTE: Lesson contents for 3 levels can be found at </a:t>
            </a:r>
            <a:r>
              <a:rPr lang="en-US" sz="825" u="sng">
                <a:solidFill>
                  <a:schemeClr val="hlink"/>
                </a:solidFill>
                <a:latin typeface="Calibri"/>
                <a:ea typeface="Calibri"/>
                <a:cs typeface="Calibri"/>
                <a:sym typeface="Calibri"/>
                <a:hlinkClick r:id="rId4"/>
              </a:rPr>
              <a:t>https://drive.google.com/drive/folders/1QfdVFmbEtQ9ekqX9AQFKxzNmU1CzbUvj?usp=sharing </a:t>
            </a:r>
            <a:endParaRPr sz="825">
              <a:solidFill>
                <a:schemeClr val="dk1"/>
              </a:solidFill>
              <a:latin typeface="Calibri"/>
              <a:ea typeface="Calibri"/>
              <a:cs typeface="Calibri"/>
              <a:sym typeface="Calibri"/>
            </a:endParaRPr>
          </a:p>
        </p:txBody>
      </p:sp>
      <p:pic>
        <p:nvPicPr>
          <p:cNvPr id="191" name="Google Shape;191;p24"/>
          <p:cNvPicPr preferRelativeResize="0"/>
          <p:nvPr/>
        </p:nvPicPr>
        <p:blipFill>
          <a:blip r:embed="rId5">
            <a:alphaModFix/>
          </a:blip>
          <a:stretch>
            <a:fillRect/>
          </a:stretch>
        </p:blipFill>
        <p:spPr>
          <a:xfrm>
            <a:off x="203663" y="922425"/>
            <a:ext cx="2124975" cy="454561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2495</Words>
  <Application>Microsoft Macintosh PowerPoint</Application>
  <PresentationFormat>On-screen Show (16:10)</PresentationFormat>
  <Paragraphs>261</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Tahoma</vt:lpstr>
      <vt:lpstr>Office Theme</vt:lpstr>
      <vt:lpstr>PowerPoint Presentation</vt:lpstr>
      <vt:lpstr>PowerPoint Presentation</vt:lpstr>
      <vt:lpstr>First Time User Experience (FTUE) - QnA</vt:lpstr>
      <vt:lpstr>Singpass Login</vt:lpstr>
      <vt:lpstr>Experience Customization Survey</vt:lpstr>
      <vt:lpstr>Experience Customization Survey (Algorithm)</vt:lpstr>
      <vt:lpstr>Health Declaration</vt:lpstr>
      <vt:lpstr>Clinical Frailty Scale Self Questionnaire</vt:lpstr>
      <vt:lpstr>Clinical Frailty Scale Self Questionnaire</vt:lpstr>
      <vt:lpstr>My Learning (main)</vt:lpstr>
      <vt:lpstr>Home page</vt:lpstr>
      <vt:lpstr>Notification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Seng Beo Lee</dc:creator>
  <cp:lastModifiedBy>SengBeo Lee</cp:lastModifiedBy>
  <cp:revision>9</cp:revision>
  <dcterms:created xsi:type="dcterms:W3CDTF">2019-04-23T03:34:32Z</dcterms:created>
  <dcterms:modified xsi:type="dcterms:W3CDTF">2022-04-13T07:31:27Z</dcterms:modified>
</cp:coreProperties>
</file>