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sldIdLst>
    <p:sldId id="256" r:id="rId2"/>
    <p:sldId id="257" r:id="rId3"/>
    <p:sldId id="258" r:id="rId4"/>
    <p:sldId id="261" r:id="rId5"/>
    <p:sldId id="263" r:id="rId6"/>
    <p:sldId id="264" r:id="rId7"/>
    <p:sldId id="265" r:id="rId8"/>
    <p:sldId id="266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Μεσαίο στυλ 2 - Έμφαση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0B676-E600-4BEE-9E36-4999A731DBA6}" type="datetimeFigureOut">
              <a:rPr lang="el-GR" smtClean="0"/>
              <a:t>3/5/2023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6A909F1-527E-4EEB-8680-02C5E10A1AFA}" type="slidenum">
              <a:rPr lang="el-GR" smtClean="0"/>
              <a:t>‹#›</a:t>
            </a:fld>
            <a:endParaRPr lang="el-G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9888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0B676-E600-4BEE-9E36-4999A731DBA6}" type="datetimeFigureOut">
              <a:rPr lang="el-GR" smtClean="0"/>
              <a:t>3/5/2023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909F1-527E-4EEB-8680-02C5E10A1AFA}" type="slidenum">
              <a:rPr lang="el-GR" smtClean="0"/>
              <a:t>‹#›</a:t>
            </a:fld>
            <a:endParaRPr lang="el-GR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340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0B676-E600-4BEE-9E36-4999A731DBA6}" type="datetimeFigureOut">
              <a:rPr lang="el-GR" smtClean="0"/>
              <a:t>3/5/2023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909F1-527E-4EEB-8680-02C5E10A1AFA}" type="slidenum">
              <a:rPr lang="el-GR" smtClean="0"/>
              <a:t>‹#›</a:t>
            </a:fld>
            <a:endParaRPr lang="el-GR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824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804520"/>
            <a:ext cx="9603275" cy="7165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l-GR" dirty="0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520008"/>
            <a:ext cx="9603275" cy="3946338"/>
          </a:xfrm>
        </p:spPr>
        <p:txBody>
          <a:bodyPr anchor="t"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0B676-E600-4BEE-9E36-4999A731DBA6}" type="datetimeFigureOut">
              <a:rPr lang="el-GR" smtClean="0"/>
              <a:t>3/5/2023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909F1-527E-4EEB-8680-02C5E10A1AFA}" type="slidenum">
              <a:rPr lang="el-GR" smtClean="0"/>
              <a:t>‹#›</a:t>
            </a:fld>
            <a:endParaRPr lang="el-GR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1579" y="1521070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0687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0B676-E600-4BEE-9E36-4999A731DBA6}" type="datetimeFigureOut">
              <a:rPr lang="el-GR" smtClean="0"/>
              <a:t>3/5/2023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909F1-527E-4EEB-8680-02C5E10A1AFA}" type="slidenum">
              <a:rPr lang="el-GR" smtClean="0"/>
              <a:t>‹#›</a:t>
            </a:fld>
            <a:endParaRPr lang="el-G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9649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0B676-E600-4BEE-9E36-4999A731DBA6}" type="datetimeFigureOut">
              <a:rPr lang="el-GR" smtClean="0"/>
              <a:t>3/5/2023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909F1-527E-4EEB-8680-02C5E10A1AFA}" type="slidenum">
              <a:rPr lang="el-GR" smtClean="0"/>
              <a:t>‹#›</a:t>
            </a:fld>
            <a:endParaRPr lang="el-GR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5819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0B676-E600-4BEE-9E36-4999A731DBA6}" type="datetimeFigureOut">
              <a:rPr lang="el-GR" smtClean="0"/>
              <a:t>3/5/2023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909F1-527E-4EEB-8680-02C5E10A1AFA}" type="slidenum">
              <a:rPr lang="el-GR" smtClean="0"/>
              <a:t>‹#›</a:t>
            </a:fld>
            <a:endParaRPr lang="el-GR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5203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Μόνο τίτλο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0B676-E600-4BEE-9E36-4999A731DBA6}" type="datetimeFigureOut">
              <a:rPr lang="el-GR" smtClean="0"/>
              <a:t>3/5/2023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909F1-527E-4EEB-8680-02C5E10A1AFA}" type="slidenum">
              <a:rPr lang="el-GR" smtClean="0"/>
              <a:t>‹#›</a:t>
            </a:fld>
            <a:endParaRPr lang="el-GR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58219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0B676-E600-4BEE-9E36-4999A731DBA6}" type="datetimeFigureOut">
              <a:rPr lang="el-GR" smtClean="0"/>
              <a:t>3/5/2023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909F1-527E-4EEB-8680-02C5E10A1AF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363567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0B676-E600-4BEE-9E36-4999A731DBA6}" type="datetimeFigureOut">
              <a:rPr lang="el-GR" smtClean="0"/>
              <a:t>3/5/2023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909F1-527E-4EEB-8680-02C5E10A1AFA}" type="slidenum">
              <a:rPr lang="el-GR" smtClean="0"/>
              <a:t>‹#›</a:t>
            </a:fld>
            <a:endParaRPr lang="el-GR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4149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FB0B676-E600-4BEE-9E36-4999A731DBA6}" type="datetimeFigureOut">
              <a:rPr lang="el-GR" smtClean="0"/>
              <a:t>3/5/2023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909F1-527E-4EEB-8680-02C5E10A1AFA}" type="slidenum">
              <a:rPr lang="el-GR" smtClean="0"/>
              <a:t>‹#›</a:t>
            </a:fld>
            <a:endParaRPr lang="el-GR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478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0B676-E600-4BEE-9E36-4999A731DBA6}" type="datetimeFigureOut">
              <a:rPr lang="el-GR" smtClean="0"/>
              <a:t>3/5/2023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6A909F1-527E-4EEB-8680-02C5E10A1AFA}" type="slidenum">
              <a:rPr lang="el-GR" smtClean="0"/>
              <a:t>‹#›</a:t>
            </a:fld>
            <a:endParaRPr lang="el-G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1401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hyperlink" Target="https://en.wikipedia.org/wiki/Conway's_Game_of_Lif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">
            <a:extLst>
              <a:ext uri="{FF2B5EF4-FFF2-40B4-BE49-F238E27FC236}">
                <a16:creationId xmlns:a16="http://schemas.microsoft.com/office/drawing/2014/main" id="{3A9D2A32-72D1-412C-A687-086D1B1B6A13}"/>
              </a:ext>
            </a:extLst>
          </p:cNvPr>
          <p:cNvSpPr txBox="1">
            <a:spLocks/>
          </p:cNvSpPr>
          <p:nvPr/>
        </p:nvSpPr>
        <p:spPr>
          <a:xfrm>
            <a:off x="1100089" y="509166"/>
            <a:ext cx="6356625" cy="1591777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600"/>
              </a:spcAft>
            </a:pPr>
            <a:r>
              <a:rPr lang="en-US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ΟΝΟΜΑΤΕΠΩΝΥΜΟ : </a:t>
            </a:r>
            <a:r>
              <a:rPr lang="el-GR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ΠΑΠΑΚΩΣΤΑΣ ΑΘΑΝΑΣΙΟΣ</a:t>
            </a:r>
            <a:endParaRPr lang="el-GR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600"/>
              </a:spcAft>
            </a:pPr>
            <a:r>
              <a:rPr lang="en-US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ΑΜ</a:t>
            </a:r>
            <a:r>
              <a:rPr lang="en-US" sz="1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l-GR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097361</a:t>
            </a:r>
            <a:endParaRPr lang="el-GR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600"/>
              </a:spcAft>
            </a:pPr>
            <a:r>
              <a:rPr lang="en-US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ΕΤΟΣ ΦΟΙΤΗΣΗΣ:  </a:t>
            </a:r>
            <a:r>
              <a:rPr lang="el-GR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600" b="1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lang="en-US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algn="just">
              <a:spcAft>
                <a:spcPts val="600"/>
              </a:spcAft>
            </a:pPr>
            <a:r>
              <a:rPr lang="el-GR" b="1" dirty="0"/>
              <a:t>ΜΑΘΗΜΑ</a:t>
            </a:r>
            <a:r>
              <a:rPr lang="el-GR" dirty="0"/>
              <a:t>: </a:t>
            </a:r>
            <a:r>
              <a:rPr lang="el-GR" sz="1600" dirty="0">
                <a:latin typeface="Times New Roman" pitchFamily="18" charset="0"/>
                <a:cs typeface="Times New Roman" pitchFamily="18" charset="0"/>
              </a:rPr>
              <a:t>«Εισαγωγή στην Επιστήμη του Ηλεκτρολόγου Μηχανικού» </a:t>
            </a:r>
          </a:p>
          <a:p>
            <a:pPr algn="just">
              <a:spcAft>
                <a:spcPts val="600"/>
              </a:spcAft>
            </a:pPr>
            <a:endParaRPr lang="el-GR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60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l-GR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9" name="Ευθεία γραμμή σύνδεσης 8"/>
          <p:cNvCxnSpPr/>
          <p:nvPr/>
        </p:nvCxnSpPr>
        <p:spPr>
          <a:xfrm>
            <a:off x="1173980" y="4622220"/>
            <a:ext cx="10885082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Ορθογώνιο 9"/>
          <p:cNvSpPr/>
          <p:nvPr/>
        </p:nvSpPr>
        <p:spPr>
          <a:xfrm>
            <a:off x="2348001" y="2884053"/>
            <a:ext cx="7234288" cy="164660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>
              <a:spcAft>
                <a:spcPts val="600"/>
              </a:spcAft>
            </a:pPr>
            <a:r>
              <a:rPr lang="el-GR" sz="4800" b="1" dirty="0">
                <a:ln w="11430"/>
                <a:solidFill>
                  <a:srgbClr val="0070C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Το παιχνίδι της ζωής  </a:t>
            </a:r>
            <a:endParaRPr lang="en-US" sz="4800" b="1" dirty="0">
              <a:ln w="11430"/>
              <a:solidFill>
                <a:srgbClr val="0070C0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spcAft>
                <a:spcPts val="600"/>
              </a:spcAft>
            </a:pPr>
            <a:r>
              <a:rPr lang="el-GR" sz="4800" b="1" dirty="0">
                <a:ln w="11430"/>
                <a:solidFill>
                  <a:srgbClr val="0070C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4800" b="1" dirty="0">
                <a:ln w="11430"/>
                <a:solidFill>
                  <a:srgbClr val="0070C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Conway</a:t>
            </a:r>
            <a:r>
              <a:rPr lang="el-GR" sz="4800" b="1" dirty="0">
                <a:ln w="11430"/>
                <a:solidFill>
                  <a:srgbClr val="0070C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’</a:t>
            </a:r>
            <a:r>
              <a:rPr lang="en-US" sz="4800" b="1" dirty="0">
                <a:ln w="11430"/>
                <a:solidFill>
                  <a:srgbClr val="0070C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s  game of Life</a:t>
            </a:r>
            <a:r>
              <a:rPr lang="el-GR" sz="4800" b="1" dirty="0">
                <a:ln w="11430"/>
                <a:solidFill>
                  <a:srgbClr val="0070C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)  </a:t>
            </a:r>
            <a:endParaRPr lang="el-GR" sz="4800" b="1" dirty="0">
              <a:ln w="11430"/>
              <a:solidFill>
                <a:srgbClr val="0070C0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cxnSp>
        <p:nvCxnSpPr>
          <p:cNvPr id="5" name="Ευθεία γραμμή σύνδεσης 4">
            <a:extLst>
              <a:ext uri="{FF2B5EF4-FFF2-40B4-BE49-F238E27FC236}">
                <a16:creationId xmlns:a16="http://schemas.microsoft.com/office/drawing/2014/main" id="{114BD9D4-4192-4A09-B159-ACCB376C4219}"/>
              </a:ext>
            </a:extLst>
          </p:cNvPr>
          <p:cNvCxnSpPr/>
          <p:nvPr/>
        </p:nvCxnSpPr>
        <p:spPr>
          <a:xfrm>
            <a:off x="1173980" y="2571747"/>
            <a:ext cx="10885082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7883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l-GR" sz="3100" dirty="0" err="1"/>
              <a:t>Στοιχεια</a:t>
            </a:r>
            <a:r>
              <a:rPr lang="el-GR" sz="3100" dirty="0"/>
              <a:t> </a:t>
            </a:r>
            <a:r>
              <a:rPr lang="el-GR" sz="3100" dirty="0" err="1"/>
              <a:t>πρωτοτυπιασ</a:t>
            </a:r>
            <a:r>
              <a:rPr lang="el-GR" sz="3100" dirty="0"/>
              <a:t> </a:t>
            </a:r>
            <a:br>
              <a:rPr lang="el-GR" dirty="0"/>
            </a:br>
            <a:endParaRPr lang="el-GR" dirty="0"/>
          </a:p>
        </p:txBody>
      </p:sp>
      <p:sp>
        <p:nvSpPr>
          <p:cNvPr id="4" name="Ορθογώνιο 3"/>
          <p:cNvSpPr/>
          <p:nvPr/>
        </p:nvSpPr>
        <p:spPr>
          <a:xfrm>
            <a:off x="1480455" y="1834278"/>
            <a:ext cx="8567057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l-GR" sz="2000" dirty="0"/>
              <a:t>Το πρόγραμμα διαφοροποιείται  κυρίως σε επίπεδο </a:t>
            </a:r>
            <a:r>
              <a:rPr lang="el-GR" sz="2000" b="1" dirty="0"/>
              <a:t>δυνατοτήτων παρα­μετροποίησης</a:t>
            </a:r>
            <a:r>
              <a:rPr lang="el-GR" sz="2000" dirty="0"/>
              <a:t>  ώστε ο χρήστης να μπορεί :</a:t>
            </a:r>
          </a:p>
          <a:p>
            <a:pPr marL="457200" indent="-457200">
              <a:spcAft>
                <a:spcPts val="1200"/>
              </a:spcAft>
              <a:buFont typeface="+mj-lt"/>
              <a:buAutoNum type="alphaLcParenR"/>
            </a:pPr>
            <a:r>
              <a:rPr lang="el-GR" sz="2000" dirty="0"/>
              <a:t>να ορίζει το </a:t>
            </a:r>
            <a:r>
              <a:rPr lang="el-GR" sz="2000" b="1" dirty="0"/>
              <a:t>χρόνο</a:t>
            </a:r>
            <a:r>
              <a:rPr lang="el-GR" sz="2000" dirty="0"/>
              <a:t> που θα προβάλλεται κάθε γενιά στην οθόνη,</a:t>
            </a:r>
          </a:p>
          <a:p>
            <a:pPr marL="457200" indent="-457200">
              <a:spcAft>
                <a:spcPts val="1200"/>
              </a:spcAft>
              <a:buFont typeface="+mj-lt"/>
              <a:buAutoNum type="alphaLcParenR"/>
            </a:pPr>
            <a:r>
              <a:rPr lang="el-GR" sz="2000" dirty="0"/>
              <a:t>να μεταβάλλει το </a:t>
            </a:r>
            <a:r>
              <a:rPr lang="el-GR" sz="2000" b="1" dirty="0"/>
              <a:t>μέγεθος</a:t>
            </a:r>
            <a:r>
              <a:rPr lang="el-GR" sz="2000" dirty="0"/>
              <a:t> (ύψος, πλάτος) του </a:t>
            </a:r>
            <a:r>
              <a:rPr lang="en-US" sz="2000" dirty="0"/>
              <a:t>grid </a:t>
            </a:r>
            <a:r>
              <a:rPr lang="el-GR" sz="2000" dirty="0"/>
              <a:t>απεικόνισης του παιχνιδιού. </a:t>
            </a:r>
          </a:p>
          <a:p>
            <a:pPr marL="457200" indent="-457200">
              <a:spcAft>
                <a:spcPts val="1200"/>
              </a:spcAft>
              <a:buFont typeface="+mj-lt"/>
              <a:buAutoNum type="alphaLcParenR"/>
            </a:pPr>
            <a:r>
              <a:rPr lang="el-GR" sz="2000" dirty="0"/>
              <a:t>να καθορίζει το </a:t>
            </a:r>
            <a:r>
              <a:rPr lang="el-GR" sz="2000" b="1" dirty="0"/>
              <a:t>βήμα εξέλιξης </a:t>
            </a:r>
            <a:r>
              <a:rPr lang="el-GR" sz="2000" dirty="0"/>
              <a:t>των γενεών ώστε σε σύντομο χρονικό διάστημα να μελετήσει μεταγενέστερες γενεές.  </a:t>
            </a:r>
          </a:p>
        </p:txBody>
      </p:sp>
      <p:sp>
        <p:nvSpPr>
          <p:cNvPr id="5" name="AutoShape 2" descr="Portal:Documentation - openSUSE Wiki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l-GR"/>
          </a:p>
        </p:txBody>
      </p:sp>
      <p:pic>
        <p:nvPicPr>
          <p:cNvPr id="6" name="Εικόνα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7359" y="417026"/>
            <a:ext cx="1052546" cy="1052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135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l-G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579" y="719820"/>
            <a:ext cx="9603275" cy="526499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0792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1F30034-059D-4B91-AF49-98ED0C410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771" y="804520"/>
            <a:ext cx="9498197" cy="716550"/>
          </a:xfrm>
        </p:spPr>
        <p:txBody>
          <a:bodyPr>
            <a:normAutofit/>
          </a:bodyPr>
          <a:lstStyle/>
          <a:p>
            <a:r>
              <a:rPr lang="en-US" sz="3200" dirty="0"/>
              <a:t>GAME OF LIFE</a:t>
            </a:r>
            <a:endParaRPr lang="el-GR" sz="3200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03876022-4AAF-4C6E-9E4B-74439F37B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dirty="0"/>
              <a:t>Το παιχνίδι της ζωής είναι ένα κυψελοειδές αυτόματο  που επινοήθηκε το 1970 από τον Βρετανό μαθηματικό τον </a:t>
            </a:r>
            <a:r>
              <a:rPr lang="en-US" b="1" dirty="0"/>
              <a:t>John Horton Conway</a:t>
            </a:r>
            <a:r>
              <a:rPr lang="el-GR" b="1" dirty="0"/>
              <a:t>, </a:t>
            </a:r>
            <a:r>
              <a:rPr lang="el-GR" dirty="0"/>
              <a:t>με στόχο να περιγράψει το πώς λειτουργεί η ζωή και πώς αυτή εξελίσσεται από μία αρχική κατάσταση. </a:t>
            </a:r>
          </a:p>
          <a:p>
            <a:r>
              <a:rPr lang="el-GR" dirty="0"/>
              <a:t>Πρόκειται για ένα παιχνίδι μηδενικού παίκτη που η εξέλιξή </a:t>
            </a:r>
            <a:r>
              <a:rPr lang="el-GR" b="1" dirty="0"/>
              <a:t>του εξαρτάται μόνο από την αρχική κατάσταση</a:t>
            </a:r>
            <a:r>
              <a:rPr lang="el-GR" dirty="0"/>
              <a:t>, χωρίς να απαιτείται καμία περαιτέρω είσοδος δεδομένων </a:t>
            </a:r>
            <a:endParaRPr lang="en-US" dirty="0"/>
          </a:p>
          <a:p>
            <a:r>
              <a:rPr lang="el-GR" dirty="0"/>
              <a:t>Μπορεί να  χαρακτηρισθεί ως μία «κοινωνία» ατόμων (ψηφιακών και όχι μόνο), που μεταβάλλεται καθώς περνά ο χρόνος σε ένα με βάση προκαθορισμένους κανόνες. Με βάση τους κανόνες αυτούς τα άτομα μπορούν να  κινούνται, να πολλαπλασιάζονται και να πεθαίνουν .</a:t>
            </a:r>
            <a:endParaRPr lang="en-US" dirty="0"/>
          </a:p>
          <a:p>
            <a:endParaRPr lang="el-GR" dirty="0"/>
          </a:p>
        </p:txBody>
      </p:sp>
      <p:pic>
        <p:nvPicPr>
          <p:cNvPr id="6" name="Εικόνα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3686" y="5249961"/>
            <a:ext cx="2245944" cy="70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076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B94713C-99A7-4D6F-937C-1814B2DA9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684778"/>
            <a:ext cx="9603275" cy="7165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l-GR" altLang="el-GR" sz="3200" dirty="0"/>
              <a:t>ΠΕΡΙΓΡΑΦΗ ΠΑΙΧΝΙΔΙΟΥ</a:t>
            </a:r>
            <a:endParaRPr lang="el-GR" sz="3200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19ECC23F-5E42-4CC1-9B6E-ABCB18B32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5690" y="1507200"/>
            <a:ext cx="9603275" cy="3946338"/>
          </a:xfrm>
        </p:spPr>
        <p:txBody>
          <a:bodyPr/>
          <a:lstStyle/>
          <a:p>
            <a:endParaRPr lang="el-GR" dirty="0"/>
          </a:p>
          <a:p>
            <a:endParaRPr lang="el-GR" dirty="0"/>
          </a:p>
        </p:txBody>
      </p:sp>
      <p:sp>
        <p:nvSpPr>
          <p:cNvPr id="4" name="Ορθογώνιο 3">
            <a:extLst>
              <a:ext uri="{FF2B5EF4-FFF2-40B4-BE49-F238E27FC236}">
                <a16:creationId xmlns:a16="http://schemas.microsoft.com/office/drawing/2014/main" id="{8DE58E00-9B70-410C-8530-7983D8E13324}"/>
              </a:ext>
            </a:extLst>
          </p:cNvPr>
          <p:cNvSpPr/>
          <p:nvPr/>
        </p:nvSpPr>
        <p:spPr>
          <a:xfrm>
            <a:off x="1097280" y="1840740"/>
            <a:ext cx="10292770" cy="8156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l-GR" altLang="el-GR" dirty="0"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altLang="el-GR" dirty="0">
              <a:latin typeface="Arial" panose="020B06040202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l-GR" altLang="el-GR" dirty="0"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l-GR" altLang="el-GR" sz="1100" dirty="0"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l-GR" altLang="el-GR" sz="1100" dirty="0">
              <a:latin typeface="Arial" panose="020B0604020202020204" pitchFamily="34" charset="0"/>
            </a:endParaRPr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465A7C25-C159-451A-8B01-DC6EB4FD2DE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1252" y="2280031"/>
            <a:ext cx="1740830" cy="646331"/>
          </a:xfrm>
          <a:prstGeom prst="rect">
            <a:avLst/>
          </a:prstGeom>
        </p:spPr>
      </p:pic>
      <p:sp>
        <p:nvSpPr>
          <p:cNvPr id="6" name="Ορθογώνιο 5">
            <a:extLst>
              <a:ext uri="{FF2B5EF4-FFF2-40B4-BE49-F238E27FC236}">
                <a16:creationId xmlns:a16="http://schemas.microsoft.com/office/drawing/2014/main" id="{20D3C4F2-772C-4413-86F1-0E437440D23B}"/>
              </a:ext>
            </a:extLst>
          </p:cNvPr>
          <p:cNvSpPr/>
          <p:nvPr/>
        </p:nvSpPr>
        <p:spPr>
          <a:xfrm>
            <a:off x="1415690" y="2280030"/>
            <a:ext cx="67328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l-GR" altLang="el-GR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</a:t>
            </a:r>
            <a:r>
              <a:rPr lang="el-GR" altLang="el-GR" dirty="0"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Εάν ένα ζωντανό κύτταρο έχει δύο ή τρεις ζωντανούς γείτονες, επιβιώνει για την επόμενη γενιά.</a:t>
            </a:r>
            <a:endParaRPr lang="en-US" altLang="el-GR" dirty="0">
              <a:latin typeface="Arial" panose="020B06040202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Ορθογώνιο 6">
            <a:extLst>
              <a:ext uri="{FF2B5EF4-FFF2-40B4-BE49-F238E27FC236}">
                <a16:creationId xmlns:a16="http://schemas.microsoft.com/office/drawing/2014/main" id="{76692EB7-E808-4DD6-B32E-BEC59B7CA340}"/>
              </a:ext>
            </a:extLst>
          </p:cNvPr>
          <p:cNvSpPr/>
          <p:nvPr/>
        </p:nvSpPr>
        <p:spPr>
          <a:xfrm>
            <a:off x="1400069" y="3054204"/>
            <a:ext cx="69038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l-GR" b="1" dirty="0">
                <a:latin typeface="Arial" panose="020B0604020202020204" pitchFamily="34" charset="0"/>
                <a:cs typeface="Times New Roman" panose="02020603050405020304" pitchFamily="18" charset="0"/>
              </a:rPr>
              <a:t>2.</a:t>
            </a:r>
            <a:r>
              <a:rPr lang="el-GR" dirty="0">
                <a:latin typeface="Arial" panose="020B0604020202020204" pitchFamily="34" charset="0"/>
                <a:cs typeface="Calibri" panose="020F0502020204030204" pitchFamily="34" charset="0"/>
              </a:rPr>
              <a:t> Εάν ένα ζωντανό κύτταρο έχει τέσσερις ή περισσότερους ζωντανούς γείτονες, πεθαίνει από υπερπληθυσμό. </a:t>
            </a:r>
          </a:p>
        </p:txBody>
      </p:sp>
      <p:pic>
        <p:nvPicPr>
          <p:cNvPr id="8" name="Εικόνα 7">
            <a:extLst>
              <a:ext uri="{FF2B5EF4-FFF2-40B4-BE49-F238E27FC236}">
                <a16:creationId xmlns:a16="http://schemas.microsoft.com/office/drawing/2014/main" id="{BE5B7100-19D7-4C06-AD59-B6919C85588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1253" y="3054204"/>
            <a:ext cx="1740830" cy="646331"/>
          </a:xfrm>
          <a:prstGeom prst="rect">
            <a:avLst/>
          </a:prstGeom>
        </p:spPr>
      </p:pic>
      <p:sp>
        <p:nvSpPr>
          <p:cNvPr id="11" name="Ορθογώνιο 10">
            <a:extLst>
              <a:ext uri="{FF2B5EF4-FFF2-40B4-BE49-F238E27FC236}">
                <a16:creationId xmlns:a16="http://schemas.microsoft.com/office/drawing/2014/main" id="{3BA6091E-14D8-4229-A804-0C8C41B783FC}"/>
              </a:ext>
            </a:extLst>
          </p:cNvPr>
          <p:cNvSpPr/>
          <p:nvPr/>
        </p:nvSpPr>
        <p:spPr>
          <a:xfrm>
            <a:off x="1415690" y="1515482"/>
            <a:ext cx="101430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altLang="el-GR" dirty="0"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Το παιχνίδι της ζωής </a:t>
            </a:r>
            <a:r>
              <a:rPr lang="el-GR" altLang="el-GR" dirty="0">
                <a:latin typeface="Arial" panose="020B0604020202020204" pitchFamily="34" charset="0"/>
                <a:cs typeface="Calibri" panose="020F0502020204030204" pitchFamily="34" charset="0"/>
              </a:rPr>
              <a:t>(</a:t>
            </a:r>
            <a:r>
              <a:rPr lang="en-US" altLang="el-GR" dirty="0">
                <a:latin typeface="Arial" panose="020B0604020202020204" pitchFamily="34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Game</a:t>
            </a:r>
            <a:r>
              <a:rPr lang="el-GR" altLang="el-GR" dirty="0">
                <a:latin typeface="Arial" panose="020B0604020202020204" pitchFamily="34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altLang="el-GR" dirty="0">
                <a:latin typeface="Arial" panose="020B0604020202020204" pitchFamily="34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of</a:t>
            </a:r>
            <a:r>
              <a:rPr lang="el-GR" altLang="el-GR" dirty="0">
                <a:latin typeface="Arial" panose="020B0604020202020204" pitchFamily="34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altLang="el-GR" dirty="0">
                <a:latin typeface="Arial" panose="020B0604020202020204" pitchFamily="34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life</a:t>
            </a:r>
            <a:r>
              <a:rPr lang="el-GR" altLang="el-GR" dirty="0">
                <a:latin typeface="Arial" panose="020B0604020202020204" pitchFamily="34" charset="0"/>
                <a:cs typeface="Calibri" panose="020F0502020204030204" pitchFamily="34" charset="0"/>
              </a:rPr>
              <a:t>),  </a:t>
            </a:r>
            <a:r>
              <a:rPr lang="el-GR" altLang="el-GR" dirty="0"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αποτελείται από ένα δισδιάστατο πλέγμα, όπου το κάθε κελί αλληλεπιδρά με τα γειτονικά του κελιά σύμφωνα με τους ακόλουθους απλούς </a:t>
            </a:r>
            <a:r>
              <a:rPr lang="el-GR" altLang="el-GR" b="1" dirty="0"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κανόνες</a:t>
            </a:r>
            <a:r>
              <a:rPr lang="el-GR" altLang="el-GR" dirty="0"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l-GR" dirty="0"/>
          </a:p>
        </p:txBody>
      </p:sp>
      <p:sp>
        <p:nvSpPr>
          <p:cNvPr id="12" name="Ορθογώνιο 11">
            <a:extLst>
              <a:ext uri="{FF2B5EF4-FFF2-40B4-BE49-F238E27FC236}">
                <a16:creationId xmlns:a16="http://schemas.microsoft.com/office/drawing/2014/main" id="{628ADC4E-B6F2-4FF4-8BC2-A30A06A3C0BD}"/>
              </a:ext>
            </a:extLst>
          </p:cNvPr>
          <p:cNvSpPr/>
          <p:nvPr/>
        </p:nvSpPr>
        <p:spPr>
          <a:xfrm>
            <a:off x="1451579" y="387471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l-GR" b="1" dirty="0">
                <a:latin typeface="Arial" panose="020B0604020202020204" pitchFamily="34" charset="0"/>
                <a:cs typeface="Calibri" panose="020F0502020204030204" pitchFamily="34" charset="0"/>
              </a:rPr>
              <a:t>3</a:t>
            </a:r>
            <a:r>
              <a:rPr lang="el-GR" dirty="0">
                <a:latin typeface="Arial" panose="020B0604020202020204" pitchFamily="34" charset="0"/>
                <a:cs typeface="Calibri" panose="020F0502020204030204" pitchFamily="34" charset="0"/>
              </a:rPr>
              <a:t>. Εάν έχει μόνο έναν ζωντανό γείτονα, ή κανέναν, τότε πεθαίνει από την απομόνωση.</a:t>
            </a:r>
            <a:endParaRPr lang="en-US" dirty="0">
              <a:latin typeface="Arial" panose="020B060402020202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Ορθογώνιο 12">
            <a:extLst>
              <a:ext uri="{FF2B5EF4-FFF2-40B4-BE49-F238E27FC236}">
                <a16:creationId xmlns:a16="http://schemas.microsoft.com/office/drawing/2014/main" id="{6E869B2C-C868-4223-9259-5C4F1D7FEEA6}"/>
              </a:ext>
            </a:extLst>
          </p:cNvPr>
          <p:cNvSpPr/>
          <p:nvPr/>
        </p:nvSpPr>
        <p:spPr>
          <a:xfrm>
            <a:off x="1451579" y="464063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l-GR" b="1" dirty="0">
                <a:latin typeface="Arial" panose="020B0604020202020204" pitchFamily="34" charset="0"/>
                <a:cs typeface="Calibri" panose="020F0502020204030204" pitchFamily="34" charset="0"/>
              </a:rPr>
              <a:t>4</a:t>
            </a:r>
            <a:r>
              <a:rPr lang="el-GR" dirty="0">
                <a:latin typeface="Arial" panose="020B0604020202020204" pitchFamily="34" charset="0"/>
                <a:cs typeface="Calibri" panose="020F0502020204030204" pitchFamily="34" charset="0"/>
              </a:rPr>
              <a:t>. Εάν ένα νεκρό κύτταρο έχει ακριβώς τρεις ζωντανούς τότε ζωντανεύει στην επόμενη γενιά.</a:t>
            </a:r>
          </a:p>
        </p:txBody>
      </p:sp>
      <p:pic>
        <p:nvPicPr>
          <p:cNvPr id="14" name="Εικόνα 13">
            <a:extLst>
              <a:ext uri="{FF2B5EF4-FFF2-40B4-BE49-F238E27FC236}">
                <a16:creationId xmlns:a16="http://schemas.microsoft.com/office/drawing/2014/main" id="{18C69750-F808-413A-9715-31DDF47E6793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8571252" y="3874718"/>
            <a:ext cx="1740830" cy="646331"/>
          </a:xfrm>
          <a:prstGeom prst="rect">
            <a:avLst/>
          </a:prstGeom>
        </p:spPr>
      </p:pic>
      <p:pic>
        <p:nvPicPr>
          <p:cNvPr id="15" name="Εικόνα 14">
            <a:extLst>
              <a:ext uri="{FF2B5EF4-FFF2-40B4-BE49-F238E27FC236}">
                <a16:creationId xmlns:a16="http://schemas.microsoft.com/office/drawing/2014/main" id="{862E2C84-F66A-4A40-B9C1-F11A55EB9C10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1253" y="4633076"/>
            <a:ext cx="1740830" cy="64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172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B3A7654-5851-4BDA-8334-7B9805FA9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4690" y="827441"/>
            <a:ext cx="9681935" cy="716550"/>
          </a:xfrm>
        </p:spPr>
        <p:txBody>
          <a:bodyPr>
            <a:normAutofit fontScale="90000"/>
          </a:bodyPr>
          <a:lstStyle/>
          <a:p>
            <a:r>
              <a:rPr lang="el-GR" sz="3100" dirty="0" err="1"/>
              <a:t>Μοτιβα</a:t>
            </a:r>
            <a:r>
              <a:rPr lang="en-US" sz="3100" dirty="0"/>
              <a:t> </a:t>
            </a:r>
            <a:r>
              <a:rPr lang="el-GR" sz="3100" dirty="0" err="1"/>
              <a:t>Παιχνιδιου</a:t>
            </a:r>
            <a:r>
              <a:rPr lang="el-GR" sz="3100" dirty="0"/>
              <a:t> </a:t>
            </a:r>
            <a:br>
              <a:rPr lang="el-GR" dirty="0"/>
            </a:br>
            <a:endParaRPr lang="el-GR" dirty="0"/>
          </a:p>
        </p:txBody>
      </p:sp>
      <p:sp>
        <p:nvSpPr>
          <p:cNvPr id="12" name="Ορθογώνιο 11">
            <a:extLst>
              <a:ext uri="{FF2B5EF4-FFF2-40B4-BE49-F238E27FC236}">
                <a16:creationId xmlns:a16="http://schemas.microsoft.com/office/drawing/2014/main" id="{D89B0EC5-058B-4B0B-BA1F-A18ECDD97209}"/>
              </a:ext>
            </a:extLst>
          </p:cNvPr>
          <p:cNvSpPr/>
          <p:nvPr/>
        </p:nvSpPr>
        <p:spPr>
          <a:xfrm>
            <a:off x="1223791" y="182997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600"/>
              </a:spcAft>
            </a:pPr>
            <a:r>
              <a:rPr lang="el-GR" b="1" dirty="0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α. Σταθερά στο χρόνο </a:t>
            </a:r>
            <a:r>
              <a:rPr lang="el-GR" dirty="0">
                <a:latin typeface="Times New Roman" panose="02020603050405020304" pitchFamily="18" charset="0"/>
                <a:cs typeface="Calibri" panose="020F0502020204030204" pitchFamily="34" charset="0"/>
              </a:rPr>
              <a:t> είναι τα αντικείμενα που δεν αλλάζουν από βήμα σε βήμα</a:t>
            </a:r>
            <a:r>
              <a:rPr lang="el-GR" dirty="0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endParaRPr lang="el-GR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3" name="Εικόνα 12">
            <a:extLst>
              <a:ext uri="{FF2B5EF4-FFF2-40B4-BE49-F238E27FC236}">
                <a16:creationId xmlns:a16="http://schemas.microsoft.com/office/drawing/2014/main" id="{24800D44-AF66-4502-B2D1-3003A1D10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843" y="1543991"/>
            <a:ext cx="2805137" cy="1056387"/>
          </a:xfrm>
          <a:prstGeom prst="rect">
            <a:avLst/>
          </a:prstGeom>
        </p:spPr>
      </p:pic>
      <p:sp>
        <p:nvSpPr>
          <p:cNvPr id="14" name="Ορθογώνιο 13">
            <a:extLst>
              <a:ext uri="{FF2B5EF4-FFF2-40B4-BE49-F238E27FC236}">
                <a16:creationId xmlns:a16="http://schemas.microsoft.com/office/drawing/2014/main" id="{2584A2FC-081E-4199-91CD-42CEE447E13B}"/>
              </a:ext>
            </a:extLst>
          </p:cNvPr>
          <p:cNvSpPr/>
          <p:nvPr/>
        </p:nvSpPr>
        <p:spPr>
          <a:xfrm>
            <a:off x="1223791" y="260303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600"/>
              </a:spcAft>
            </a:pPr>
            <a:r>
              <a:rPr lang="el-GR" b="1" dirty="0">
                <a:latin typeface="Times New Roman" panose="02020603050405020304" pitchFamily="18" charset="0"/>
                <a:cs typeface="Calibri" panose="020F0502020204030204" pitchFamily="34" charset="0"/>
              </a:rPr>
              <a:t>β. Ταλαντωτές </a:t>
            </a:r>
            <a:r>
              <a:rPr lang="el-GR" dirty="0">
                <a:latin typeface="Times New Roman" panose="02020603050405020304" pitchFamily="18" charset="0"/>
                <a:cs typeface="Calibri" panose="020F0502020204030204" pitchFamily="34" charset="0"/>
              </a:rPr>
              <a:t>είναι αντικείμενα που αλλάζουν από βήμα σε βήμα, αλλά τελικά επαναλαμβάνονται.</a:t>
            </a:r>
          </a:p>
        </p:txBody>
      </p:sp>
      <p:pic>
        <p:nvPicPr>
          <p:cNvPr id="18" name="Εικόνα 17">
            <a:extLst>
              <a:ext uri="{FF2B5EF4-FFF2-40B4-BE49-F238E27FC236}">
                <a16:creationId xmlns:a16="http://schemas.microsoft.com/office/drawing/2014/main" id="{DE7FDF62-4F10-4AE9-BBB6-0709BDE122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3072" y="2763961"/>
            <a:ext cx="479505" cy="479505"/>
          </a:xfrm>
          <a:prstGeom prst="rect">
            <a:avLst/>
          </a:prstGeom>
        </p:spPr>
      </p:pic>
      <p:pic>
        <p:nvPicPr>
          <p:cNvPr id="20" name="Εικόνα 19">
            <a:extLst>
              <a:ext uri="{FF2B5EF4-FFF2-40B4-BE49-F238E27FC236}">
                <a16:creationId xmlns:a16="http://schemas.microsoft.com/office/drawing/2014/main" id="{65B4C86A-2D60-490F-8322-5C5BF526EA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9314" y="2734526"/>
            <a:ext cx="508940" cy="508940"/>
          </a:xfrm>
          <a:prstGeom prst="rect">
            <a:avLst/>
          </a:prstGeom>
        </p:spPr>
      </p:pic>
      <p:sp>
        <p:nvSpPr>
          <p:cNvPr id="8" name="Ορθογώνιο 7">
            <a:extLst>
              <a:ext uri="{FF2B5EF4-FFF2-40B4-BE49-F238E27FC236}">
                <a16:creationId xmlns:a16="http://schemas.microsoft.com/office/drawing/2014/main" id="{A35CA1A9-87DF-4901-994F-0E8826D481C3}"/>
              </a:ext>
            </a:extLst>
          </p:cNvPr>
          <p:cNvSpPr/>
          <p:nvPr/>
        </p:nvSpPr>
        <p:spPr>
          <a:xfrm>
            <a:off x="1223791" y="338760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600"/>
              </a:spcAft>
            </a:pPr>
            <a:r>
              <a:rPr lang="el-GR" b="1" dirty="0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γ. </a:t>
            </a:r>
            <a:r>
              <a:rPr lang="el-GR" b="1" dirty="0"/>
              <a:t>Διαστημόπλοια</a:t>
            </a:r>
            <a:r>
              <a:rPr lang="en-US" b="1" dirty="0"/>
              <a:t> </a:t>
            </a:r>
            <a:r>
              <a:rPr lang="el-G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περιστρέφονται </a:t>
            </a:r>
            <a:r>
              <a:rPr lang="el-GR" dirty="0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και μετά από τέσσερα βήματα καταλήγουν στο αρχικό σχήμα.</a:t>
            </a:r>
            <a:endParaRPr lang="el-GR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Ορθογώνιο 2">
            <a:extLst>
              <a:ext uri="{FF2B5EF4-FFF2-40B4-BE49-F238E27FC236}">
                <a16:creationId xmlns:a16="http://schemas.microsoft.com/office/drawing/2014/main" id="{0D1AE5A5-E13C-4744-B4F1-9FFA95DA9234}"/>
              </a:ext>
            </a:extLst>
          </p:cNvPr>
          <p:cNvSpPr/>
          <p:nvPr/>
        </p:nvSpPr>
        <p:spPr>
          <a:xfrm>
            <a:off x="1223791" y="422579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δ.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Queen Bee Shuttle</a:t>
            </a:r>
            <a:r>
              <a:rPr lang="el-GR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κ</a:t>
            </a:r>
            <a:r>
              <a:rPr lang="el-GR" dirty="0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ινείτε δεξιά αλλά μετά από μερικά βήματα παράγει μία κυψέλη και γυρίζει προς τα αριστερά και επαναλαμβάνει</a:t>
            </a:r>
            <a:r>
              <a:rPr lang="el-GR" b="1" dirty="0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endParaRPr lang="el-GR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1" name="Εικόνα 10">
            <a:extLst>
              <a:ext uri="{FF2B5EF4-FFF2-40B4-BE49-F238E27FC236}">
                <a16:creationId xmlns:a16="http://schemas.microsoft.com/office/drawing/2014/main" id="{ED6B79B5-6412-4C2D-95D5-71F6AEB6294E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8026520" y="4225798"/>
            <a:ext cx="496367" cy="749529"/>
          </a:xfrm>
          <a:prstGeom prst="rect">
            <a:avLst/>
          </a:prstGeom>
        </p:spPr>
      </p:pic>
      <p:sp>
        <p:nvSpPr>
          <p:cNvPr id="15" name="Ορθογώνιο 14"/>
          <p:cNvSpPr/>
          <p:nvPr/>
        </p:nvSpPr>
        <p:spPr>
          <a:xfrm>
            <a:off x="1223791" y="5170529"/>
            <a:ext cx="100211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dirty="0">
                <a:latin typeface="Times New Roman" pitchFamily="18" charset="0"/>
                <a:cs typeface="Times New Roman" pitchFamily="18" charset="0"/>
              </a:rPr>
              <a:t>Φυσικά υπάρχουν και πολλά </a:t>
            </a:r>
            <a:r>
              <a:rPr lang="el-GR" b="1" dirty="0">
                <a:latin typeface="Times New Roman" pitchFamily="18" charset="0"/>
                <a:cs typeface="Times New Roman" pitchFamily="18" charset="0"/>
              </a:rPr>
              <a:t>άλλα συνδυαστικά </a:t>
            </a:r>
            <a:r>
              <a:rPr lang="el-GR" dirty="0">
                <a:latin typeface="Times New Roman" pitchFamily="18" charset="0"/>
                <a:cs typeface="Times New Roman" pitchFamily="18" charset="0"/>
              </a:rPr>
              <a:t>μοτίβα  όπως τα ορθογώνια διαστημόπλοια  πού κινούνται αριστερά δεξιά,  </a:t>
            </a:r>
            <a:r>
              <a:rPr lang="el-GR" dirty="0" err="1">
                <a:latin typeface="Times New Roman" pitchFamily="18" charset="0"/>
                <a:cs typeface="Times New Roman" pitchFamily="18" charset="0"/>
              </a:rPr>
              <a:t>πάλσαρς</a:t>
            </a:r>
            <a:r>
              <a:rPr lang="el-GR" dirty="0">
                <a:latin typeface="Times New Roman" pitchFamily="18" charset="0"/>
                <a:cs typeface="Times New Roman" pitchFamily="18" charset="0"/>
              </a:rPr>
              <a:t>  κ.α. Κάποια μοτίβα σταθεροποιούνται, κάποια  εξαφανίζονται και κάποια αναπτύσσονται επ’ αόριστόν 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3072" y="3319069"/>
            <a:ext cx="2488100" cy="783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1537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D22D331D-9B93-418A-8DE4-62E1CED59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dirty="0" err="1"/>
              <a:t>Λειτουργια</a:t>
            </a:r>
            <a:r>
              <a:rPr lang="el-GR" dirty="0"/>
              <a:t> του </a:t>
            </a:r>
            <a:r>
              <a:rPr lang="el-GR" dirty="0" err="1"/>
              <a:t>Προγραμματοσ</a:t>
            </a:r>
            <a:r>
              <a:rPr lang="el-GR" dirty="0"/>
              <a:t> (1)</a:t>
            </a:r>
          </a:p>
        </p:txBody>
      </p:sp>
      <p:sp>
        <p:nvSpPr>
          <p:cNvPr id="4" name="Ορθογώνιο 3">
            <a:extLst>
              <a:ext uri="{FF2B5EF4-FFF2-40B4-BE49-F238E27FC236}">
                <a16:creationId xmlns:a16="http://schemas.microsoft.com/office/drawing/2014/main" id="{DBA3C4D3-D85A-46C1-8CA2-245B15CCECD9}"/>
              </a:ext>
            </a:extLst>
          </p:cNvPr>
          <p:cNvSpPr/>
          <p:nvPr/>
        </p:nvSpPr>
        <p:spPr>
          <a:xfrm>
            <a:off x="1451579" y="1674656"/>
            <a:ext cx="96032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l-GR" dirty="0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Στην εικόνα βλέπουμε το βασικό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menu </a:t>
            </a:r>
            <a:r>
              <a:rPr lang="el-GR" dirty="0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της εφαρμογής και την οθόνη παραμετροποίησης του προγράμματος από το χρήστη. </a:t>
            </a:r>
            <a:endParaRPr lang="el-GR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Εικόνα 5">
            <a:extLst>
              <a:ext uri="{FF2B5EF4-FFF2-40B4-BE49-F238E27FC236}">
                <a16:creationId xmlns:a16="http://schemas.microsoft.com/office/drawing/2014/main" id="{1BA9CA53-0368-4CF1-8421-882604D92D4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147" y="2410003"/>
            <a:ext cx="6953022" cy="3316623"/>
          </a:xfrm>
          <a:prstGeom prst="rect">
            <a:avLst/>
          </a:prstGeom>
        </p:spPr>
      </p:pic>
      <p:pic>
        <p:nvPicPr>
          <p:cNvPr id="3" name="Εικόνα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7604" y="326570"/>
            <a:ext cx="1175657" cy="1175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440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D85D403-BACB-4BC2-BB97-6FB2E8B6C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dirty="0" err="1"/>
              <a:t>Λειτουργια</a:t>
            </a:r>
            <a:r>
              <a:rPr lang="el-GR" dirty="0"/>
              <a:t> του </a:t>
            </a:r>
            <a:r>
              <a:rPr lang="el-GR" dirty="0" err="1"/>
              <a:t>Προγραμματοσ</a:t>
            </a:r>
            <a:r>
              <a:rPr lang="el-GR" dirty="0"/>
              <a:t> (2)</a:t>
            </a:r>
          </a:p>
        </p:txBody>
      </p:sp>
      <p:pic>
        <p:nvPicPr>
          <p:cNvPr id="6" name="Εικόνα 5">
            <a:extLst>
              <a:ext uri="{FF2B5EF4-FFF2-40B4-BE49-F238E27FC236}">
                <a16:creationId xmlns:a16="http://schemas.microsoft.com/office/drawing/2014/main" id="{288A42E4-4972-4159-B09A-51250D9148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98" y="2275591"/>
            <a:ext cx="4595220" cy="3777889"/>
          </a:xfrm>
          <a:prstGeom prst="rect">
            <a:avLst/>
          </a:prstGeom>
        </p:spPr>
      </p:pic>
      <p:pic>
        <p:nvPicPr>
          <p:cNvPr id="8" name="Εικόνα 7">
            <a:extLst>
              <a:ext uri="{FF2B5EF4-FFF2-40B4-BE49-F238E27FC236}">
                <a16:creationId xmlns:a16="http://schemas.microsoft.com/office/drawing/2014/main" id="{C606B4F2-EB1D-46B3-88E4-5337D6F661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4977" y="2275591"/>
            <a:ext cx="4501689" cy="3777889"/>
          </a:xfrm>
          <a:prstGeom prst="rect">
            <a:avLst/>
          </a:prstGeom>
        </p:spPr>
      </p:pic>
      <p:sp>
        <p:nvSpPr>
          <p:cNvPr id="3" name="Ορθογώνιο 2">
            <a:extLst>
              <a:ext uri="{FF2B5EF4-FFF2-40B4-BE49-F238E27FC236}">
                <a16:creationId xmlns:a16="http://schemas.microsoft.com/office/drawing/2014/main" id="{2BE4E61E-BEB2-42E6-9585-0AC1BC9D0500}"/>
              </a:ext>
            </a:extLst>
          </p:cNvPr>
          <p:cNvSpPr/>
          <p:nvPr/>
        </p:nvSpPr>
        <p:spPr>
          <a:xfrm>
            <a:off x="1248198" y="1521070"/>
            <a:ext cx="98066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dirty="0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Οι παρακάτω εικόνες, προέκυψαν από τη λειτουργία του προγράμματός  για μία δεδομένη αρχική κατάσταση, και απεικονίζουν κάποιες φάσεις την εξέλιξη του κόσμου μας. </a:t>
            </a:r>
            <a:endParaRPr lang="el-GR" dirty="0"/>
          </a:p>
        </p:txBody>
      </p:sp>
      <p:pic>
        <p:nvPicPr>
          <p:cNvPr id="7" name="Εικόνα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5629" y="326569"/>
            <a:ext cx="1175657" cy="1175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016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2F818C1-B8B1-4284-91AA-60CBA901B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/>
              <a:t>Λειτουργια</a:t>
            </a:r>
            <a:r>
              <a:rPr lang="el-GR" dirty="0"/>
              <a:t> του </a:t>
            </a:r>
            <a:r>
              <a:rPr lang="el-GR" dirty="0" err="1"/>
              <a:t>Προγραμματοσ</a:t>
            </a:r>
            <a:r>
              <a:rPr lang="el-GR" dirty="0"/>
              <a:t> (3)</a:t>
            </a:r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39CED738-9E42-490A-B228-F1B839F816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079" y="1917994"/>
            <a:ext cx="4611369" cy="4239792"/>
          </a:xfrm>
          <a:prstGeom prst="rect">
            <a:avLst/>
          </a:prstGeom>
        </p:spPr>
      </p:pic>
      <p:pic>
        <p:nvPicPr>
          <p:cNvPr id="7" name="Εικόνα 6">
            <a:extLst>
              <a:ext uri="{FF2B5EF4-FFF2-40B4-BE49-F238E27FC236}">
                <a16:creationId xmlns:a16="http://schemas.microsoft.com/office/drawing/2014/main" id="{95294597-3082-43EB-98A5-0CE05AC8F1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774" y="1917993"/>
            <a:ext cx="4574739" cy="4239791"/>
          </a:xfrm>
          <a:prstGeom prst="rect">
            <a:avLst/>
          </a:prstGeom>
        </p:spPr>
      </p:pic>
      <p:pic>
        <p:nvPicPr>
          <p:cNvPr id="6" name="Εικόνα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5629" y="326569"/>
            <a:ext cx="1175657" cy="1175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411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0EAD603-FFC8-4D3C-8473-5D3D860A0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/>
              <a:t>Λειτουργια</a:t>
            </a:r>
            <a:r>
              <a:rPr lang="el-GR" dirty="0"/>
              <a:t> του </a:t>
            </a:r>
            <a:r>
              <a:rPr lang="el-GR" dirty="0" err="1"/>
              <a:t>Προγραμματοσ</a:t>
            </a:r>
            <a:r>
              <a:rPr lang="el-GR" dirty="0"/>
              <a:t> (</a:t>
            </a:r>
            <a:r>
              <a:rPr lang="en-US" dirty="0"/>
              <a:t>4</a:t>
            </a:r>
            <a:r>
              <a:rPr lang="el-GR" dirty="0"/>
              <a:t>)</a:t>
            </a:r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D5D29517-3F21-451D-8E6B-C9076B5CF8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394" y="1918372"/>
            <a:ext cx="4455703" cy="4078559"/>
          </a:xfrm>
          <a:prstGeom prst="rect">
            <a:avLst/>
          </a:prstGeom>
        </p:spPr>
      </p:pic>
      <p:pic>
        <p:nvPicPr>
          <p:cNvPr id="6" name="Εικόνα 5">
            <a:extLst>
              <a:ext uri="{FF2B5EF4-FFF2-40B4-BE49-F238E27FC236}">
                <a16:creationId xmlns:a16="http://schemas.microsoft.com/office/drawing/2014/main" id="{C456E2D1-E795-46E0-8A51-5397A9564D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070" y="1918373"/>
            <a:ext cx="4569641" cy="4078558"/>
          </a:xfrm>
          <a:prstGeom prst="rect">
            <a:avLst/>
          </a:prstGeom>
        </p:spPr>
      </p:pic>
      <p:pic>
        <p:nvPicPr>
          <p:cNvPr id="7" name="Εικόνα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5629" y="326569"/>
            <a:ext cx="1175657" cy="1175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343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FE40BD3-9EC5-4E2B-80DA-E7446CD22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/>
              <a:t>Λειτουργια</a:t>
            </a:r>
            <a:r>
              <a:rPr lang="el-GR" dirty="0"/>
              <a:t> του </a:t>
            </a:r>
            <a:r>
              <a:rPr lang="el-GR" dirty="0" err="1"/>
              <a:t>Προγραμματοσ</a:t>
            </a:r>
            <a:r>
              <a:rPr lang="el-GR" dirty="0"/>
              <a:t> (</a:t>
            </a:r>
            <a:r>
              <a:rPr lang="en-US" dirty="0"/>
              <a:t>5</a:t>
            </a:r>
            <a:r>
              <a:rPr lang="el-GR" dirty="0"/>
              <a:t>)</a:t>
            </a:r>
          </a:p>
        </p:txBody>
      </p:sp>
      <p:pic>
        <p:nvPicPr>
          <p:cNvPr id="8" name="Εικόνα 7">
            <a:extLst>
              <a:ext uri="{FF2B5EF4-FFF2-40B4-BE49-F238E27FC236}">
                <a16:creationId xmlns:a16="http://schemas.microsoft.com/office/drawing/2014/main" id="{F075D9DD-50BD-40B7-948A-5C0EE667BE6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418" y="1774175"/>
            <a:ext cx="5685725" cy="4125877"/>
          </a:xfrm>
          <a:prstGeom prst="rect">
            <a:avLst/>
          </a:prstGeom>
        </p:spPr>
      </p:pic>
      <p:sp>
        <p:nvSpPr>
          <p:cNvPr id="3" name="Ορθογώνιο 2"/>
          <p:cNvSpPr/>
          <p:nvPr/>
        </p:nvSpPr>
        <p:spPr>
          <a:xfrm>
            <a:off x="696685" y="1781771"/>
            <a:ext cx="4742789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l-GR" sz="2000" b="1" dirty="0"/>
              <a:t>Παρατηρήσεις: </a:t>
            </a:r>
          </a:p>
          <a:p>
            <a:pPr algn="just"/>
            <a:r>
              <a:rPr lang="el-GR" sz="2000" dirty="0"/>
              <a:t>Παρατηρούμε πως  μετά από αρκετές γενιές εξέλιξης υπάρχει μία σταθεροποίηση σε γνωστά </a:t>
            </a:r>
            <a:r>
              <a:rPr lang="el-GR" sz="2000" b="1" dirty="0"/>
              <a:t>μοτίβα</a:t>
            </a:r>
            <a:r>
              <a:rPr lang="el-GR" sz="2000" dirty="0"/>
              <a:t> που </a:t>
            </a:r>
          </a:p>
          <a:p>
            <a:pPr algn="just">
              <a:lnSpc>
                <a:spcPct val="150000"/>
              </a:lnSpc>
            </a:pPr>
            <a:r>
              <a:rPr lang="el-GR" sz="2000" dirty="0"/>
              <a:t>-  είτε </a:t>
            </a:r>
            <a:r>
              <a:rPr lang="el-GR" sz="2000" b="1" dirty="0"/>
              <a:t>επαναλαμβάνονται</a:t>
            </a:r>
            <a:r>
              <a:rPr lang="el-GR" sz="2000" dirty="0"/>
              <a:t> (ταλαντωτές), </a:t>
            </a:r>
          </a:p>
          <a:p>
            <a:pPr algn="just">
              <a:lnSpc>
                <a:spcPct val="150000"/>
              </a:lnSpc>
            </a:pPr>
            <a:r>
              <a:rPr lang="el-GR" sz="2000" dirty="0"/>
              <a:t>- είτε είναι πλέον </a:t>
            </a:r>
            <a:r>
              <a:rPr lang="el-GR" sz="2000" b="1" dirty="0"/>
              <a:t>αμετάβλητα</a:t>
            </a:r>
            <a:r>
              <a:rPr lang="el-GR" sz="2000" dirty="0"/>
              <a:t> (</a:t>
            </a:r>
            <a:r>
              <a:rPr lang="el-GR" sz="2000" dirty="0" err="1"/>
              <a:t>μπλόκ</a:t>
            </a:r>
            <a:r>
              <a:rPr lang="el-GR" sz="2000" dirty="0"/>
              <a:t>,   κυψέλη, σκάφος)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el-GR" sz="2000" dirty="0"/>
              <a:t>είτε  </a:t>
            </a:r>
            <a:r>
              <a:rPr lang="el-GR" sz="2000" b="1" dirty="0"/>
              <a:t>περιστρέφονται</a:t>
            </a:r>
            <a:r>
              <a:rPr lang="el-GR" sz="2000" dirty="0"/>
              <a:t> και μετά από κάποια βήματα καταλήγουν στο αρχικό σχήμα.</a:t>
            </a:r>
          </a:p>
        </p:txBody>
      </p:sp>
      <p:pic>
        <p:nvPicPr>
          <p:cNvPr id="5" name="Εικόνα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5629" y="326569"/>
            <a:ext cx="1175657" cy="1175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787450"/>
      </p:ext>
    </p:extLst>
  </p:cSld>
  <p:clrMapOvr>
    <a:masterClrMapping/>
  </p:clrMapOvr>
</p:sld>
</file>

<file path=ppt/theme/theme1.xml><?xml version="1.0" encoding="utf-8"?>
<a:theme xmlns:a="http://schemas.openxmlformats.org/drawingml/2006/main" name="Συλλογη">
  <a:themeElements>
    <a:clrScheme name="Διαβάθμιση του γκρι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Συλλογη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Συλλογη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142</TotalTime>
  <Words>541</Words>
  <Application>Microsoft Office PowerPoint</Application>
  <PresentationFormat>Ευρεία οθόνη</PresentationFormat>
  <Paragraphs>43</Paragraphs>
  <Slides>11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4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11</vt:i4>
      </vt:variant>
    </vt:vector>
  </HeadingPairs>
  <TitlesOfParts>
    <vt:vector size="16" baseType="lpstr">
      <vt:lpstr>Arial</vt:lpstr>
      <vt:lpstr>Calibri</vt:lpstr>
      <vt:lpstr>Gill Sans MT</vt:lpstr>
      <vt:lpstr>Times New Roman</vt:lpstr>
      <vt:lpstr>Συλλογη</vt:lpstr>
      <vt:lpstr>Παρουσίαση του PowerPoint</vt:lpstr>
      <vt:lpstr>GAME OF LIFE</vt:lpstr>
      <vt:lpstr>ΠΕΡΙΓΡΑΦΗ ΠΑΙΧΝΙΔΙΟΥ</vt:lpstr>
      <vt:lpstr>Μοτιβα Παιχνιδιου  </vt:lpstr>
      <vt:lpstr>Λειτουργια του Προγραμματοσ (1)</vt:lpstr>
      <vt:lpstr>Λειτουργια του Προγραμματοσ (2)</vt:lpstr>
      <vt:lpstr>Λειτουργια του Προγραμματοσ (3)</vt:lpstr>
      <vt:lpstr>Λειτουργια του Προγραμματοσ (4)</vt:lpstr>
      <vt:lpstr>Λειτουργια του Προγραμματοσ (5)</vt:lpstr>
      <vt:lpstr>Στοιχεια πρωτοτυπιασ  </vt:lpstr>
      <vt:lpstr>Παρουσίαση του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του PowerPoint</dc:title>
  <dc:creator>ΓΕΩΡΓΙΟΣ ΠΑΠΑΚΩΣΤΑΣ</dc:creator>
  <cp:lastModifiedBy>ΓΕΩΡΓΙΟΣ ΠΑΠΑΚΩΣΤΑΣ</cp:lastModifiedBy>
  <cp:revision>29</cp:revision>
  <dcterms:created xsi:type="dcterms:W3CDTF">2022-05-27T11:18:43Z</dcterms:created>
  <dcterms:modified xsi:type="dcterms:W3CDTF">2023-05-03T09:14:27Z</dcterms:modified>
</cp:coreProperties>
</file>