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4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6E91-4B6F-474F-8110-0EACED58D974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315-9852-4B59-945B-3032C03BD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4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6E91-4B6F-474F-8110-0EACED58D974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315-9852-4B59-945B-3032C03BD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37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6E91-4B6F-474F-8110-0EACED58D974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315-9852-4B59-945B-3032C03BD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3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6E91-4B6F-474F-8110-0EACED58D974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315-9852-4B59-945B-3032C03BD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59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6E91-4B6F-474F-8110-0EACED58D974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315-9852-4B59-945B-3032C03BD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2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6E91-4B6F-474F-8110-0EACED58D974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315-9852-4B59-945B-3032C03BD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4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6E91-4B6F-474F-8110-0EACED58D974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315-9852-4B59-945B-3032C03BD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9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6E91-4B6F-474F-8110-0EACED58D974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315-9852-4B59-945B-3032C03BD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53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6E91-4B6F-474F-8110-0EACED58D974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315-9852-4B59-945B-3032C03BD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6E91-4B6F-474F-8110-0EACED58D974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315-9852-4B59-945B-3032C03BD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6E91-4B6F-474F-8110-0EACED58D974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B315-9852-4B59-945B-3032C03BD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66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6E91-4B6F-474F-8110-0EACED58D974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B315-9852-4B59-945B-3032C03BD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556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gas-kvas.com/grafic/uploads/posts/2024-01/gas-kvas-com-p-oboi-mega-goroda-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8941" y="519220"/>
            <a:ext cx="12938719" cy="1255792"/>
          </a:xfrm>
        </p:spPr>
        <p:txBody>
          <a:bodyPr>
            <a:noAutofit/>
            <a:scene3d>
              <a:camera prst="perspectiveRight"/>
              <a:lightRig rig="threePt" dir="t"/>
            </a:scene3d>
            <a:sp3d extrusionH="57150" prstMaterial="dkEdge">
              <a:bevelT w="82550" h="38100" prst="coolSlant"/>
              <a:bevelB h="25400" prst="softRound"/>
              <a:extrusionClr>
                <a:schemeClr val="bg1"/>
              </a:extrusionClr>
            </a:sp3d>
          </a:bodyPr>
          <a:lstStyle/>
          <a:p>
            <a:r>
              <a:rPr lang="ru-RU" sz="7200" b="1" i="1" dirty="0" smtClean="0">
                <a:gradFill>
                  <a:gsLst>
                    <a:gs pos="79730">
                      <a:srgbClr val="C3DAF0"/>
                    </a:gs>
                    <a:gs pos="5000">
                      <a:srgbClr val="EDF4FB"/>
                    </a:gs>
                    <a:gs pos="78000">
                      <a:schemeClr val="accent1">
                        <a:lumMod val="5000"/>
                        <a:lumOff val="95000"/>
                      </a:schemeClr>
                    </a:gs>
                    <a:gs pos="40000">
                      <a:schemeClr val="bg1"/>
                    </a:gs>
                    <a:gs pos="86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88900" dist="50800" dir="6840000" sx="97000" sy="97000" algn="ctr" rotWithShape="0">
                    <a:srgbClr val="000000"/>
                  </a:outerShdw>
                </a:effectLst>
              </a:rPr>
              <a:t>Моя профессия – мое будущее.</a:t>
            </a:r>
            <a:endParaRPr lang="ru-RU" sz="7200" b="1" i="1" dirty="0">
              <a:gradFill>
                <a:gsLst>
                  <a:gs pos="79730">
                    <a:srgbClr val="C3DAF0"/>
                  </a:gs>
                  <a:gs pos="5000">
                    <a:srgbClr val="EDF4FB"/>
                  </a:gs>
                  <a:gs pos="78000">
                    <a:schemeClr val="accent1">
                      <a:lumMod val="5000"/>
                      <a:lumOff val="95000"/>
                    </a:schemeClr>
                  </a:gs>
                  <a:gs pos="40000">
                    <a:schemeClr val="bg1"/>
                  </a:gs>
                  <a:gs pos="86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outerShdw blurRad="88900" dist="50800" dir="6840000" sx="97000" sy="97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59834" y="5110163"/>
            <a:ext cx="2621280" cy="1747837"/>
          </a:xfrm>
        </p:spPr>
        <p:txBody>
          <a:bodyPr>
            <a:normAutofit lnSpcReduction="10000"/>
          </a:bodyPr>
          <a:lstStyle/>
          <a:p>
            <a:r>
              <a:rPr lang="ru-RU" sz="2800" b="1" smtClean="0"/>
              <a:t>Работу </a:t>
            </a:r>
            <a:r>
              <a:rPr lang="ru-RU" sz="2800" b="1" smtClean="0"/>
              <a:t>выполнили:</a:t>
            </a:r>
            <a:endParaRPr lang="ru-RU" sz="2800" b="1" dirty="0" smtClean="0"/>
          </a:p>
          <a:p>
            <a:r>
              <a:rPr lang="ru-RU" sz="2800" b="1" i="1" dirty="0" smtClean="0"/>
              <a:t>Иванцов Назар</a:t>
            </a:r>
          </a:p>
          <a:p>
            <a:r>
              <a:rPr lang="ru-RU" sz="2800" b="1" i="1" dirty="0" err="1" smtClean="0"/>
              <a:t>Ланг</a:t>
            </a:r>
            <a:r>
              <a:rPr lang="ru-RU" sz="2800" b="1" i="1" dirty="0" smtClean="0"/>
              <a:t> Никита</a:t>
            </a:r>
            <a:endParaRPr lang="ru-RU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433380" y="6488668"/>
            <a:ext cx="163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2024 г.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518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eles.club/uploads/posts/2022-06/1654385262_1-celes-club-p-oboi-na-rabochii-stol-dlya-programmistov-k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9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5320" y="-13447"/>
            <a:ext cx="10515600" cy="1325563"/>
          </a:xfrm>
        </p:spPr>
        <p:txBody>
          <a:bodyPr>
            <a:scene3d>
              <a:camera prst="orthographicFront"/>
              <a:lightRig rig="twoPt" dir="t"/>
            </a:scene3d>
            <a:sp3d extrusionH="57150" prstMaterial="dkEdge">
              <a:bevelT w="82550" h="38100" prst="coolSlant"/>
              <a:bevelB h="25400" prst="softRound"/>
            </a:sp3d>
          </a:bodyPr>
          <a:lstStyle/>
          <a:p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effectLst>
                  <a:glow rad="406400">
                    <a:schemeClr val="accent4">
                      <a:lumMod val="75000"/>
                      <a:alpha val="57000"/>
                    </a:schemeClr>
                  </a:glow>
                  <a:outerShdw dir="1080000" sx="99000" sy="99000" algn="ctr" rotWithShape="0">
                    <a:srgbClr val="000000">
                      <a:alpha val="63000"/>
                    </a:srgbClr>
                  </a:outerShdw>
                  <a:reflection endPos="0" dist="50800" dir="5400000" sy="-100000" algn="bl" rotWithShape="0"/>
                </a:effectLst>
              </a:rPr>
              <a:t>Программист-профессия будущего.</a:t>
            </a:r>
            <a:endParaRPr lang="ru-RU" b="1" dirty="0">
              <a:solidFill>
                <a:schemeClr val="accent4">
                  <a:lumMod val="75000"/>
                </a:schemeClr>
              </a:solidFill>
              <a:effectLst>
                <a:glow rad="406400">
                  <a:schemeClr val="accent4">
                    <a:lumMod val="75000"/>
                    <a:alpha val="57000"/>
                  </a:schemeClr>
                </a:glow>
                <a:outerShdw dir="1080000" sx="99000" sy="99000" algn="ctr" rotWithShape="0">
                  <a:srgbClr val="000000">
                    <a:alpha val="63000"/>
                  </a:srgbClr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90688"/>
            <a:ext cx="12190920" cy="5167312"/>
          </a:xfrm>
        </p:spPr>
        <p:txBody>
          <a:bodyPr>
            <a:normAutofit/>
            <a:scene3d>
              <a:camera prst="orthographicFront"/>
              <a:lightRig rig="twoPt" dir="t"/>
            </a:scene3d>
            <a:sp3d extrusionH="57150" contourW="12700" prstMaterial="metal">
              <a:extrusionClr>
                <a:schemeClr val="bg2"/>
              </a:extrusionClr>
              <a:contourClr>
                <a:schemeClr val="bg1"/>
              </a:contourClr>
            </a:sp3d>
          </a:bodyPr>
          <a:lstStyle/>
          <a:p>
            <a:r>
              <a:rPr lang="ru-RU" sz="3200" i="1" dirty="0" smtClean="0">
                <a:solidFill>
                  <a:schemeClr val="accent4">
                    <a:lumMod val="75000"/>
                  </a:schemeClr>
                </a:solidFill>
              </a:rPr>
              <a:t>Программисты - это специалисты, которые занимаются разработкой программного обеспечения и созданием компьютерных программ. Они используют различные языки программирования, инструменты и технологии для написания кода, тестирования и отладки программ. Программисты могут работать как индивидуально, так и в команде, их задачей является создание функциональных и эффективных программ, отвечающих потребностям заказчика или пользователей.</a:t>
            </a:r>
            <a:endParaRPr lang="ru-RU" sz="3200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88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hotwalls.ru/wallpapers/oblaka_vokrug_zemli/download/1920x1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2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woPt" dir="t"/>
            </a:scene3d>
            <a:sp3d extrusionH="57150" contourW="12700" prstMaterial="metal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r>
              <a:rPr lang="ru-RU" b="1" dirty="0" smtClean="0">
                <a:effectLst>
                  <a:glow rad="177800">
                    <a:schemeClr val="bg1">
                      <a:alpha val="18000"/>
                    </a:schemeClr>
                  </a:glow>
                  <a:outerShdw dist="50800" dir="5400000" sx="98000" sy="98000" algn="ctr" rotWithShape="0">
                    <a:srgbClr val="000000"/>
                  </a:outerShdw>
                  <a:reflection stA="45000" endPos="0" dist="12700" dir="5400000" sy="-100000" algn="bl" rotWithShape="0"/>
                </a:effectLst>
              </a:rPr>
              <a:t>Популярность и востребованность профессии.</a:t>
            </a:r>
            <a:endParaRPr lang="ru-RU" b="1" dirty="0">
              <a:effectLst>
                <a:glow rad="177800">
                  <a:schemeClr val="bg1">
                    <a:alpha val="18000"/>
                  </a:schemeClr>
                </a:glow>
                <a:outerShdw dist="50800" dir="5400000" sx="98000" sy="98000" algn="ctr" rotWithShape="0">
                  <a:srgbClr val="000000"/>
                </a:outerShdw>
                <a:reflection stA="45000" endPos="0" dist="12700" dir="5400000" sy="-100000" algn="bl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702" y="1858639"/>
            <a:ext cx="10515600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woPt" dir="t"/>
            </a:scene3d>
            <a:sp3d extrusionH="57150" contourW="12700" prstMaterial="metal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r>
              <a:rPr lang="ru-RU" sz="3600" i="1" dirty="0">
                <a:solidFill>
                  <a:schemeClr val="tx1"/>
                </a:solidFill>
                <a:effectLst>
                  <a:glow rad="63500">
                    <a:schemeClr val="bg1"/>
                  </a:glow>
                </a:effectLst>
              </a:rPr>
              <a:t>Профессии, связанные с информационными технологиями, инженерией, медициной, финансами и образованием, обычно пользуются повышенным спросом и популярностью. Также в последние годы все большую популярность приобретают профессии в сфере устойчивого развития, </a:t>
            </a:r>
            <a:r>
              <a:rPr lang="ru-RU" sz="3600" i="1" dirty="0" err="1">
                <a:solidFill>
                  <a:schemeClr val="tx1"/>
                </a:solidFill>
                <a:effectLst>
                  <a:glow rad="63500">
                    <a:schemeClr val="bg1"/>
                  </a:glow>
                </a:effectLst>
              </a:rPr>
              <a:t>кибербезопасности</a:t>
            </a:r>
            <a:r>
              <a:rPr lang="ru-RU" sz="3600" i="1" dirty="0">
                <a:solidFill>
                  <a:schemeClr val="tx1"/>
                </a:solidFill>
                <a:effectLst>
                  <a:glow rad="63500">
                    <a:schemeClr val="bg1"/>
                  </a:glow>
                </a:effectLst>
              </a:rPr>
              <a:t>, искусственного интеллекта и данных.</a:t>
            </a:r>
          </a:p>
          <a:p>
            <a:endParaRPr lang="ru-RU" sz="3600" i="1" dirty="0">
              <a:effectLst>
                <a:glow rad="635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220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hrlider.ru/posts/wp-content/uploads/2022/10/karernyj-rost-metody-otsenki-persona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437" y="953589"/>
            <a:ext cx="7012563" cy="590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woPt" dir="t"/>
            </a:scene3d>
            <a:sp3d extrusionH="57150" contourW="12700" prstMaterial="metal">
              <a:extrusionClr>
                <a:schemeClr val="bg2"/>
              </a:extrusionClr>
              <a:contourClr>
                <a:schemeClr val="bg1"/>
              </a:contourClr>
            </a:sp3d>
          </a:bodyPr>
          <a:lstStyle/>
          <a:p>
            <a:r>
              <a:rPr lang="ru-RU" b="1" dirty="0" smtClean="0">
                <a:effectLst>
                  <a:glow rad="88900">
                    <a:schemeClr val="accent1">
                      <a:alpha val="29000"/>
                    </a:schemeClr>
                  </a:glow>
                  <a:outerShdw blurRad="50800" dist="50800" sx="102000" sy="102000" algn="ctr" rotWithShape="0">
                    <a:srgbClr val="000000">
                      <a:alpha val="43137"/>
                    </a:srgbClr>
                  </a:outerShdw>
                  <a:reflection stA="47000" endPos="7000" dir="5400000" sy="-100000" algn="bl" rotWithShape="0"/>
                </a:effectLst>
              </a:rPr>
              <a:t>Профессиональный рост и возможности карьерного </a:t>
            </a:r>
            <a:r>
              <a:rPr lang="ru-RU" b="1" dirty="0" smtClean="0">
                <a:solidFill>
                  <a:schemeClr val="bg1"/>
                </a:solidFill>
                <a:effectLst>
                  <a:glow rad="88900">
                    <a:schemeClr val="accent1">
                      <a:alpha val="29000"/>
                    </a:schemeClr>
                  </a:glow>
                  <a:outerShdw blurRad="50800" dist="50800" sx="102000" sy="102000" algn="ctr" rotWithShape="0">
                    <a:srgbClr val="000000">
                      <a:alpha val="43137"/>
                    </a:srgbClr>
                  </a:outerShdw>
                  <a:reflection stA="47000" endPos="7000" dir="5400000" sy="-100000" algn="bl" rotWithShape="0"/>
                </a:effectLst>
              </a:rPr>
              <a:t>развития.</a:t>
            </a:r>
            <a:endParaRPr lang="ru-RU" b="1" dirty="0">
              <a:solidFill>
                <a:schemeClr val="bg1"/>
              </a:solidFill>
              <a:effectLst>
                <a:glow rad="88900">
                  <a:schemeClr val="accent1">
                    <a:alpha val="29000"/>
                  </a:schemeClr>
                </a:glow>
                <a:outerShdw blurRad="50800" dist="50800" sx="102000" sy="102000" algn="ctr" rotWithShape="0">
                  <a:srgbClr val="000000">
                    <a:alpha val="43137"/>
                  </a:srgbClr>
                </a:outerShdw>
                <a:reflection stA="47000" endPos="7000" dir="5400000" sy="-100000" algn="bl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132" y="1917065"/>
            <a:ext cx="6428904" cy="4351338"/>
          </a:xfrm>
        </p:spPr>
        <p:txBody>
          <a:bodyPr>
            <a:normAutofit fontScale="92500" lnSpcReduction="20000"/>
            <a:scene3d>
              <a:camera prst="orthographicFront"/>
              <a:lightRig rig="threePt" dir="t"/>
            </a:scene3d>
            <a:sp3d extrusionH="57150" contourW="12700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r>
              <a:rPr lang="ru-RU" sz="3600" i="1" dirty="0" smtClean="0"/>
              <a:t>Профессиональный </a:t>
            </a:r>
            <a:r>
              <a:rPr lang="ru-RU" sz="3600" i="1" dirty="0" smtClean="0">
                <a:solidFill>
                  <a:schemeClr val="bg1"/>
                </a:solidFill>
              </a:rPr>
              <a:t>рост</a:t>
            </a:r>
            <a:r>
              <a:rPr lang="ru-RU" sz="3600" i="1" dirty="0" smtClean="0"/>
              <a:t> </a:t>
            </a:r>
            <a:r>
              <a:rPr lang="ru-RU" sz="3600" i="1" dirty="0" smtClean="0">
                <a:solidFill>
                  <a:schemeClr val="bg1"/>
                </a:solidFill>
              </a:rPr>
              <a:t>– это </a:t>
            </a:r>
            <a:r>
              <a:rPr lang="ru-RU" sz="3600" i="1" dirty="0" smtClean="0"/>
              <a:t>постоянное </a:t>
            </a:r>
            <a:r>
              <a:rPr lang="ru-RU" sz="3600" i="1" dirty="0" smtClean="0">
                <a:solidFill>
                  <a:schemeClr val="bg1"/>
                </a:solidFill>
              </a:rPr>
              <a:t>стремление</a:t>
            </a:r>
            <a:r>
              <a:rPr lang="ru-RU" sz="3600" i="1" dirty="0" smtClean="0"/>
              <a:t> </a:t>
            </a:r>
            <a:r>
              <a:rPr lang="ru-RU" sz="3600" i="1" dirty="0" smtClean="0">
                <a:solidFill>
                  <a:schemeClr val="bg1"/>
                </a:solidFill>
              </a:rPr>
              <a:t>к самосовершенствованию</a:t>
            </a:r>
            <a:r>
              <a:rPr lang="ru-RU" sz="3600" i="1" dirty="0" smtClean="0"/>
              <a:t> </a:t>
            </a:r>
            <a:r>
              <a:rPr lang="ru-RU" sz="3600" i="1" dirty="0" smtClean="0">
                <a:solidFill>
                  <a:schemeClr val="bg1"/>
                </a:solidFill>
              </a:rPr>
              <a:t>и</a:t>
            </a:r>
            <a:r>
              <a:rPr lang="ru-RU" sz="3600" i="1" dirty="0" smtClean="0"/>
              <a:t> развитию </a:t>
            </a:r>
            <a:r>
              <a:rPr lang="ru-RU" sz="3600" i="1" dirty="0" smtClean="0">
                <a:solidFill>
                  <a:schemeClr val="bg1"/>
                </a:solidFill>
              </a:rPr>
              <a:t>профессиональных </a:t>
            </a:r>
            <a:r>
              <a:rPr lang="ru-RU" sz="3600" i="1" dirty="0" smtClean="0"/>
              <a:t>навыков и знаний. Это </a:t>
            </a:r>
            <a:r>
              <a:rPr lang="ru-RU" sz="3600" i="1" dirty="0" smtClean="0">
                <a:solidFill>
                  <a:schemeClr val="bg1"/>
                </a:solidFill>
              </a:rPr>
              <a:t>процесс, </a:t>
            </a:r>
            <a:r>
              <a:rPr lang="ru-RU" sz="3600" i="1" dirty="0" smtClean="0"/>
              <a:t>который включает в </a:t>
            </a:r>
            <a:r>
              <a:rPr lang="ru-RU" sz="3600" i="1" dirty="0" smtClean="0">
                <a:solidFill>
                  <a:schemeClr val="bg1"/>
                </a:solidFill>
              </a:rPr>
              <a:t>себя </a:t>
            </a:r>
            <a:r>
              <a:rPr lang="ru-RU" sz="3600" i="1" dirty="0" smtClean="0"/>
              <a:t>изучение новых </a:t>
            </a:r>
            <a:r>
              <a:rPr lang="ru-RU" sz="3600" i="1" dirty="0" smtClean="0">
                <a:solidFill>
                  <a:schemeClr val="bg1"/>
                </a:solidFill>
              </a:rPr>
              <a:t>методов и </a:t>
            </a:r>
            <a:r>
              <a:rPr lang="ru-RU" sz="3600" i="1" dirty="0" smtClean="0"/>
              <a:t>технологий, освоение </a:t>
            </a:r>
            <a:r>
              <a:rPr lang="ru-RU" sz="3600" i="1" dirty="0" smtClean="0">
                <a:solidFill>
                  <a:schemeClr val="bg1"/>
                </a:solidFill>
              </a:rPr>
              <a:t>новых </a:t>
            </a:r>
            <a:r>
              <a:rPr lang="ru-RU" sz="3600" i="1" dirty="0" smtClean="0"/>
              <a:t>навыков, участие в профессиональных </a:t>
            </a:r>
            <a:r>
              <a:rPr lang="ru-RU" sz="3600" i="1" dirty="0" smtClean="0">
                <a:solidFill>
                  <a:schemeClr val="bg1"/>
                </a:solidFill>
              </a:rPr>
              <a:t>тренингах и </a:t>
            </a:r>
            <a:r>
              <a:rPr lang="ru-RU" sz="3600" i="1" dirty="0" smtClean="0"/>
              <a:t>курсах, а также </a:t>
            </a:r>
            <a:r>
              <a:rPr lang="ru-RU" sz="3600" i="1" dirty="0" smtClean="0">
                <a:solidFill>
                  <a:schemeClr val="bg1"/>
                </a:solidFill>
              </a:rPr>
              <a:t>постоянное</a:t>
            </a:r>
            <a:r>
              <a:rPr lang="ru-RU" sz="3600" i="1" dirty="0" smtClean="0"/>
              <a:t> повышение </a:t>
            </a:r>
            <a:r>
              <a:rPr lang="ru-RU" sz="3600" i="1" dirty="0" smtClean="0">
                <a:solidFill>
                  <a:schemeClr val="bg1"/>
                </a:solidFill>
              </a:rPr>
              <a:t>квалификации.</a:t>
            </a:r>
            <a:endParaRPr lang="ru-RU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86000">
              <a:schemeClr val="bg1">
                <a:tint val="98000"/>
                <a:satMod val="130000"/>
                <a:shade val="90000"/>
                <a:lumMod val="103000"/>
              </a:schemeClr>
            </a:gs>
            <a:gs pos="5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6477000" cy="1973429"/>
          </a:xfrm>
          <a:effectLst>
            <a:glow rad="419100">
              <a:schemeClr val="tx1"/>
            </a:glow>
            <a:softEdge rad="63500"/>
          </a:effectLst>
        </p:spPr>
        <p:txBody>
          <a:bodyPr>
            <a:normAutofit/>
            <a:scene3d>
              <a:camera prst="orthographicFront"/>
              <a:lightRig rig="twoPt" dir="t"/>
            </a:scene3d>
            <a:sp3d extrusionH="57150" contourW="12700" prstMaterial="metal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r>
              <a:rPr lang="ru-RU" b="1" dirty="0" smtClean="0">
                <a:gradFill>
                  <a:gsLst>
                    <a:gs pos="0">
                      <a:schemeClr val="bg1">
                        <a:tint val="93000"/>
                        <a:satMod val="150000"/>
                        <a:shade val="98000"/>
                        <a:lumMod val="102000"/>
                      </a:schemeClr>
                    </a:gs>
                    <a:gs pos="86000">
                      <a:schemeClr val="bg1">
                        <a:tint val="98000"/>
                        <a:satMod val="130000"/>
                        <a:shade val="90000"/>
                        <a:lumMod val="103000"/>
                      </a:schemeClr>
                    </a:gs>
                    <a:gs pos="5000">
                      <a:schemeClr val="bg1">
                        <a:shade val="63000"/>
                        <a:satMod val="120000"/>
                      </a:schemeClr>
                    </a:gs>
                  </a:gsLst>
                  <a:lin ang="5400000" scaled="0"/>
                </a:gradFill>
                <a:effectLst>
                  <a:glow>
                    <a:schemeClr val="tx2">
                      <a:alpha val="40000"/>
                    </a:schemeClr>
                  </a:glow>
                  <a:outerShdw dir="2280000" sx="98000" sy="98000" algn="ctr" rotWithShape="0">
                    <a:srgbClr val="000000">
                      <a:alpha val="97000"/>
                    </a:srgbClr>
                  </a:outerShdw>
                  <a:reflection stA="94000" endPos="0" dir="5400000" sy="-100000" algn="bl" rotWithShape="0"/>
                </a:effectLst>
              </a:rPr>
              <a:t>Быстро меняющаяся среда ИТ и необходимость постоянного обучения.</a:t>
            </a:r>
            <a:endParaRPr lang="ru-RU" b="1" dirty="0">
              <a:gradFill>
                <a:gsLst>
                  <a:gs pos="0">
                    <a:schemeClr val="bg1">
                      <a:tint val="93000"/>
                      <a:satMod val="150000"/>
                      <a:shade val="98000"/>
                      <a:lumMod val="102000"/>
                    </a:schemeClr>
                  </a:gs>
                  <a:gs pos="86000">
                    <a:schemeClr val="bg1">
                      <a:tint val="98000"/>
                      <a:satMod val="130000"/>
                      <a:shade val="90000"/>
                      <a:lumMod val="103000"/>
                    </a:schemeClr>
                  </a:gs>
                  <a:gs pos="5000">
                    <a:schemeClr val="bg1">
                      <a:shade val="63000"/>
                      <a:satMod val="120000"/>
                    </a:schemeClr>
                  </a:gs>
                </a:gsLst>
                <a:lin ang="5400000" scaled="0"/>
              </a:gradFill>
              <a:effectLst>
                <a:glow>
                  <a:schemeClr val="tx2">
                    <a:alpha val="40000"/>
                  </a:schemeClr>
                </a:glow>
                <a:outerShdw dir="2280000" sx="98000" sy="98000" algn="ctr" rotWithShape="0">
                  <a:srgbClr val="000000">
                    <a:alpha val="97000"/>
                  </a:srgbClr>
                </a:outerShdw>
                <a:reflection stA="94000" endPos="0" dir="5400000" sy="-100000" algn="bl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297040"/>
            <a:ext cx="5564777" cy="4560960"/>
          </a:xfrm>
        </p:spPr>
        <p:txBody>
          <a:bodyPr>
            <a:noAutofit/>
            <a:scene3d>
              <a:camera prst="orthographicFront"/>
              <a:lightRig rig="twoPt" dir="t"/>
            </a:scene3d>
            <a:sp3d extrusionH="57150" contourW="12700" prstMaterial="metal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marL="0" indent="0">
              <a:buNone/>
            </a:pPr>
            <a:r>
              <a:rPr lang="ru-RU" sz="2400" i="1" dirty="0">
                <a:effectLst>
                  <a:glow rad="12700">
                    <a:schemeClr val="bg1"/>
                  </a:glow>
                </a:effectLst>
              </a:rPr>
              <a:t>С</a:t>
            </a:r>
            <a:r>
              <a:rPr lang="ru-RU" sz="2400" i="1" dirty="0" smtClean="0">
                <a:effectLst>
                  <a:glow rad="12700">
                    <a:schemeClr val="bg1"/>
                  </a:glow>
                </a:effectLst>
              </a:rPr>
              <a:t>оздают необходимость постоянного обновления и расширения знаний в этой области. Новые технологии, языки программирования и методы разработки появляются постоянно, и чтобы оставаться конкурентоспособным, специалистам в области IT необходимо постоянно обучаться и совершенствовать свои навыки. Только так можно быть в курсе последних тенденций и технологий и эффективно применять их в своей работе.</a:t>
            </a:r>
            <a:endParaRPr lang="ru-RU" sz="2400" i="1" dirty="0">
              <a:effectLst>
                <a:glow rad="12700">
                  <a:schemeClr val="bg1"/>
                </a:glow>
              </a:effectLst>
            </a:endParaRPr>
          </a:p>
        </p:txBody>
      </p:sp>
      <p:pic>
        <p:nvPicPr>
          <p:cNvPr id="5124" name="Picture 4" descr="https://bigpicture.ru/wp-content/uploads/2021/04/bigpicture_ru_courses-2048x136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297041"/>
            <a:ext cx="6019799" cy="456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51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blog-prod-bucket.website.yandexcloud.net/uploads/2020/08/Depositphotos_7122650_l-2015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5833"/>
            <a:ext cx="12192000" cy="93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7612" y="0"/>
            <a:ext cx="10515600" cy="1325563"/>
          </a:xfrm>
        </p:spPr>
        <p:txBody>
          <a:bodyPr>
            <a:normAutofit/>
            <a:scene3d>
              <a:camera prst="orthographicFront"/>
              <a:lightRig rig="twoPt" dir="t"/>
            </a:scene3d>
            <a:sp3d extrusionH="57150" contourW="12700" prstMaterial="metal">
              <a:bevelT w="82550" h="38100" prst="coolSlant"/>
              <a:bevelB h="25400" prst="softRound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r>
              <a:rPr lang="ru-RU" sz="7200" dirty="0" smtClean="0">
                <a:effectLst>
                  <a:glow rad="88900">
                    <a:schemeClr val="bg1">
                      <a:alpha val="40000"/>
                    </a:schemeClr>
                  </a:glow>
                  <a:outerShdw dist="88900" dir="2880000" sx="99000" sy="99000" algn="ctr" rotWithShape="0">
                    <a:srgbClr val="000000"/>
                  </a:outerShdw>
                </a:effectLst>
              </a:rPr>
              <a:t>Заключение:</a:t>
            </a:r>
            <a:endParaRPr lang="ru-RU" sz="7200" dirty="0">
              <a:effectLst>
                <a:glow rad="88900">
                  <a:schemeClr val="bg1">
                    <a:alpha val="40000"/>
                  </a:schemeClr>
                </a:glow>
                <a:outerShdw dist="88900" dir="2880000" sx="99000" sy="99000" algn="ctr" rotWithShape="0">
                  <a:srgbClr val="000000"/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018" y="1325563"/>
            <a:ext cx="11789100" cy="5204097"/>
          </a:xfrm>
        </p:spPr>
        <p:txBody>
          <a:bodyPr>
            <a:normAutofit/>
            <a:scene3d>
              <a:camera prst="orthographicFront"/>
              <a:lightRig rig="twoPt" dir="t"/>
            </a:scene3d>
            <a:sp3d extrusionH="57150" contourW="12700" prstMaterial="metal"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r>
              <a:rPr lang="ru-RU" dirty="0" smtClean="0">
                <a:effectLst>
                  <a:glow rad="76200">
                    <a:schemeClr val="bg1"/>
                  </a:glow>
                </a:effectLst>
              </a:rPr>
              <a:t>Таким образом, можно сделать </a:t>
            </a:r>
            <a:r>
              <a:rPr lang="ru-RU" dirty="0" err="1" smtClean="0">
                <a:effectLst>
                  <a:glow rad="76200">
                    <a:schemeClr val="bg1"/>
                  </a:glow>
                </a:effectLst>
              </a:rPr>
              <a:t>вывод,что</a:t>
            </a:r>
            <a:r>
              <a:rPr lang="ru-RU" dirty="0">
                <a:effectLst>
                  <a:glow rad="76200">
                    <a:schemeClr val="bg1"/>
                  </a:glow>
                </a:effectLst>
              </a:rPr>
              <a:t> </a:t>
            </a:r>
            <a:r>
              <a:rPr lang="ru-RU" dirty="0" smtClean="0">
                <a:effectLst>
                  <a:glow rad="76200">
                    <a:schemeClr val="bg1"/>
                  </a:glow>
                </a:effectLst>
              </a:rPr>
              <a:t>программист - это ключевой специалист в области информационных технологий, который отвечает за создание и развитие программного обеспечения. Профессия программиста требует высоких навыков и умений, умения быстро адаптироваться к новым технологиям и постоянно углублять свои знания.</a:t>
            </a:r>
            <a:endParaRPr lang="ru-RU" dirty="0">
              <a:effectLst>
                <a:glow rad="762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96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vip-1gl.ru/vipberrrt/10423beautiful_scenery_wall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9892"/>
            <a:ext cx="12192001" cy="69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410119"/>
            <a:ext cx="10515600" cy="1325563"/>
          </a:xfrm>
        </p:spPr>
        <p:txBody>
          <a:bodyPr>
            <a:normAutofit/>
            <a:scene3d>
              <a:camera prst="isometricOffAxis1Right"/>
              <a:lightRig rig="freezing" dir="t"/>
            </a:scene3d>
            <a:sp3d extrusionH="57150" contourW="12700" prstMaterial="metal">
              <a:bevelT w="82550" h="38100" prst="coolSlant"/>
              <a:bevelB h="25400" prst="softRound"/>
              <a:extrusionClr>
                <a:srgbClr val="00B0F0"/>
              </a:extrusionClr>
              <a:contourClr>
                <a:schemeClr val="bg1"/>
              </a:contourClr>
            </a:sp3d>
          </a:bodyPr>
          <a:lstStyle/>
          <a:p>
            <a:r>
              <a:rPr lang="ru-RU" sz="8000" b="1" i="1" dirty="0" smtClean="0">
                <a:solidFill>
                  <a:schemeClr val="bg1"/>
                </a:solidFill>
                <a:effectLst>
                  <a:glow rad="88900">
                    <a:srgbClr val="00B0F0"/>
                  </a:glow>
                  <a:outerShdw dir="4440000" sx="99000" sy="99000" algn="ctr" rotWithShape="0">
                    <a:schemeClr val="accent1"/>
                  </a:outerShdw>
                  <a:reflection blurRad="76200" stA="60000" endA="900" dist="88900" dir="5400000" sy="-100000" algn="bl" rotWithShape="0"/>
                </a:effectLst>
              </a:rPr>
              <a:t>Спасибо за внимание!</a:t>
            </a:r>
            <a:endParaRPr lang="ru-RU" sz="8000" b="1" i="1" dirty="0">
              <a:solidFill>
                <a:schemeClr val="bg1"/>
              </a:solidFill>
              <a:effectLst>
                <a:glow rad="88900">
                  <a:srgbClr val="00B0F0"/>
                </a:glow>
                <a:outerShdw dir="4440000" sx="99000" sy="99000" algn="ctr" rotWithShape="0">
                  <a:schemeClr val="accent1"/>
                </a:outerShdw>
                <a:reflection blurRad="76200" stA="60000" endA="900" dist="88900" dir="5400000" sy="-100000" algn="bl" rotWithShape="0"/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548640" y="6172972"/>
            <a:ext cx="143691" cy="384582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4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кстура гран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295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Моя профессия – мое будущее.</vt:lpstr>
      <vt:lpstr>Программист-профессия будущего.</vt:lpstr>
      <vt:lpstr>Популярность и востребованность профессии.</vt:lpstr>
      <vt:lpstr>Профессиональный рост и возможности карьерного развития.</vt:lpstr>
      <vt:lpstr>Быстро меняющаяся среда ИТ и необходимость постоянного обучения.</vt:lpstr>
      <vt:lpstr>Заключение: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профессия – мое будущее.</dc:title>
  <dc:creator>Nazar</dc:creator>
  <cp:lastModifiedBy>Nazar</cp:lastModifiedBy>
  <cp:revision>11</cp:revision>
  <dcterms:created xsi:type="dcterms:W3CDTF">2024-04-02T03:56:06Z</dcterms:created>
  <dcterms:modified xsi:type="dcterms:W3CDTF">2024-04-02T06:46:19Z</dcterms:modified>
</cp:coreProperties>
</file>