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79" r:id="rId2"/>
    <p:sldId id="287" r:id="rId3"/>
    <p:sldId id="296" r:id="rId4"/>
    <p:sldId id="298" r:id="rId5"/>
    <p:sldId id="297" r:id="rId6"/>
    <p:sldId id="303" r:id="rId7"/>
    <p:sldId id="304" r:id="rId8"/>
    <p:sldId id="264" r:id="rId9"/>
    <p:sldId id="306" r:id="rId10"/>
    <p:sldId id="307" r:id="rId11"/>
    <p:sldId id="300" r:id="rId12"/>
    <p:sldId id="301" r:id="rId13"/>
    <p:sldId id="302" r:id="rId14"/>
    <p:sldId id="308" r:id="rId15"/>
    <p:sldId id="309" r:id="rId16"/>
    <p:sldId id="310" r:id="rId17"/>
    <p:sldId id="311" r:id="rId18"/>
    <p:sldId id="312" r:id="rId19"/>
    <p:sldId id="313" r:id="rId20"/>
  </p:sldIdLst>
  <p:sldSz cx="12192000" cy="6858000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Fira Sans" panose="020B0503050000020004" pitchFamily="34" charset="0"/>
      <p:regular r:id="rId22"/>
      <p:bold r:id="rId23"/>
      <p:italic r:id="rId24"/>
      <p:boldItalic r:id="rId25"/>
    </p:embeddedFont>
    <p:embeddedFont>
      <p:font typeface="Fira Sans Extra Condensed" panose="020F0502020204030204" pitchFamily="34" charset="0"/>
      <p:regular r:id="rId26"/>
      <p:bold r:id="rId27"/>
    </p:embeddedFont>
    <p:embeddedFont>
      <p:font typeface="Hack" panose="020B0609030202020204" pitchFamily="49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87C3"/>
    <a:srgbClr val="E99B27"/>
    <a:srgbClr val="75C1E3"/>
    <a:srgbClr val="E4EA27"/>
    <a:srgbClr val="EA4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2"/>
    <p:restoredTop sz="95807"/>
  </p:normalViewPr>
  <p:slideViewPr>
    <p:cSldViewPr snapToGrid="0">
      <p:cViewPr varScale="1">
        <p:scale>
          <a:sx n="105" d="100"/>
          <a:sy n="105" d="100"/>
        </p:scale>
        <p:origin x="9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8D6E-1D7B-6CBC-A15D-25818F1C3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F3202-DD85-E26F-0E28-31F93802C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B2105-E2A6-1E6B-972B-6CD137FF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1241-BE75-BC45-A6AC-81A5932210CC}" type="datetimeFigureOut">
              <a:rPr lang="en-TH" smtClean="0"/>
              <a:t>10/1/2025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CC9B7-B7BC-F438-31B6-0801E7B0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EE635-95EB-1383-3313-60A078C6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9371-3112-974D-AF58-8E49A502966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71179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5CB6-3505-4318-283A-0758759A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F89A2-805E-3B60-C862-1D36C6004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D57F2-C4B4-B409-60CE-A97C13C3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1241-BE75-BC45-A6AC-81A5932210CC}" type="datetimeFigureOut">
              <a:rPr lang="en-TH" smtClean="0"/>
              <a:t>10/1/2025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A1948-C809-2443-7ADE-E1F61A70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9CB92-B8D0-FADB-CBB5-D2E6DB8EB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9371-3112-974D-AF58-8E49A502966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61371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544ED-5376-053C-F2CF-AA33FEA61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780F3-300C-0098-4EB0-87EDAA20F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66AED-2500-1024-FFEE-87371F61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1241-BE75-BC45-A6AC-81A5932210CC}" type="datetimeFigureOut">
              <a:rPr lang="en-TH" smtClean="0"/>
              <a:t>10/1/2025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B7900-5AB5-A68C-8193-D9D8FA509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0F36D-C530-9B37-BE61-895F4F12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9371-3112-974D-AF58-8E49A502966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2673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4171-2D0F-AB03-C542-0AED8FE6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>
            <a:lvl1pPr algn="ctr">
              <a:defRPr sz="2800" b="1">
                <a:latin typeface="Fira Sans" panose="020B05030500000200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A588D-C56B-94F4-D769-AAA5EFC0D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48339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AF07D-271A-1187-6CB0-E9EB6651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1241-BE75-BC45-A6AC-81A5932210CC}" type="datetimeFigureOut">
              <a:rPr lang="en-TH" smtClean="0"/>
              <a:t>10/1/2025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48BB7-09F8-E3A8-4FD6-6CE145D3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6ED8E-4061-5AB9-9EC4-9647E775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9371-3112-974D-AF58-8E49A502966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08216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5436-3F7D-4B04-E2E3-DC0DDDD0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8C853-A917-6D71-D3DC-F70484B5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E3E7B-4128-9DA3-57D7-5CB6AF27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1241-BE75-BC45-A6AC-81A5932210CC}" type="datetimeFigureOut">
              <a:rPr lang="en-TH" smtClean="0"/>
              <a:t>10/1/2025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DEAA2-DFAF-7B03-9AF0-F67D2DC2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E80B9-2A12-F010-6F49-271202882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9371-3112-974D-AF58-8E49A502966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8547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A475-8F57-0505-E205-697B5281E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F044F-C825-2059-2F21-7C7C08F5C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E7951-04D9-1DF5-0AC2-DD557B0EA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B8F95-0936-9BBB-1973-79258FF8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1241-BE75-BC45-A6AC-81A5932210CC}" type="datetimeFigureOut">
              <a:rPr lang="en-TH" smtClean="0"/>
              <a:t>10/1/2025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4F7AB-C739-AF41-86F1-4C1B13A0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ABA65-319D-2C6F-2AFD-2C5F3879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9371-3112-974D-AF58-8E49A502966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22456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3DFF-9707-BACF-3992-637B172D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97D2D-5EE3-0697-403E-5A468EE43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1AB12-3D99-EA79-ED44-E23EE3470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A9225-C4BF-D47B-2303-0FB8071B4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B51B2-CF4B-B4D3-4D4B-133B95B5E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C5D183-DDD2-EB84-A89E-F9BC56A3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1241-BE75-BC45-A6AC-81A5932210CC}" type="datetimeFigureOut">
              <a:rPr lang="en-TH" smtClean="0"/>
              <a:t>10/1/2025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DD185B-BE97-2F89-F4D6-F93B7B11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245371-6D79-A228-A3D3-E4148CACB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9371-3112-974D-AF58-8E49A502966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8875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4B36-BFBE-FF86-8D07-A0446B20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9F510-FA3E-F520-0873-DB60BFB3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1241-BE75-BC45-A6AC-81A5932210CC}" type="datetimeFigureOut">
              <a:rPr lang="en-TH" smtClean="0"/>
              <a:t>10/1/2025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6480A-CCBB-379E-4C7F-61927F24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A3CB7-1639-855E-4191-DCA1B721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9371-3112-974D-AF58-8E49A502966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7937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93ED9-360F-6156-2588-C44F858D6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1241-BE75-BC45-A6AC-81A5932210CC}" type="datetimeFigureOut">
              <a:rPr lang="en-TH" smtClean="0"/>
              <a:t>10/1/2025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8C2DC0-8B03-F328-EC1E-E30B280E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5E6BC-3D6F-F07F-A0A8-16097A89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9371-3112-974D-AF58-8E49A502966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08452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2E20-AD08-A530-4FD4-C9384E6C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0EB16-6B5F-F14D-7EFF-690F9B2D4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A8DBE-4477-4C6F-B210-35C0F53AD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1777A-B1B6-8667-8722-25396800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1241-BE75-BC45-A6AC-81A5932210CC}" type="datetimeFigureOut">
              <a:rPr lang="en-TH" smtClean="0"/>
              <a:t>10/1/2025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B58FE-E48C-0E7B-6AB3-85EF4D6C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4E47D-3E44-F1AA-5FFB-8081BF4A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9371-3112-974D-AF58-8E49A502966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61242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C786-E34D-BD09-4263-0D39216B2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6C2C2-814A-15C5-CD5C-943A73600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490AC-B568-2D52-932D-79109ACA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1E745-94D7-E5BA-A5C6-D7F354C5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1241-BE75-BC45-A6AC-81A5932210CC}" type="datetimeFigureOut">
              <a:rPr lang="en-TH" smtClean="0"/>
              <a:t>10/1/2025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D4EEB-E3C8-1158-0651-3590C435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31EE3-23A1-DEF2-93A7-77B1D13D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39371-3112-974D-AF58-8E49A502966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04783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FE625A-BA41-6229-8422-B2AB9D50F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97E4B-9FB3-98AB-F289-2A2E564C7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3C27E-4382-8E16-DA6D-2EE5F5E28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F1241-BE75-BC45-A6AC-81A5932210CC}" type="datetimeFigureOut">
              <a:rPr lang="en-TH" smtClean="0"/>
              <a:t>10/1/2025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82943-1EDF-E3E2-15EC-8C63D4CE2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A9978-260E-EBD5-AD09-0999AE2EF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39371-3112-974D-AF58-8E49A502966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3578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Fira Sans" panose="020B050305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D11FB5-CB66-ABDE-223C-1AE8BBA708A0}"/>
              </a:ext>
            </a:extLst>
          </p:cNvPr>
          <p:cNvSpPr/>
          <p:nvPr/>
        </p:nvSpPr>
        <p:spPr>
          <a:xfrm>
            <a:off x="2230526" y="2743200"/>
            <a:ext cx="7731615" cy="97639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743C0-AFD0-FD7E-C88A-2612583E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7539"/>
            <a:ext cx="10515600" cy="854075"/>
          </a:xfrm>
        </p:spPr>
        <p:txBody>
          <a:bodyPr/>
          <a:lstStyle/>
          <a:p>
            <a:r>
              <a:rPr lang="en-TH" dirty="0">
                <a:solidFill>
                  <a:schemeClr val="bg1"/>
                </a:solidFill>
              </a:rPr>
              <a:t>Getting Start to Build ML Model</a:t>
            </a:r>
          </a:p>
        </p:txBody>
      </p:sp>
    </p:spTree>
    <p:extLst>
      <p:ext uri="{BB962C8B-B14F-4D97-AF65-F5344CB8AC3E}">
        <p14:creationId xmlns:p14="http://schemas.microsoft.com/office/powerpoint/2010/main" val="4085001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4D3EC-EE6D-2496-5E41-1B8A1E572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B97222B5-017F-7845-D29E-C6CA1302EA6E}"/>
              </a:ext>
            </a:extLst>
          </p:cNvPr>
          <p:cNvSpPr txBox="1"/>
          <p:nvPr/>
        </p:nvSpPr>
        <p:spPr>
          <a:xfrm>
            <a:off x="2946400" y="37065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data = </a:t>
            </a:r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pd.read_csv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r‘Real_Estate.csv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’)</a:t>
            </a:r>
            <a:endParaRPr lang="en-TH" sz="1400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6B507CA-D9EC-AF64-6A37-5D71A7B391ED}"/>
              </a:ext>
            </a:extLst>
          </p:cNvPr>
          <p:cNvGrpSpPr/>
          <p:nvPr/>
        </p:nvGrpSpPr>
        <p:grpSpPr>
          <a:xfrm>
            <a:off x="754494" y="1113416"/>
            <a:ext cx="2066925" cy="597737"/>
            <a:chOff x="652211" y="1777779"/>
            <a:chExt cx="2066925" cy="854075"/>
          </a:xfrm>
        </p:grpSpPr>
        <p:sp>
          <p:nvSpPr>
            <p:cNvPr id="65" name="Google Shape;2328;p45">
              <a:extLst>
                <a:ext uri="{FF2B5EF4-FFF2-40B4-BE49-F238E27FC236}">
                  <a16:creationId xmlns:a16="http://schemas.microsoft.com/office/drawing/2014/main" id="{DB3C1854-0467-3012-DE31-9B486241DE33}"/>
                </a:ext>
              </a:extLst>
            </p:cNvPr>
            <p:cNvSpPr/>
            <p:nvPr/>
          </p:nvSpPr>
          <p:spPr>
            <a:xfrm>
              <a:off x="652211" y="1777779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  <a:alpha val="5019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6" name="Google Shape;2332;p45">
              <a:extLst>
                <a:ext uri="{FF2B5EF4-FFF2-40B4-BE49-F238E27FC236}">
                  <a16:creationId xmlns:a16="http://schemas.microsoft.com/office/drawing/2014/main" id="{FB94509F-B919-2CE0-1848-B9E26C0BAD5E}"/>
                </a:ext>
              </a:extLst>
            </p:cNvPr>
            <p:cNvSpPr txBox="1"/>
            <p:nvPr/>
          </p:nvSpPr>
          <p:spPr>
            <a:xfrm>
              <a:off x="661736" y="205648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Prepare variables</a:t>
              </a:r>
              <a:endParaRPr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17654AF-D13D-A414-E161-2652BE33E597}"/>
              </a:ext>
            </a:extLst>
          </p:cNvPr>
          <p:cNvGrpSpPr/>
          <p:nvPr/>
        </p:nvGrpSpPr>
        <p:grpSpPr>
          <a:xfrm>
            <a:off x="754494" y="1922275"/>
            <a:ext cx="2066925" cy="597737"/>
            <a:chOff x="652211" y="1777779"/>
            <a:chExt cx="2066925" cy="854075"/>
          </a:xfrm>
        </p:grpSpPr>
        <p:sp>
          <p:nvSpPr>
            <p:cNvPr id="71" name="Google Shape;2328;p45">
              <a:extLst>
                <a:ext uri="{FF2B5EF4-FFF2-40B4-BE49-F238E27FC236}">
                  <a16:creationId xmlns:a16="http://schemas.microsoft.com/office/drawing/2014/main" id="{78854B91-B8C2-3B05-A0F1-5D17C75F8F48}"/>
                </a:ext>
              </a:extLst>
            </p:cNvPr>
            <p:cNvSpPr/>
            <p:nvPr/>
          </p:nvSpPr>
          <p:spPr>
            <a:xfrm>
              <a:off x="652211" y="1777779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  <a:alpha val="5019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3" name="Google Shape;2332;p45">
              <a:extLst>
                <a:ext uri="{FF2B5EF4-FFF2-40B4-BE49-F238E27FC236}">
                  <a16:creationId xmlns:a16="http://schemas.microsoft.com/office/drawing/2014/main" id="{5FD1C1C6-0D1F-735E-A2E9-364DA24EBA74}"/>
                </a:ext>
              </a:extLst>
            </p:cNvPr>
            <p:cNvSpPr txBox="1"/>
            <p:nvPr/>
          </p:nvSpPr>
          <p:spPr>
            <a:xfrm>
              <a:off x="661736" y="205648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 dirty="0" err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Spli</a:t>
              </a:r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t</a:t>
              </a:r>
              <a:r>
                <a:rPr lang="en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 train and test dataset </a:t>
              </a:r>
              <a:endParaRPr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A583B36-3142-FAE8-08D6-EC495CD4BCDE}"/>
              </a:ext>
            </a:extLst>
          </p:cNvPr>
          <p:cNvGrpSpPr/>
          <p:nvPr/>
        </p:nvGrpSpPr>
        <p:grpSpPr>
          <a:xfrm>
            <a:off x="754494" y="2736726"/>
            <a:ext cx="2066925" cy="597737"/>
            <a:chOff x="652211" y="1777779"/>
            <a:chExt cx="2066925" cy="854075"/>
          </a:xfrm>
        </p:grpSpPr>
        <p:sp>
          <p:nvSpPr>
            <p:cNvPr id="76" name="Google Shape;2328;p45">
              <a:extLst>
                <a:ext uri="{FF2B5EF4-FFF2-40B4-BE49-F238E27FC236}">
                  <a16:creationId xmlns:a16="http://schemas.microsoft.com/office/drawing/2014/main" id="{9E073EB6-4E96-DC2A-E43A-C5030E992B54}"/>
                </a:ext>
              </a:extLst>
            </p:cNvPr>
            <p:cNvSpPr/>
            <p:nvPr/>
          </p:nvSpPr>
          <p:spPr>
            <a:xfrm>
              <a:off x="652211" y="1777779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  <a:alpha val="5019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77" name="Google Shape;2332;p45">
              <a:extLst>
                <a:ext uri="{FF2B5EF4-FFF2-40B4-BE49-F238E27FC236}">
                  <a16:creationId xmlns:a16="http://schemas.microsoft.com/office/drawing/2014/main" id="{BFCC888F-121E-0AA0-8755-8EAC27FA42DF}"/>
                </a:ext>
              </a:extLst>
            </p:cNvPr>
            <p:cNvSpPr txBox="1"/>
            <p:nvPr/>
          </p:nvSpPr>
          <p:spPr>
            <a:xfrm>
              <a:off x="661736" y="205648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Standardize features on training dataset</a:t>
              </a:r>
              <a:endParaRPr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FC4F11E-A3E4-FAAC-36D5-0511F2469D5A}"/>
              </a:ext>
            </a:extLst>
          </p:cNvPr>
          <p:cNvGrpSpPr/>
          <p:nvPr/>
        </p:nvGrpSpPr>
        <p:grpSpPr>
          <a:xfrm>
            <a:off x="754494" y="3532324"/>
            <a:ext cx="2066925" cy="597737"/>
            <a:chOff x="652211" y="1777779"/>
            <a:chExt cx="2066925" cy="854075"/>
          </a:xfrm>
        </p:grpSpPr>
        <p:sp>
          <p:nvSpPr>
            <p:cNvPr id="80" name="Google Shape;2328;p45">
              <a:extLst>
                <a:ext uri="{FF2B5EF4-FFF2-40B4-BE49-F238E27FC236}">
                  <a16:creationId xmlns:a16="http://schemas.microsoft.com/office/drawing/2014/main" id="{F214CBA2-8FAA-4997-A74C-E2C9027E2353}"/>
                </a:ext>
              </a:extLst>
            </p:cNvPr>
            <p:cNvSpPr/>
            <p:nvPr/>
          </p:nvSpPr>
          <p:spPr>
            <a:xfrm>
              <a:off x="652211" y="1777779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  <a:alpha val="5019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1" name="Google Shape;2332;p45">
              <a:extLst>
                <a:ext uri="{FF2B5EF4-FFF2-40B4-BE49-F238E27FC236}">
                  <a16:creationId xmlns:a16="http://schemas.microsoft.com/office/drawing/2014/main" id="{19CDF1D4-33A3-E171-DDB3-25A8DB6ACF35}"/>
                </a:ext>
              </a:extLst>
            </p:cNvPr>
            <p:cNvSpPr txBox="1"/>
            <p:nvPr/>
          </p:nvSpPr>
          <p:spPr>
            <a:xfrm>
              <a:off x="661736" y="205648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Train linear regression model</a:t>
              </a:r>
              <a:endParaRPr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78EEE0B-E051-F25D-F3F8-00A6D772C827}"/>
              </a:ext>
            </a:extLst>
          </p:cNvPr>
          <p:cNvGrpSpPr/>
          <p:nvPr/>
        </p:nvGrpSpPr>
        <p:grpSpPr>
          <a:xfrm>
            <a:off x="747868" y="4394575"/>
            <a:ext cx="2080177" cy="597737"/>
            <a:chOff x="652211" y="1777779"/>
            <a:chExt cx="2080177" cy="854075"/>
          </a:xfrm>
        </p:grpSpPr>
        <p:sp>
          <p:nvSpPr>
            <p:cNvPr id="83" name="Google Shape;2328;p45">
              <a:extLst>
                <a:ext uri="{FF2B5EF4-FFF2-40B4-BE49-F238E27FC236}">
                  <a16:creationId xmlns:a16="http://schemas.microsoft.com/office/drawing/2014/main" id="{D2E32740-6D28-2925-0713-55079F00E006}"/>
                </a:ext>
              </a:extLst>
            </p:cNvPr>
            <p:cNvSpPr/>
            <p:nvPr/>
          </p:nvSpPr>
          <p:spPr>
            <a:xfrm>
              <a:off x="652211" y="1777779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  <a:alpha val="5019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4" name="Google Shape;2332;p45">
              <a:extLst>
                <a:ext uri="{FF2B5EF4-FFF2-40B4-BE49-F238E27FC236}">
                  <a16:creationId xmlns:a16="http://schemas.microsoft.com/office/drawing/2014/main" id="{80036765-DF1D-C57C-7197-CD27BC9C662C}"/>
                </a:ext>
              </a:extLst>
            </p:cNvPr>
            <p:cNvSpPr txBox="1"/>
            <p:nvPr/>
          </p:nvSpPr>
          <p:spPr>
            <a:xfrm>
              <a:off x="674988" y="205648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Standardize features on test dataset</a:t>
              </a:r>
              <a:endParaRPr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A63B311-C6C1-615B-500E-C174AE642472}"/>
              </a:ext>
            </a:extLst>
          </p:cNvPr>
          <p:cNvGrpSpPr/>
          <p:nvPr/>
        </p:nvGrpSpPr>
        <p:grpSpPr>
          <a:xfrm>
            <a:off x="747868" y="5209026"/>
            <a:ext cx="2080177" cy="597737"/>
            <a:chOff x="652211" y="1777779"/>
            <a:chExt cx="2080177" cy="854075"/>
          </a:xfrm>
        </p:grpSpPr>
        <p:sp>
          <p:nvSpPr>
            <p:cNvPr id="86" name="Google Shape;2328;p45">
              <a:extLst>
                <a:ext uri="{FF2B5EF4-FFF2-40B4-BE49-F238E27FC236}">
                  <a16:creationId xmlns:a16="http://schemas.microsoft.com/office/drawing/2014/main" id="{464BCE8A-0D05-6CFE-46FE-82A5E9D128D3}"/>
                </a:ext>
              </a:extLst>
            </p:cNvPr>
            <p:cNvSpPr/>
            <p:nvPr/>
          </p:nvSpPr>
          <p:spPr>
            <a:xfrm>
              <a:off x="652211" y="1777779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  <a:alpha val="5019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7" name="Google Shape;2332;p45">
              <a:extLst>
                <a:ext uri="{FF2B5EF4-FFF2-40B4-BE49-F238E27FC236}">
                  <a16:creationId xmlns:a16="http://schemas.microsoft.com/office/drawing/2014/main" id="{108E3E17-035E-9A0A-9DA3-7CC42972252F}"/>
                </a:ext>
              </a:extLst>
            </p:cNvPr>
            <p:cNvSpPr txBox="1"/>
            <p:nvPr/>
          </p:nvSpPr>
          <p:spPr>
            <a:xfrm>
              <a:off x="674988" y="205648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Predict test samples</a:t>
              </a:r>
              <a:endParaRPr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cxnSp>
        <p:nvCxnSpPr>
          <p:cNvPr id="88" name="Google Shape;2042;p39">
            <a:extLst>
              <a:ext uri="{FF2B5EF4-FFF2-40B4-BE49-F238E27FC236}">
                <a16:creationId xmlns:a16="http://schemas.microsoft.com/office/drawing/2014/main" id="{331CD6DB-4569-E6A3-66F6-D2356F05125A}"/>
              </a:ext>
            </a:extLst>
          </p:cNvPr>
          <p:cNvCxnSpPr>
            <a:cxnSpLocks/>
          </p:cNvCxnSpPr>
          <p:nvPr/>
        </p:nvCxnSpPr>
        <p:spPr>
          <a:xfrm>
            <a:off x="1787956" y="1711153"/>
            <a:ext cx="0" cy="21112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ACACEF4-85C6-A66D-25A8-8D2917F48B66}"/>
              </a:ext>
            </a:extLst>
          </p:cNvPr>
          <p:cNvGrpSpPr/>
          <p:nvPr/>
        </p:nvGrpSpPr>
        <p:grpSpPr>
          <a:xfrm>
            <a:off x="747868" y="6001819"/>
            <a:ext cx="2080177" cy="597737"/>
            <a:chOff x="652211" y="1777779"/>
            <a:chExt cx="2080177" cy="854075"/>
          </a:xfrm>
        </p:grpSpPr>
        <p:sp>
          <p:nvSpPr>
            <p:cNvPr id="90" name="Google Shape;2328;p45">
              <a:extLst>
                <a:ext uri="{FF2B5EF4-FFF2-40B4-BE49-F238E27FC236}">
                  <a16:creationId xmlns:a16="http://schemas.microsoft.com/office/drawing/2014/main" id="{D305626F-F7FF-0DDA-0E35-F187DE339025}"/>
                </a:ext>
              </a:extLst>
            </p:cNvPr>
            <p:cNvSpPr/>
            <p:nvPr/>
          </p:nvSpPr>
          <p:spPr>
            <a:xfrm>
              <a:off x="652211" y="1777779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  <a:alpha val="5019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91" name="Google Shape;2332;p45">
              <a:extLst>
                <a:ext uri="{FF2B5EF4-FFF2-40B4-BE49-F238E27FC236}">
                  <a16:creationId xmlns:a16="http://schemas.microsoft.com/office/drawing/2014/main" id="{11033407-FEA6-3545-E6B4-9D7EBF2DACED}"/>
                </a:ext>
              </a:extLst>
            </p:cNvPr>
            <p:cNvSpPr txBox="1"/>
            <p:nvPr/>
          </p:nvSpPr>
          <p:spPr>
            <a:xfrm>
              <a:off x="674988" y="205648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Calculate evaluation matrices</a:t>
              </a:r>
              <a:endParaRPr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cxnSp>
        <p:nvCxnSpPr>
          <p:cNvPr id="92" name="Google Shape;2042;p39">
            <a:extLst>
              <a:ext uri="{FF2B5EF4-FFF2-40B4-BE49-F238E27FC236}">
                <a16:creationId xmlns:a16="http://schemas.microsoft.com/office/drawing/2014/main" id="{8AA3A4E1-3713-1473-54F9-985777A0B971}"/>
              </a:ext>
            </a:extLst>
          </p:cNvPr>
          <p:cNvCxnSpPr>
            <a:cxnSpLocks/>
          </p:cNvCxnSpPr>
          <p:nvPr/>
        </p:nvCxnSpPr>
        <p:spPr>
          <a:xfrm>
            <a:off x="1787956" y="2520012"/>
            <a:ext cx="0" cy="21671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" name="Google Shape;2042;p39">
            <a:extLst>
              <a:ext uri="{FF2B5EF4-FFF2-40B4-BE49-F238E27FC236}">
                <a16:creationId xmlns:a16="http://schemas.microsoft.com/office/drawing/2014/main" id="{D9C2514C-3987-DD36-D7EA-D66FBA987C12}"/>
              </a:ext>
            </a:extLst>
          </p:cNvPr>
          <p:cNvCxnSpPr>
            <a:cxnSpLocks/>
          </p:cNvCxnSpPr>
          <p:nvPr/>
        </p:nvCxnSpPr>
        <p:spPr>
          <a:xfrm>
            <a:off x="1787956" y="3334463"/>
            <a:ext cx="0" cy="19786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2042;p39">
            <a:extLst>
              <a:ext uri="{FF2B5EF4-FFF2-40B4-BE49-F238E27FC236}">
                <a16:creationId xmlns:a16="http://schemas.microsoft.com/office/drawing/2014/main" id="{E1183017-1770-F103-5C9E-1B1B0E2A916B}"/>
              </a:ext>
            </a:extLst>
          </p:cNvPr>
          <p:cNvCxnSpPr>
            <a:cxnSpLocks/>
          </p:cNvCxnSpPr>
          <p:nvPr/>
        </p:nvCxnSpPr>
        <p:spPr>
          <a:xfrm flipH="1">
            <a:off x="1784643" y="4130061"/>
            <a:ext cx="6626" cy="26451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2042;p39">
            <a:extLst>
              <a:ext uri="{FF2B5EF4-FFF2-40B4-BE49-F238E27FC236}">
                <a16:creationId xmlns:a16="http://schemas.microsoft.com/office/drawing/2014/main" id="{1279716F-BF58-5C59-3EAF-53478E5DB242}"/>
              </a:ext>
            </a:extLst>
          </p:cNvPr>
          <p:cNvCxnSpPr>
            <a:cxnSpLocks/>
          </p:cNvCxnSpPr>
          <p:nvPr/>
        </p:nvCxnSpPr>
        <p:spPr>
          <a:xfrm>
            <a:off x="1787956" y="4992312"/>
            <a:ext cx="0" cy="21671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2042;p39">
            <a:extLst>
              <a:ext uri="{FF2B5EF4-FFF2-40B4-BE49-F238E27FC236}">
                <a16:creationId xmlns:a16="http://schemas.microsoft.com/office/drawing/2014/main" id="{A33FC1B6-9064-6610-CB05-2D292A486C1B}"/>
              </a:ext>
            </a:extLst>
          </p:cNvPr>
          <p:cNvCxnSpPr>
            <a:cxnSpLocks/>
          </p:cNvCxnSpPr>
          <p:nvPr/>
        </p:nvCxnSpPr>
        <p:spPr>
          <a:xfrm>
            <a:off x="1786701" y="5806763"/>
            <a:ext cx="0" cy="1950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70804CF-3D0D-999F-F99F-0360CC074305}"/>
              </a:ext>
            </a:extLst>
          </p:cNvPr>
          <p:cNvGrpSpPr/>
          <p:nvPr/>
        </p:nvGrpSpPr>
        <p:grpSpPr>
          <a:xfrm>
            <a:off x="754494" y="251165"/>
            <a:ext cx="2066925" cy="597737"/>
            <a:chOff x="652211" y="1777779"/>
            <a:chExt cx="2066925" cy="854075"/>
          </a:xfrm>
        </p:grpSpPr>
        <p:sp>
          <p:nvSpPr>
            <p:cNvPr id="98" name="Google Shape;2328;p45">
              <a:extLst>
                <a:ext uri="{FF2B5EF4-FFF2-40B4-BE49-F238E27FC236}">
                  <a16:creationId xmlns:a16="http://schemas.microsoft.com/office/drawing/2014/main" id="{11394938-2AB0-6263-700C-27073F9C1A4A}"/>
                </a:ext>
              </a:extLst>
            </p:cNvPr>
            <p:cNvSpPr/>
            <p:nvPr/>
          </p:nvSpPr>
          <p:spPr>
            <a:xfrm>
              <a:off x="652211" y="1777779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  <a:alpha val="5019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99" name="Google Shape;2332;p45">
              <a:extLst>
                <a:ext uri="{FF2B5EF4-FFF2-40B4-BE49-F238E27FC236}">
                  <a16:creationId xmlns:a16="http://schemas.microsoft.com/office/drawing/2014/main" id="{2D9BB363-01B5-D93C-4105-8AA7BAFA17F5}"/>
                </a:ext>
              </a:extLst>
            </p:cNvPr>
            <p:cNvSpPr txBox="1"/>
            <p:nvPr/>
          </p:nvSpPr>
          <p:spPr>
            <a:xfrm>
              <a:off x="661736" y="205648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Load data</a:t>
              </a:r>
              <a:endParaRPr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cxnSp>
        <p:nvCxnSpPr>
          <p:cNvPr id="100" name="Google Shape;2042;p39">
            <a:extLst>
              <a:ext uri="{FF2B5EF4-FFF2-40B4-BE49-F238E27FC236}">
                <a16:creationId xmlns:a16="http://schemas.microsoft.com/office/drawing/2014/main" id="{E9B068D7-16C0-93F2-A219-06BBD24DF859}"/>
              </a:ext>
            </a:extLst>
          </p:cNvPr>
          <p:cNvCxnSpPr>
            <a:cxnSpLocks/>
          </p:cNvCxnSpPr>
          <p:nvPr/>
        </p:nvCxnSpPr>
        <p:spPr>
          <a:xfrm>
            <a:off x="1784643" y="848902"/>
            <a:ext cx="0" cy="26451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01C74439-1138-496A-CC3B-114A39D8FDA6}"/>
              </a:ext>
            </a:extLst>
          </p:cNvPr>
          <p:cNvSpPr txBox="1"/>
          <p:nvPr/>
        </p:nvSpPr>
        <p:spPr>
          <a:xfrm>
            <a:off x="2510970" y="1059723"/>
            <a:ext cx="93762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 = </a:t>
            </a:r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data.loc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[:,[‘</a:t>
            </a:r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House_age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’, ‘</a:t>
            </a:r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Distance_to_the_nearest_MRT_station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’,	     </a:t>
            </a:r>
            <a:b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       ‘</a:t>
            </a:r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Number_of_convenience_stores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’]]</a:t>
            </a:r>
          </a:p>
          <a:p>
            <a:pPr lvl="1"/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y = </a:t>
            </a:r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data.loc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[:,[‘</a:t>
            </a:r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House_price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’]]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9C8EE0B-077F-22F1-BBC4-A9A1B242D5BC}"/>
              </a:ext>
            </a:extLst>
          </p:cNvPr>
          <p:cNvSpPr txBox="1"/>
          <p:nvPr/>
        </p:nvSpPr>
        <p:spPr>
          <a:xfrm>
            <a:off x="2510970" y="1982810"/>
            <a:ext cx="83895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X_train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X_test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y_train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y_test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en-US" sz="1400" dirty="0" err="1">
                <a:highlight>
                  <a:srgbClr val="A087C3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train_test_split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(X, y, </a:t>
            </a:r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test_size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=0.3)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25C7C51-72AC-4505-362B-281A5A8556F0}"/>
              </a:ext>
            </a:extLst>
          </p:cNvPr>
          <p:cNvSpPr txBox="1"/>
          <p:nvPr/>
        </p:nvSpPr>
        <p:spPr>
          <a:xfrm>
            <a:off x="2510969" y="2641510"/>
            <a:ext cx="892652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scaler = </a:t>
            </a:r>
            <a:r>
              <a:rPr lang="en-US" sz="1400" dirty="0" err="1">
                <a:highlight>
                  <a:srgbClr val="A087C3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StandardScaler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lvl="1"/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scaler.</a:t>
            </a:r>
            <a:r>
              <a:rPr lang="en-US" sz="1400" dirty="0" err="1">
                <a:highlight>
                  <a:srgbClr val="E99B27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fit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X_train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</a:p>
          <a:p>
            <a:pPr lvl="1"/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X_train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scaler.</a:t>
            </a:r>
            <a:r>
              <a:rPr lang="en-US" sz="1400" dirty="0" err="1">
                <a:highlight>
                  <a:srgbClr val="E99B27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transform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X_train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D6CBF59-0EE1-4731-8FBC-9A68EDBB989D}"/>
              </a:ext>
            </a:extLst>
          </p:cNvPr>
          <p:cNvSpPr txBox="1"/>
          <p:nvPr/>
        </p:nvSpPr>
        <p:spPr>
          <a:xfrm>
            <a:off x="2974499" y="353605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regressor = </a:t>
            </a:r>
            <a:r>
              <a:rPr lang="en-US" sz="1400" dirty="0" err="1">
                <a:highlight>
                  <a:srgbClr val="A087C3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LinearRegression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regressor.</a:t>
            </a:r>
            <a:r>
              <a:rPr lang="en-US" sz="1400" dirty="0" err="1">
                <a:highlight>
                  <a:srgbClr val="E99B27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fit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X_train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y_train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en-TH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8A105E5-AFAE-37C8-758C-CD09C0373E7D}"/>
              </a:ext>
            </a:extLst>
          </p:cNvPr>
          <p:cNvSpPr txBox="1"/>
          <p:nvPr/>
        </p:nvSpPr>
        <p:spPr>
          <a:xfrm>
            <a:off x="2517603" y="4509187"/>
            <a:ext cx="89265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X_test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scaler.transform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X_test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6AD7B6E-989B-396A-993F-A038D75CA50B}"/>
              </a:ext>
            </a:extLst>
          </p:cNvPr>
          <p:cNvSpPr txBox="1"/>
          <p:nvPr/>
        </p:nvSpPr>
        <p:spPr>
          <a:xfrm>
            <a:off x="2528497" y="6017885"/>
            <a:ext cx="9341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TH"/>
            </a:defPPr>
            <a:lvl2pPr lvl="1">
              <a:defRPr sz="140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2pPr>
          </a:lstStyle>
          <a:p>
            <a:pPr lvl="1"/>
            <a:r>
              <a:rPr lang="en-US" dirty="0" err="1"/>
              <a:t>mae</a:t>
            </a:r>
            <a:r>
              <a:rPr lang="en-US" dirty="0"/>
              <a:t> = </a:t>
            </a:r>
            <a:r>
              <a:rPr lang="en-US" dirty="0" err="1"/>
              <a:t>mean_absolute_error</a:t>
            </a:r>
            <a:r>
              <a:rPr lang="en-US" dirty="0"/>
              <a:t>(</a:t>
            </a:r>
            <a:r>
              <a:rPr lang="en-US" dirty="0" err="1"/>
              <a:t>y_true</a:t>
            </a:r>
            <a:r>
              <a:rPr lang="en-US" dirty="0"/>
              <a:t>=</a:t>
            </a:r>
            <a:r>
              <a:rPr lang="en-US" dirty="0" err="1"/>
              <a:t>y_test,y_pred</a:t>
            </a:r>
            <a:r>
              <a:rPr lang="en-US" dirty="0"/>
              <a:t>=</a:t>
            </a:r>
            <a:r>
              <a:rPr lang="en-US" dirty="0" err="1"/>
              <a:t>y_pred</a:t>
            </a:r>
            <a:r>
              <a:rPr lang="en-US" dirty="0"/>
              <a:t>) </a:t>
            </a:r>
          </a:p>
          <a:p>
            <a:pPr lvl="1"/>
            <a:r>
              <a:rPr lang="en-US" dirty="0" err="1"/>
              <a:t>rmse</a:t>
            </a:r>
            <a:r>
              <a:rPr lang="en-US" dirty="0"/>
              <a:t> = </a:t>
            </a:r>
            <a:r>
              <a:rPr lang="en-US" dirty="0" err="1"/>
              <a:t>mean_squared_error</a:t>
            </a:r>
            <a:r>
              <a:rPr lang="en-US" dirty="0"/>
              <a:t>(</a:t>
            </a:r>
            <a:r>
              <a:rPr lang="en-US" dirty="0" err="1"/>
              <a:t>y_true</a:t>
            </a:r>
            <a:r>
              <a:rPr lang="en-US" dirty="0"/>
              <a:t>=</a:t>
            </a:r>
            <a:r>
              <a:rPr lang="en-US" dirty="0" err="1"/>
              <a:t>y_test,y_pred</a:t>
            </a:r>
            <a:r>
              <a:rPr lang="en-US" dirty="0"/>
              <a:t>=</a:t>
            </a:r>
            <a:r>
              <a:rPr lang="en-US" dirty="0" err="1"/>
              <a:t>y_pred,squared</a:t>
            </a:r>
            <a:r>
              <a:rPr lang="en-US" dirty="0"/>
              <a:t>=False) 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86CE58F-FE83-32E7-D5FF-A68A24D6AF03}"/>
              </a:ext>
            </a:extLst>
          </p:cNvPr>
          <p:cNvSpPr txBox="1"/>
          <p:nvPr/>
        </p:nvSpPr>
        <p:spPr>
          <a:xfrm>
            <a:off x="2974499" y="529386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y_pred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regressor.</a:t>
            </a:r>
            <a:r>
              <a:rPr lang="en-US" sz="1400" dirty="0" err="1">
                <a:highlight>
                  <a:srgbClr val="E99B27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predict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X_test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0286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6946-6EA4-894A-4A78-65EE954B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Build ML Model using Scikit-learn Library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D7BC17-401B-3FFA-6D33-824D1F4036FA}"/>
              </a:ext>
            </a:extLst>
          </p:cNvPr>
          <p:cNvGrpSpPr/>
          <p:nvPr/>
        </p:nvGrpSpPr>
        <p:grpSpPr>
          <a:xfrm>
            <a:off x="838200" y="1405932"/>
            <a:ext cx="10515600" cy="5086942"/>
            <a:chOff x="652209" y="1565356"/>
            <a:chExt cx="10515600" cy="4271959"/>
          </a:xfrm>
        </p:grpSpPr>
        <p:sp>
          <p:nvSpPr>
            <p:cNvPr id="5" name="Google Shape;2328;p45">
              <a:extLst>
                <a:ext uri="{FF2B5EF4-FFF2-40B4-BE49-F238E27FC236}">
                  <a16:creationId xmlns:a16="http://schemas.microsoft.com/office/drawing/2014/main" id="{E6078844-6917-B59D-EFCD-E69745E8D44E}"/>
                </a:ext>
              </a:extLst>
            </p:cNvPr>
            <p:cNvSpPr/>
            <p:nvPr/>
          </p:nvSpPr>
          <p:spPr>
            <a:xfrm>
              <a:off x="652209" y="1751054"/>
              <a:ext cx="10515600" cy="4086261"/>
            </a:xfrm>
            <a:prstGeom prst="roundRect">
              <a:avLst>
                <a:gd name="adj" fmla="val 0"/>
              </a:avLst>
            </a:prstGeom>
            <a:solidFill>
              <a:srgbClr val="A087C3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import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numpy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as np</a:t>
              </a: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import pandas as pd</a:t>
              </a: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from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sklearn.model_selection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import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train_test_split</a:t>
              </a:r>
              <a:endPara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from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sklearn.preprocessing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import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StandardScaler</a:t>
              </a:r>
              <a:endPara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from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sklearn.linear_model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import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LinearRegression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from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sklearn.metrics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import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mean_absolute_error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root_mean_squared_error</a:t>
              </a:r>
              <a:endPara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  <a:p>
              <a:pPr lvl="1"/>
              <a:endPara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# Load data</a:t>
              </a: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data =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pd.read_csv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r‘cardio.csv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’)</a:t>
              </a:r>
            </a:p>
            <a:p>
              <a:pPr lvl="1"/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data.head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()</a:t>
              </a:r>
            </a:p>
            <a:p>
              <a:pPr lvl="1"/>
              <a:endPara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# Data preparing</a:t>
              </a: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X =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data.loc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[:,[‘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House_age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’, ‘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Distance_to_the_nearest_MRT_station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’,	     </a:t>
              </a:r>
              <a:b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</a:b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            ‘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Number_of_convenience_stores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’]]</a:t>
              </a: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y =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data.loc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[:,[‘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House_price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’]]</a:t>
              </a:r>
            </a:p>
            <a:p>
              <a:pPr lvl="1"/>
              <a:endPara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  <a:p>
              <a:pPr lvl="1"/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X_train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X_test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y_train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y_test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train_test_split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(X, y,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test_size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=0.3, 	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random_state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=42)</a:t>
              </a:r>
            </a:p>
          </p:txBody>
        </p:sp>
        <p:sp>
          <p:nvSpPr>
            <p:cNvPr id="6" name="Google Shape;2331;p45">
              <a:extLst>
                <a:ext uri="{FF2B5EF4-FFF2-40B4-BE49-F238E27FC236}">
                  <a16:creationId xmlns:a16="http://schemas.microsoft.com/office/drawing/2014/main" id="{A7D47B9D-E5EA-03F3-26ED-7972C5B24928}"/>
                </a:ext>
              </a:extLst>
            </p:cNvPr>
            <p:cNvSpPr/>
            <p:nvPr/>
          </p:nvSpPr>
          <p:spPr>
            <a:xfrm>
              <a:off x="815237" y="1565356"/>
              <a:ext cx="1142051" cy="371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Workshop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967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6946-6EA4-894A-4A78-65EE954B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Build ML Model using Scikit-learn Library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D7BC17-401B-3FFA-6D33-824D1F4036FA}"/>
              </a:ext>
            </a:extLst>
          </p:cNvPr>
          <p:cNvGrpSpPr/>
          <p:nvPr/>
        </p:nvGrpSpPr>
        <p:grpSpPr>
          <a:xfrm>
            <a:off x="838200" y="1008372"/>
            <a:ext cx="10515600" cy="3285339"/>
            <a:chOff x="652209" y="1565356"/>
            <a:chExt cx="10515600" cy="2758992"/>
          </a:xfrm>
        </p:grpSpPr>
        <p:sp>
          <p:nvSpPr>
            <p:cNvPr id="5" name="Google Shape;2328;p45">
              <a:extLst>
                <a:ext uri="{FF2B5EF4-FFF2-40B4-BE49-F238E27FC236}">
                  <a16:creationId xmlns:a16="http://schemas.microsoft.com/office/drawing/2014/main" id="{E6078844-6917-B59D-EFCD-E69745E8D44E}"/>
                </a:ext>
              </a:extLst>
            </p:cNvPr>
            <p:cNvSpPr/>
            <p:nvPr/>
          </p:nvSpPr>
          <p:spPr>
            <a:xfrm>
              <a:off x="652209" y="1751056"/>
              <a:ext cx="10515600" cy="2573292"/>
            </a:xfrm>
            <a:prstGeom prst="roundRect">
              <a:avLst>
                <a:gd name="adj" fmla="val 0"/>
              </a:avLst>
            </a:prstGeom>
            <a:solidFill>
              <a:srgbClr val="A087C3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# Training phase</a:t>
              </a: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# Feature engineering</a:t>
              </a:r>
            </a:p>
            <a:p>
              <a:pPr lvl="1"/>
              <a:endPara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scaler =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StandardScaler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()</a:t>
              </a:r>
            </a:p>
            <a:p>
              <a:pPr lvl="1"/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scaler.fit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X_train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</a:t>
              </a:r>
            </a:p>
            <a:p>
              <a:pPr lvl="1"/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X_train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	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scaler.transform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X_train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</a:t>
              </a:r>
            </a:p>
          </p:txBody>
        </p:sp>
        <p:sp>
          <p:nvSpPr>
            <p:cNvPr id="6" name="Google Shape;2331;p45">
              <a:extLst>
                <a:ext uri="{FF2B5EF4-FFF2-40B4-BE49-F238E27FC236}">
                  <a16:creationId xmlns:a16="http://schemas.microsoft.com/office/drawing/2014/main" id="{A7D47B9D-E5EA-03F3-26ED-7972C5B24928}"/>
                </a:ext>
              </a:extLst>
            </p:cNvPr>
            <p:cNvSpPr/>
            <p:nvPr/>
          </p:nvSpPr>
          <p:spPr>
            <a:xfrm>
              <a:off x="815237" y="1565356"/>
              <a:ext cx="1142051" cy="371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Workshop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" name="Google Shape;2328;p45">
            <a:extLst>
              <a:ext uri="{FF2B5EF4-FFF2-40B4-BE49-F238E27FC236}">
                <a16:creationId xmlns:a16="http://schemas.microsoft.com/office/drawing/2014/main" id="{2938A893-C1D1-2B6D-0B36-C43B38734230}"/>
              </a:ext>
            </a:extLst>
          </p:cNvPr>
          <p:cNvSpPr/>
          <p:nvPr/>
        </p:nvSpPr>
        <p:spPr>
          <a:xfrm>
            <a:off x="838200" y="4329310"/>
            <a:ext cx="10515600" cy="2282834"/>
          </a:xfrm>
          <a:prstGeom prst="roundRect">
            <a:avLst>
              <a:gd name="adj" fmla="val 0"/>
            </a:avLst>
          </a:prstGeom>
          <a:solidFill>
            <a:srgbClr val="A087C3">
              <a:alpha val="5019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# Test phase</a:t>
            </a:r>
          </a:p>
          <a:p>
            <a:pPr lvl="1"/>
            <a:r>
              <a: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# Feature engineering</a:t>
            </a:r>
          </a:p>
          <a:p>
            <a:pPr lvl="1"/>
            <a:endParaRPr lang="en-US" sz="16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lvl="1"/>
            <a:r>
              <a:rPr lang="en-US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X_test</a:t>
            </a:r>
            <a:r>
              <a: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en-US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scaler.transform</a:t>
            </a:r>
            <a:r>
              <a: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X_test</a:t>
            </a:r>
            <a:r>
              <a: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2734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6946-6EA4-894A-4A78-65EE954B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Build ML Model using Scikit-learn Library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D7BC17-401B-3FFA-6D33-824D1F4036FA}"/>
              </a:ext>
            </a:extLst>
          </p:cNvPr>
          <p:cNvGrpSpPr/>
          <p:nvPr/>
        </p:nvGrpSpPr>
        <p:grpSpPr>
          <a:xfrm>
            <a:off x="838200" y="1008372"/>
            <a:ext cx="10515600" cy="2225157"/>
            <a:chOff x="652209" y="1565356"/>
            <a:chExt cx="10515600" cy="1868663"/>
          </a:xfrm>
        </p:grpSpPr>
        <p:sp>
          <p:nvSpPr>
            <p:cNvPr id="5" name="Google Shape;2328;p45">
              <a:extLst>
                <a:ext uri="{FF2B5EF4-FFF2-40B4-BE49-F238E27FC236}">
                  <a16:creationId xmlns:a16="http://schemas.microsoft.com/office/drawing/2014/main" id="{E6078844-6917-B59D-EFCD-E69745E8D44E}"/>
                </a:ext>
              </a:extLst>
            </p:cNvPr>
            <p:cNvSpPr/>
            <p:nvPr/>
          </p:nvSpPr>
          <p:spPr>
            <a:xfrm>
              <a:off x="652209" y="1751056"/>
              <a:ext cx="10515600" cy="1682963"/>
            </a:xfrm>
            <a:prstGeom prst="roundRect">
              <a:avLst>
                <a:gd name="adj" fmla="val 0"/>
              </a:avLst>
            </a:prstGeom>
            <a:solidFill>
              <a:srgbClr val="A087C3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# Training phase</a:t>
              </a: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# Model training</a:t>
              </a:r>
            </a:p>
            <a:p>
              <a:pPr lvl="1"/>
              <a:endPara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regressor =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LinearRegression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()</a:t>
              </a:r>
            </a:p>
            <a:p>
              <a:pPr lvl="1"/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regressor.fit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X_train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y_train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</a:t>
              </a:r>
            </a:p>
          </p:txBody>
        </p:sp>
        <p:sp>
          <p:nvSpPr>
            <p:cNvPr id="6" name="Google Shape;2331;p45">
              <a:extLst>
                <a:ext uri="{FF2B5EF4-FFF2-40B4-BE49-F238E27FC236}">
                  <a16:creationId xmlns:a16="http://schemas.microsoft.com/office/drawing/2014/main" id="{A7D47B9D-E5EA-03F3-26ED-7972C5B24928}"/>
                </a:ext>
              </a:extLst>
            </p:cNvPr>
            <p:cNvSpPr/>
            <p:nvPr/>
          </p:nvSpPr>
          <p:spPr>
            <a:xfrm>
              <a:off x="815237" y="1565356"/>
              <a:ext cx="1142051" cy="371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Workshop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3" name="Google Shape;2328;p45">
            <a:extLst>
              <a:ext uri="{FF2B5EF4-FFF2-40B4-BE49-F238E27FC236}">
                <a16:creationId xmlns:a16="http://schemas.microsoft.com/office/drawing/2014/main" id="{2938A893-C1D1-2B6D-0B36-C43B38734230}"/>
              </a:ext>
            </a:extLst>
          </p:cNvPr>
          <p:cNvSpPr/>
          <p:nvPr/>
        </p:nvSpPr>
        <p:spPr>
          <a:xfrm>
            <a:off x="838200" y="3275255"/>
            <a:ext cx="10515600" cy="1190728"/>
          </a:xfrm>
          <a:prstGeom prst="roundRect">
            <a:avLst>
              <a:gd name="adj" fmla="val 0"/>
            </a:avLst>
          </a:prstGeom>
          <a:solidFill>
            <a:srgbClr val="A087C3">
              <a:alpha val="5019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# Test phase</a:t>
            </a:r>
          </a:p>
          <a:p>
            <a:pPr lvl="1"/>
            <a:r>
              <a: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# Inference</a:t>
            </a:r>
          </a:p>
          <a:p>
            <a:pPr lvl="1"/>
            <a:r>
              <a: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print(</a:t>
            </a:r>
            <a:r>
              <a:rPr lang="en-US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regressor.score</a:t>
            </a:r>
            <a:r>
              <a: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X_test</a:t>
            </a:r>
            <a:r>
              <a: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en-US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y_test</a:t>
            </a:r>
            <a:r>
              <a: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))</a:t>
            </a:r>
          </a:p>
          <a:p>
            <a:pPr lvl="1"/>
            <a:r>
              <a:rPr lang="en-US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y_pred</a:t>
            </a:r>
            <a:r>
              <a: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en-US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regressor.predict</a:t>
            </a:r>
            <a:r>
              <a: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X_test</a:t>
            </a:r>
            <a:r>
              <a: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</a:p>
        </p:txBody>
      </p:sp>
      <p:sp>
        <p:nvSpPr>
          <p:cNvPr id="7" name="Google Shape;2328;p45">
            <a:extLst>
              <a:ext uri="{FF2B5EF4-FFF2-40B4-BE49-F238E27FC236}">
                <a16:creationId xmlns:a16="http://schemas.microsoft.com/office/drawing/2014/main" id="{D06CB914-FD8B-07E0-DF28-297A225D3031}"/>
              </a:ext>
            </a:extLst>
          </p:cNvPr>
          <p:cNvSpPr/>
          <p:nvPr/>
        </p:nvSpPr>
        <p:spPr>
          <a:xfrm>
            <a:off x="838200" y="4507708"/>
            <a:ext cx="10515600" cy="1675377"/>
          </a:xfrm>
          <a:prstGeom prst="roundRect">
            <a:avLst>
              <a:gd name="adj" fmla="val 0"/>
            </a:avLst>
          </a:prstGeom>
          <a:solidFill>
            <a:srgbClr val="A087C3">
              <a:alpha val="5019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/>
            <a:r>
              <a: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# Evaluating the performance</a:t>
            </a:r>
          </a:p>
          <a:p>
            <a:pPr lvl="1"/>
            <a:r>
              <a:rPr lang="en-US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mae</a:t>
            </a:r>
            <a:r>
              <a: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en-US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mean_absolute_error</a:t>
            </a:r>
            <a:r>
              <a: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y_true</a:t>
            </a:r>
            <a:r>
              <a: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y_test,y_pred</a:t>
            </a:r>
            <a:r>
              <a: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y_pred</a:t>
            </a:r>
            <a:r>
              <a: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 </a:t>
            </a:r>
          </a:p>
          <a:p>
            <a:pPr lvl="1"/>
            <a:r>
              <a:rPr lang="en-US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rmse</a:t>
            </a:r>
            <a:r>
              <a: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en-US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root_mean_squared_error</a:t>
            </a:r>
            <a:r>
              <a: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y_true</a:t>
            </a:r>
            <a:r>
              <a: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y_test,y_pred</a:t>
            </a:r>
            <a:r>
              <a: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y_pred</a:t>
            </a:r>
            <a:r>
              <a: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 </a:t>
            </a:r>
          </a:p>
          <a:p>
            <a:pPr lvl="1"/>
            <a:r>
              <a: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print("MAE:",</a:t>
            </a:r>
            <a:r>
              <a:rPr lang="en-US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mae</a:t>
            </a:r>
            <a:r>
              <a: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</a:p>
          <a:p>
            <a:pPr lvl="1"/>
            <a:r>
              <a: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print(”RMSE:",</a:t>
            </a:r>
            <a:r>
              <a:rPr lang="en-US" sz="16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rmse</a:t>
            </a:r>
            <a:r>
              <a: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8130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1AED9-5BD2-5676-B184-DF92AE976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416E-3DEA-0F15-E0F6-FEE62CC7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Build ML Model for Time Series Data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D93356-4BDC-272E-50B7-D2B134D8E581}"/>
              </a:ext>
            </a:extLst>
          </p:cNvPr>
          <p:cNvGrpSpPr/>
          <p:nvPr/>
        </p:nvGrpSpPr>
        <p:grpSpPr>
          <a:xfrm>
            <a:off x="8194678" y="1478767"/>
            <a:ext cx="2066925" cy="597737"/>
            <a:chOff x="652211" y="1777779"/>
            <a:chExt cx="2066925" cy="854075"/>
          </a:xfrm>
        </p:grpSpPr>
        <p:sp>
          <p:nvSpPr>
            <p:cNvPr id="19" name="Google Shape;2328;p45">
              <a:extLst>
                <a:ext uri="{FF2B5EF4-FFF2-40B4-BE49-F238E27FC236}">
                  <a16:creationId xmlns:a16="http://schemas.microsoft.com/office/drawing/2014/main" id="{69CDEF4A-0103-4F6F-D336-6C7308A71C22}"/>
                </a:ext>
              </a:extLst>
            </p:cNvPr>
            <p:cNvSpPr/>
            <p:nvPr/>
          </p:nvSpPr>
          <p:spPr>
            <a:xfrm>
              <a:off x="652211" y="1777779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rgbClr val="A087C3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3" name="Google Shape;2332;p45">
              <a:extLst>
                <a:ext uri="{FF2B5EF4-FFF2-40B4-BE49-F238E27FC236}">
                  <a16:creationId xmlns:a16="http://schemas.microsoft.com/office/drawing/2014/main" id="{BB753166-3796-8527-0943-A4F60B6C8E71}"/>
                </a:ext>
              </a:extLst>
            </p:cNvPr>
            <p:cNvSpPr txBox="1"/>
            <p:nvPr/>
          </p:nvSpPr>
          <p:spPr>
            <a:xfrm>
              <a:off x="661736" y="205648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Load data</a:t>
              </a:r>
              <a:endParaRPr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5C45A5E-D174-0162-E069-6997963A5F20}"/>
              </a:ext>
            </a:extLst>
          </p:cNvPr>
          <p:cNvGrpSpPr/>
          <p:nvPr/>
        </p:nvGrpSpPr>
        <p:grpSpPr>
          <a:xfrm>
            <a:off x="8194678" y="2394141"/>
            <a:ext cx="2066925" cy="597737"/>
            <a:chOff x="1921661" y="3243751"/>
            <a:chExt cx="2066925" cy="854075"/>
          </a:xfrm>
        </p:grpSpPr>
        <p:sp>
          <p:nvSpPr>
            <p:cNvPr id="25" name="Google Shape;2328;p45">
              <a:extLst>
                <a:ext uri="{FF2B5EF4-FFF2-40B4-BE49-F238E27FC236}">
                  <a16:creationId xmlns:a16="http://schemas.microsoft.com/office/drawing/2014/main" id="{671F4494-10E1-DFBD-B214-81D46767DBE4}"/>
                </a:ext>
              </a:extLst>
            </p:cNvPr>
            <p:cNvSpPr/>
            <p:nvPr/>
          </p:nvSpPr>
          <p:spPr>
            <a:xfrm>
              <a:off x="1921661" y="3243751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rgbClr val="A087C3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8" name="Google Shape;2332;p45">
              <a:extLst>
                <a:ext uri="{FF2B5EF4-FFF2-40B4-BE49-F238E27FC236}">
                  <a16:creationId xmlns:a16="http://schemas.microsoft.com/office/drawing/2014/main" id="{22731923-DADB-3411-624E-63168952CA23}"/>
                </a:ext>
              </a:extLst>
            </p:cNvPr>
            <p:cNvSpPr txBox="1"/>
            <p:nvPr/>
          </p:nvSpPr>
          <p:spPr>
            <a:xfrm>
              <a:off x="1931186" y="351042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Prepare data</a:t>
              </a:r>
              <a:endParaRPr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54" name="Google Shape;2042;p39">
            <a:extLst>
              <a:ext uri="{FF2B5EF4-FFF2-40B4-BE49-F238E27FC236}">
                <a16:creationId xmlns:a16="http://schemas.microsoft.com/office/drawing/2014/main" id="{8246193F-8AF5-C3BD-41F9-2AA4A9F3BA7F}"/>
              </a:ext>
            </a:extLst>
          </p:cNvPr>
          <p:cNvCxnSpPr>
            <a:cxnSpLocks/>
          </p:cNvCxnSpPr>
          <p:nvPr/>
        </p:nvCxnSpPr>
        <p:spPr>
          <a:xfrm>
            <a:off x="9223378" y="2076504"/>
            <a:ext cx="0" cy="31763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Google Shape;2042;p39">
            <a:extLst>
              <a:ext uri="{FF2B5EF4-FFF2-40B4-BE49-F238E27FC236}">
                <a16:creationId xmlns:a16="http://schemas.microsoft.com/office/drawing/2014/main" id="{3A31FBE4-1F31-ED60-DB22-B33965D47E88}"/>
              </a:ext>
            </a:extLst>
          </p:cNvPr>
          <p:cNvCxnSpPr>
            <a:cxnSpLocks/>
            <a:stCxn id="25" idx="2"/>
            <a:endCxn id="14" idx="0"/>
          </p:cNvCxnSpPr>
          <p:nvPr/>
        </p:nvCxnSpPr>
        <p:spPr>
          <a:xfrm flipH="1">
            <a:off x="7794122" y="2991878"/>
            <a:ext cx="1429256" cy="8888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6B0EF86-C037-E3FB-F13B-12DB77342ECC}"/>
              </a:ext>
            </a:extLst>
          </p:cNvPr>
          <p:cNvGrpSpPr/>
          <p:nvPr/>
        </p:nvGrpSpPr>
        <p:grpSpPr>
          <a:xfrm>
            <a:off x="6765422" y="4802000"/>
            <a:ext cx="2066925" cy="597737"/>
            <a:chOff x="1921661" y="3243751"/>
            <a:chExt cx="2066925" cy="854075"/>
          </a:xfrm>
        </p:grpSpPr>
        <p:sp>
          <p:nvSpPr>
            <p:cNvPr id="5" name="Google Shape;2328;p45">
              <a:extLst>
                <a:ext uri="{FF2B5EF4-FFF2-40B4-BE49-F238E27FC236}">
                  <a16:creationId xmlns:a16="http://schemas.microsoft.com/office/drawing/2014/main" id="{CD398D5E-03C6-688B-A475-CDC0707D833A}"/>
                </a:ext>
              </a:extLst>
            </p:cNvPr>
            <p:cNvSpPr/>
            <p:nvPr/>
          </p:nvSpPr>
          <p:spPr>
            <a:xfrm>
              <a:off x="1921661" y="3243751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rgbClr val="A087C3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6" name="Google Shape;2332;p45">
              <a:extLst>
                <a:ext uri="{FF2B5EF4-FFF2-40B4-BE49-F238E27FC236}">
                  <a16:creationId xmlns:a16="http://schemas.microsoft.com/office/drawing/2014/main" id="{8CAC4BB5-B87B-79DB-8ADE-A854D2567C38}"/>
                </a:ext>
              </a:extLst>
            </p:cNvPr>
            <p:cNvSpPr txBox="1"/>
            <p:nvPr/>
          </p:nvSpPr>
          <p:spPr>
            <a:xfrm>
              <a:off x="1931186" y="351042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 Training</a:t>
              </a:r>
              <a:endParaRPr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577606C-8B8B-9E24-069E-E0DF92884069}"/>
              </a:ext>
            </a:extLst>
          </p:cNvPr>
          <p:cNvSpPr/>
          <p:nvPr/>
        </p:nvSpPr>
        <p:spPr>
          <a:xfrm>
            <a:off x="6293026" y="3048441"/>
            <a:ext cx="1679867" cy="579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100" dirty="0">
                <a:latin typeface="Roboto" panose="02000000000000000000" pitchFamily="2" charset="0"/>
                <a:ea typeface="Roboto" panose="02000000000000000000" pitchFamily="2" charset="0"/>
              </a:rPr>
              <a:t>Training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F2005-87EB-FEA5-29A5-E4279E4BB102}"/>
              </a:ext>
            </a:extLst>
          </p:cNvPr>
          <p:cNvSpPr/>
          <p:nvPr/>
        </p:nvSpPr>
        <p:spPr>
          <a:xfrm>
            <a:off x="10545703" y="3067666"/>
            <a:ext cx="952294" cy="5791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Test</a:t>
            </a:r>
            <a:r>
              <a:rPr lang="en-TH" sz="1100" dirty="0">
                <a:latin typeface="Roboto" panose="02000000000000000000" pitchFamily="2" charset="0"/>
                <a:ea typeface="Roboto" panose="02000000000000000000" pitchFamily="2" charset="0"/>
              </a:rPr>
              <a:t> Set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22E308-C03D-B2A0-4D1B-F60750CC0AED}"/>
              </a:ext>
            </a:extLst>
          </p:cNvPr>
          <p:cNvGrpSpPr/>
          <p:nvPr/>
        </p:nvGrpSpPr>
        <p:grpSpPr>
          <a:xfrm>
            <a:off x="6765422" y="3880702"/>
            <a:ext cx="2066925" cy="597737"/>
            <a:chOff x="1921661" y="3243751"/>
            <a:chExt cx="2066925" cy="854075"/>
          </a:xfrm>
        </p:grpSpPr>
        <p:sp>
          <p:nvSpPr>
            <p:cNvPr id="14" name="Google Shape;2328;p45">
              <a:extLst>
                <a:ext uri="{FF2B5EF4-FFF2-40B4-BE49-F238E27FC236}">
                  <a16:creationId xmlns:a16="http://schemas.microsoft.com/office/drawing/2014/main" id="{0493C354-1ECE-02B3-ED2C-D9DF5F1B6D19}"/>
                </a:ext>
              </a:extLst>
            </p:cNvPr>
            <p:cNvSpPr/>
            <p:nvPr/>
          </p:nvSpPr>
          <p:spPr>
            <a:xfrm>
              <a:off x="1921661" y="3243751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rgbClr val="A087C3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5" name="Google Shape;2332;p45">
              <a:extLst>
                <a:ext uri="{FF2B5EF4-FFF2-40B4-BE49-F238E27FC236}">
                  <a16:creationId xmlns:a16="http://schemas.microsoft.com/office/drawing/2014/main" id="{C4031952-1676-AAFA-DF16-46A04752CF59}"/>
                </a:ext>
              </a:extLst>
            </p:cNvPr>
            <p:cNvSpPr txBox="1"/>
            <p:nvPr/>
          </p:nvSpPr>
          <p:spPr>
            <a:xfrm>
              <a:off x="1931186" y="351042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Explore Data</a:t>
              </a:r>
              <a:endParaRPr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B03D7A-36D7-4507-F3BB-C781DDB49E8B}"/>
              </a:ext>
            </a:extLst>
          </p:cNvPr>
          <p:cNvGrpSpPr/>
          <p:nvPr/>
        </p:nvGrpSpPr>
        <p:grpSpPr>
          <a:xfrm>
            <a:off x="9592594" y="5680951"/>
            <a:ext cx="2066925" cy="597737"/>
            <a:chOff x="1921661" y="3243751"/>
            <a:chExt cx="2066925" cy="854075"/>
          </a:xfrm>
        </p:grpSpPr>
        <p:sp>
          <p:nvSpPr>
            <p:cNvPr id="17" name="Google Shape;2328;p45">
              <a:extLst>
                <a:ext uri="{FF2B5EF4-FFF2-40B4-BE49-F238E27FC236}">
                  <a16:creationId xmlns:a16="http://schemas.microsoft.com/office/drawing/2014/main" id="{36923EF0-9CE2-EA83-B9C7-CBCEDC227D59}"/>
                </a:ext>
              </a:extLst>
            </p:cNvPr>
            <p:cNvSpPr/>
            <p:nvPr/>
          </p:nvSpPr>
          <p:spPr>
            <a:xfrm>
              <a:off x="1921661" y="3243751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rgbClr val="A087C3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8" name="Google Shape;2332;p45">
              <a:extLst>
                <a:ext uri="{FF2B5EF4-FFF2-40B4-BE49-F238E27FC236}">
                  <a16:creationId xmlns:a16="http://schemas.microsoft.com/office/drawing/2014/main" id="{24C60FBE-DF0B-16D3-812D-C57132AD9C9E}"/>
                </a:ext>
              </a:extLst>
            </p:cNvPr>
            <p:cNvSpPr txBox="1"/>
            <p:nvPr/>
          </p:nvSpPr>
          <p:spPr>
            <a:xfrm>
              <a:off x="1931186" y="351042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Evaluation</a:t>
              </a:r>
              <a:endParaRPr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66C62D5-E51D-4390-D08B-FEE6AA35AF74}"/>
              </a:ext>
            </a:extLst>
          </p:cNvPr>
          <p:cNvGrpSpPr/>
          <p:nvPr/>
        </p:nvGrpSpPr>
        <p:grpSpPr>
          <a:xfrm>
            <a:off x="9592594" y="4802000"/>
            <a:ext cx="2066925" cy="597737"/>
            <a:chOff x="1921661" y="3243751"/>
            <a:chExt cx="2066925" cy="854075"/>
          </a:xfrm>
        </p:grpSpPr>
        <p:sp>
          <p:nvSpPr>
            <p:cNvPr id="21" name="Google Shape;2328;p45">
              <a:extLst>
                <a:ext uri="{FF2B5EF4-FFF2-40B4-BE49-F238E27FC236}">
                  <a16:creationId xmlns:a16="http://schemas.microsoft.com/office/drawing/2014/main" id="{171B4733-C43D-F0C1-3785-3F534CFC28FF}"/>
                </a:ext>
              </a:extLst>
            </p:cNvPr>
            <p:cNvSpPr/>
            <p:nvPr/>
          </p:nvSpPr>
          <p:spPr>
            <a:xfrm>
              <a:off x="1921661" y="3243751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rgbClr val="A087C3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2" name="Google Shape;2332;p45">
              <a:extLst>
                <a:ext uri="{FF2B5EF4-FFF2-40B4-BE49-F238E27FC236}">
                  <a16:creationId xmlns:a16="http://schemas.microsoft.com/office/drawing/2014/main" id="{6720238F-FB6E-8B2D-8E98-3F0DA7F6C735}"/>
                </a:ext>
              </a:extLst>
            </p:cNvPr>
            <p:cNvSpPr txBox="1"/>
            <p:nvPr/>
          </p:nvSpPr>
          <p:spPr>
            <a:xfrm>
              <a:off x="1931186" y="351042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Inference</a:t>
              </a:r>
              <a:endParaRPr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27" name="Google Shape;2042;p39">
            <a:extLst>
              <a:ext uri="{FF2B5EF4-FFF2-40B4-BE49-F238E27FC236}">
                <a16:creationId xmlns:a16="http://schemas.microsoft.com/office/drawing/2014/main" id="{B02C8135-2E9A-310B-4944-CE4355E2CC2D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9223378" y="2991878"/>
            <a:ext cx="1397916" cy="8888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" name="Google Shape;2042;p39">
            <a:extLst>
              <a:ext uri="{FF2B5EF4-FFF2-40B4-BE49-F238E27FC236}">
                <a16:creationId xmlns:a16="http://schemas.microsoft.com/office/drawing/2014/main" id="{62A07A7F-50DC-3C6B-FB18-A0BC960E9FF8}"/>
              </a:ext>
            </a:extLst>
          </p:cNvPr>
          <p:cNvCxnSpPr>
            <a:cxnSpLocks/>
          </p:cNvCxnSpPr>
          <p:nvPr/>
        </p:nvCxnSpPr>
        <p:spPr>
          <a:xfrm>
            <a:off x="7794122" y="4477904"/>
            <a:ext cx="0" cy="33814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Google Shape;2042;p39">
            <a:extLst>
              <a:ext uri="{FF2B5EF4-FFF2-40B4-BE49-F238E27FC236}">
                <a16:creationId xmlns:a16="http://schemas.microsoft.com/office/drawing/2014/main" id="{BD089147-A8AB-F5FD-1D7C-7A41A039A317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10621294" y="3880702"/>
            <a:ext cx="0" cy="92129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2042;p39">
            <a:extLst>
              <a:ext uri="{FF2B5EF4-FFF2-40B4-BE49-F238E27FC236}">
                <a16:creationId xmlns:a16="http://schemas.microsoft.com/office/drawing/2014/main" id="{E5565290-0A73-8A7E-213D-617D905BEB47}"/>
              </a:ext>
            </a:extLst>
          </p:cNvPr>
          <p:cNvCxnSpPr>
            <a:cxnSpLocks/>
            <a:stCxn id="21" idx="2"/>
            <a:endCxn id="17" idx="0"/>
          </p:cNvCxnSpPr>
          <p:nvPr/>
        </p:nvCxnSpPr>
        <p:spPr>
          <a:xfrm>
            <a:off x="10621294" y="5399737"/>
            <a:ext cx="0" cy="28121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2042;p39">
            <a:extLst>
              <a:ext uri="{FF2B5EF4-FFF2-40B4-BE49-F238E27FC236}">
                <a16:creationId xmlns:a16="http://schemas.microsoft.com/office/drawing/2014/main" id="{769FE914-8F45-7349-25ED-6DA5F8B025A7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8832347" y="5104743"/>
            <a:ext cx="769772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ysDot"/>
            <a:round/>
            <a:headEnd type="none" w="med" len="med"/>
            <a:tailEnd type="triangle" w="med" len="med"/>
          </a:ln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F21EE7D-B012-FDC9-F8DA-A5D0607F998E}"/>
              </a:ext>
            </a:extLst>
          </p:cNvPr>
          <p:cNvSpPr txBox="1"/>
          <p:nvPr/>
        </p:nvSpPr>
        <p:spPr>
          <a:xfrm>
            <a:off x="8467219" y="4854376"/>
            <a:ext cx="14551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Model</a:t>
            </a:r>
            <a:endParaRPr lang="en-TH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68EA3-A160-F902-EAE8-9A201C13E0F1}"/>
              </a:ext>
            </a:extLst>
          </p:cNvPr>
          <p:cNvSpPr txBox="1"/>
          <p:nvPr/>
        </p:nvSpPr>
        <p:spPr>
          <a:xfrm>
            <a:off x="8374892" y="1171543"/>
            <a:ext cx="17181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Alcohol_Sales.csv</a:t>
            </a:r>
            <a:endParaRPr lang="en-TH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28144E-3E42-BF32-AB50-CCA13CCBAA52}"/>
              </a:ext>
            </a:extLst>
          </p:cNvPr>
          <p:cNvSpPr txBox="1"/>
          <p:nvPr/>
        </p:nvSpPr>
        <p:spPr>
          <a:xfrm>
            <a:off x="3814485" y="4985181"/>
            <a:ext cx="29604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Use ARIMA</a:t>
            </a:r>
            <a:endParaRPr lang="en-TH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B06F99-73F9-9AE2-8771-9AEC3C4E82F9}"/>
              </a:ext>
            </a:extLst>
          </p:cNvPr>
          <p:cNvSpPr txBox="1"/>
          <p:nvPr/>
        </p:nvSpPr>
        <p:spPr>
          <a:xfrm>
            <a:off x="619034" y="1171543"/>
            <a:ext cx="444000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Dataset: Alcohol Sales</a:t>
            </a:r>
            <a:endParaRPr lang="th-TH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57EBF1-6543-58CB-D97B-D6A5745FA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46" y="1750023"/>
            <a:ext cx="5399341" cy="402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02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E76CF-3F06-DA65-7453-85914B7FB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A162DC9B-6E49-A68A-6A9F-05C5F2CE8AF9}"/>
              </a:ext>
            </a:extLst>
          </p:cNvPr>
          <p:cNvGrpSpPr/>
          <p:nvPr/>
        </p:nvGrpSpPr>
        <p:grpSpPr>
          <a:xfrm>
            <a:off x="8223661" y="1906775"/>
            <a:ext cx="2066925" cy="597737"/>
            <a:chOff x="652211" y="1777779"/>
            <a:chExt cx="2066925" cy="854075"/>
          </a:xfrm>
        </p:grpSpPr>
        <p:sp>
          <p:nvSpPr>
            <p:cNvPr id="35" name="Google Shape;2328;p45">
              <a:extLst>
                <a:ext uri="{FF2B5EF4-FFF2-40B4-BE49-F238E27FC236}">
                  <a16:creationId xmlns:a16="http://schemas.microsoft.com/office/drawing/2014/main" id="{2B6CEB08-CCB6-9E30-1E1A-6703E709680C}"/>
                </a:ext>
              </a:extLst>
            </p:cNvPr>
            <p:cNvSpPr/>
            <p:nvPr/>
          </p:nvSpPr>
          <p:spPr>
            <a:xfrm>
              <a:off x="652211" y="1777779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  <a:alpha val="5019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7" name="Google Shape;2332;p45">
              <a:extLst>
                <a:ext uri="{FF2B5EF4-FFF2-40B4-BE49-F238E27FC236}">
                  <a16:creationId xmlns:a16="http://schemas.microsoft.com/office/drawing/2014/main" id="{403A9203-A309-A1BD-EA35-8815C0D4D8CD}"/>
                </a:ext>
              </a:extLst>
            </p:cNvPr>
            <p:cNvSpPr txBox="1"/>
            <p:nvPr/>
          </p:nvSpPr>
          <p:spPr>
            <a:xfrm>
              <a:off x="661736" y="205648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 dirty="0" err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Spli</a:t>
              </a:r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t</a:t>
              </a:r>
              <a:r>
                <a:rPr lang="en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 train and test dataset </a:t>
              </a:r>
              <a:endParaRPr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60B1553-33DF-A05B-44AC-A2538E98947D}"/>
              </a:ext>
            </a:extLst>
          </p:cNvPr>
          <p:cNvGrpSpPr/>
          <p:nvPr/>
        </p:nvGrpSpPr>
        <p:grpSpPr>
          <a:xfrm>
            <a:off x="8223661" y="2721226"/>
            <a:ext cx="2066925" cy="597737"/>
            <a:chOff x="652211" y="1777779"/>
            <a:chExt cx="2066925" cy="854075"/>
          </a:xfrm>
        </p:grpSpPr>
        <p:sp>
          <p:nvSpPr>
            <p:cNvPr id="39" name="Google Shape;2328;p45">
              <a:extLst>
                <a:ext uri="{FF2B5EF4-FFF2-40B4-BE49-F238E27FC236}">
                  <a16:creationId xmlns:a16="http://schemas.microsoft.com/office/drawing/2014/main" id="{5AD259B7-6A4D-951F-DE1D-32D9E1CDBC82}"/>
                </a:ext>
              </a:extLst>
            </p:cNvPr>
            <p:cNvSpPr/>
            <p:nvPr/>
          </p:nvSpPr>
          <p:spPr>
            <a:xfrm>
              <a:off x="652211" y="1777779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  <a:alpha val="5019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0" name="Google Shape;2332;p45">
              <a:extLst>
                <a:ext uri="{FF2B5EF4-FFF2-40B4-BE49-F238E27FC236}">
                  <a16:creationId xmlns:a16="http://schemas.microsoft.com/office/drawing/2014/main" id="{0AB60917-6759-5F39-AA42-5D598BBAE276}"/>
                </a:ext>
              </a:extLst>
            </p:cNvPr>
            <p:cNvSpPr txBox="1"/>
            <p:nvPr/>
          </p:nvSpPr>
          <p:spPr>
            <a:xfrm>
              <a:off x="661736" y="205648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Explore training dataset</a:t>
              </a:r>
              <a:endParaRPr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7EAA4D9-A7D2-A24E-54FB-ECF0C7775247}"/>
              </a:ext>
            </a:extLst>
          </p:cNvPr>
          <p:cNvGrpSpPr/>
          <p:nvPr/>
        </p:nvGrpSpPr>
        <p:grpSpPr>
          <a:xfrm>
            <a:off x="8223661" y="3516824"/>
            <a:ext cx="2066925" cy="597737"/>
            <a:chOff x="652211" y="1777779"/>
            <a:chExt cx="2066925" cy="854075"/>
          </a:xfrm>
        </p:grpSpPr>
        <p:sp>
          <p:nvSpPr>
            <p:cNvPr id="42" name="Google Shape;2328;p45">
              <a:extLst>
                <a:ext uri="{FF2B5EF4-FFF2-40B4-BE49-F238E27FC236}">
                  <a16:creationId xmlns:a16="http://schemas.microsoft.com/office/drawing/2014/main" id="{1D8A3CB4-252B-26CC-F8B7-BBDCCA78F14F}"/>
                </a:ext>
              </a:extLst>
            </p:cNvPr>
            <p:cNvSpPr/>
            <p:nvPr/>
          </p:nvSpPr>
          <p:spPr>
            <a:xfrm>
              <a:off x="652211" y="1777779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  <a:alpha val="5019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3" name="Google Shape;2332;p45">
              <a:extLst>
                <a:ext uri="{FF2B5EF4-FFF2-40B4-BE49-F238E27FC236}">
                  <a16:creationId xmlns:a16="http://schemas.microsoft.com/office/drawing/2014/main" id="{4DD5AA4B-0B76-4048-F116-7973892A2113}"/>
                </a:ext>
              </a:extLst>
            </p:cNvPr>
            <p:cNvSpPr txBox="1"/>
            <p:nvPr/>
          </p:nvSpPr>
          <p:spPr>
            <a:xfrm>
              <a:off x="661736" y="205648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Train ARIMA model</a:t>
              </a:r>
              <a:endParaRPr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A0C8931-1B7D-71D7-2CA4-BC40F686AC9B}"/>
              </a:ext>
            </a:extLst>
          </p:cNvPr>
          <p:cNvGrpSpPr/>
          <p:nvPr/>
        </p:nvGrpSpPr>
        <p:grpSpPr>
          <a:xfrm>
            <a:off x="8217035" y="4379075"/>
            <a:ext cx="2080177" cy="597737"/>
            <a:chOff x="652211" y="1777779"/>
            <a:chExt cx="2080177" cy="854075"/>
          </a:xfrm>
        </p:grpSpPr>
        <p:sp>
          <p:nvSpPr>
            <p:cNvPr id="51" name="Google Shape;2328;p45">
              <a:extLst>
                <a:ext uri="{FF2B5EF4-FFF2-40B4-BE49-F238E27FC236}">
                  <a16:creationId xmlns:a16="http://schemas.microsoft.com/office/drawing/2014/main" id="{04B4CDE0-5D2F-3DA8-9A08-C0621A03A473}"/>
                </a:ext>
              </a:extLst>
            </p:cNvPr>
            <p:cNvSpPr/>
            <p:nvPr/>
          </p:nvSpPr>
          <p:spPr>
            <a:xfrm>
              <a:off x="652211" y="1777779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  <a:alpha val="5019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" name="Google Shape;2332;p45">
              <a:extLst>
                <a:ext uri="{FF2B5EF4-FFF2-40B4-BE49-F238E27FC236}">
                  <a16:creationId xmlns:a16="http://schemas.microsoft.com/office/drawing/2014/main" id="{9640BFF3-CFDB-4C39-B7F8-872798917636}"/>
                </a:ext>
              </a:extLst>
            </p:cNvPr>
            <p:cNvSpPr txBox="1"/>
            <p:nvPr/>
          </p:nvSpPr>
          <p:spPr>
            <a:xfrm>
              <a:off x="674988" y="205648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Predict test samples</a:t>
              </a:r>
              <a:endParaRPr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cxnSp>
        <p:nvCxnSpPr>
          <p:cNvPr id="53" name="Google Shape;2042;p39">
            <a:extLst>
              <a:ext uri="{FF2B5EF4-FFF2-40B4-BE49-F238E27FC236}">
                <a16:creationId xmlns:a16="http://schemas.microsoft.com/office/drawing/2014/main" id="{7C4ADB56-1238-ED25-C082-4599D9D6A7B7}"/>
              </a:ext>
            </a:extLst>
          </p:cNvPr>
          <p:cNvCxnSpPr>
            <a:cxnSpLocks/>
          </p:cNvCxnSpPr>
          <p:nvPr/>
        </p:nvCxnSpPr>
        <p:spPr>
          <a:xfrm>
            <a:off x="9257123" y="1695653"/>
            <a:ext cx="0" cy="21112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F239E7B-296D-219C-2E16-AAC23401ACC1}"/>
              </a:ext>
            </a:extLst>
          </p:cNvPr>
          <p:cNvGrpSpPr/>
          <p:nvPr/>
        </p:nvGrpSpPr>
        <p:grpSpPr>
          <a:xfrm>
            <a:off x="8217035" y="5171868"/>
            <a:ext cx="2080177" cy="597737"/>
            <a:chOff x="652211" y="1777779"/>
            <a:chExt cx="2080177" cy="854075"/>
          </a:xfrm>
        </p:grpSpPr>
        <p:sp>
          <p:nvSpPr>
            <p:cNvPr id="60" name="Google Shape;2328;p45">
              <a:extLst>
                <a:ext uri="{FF2B5EF4-FFF2-40B4-BE49-F238E27FC236}">
                  <a16:creationId xmlns:a16="http://schemas.microsoft.com/office/drawing/2014/main" id="{92429390-AD8D-4D22-6E8E-621AC1113CB8}"/>
                </a:ext>
              </a:extLst>
            </p:cNvPr>
            <p:cNvSpPr/>
            <p:nvPr/>
          </p:nvSpPr>
          <p:spPr>
            <a:xfrm>
              <a:off x="652211" y="1777779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  <a:alpha val="5019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" name="Google Shape;2332;p45">
              <a:extLst>
                <a:ext uri="{FF2B5EF4-FFF2-40B4-BE49-F238E27FC236}">
                  <a16:creationId xmlns:a16="http://schemas.microsoft.com/office/drawing/2014/main" id="{76CC203A-3294-91B1-D652-F6DDF38E2F1D}"/>
                </a:ext>
              </a:extLst>
            </p:cNvPr>
            <p:cNvSpPr txBox="1"/>
            <p:nvPr/>
          </p:nvSpPr>
          <p:spPr>
            <a:xfrm>
              <a:off x="674988" y="205648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Calculate evaluation matrices</a:t>
              </a:r>
              <a:endParaRPr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cxnSp>
        <p:nvCxnSpPr>
          <p:cNvPr id="62" name="Google Shape;2042;p39">
            <a:extLst>
              <a:ext uri="{FF2B5EF4-FFF2-40B4-BE49-F238E27FC236}">
                <a16:creationId xmlns:a16="http://schemas.microsoft.com/office/drawing/2014/main" id="{33F53B0D-B7D3-34FB-7E83-8E22CE2AA216}"/>
              </a:ext>
            </a:extLst>
          </p:cNvPr>
          <p:cNvCxnSpPr>
            <a:cxnSpLocks/>
          </p:cNvCxnSpPr>
          <p:nvPr/>
        </p:nvCxnSpPr>
        <p:spPr>
          <a:xfrm>
            <a:off x="9257123" y="2504512"/>
            <a:ext cx="0" cy="21671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2042;p39">
            <a:extLst>
              <a:ext uri="{FF2B5EF4-FFF2-40B4-BE49-F238E27FC236}">
                <a16:creationId xmlns:a16="http://schemas.microsoft.com/office/drawing/2014/main" id="{0BCD089E-4169-659E-BE27-0AC0EDCB5DF2}"/>
              </a:ext>
            </a:extLst>
          </p:cNvPr>
          <p:cNvCxnSpPr>
            <a:cxnSpLocks/>
          </p:cNvCxnSpPr>
          <p:nvPr/>
        </p:nvCxnSpPr>
        <p:spPr>
          <a:xfrm>
            <a:off x="9257123" y="3318963"/>
            <a:ext cx="0" cy="19786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2042;p39">
            <a:extLst>
              <a:ext uri="{FF2B5EF4-FFF2-40B4-BE49-F238E27FC236}">
                <a16:creationId xmlns:a16="http://schemas.microsoft.com/office/drawing/2014/main" id="{5D7A8D53-1314-3B78-8B41-0ABF4B3BEF56}"/>
              </a:ext>
            </a:extLst>
          </p:cNvPr>
          <p:cNvCxnSpPr>
            <a:cxnSpLocks/>
          </p:cNvCxnSpPr>
          <p:nvPr/>
        </p:nvCxnSpPr>
        <p:spPr>
          <a:xfrm flipH="1">
            <a:off x="9253810" y="4114561"/>
            <a:ext cx="6626" cy="26451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2042;p39">
            <a:extLst>
              <a:ext uri="{FF2B5EF4-FFF2-40B4-BE49-F238E27FC236}">
                <a16:creationId xmlns:a16="http://schemas.microsoft.com/office/drawing/2014/main" id="{C46D980E-04B5-3165-6BCE-D35B9B7C9D88}"/>
              </a:ext>
            </a:extLst>
          </p:cNvPr>
          <p:cNvCxnSpPr>
            <a:cxnSpLocks/>
          </p:cNvCxnSpPr>
          <p:nvPr/>
        </p:nvCxnSpPr>
        <p:spPr>
          <a:xfrm>
            <a:off x="9257123" y="4976812"/>
            <a:ext cx="0" cy="21671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51E5A7A-FE79-E356-7184-D869D6FE0A4F}"/>
              </a:ext>
            </a:extLst>
          </p:cNvPr>
          <p:cNvGrpSpPr/>
          <p:nvPr/>
        </p:nvGrpSpPr>
        <p:grpSpPr>
          <a:xfrm>
            <a:off x="8223661" y="1101297"/>
            <a:ext cx="2066925" cy="597737"/>
            <a:chOff x="652211" y="1777779"/>
            <a:chExt cx="2066925" cy="854075"/>
          </a:xfrm>
        </p:grpSpPr>
        <p:sp>
          <p:nvSpPr>
            <p:cNvPr id="82" name="Google Shape;2328;p45">
              <a:extLst>
                <a:ext uri="{FF2B5EF4-FFF2-40B4-BE49-F238E27FC236}">
                  <a16:creationId xmlns:a16="http://schemas.microsoft.com/office/drawing/2014/main" id="{7A10576A-7D47-DCB6-8E01-A7B7DB4B5450}"/>
                </a:ext>
              </a:extLst>
            </p:cNvPr>
            <p:cNvSpPr/>
            <p:nvPr/>
          </p:nvSpPr>
          <p:spPr>
            <a:xfrm>
              <a:off x="652211" y="1777779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  <a:alpha val="5019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3" name="Google Shape;2332;p45">
              <a:extLst>
                <a:ext uri="{FF2B5EF4-FFF2-40B4-BE49-F238E27FC236}">
                  <a16:creationId xmlns:a16="http://schemas.microsoft.com/office/drawing/2014/main" id="{514BDA6B-2590-4833-EBC3-EFAF33B0D04B}"/>
                </a:ext>
              </a:extLst>
            </p:cNvPr>
            <p:cNvSpPr txBox="1"/>
            <p:nvPr/>
          </p:nvSpPr>
          <p:spPr>
            <a:xfrm>
              <a:off x="661736" y="205648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Load data</a:t>
              </a:r>
              <a:endParaRPr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EB640E6-9E73-5509-35F1-0D11A1BAE1D5}"/>
              </a:ext>
            </a:extLst>
          </p:cNvPr>
          <p:cNvGrpSpPr/>
          <p:nvPr/>
        </p:nvGrpSpPr>
        <p:grpSpPr>
          <a:xfrm>
            <a:off x="3115244" y="1201898"/>
            <a:ext cx="2066925" cy="597737"/>
            <a:chOff x="652211" y="1777779"/>
            <a:chExt cx="2066925" cy="854075"/>
          </a:xfrm>
        </p:grpSpPr>
        <p:sp>
          <p:nvSpPr>
            <p:cNvPr id="100" name="Google Shape;2328;p45">
              <a:extLst>
                <a:ext uri="{FF2B5EF4-FFF2-40B4-BE49-F238E27FC236}">
                  <a16:creationId xmlns:a16="http://schemas.microsoft.com/office/drawing/2014/main" id="{BB288D09-2033-F0E9-5519-2B4C58DC3295}"/>
                </a:ext>
              </a:extLst>
            </p:cNvPr>
            <p:cNvSpPr/>
            <p:nvPr/>
          </p:nvSpPr>
          <p:spPr>
            <a:xfrm>
              <a:off x="652211" y="1777779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rgbClr val="A087C3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01" name="Google Shape;2332;p45">
              <a:extLst>
                <a:ext uri="{FF2B5EF4-FFF2-40B4-BE49-F238E27FC236}">
                  <a16:creationId xmlns:a16="http://schemas.microsoft.com/office/drawing/2014/main" id="{9E181763-8245-99E4-C6DC-66F73A5822EC}"/>
                </a:ext>
              </a:extLst>
            </p:cNvPr>
            <p:cNvSpPr txBox="1"/>
            <p:nvPr/>
          </p:nvSpPr>
          <p:spPr>
            <a:xfrm>
              <a:off x="661736" y="205648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Load data</a:t>
              </a:r>
              <a:endParaRPr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DFB87A9-DEB0-993D-0427-5A991273113A}"/>
              </a:ext>
            </a:extLst>
          </p:cNvPr>
          <p:cNvGrpSpPr/>
          <p:nvPr/>
        </p:nvGrpSpPr>
        <p:grpSpPr>
          <a:xfrm>
            <a:off x="3115244" y="2117272"/>
            <a:ext cx="2066925" cy="597737"/>
            <a:chOff x="1921661" y="3243751"/>
            <a:chExt cx="2066925" cy="854075"/>
          </a:xfrm>
        </p:grpSpPr>
        <p:sp>
          <p:nvSpPr>
            <p:cNvPr id="103" name="Google Shape;2328;p45">
              <a:extLst>
                <a:ext uri="{FF2B5EF4-FFF2-40B4-BE49-F238E27FC236}">
                  <a16:creationId xmlns:a16="http://schemas.microsoft.com/office/drawing/2014/main" id="{913D45E2-3CA1-F166-5F55-9296F1F3CA83}"/>
                </a:ext>
              </a:extLst>
            </p:cNvPr>
            <p:cNvSpPr/>
            <p:nvPr/>
          </p:nvSpPr>
          <p:spPr>
            <a:xfrm>
              <a:off x="1921661" y="3243751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rgbClr val="A087C3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04" name="Google Shape;2332;p45">
              <a:extLst>
                <a:ext uri="{FF2B5EF4-FFF2-40B4-BE49-F238E27FC236}">
                  <a16:creationId xmlns:a16="http://schemas.microsoft.com/office/drawing/2014/main" id="{74FB8E8E-22B8-A88A-FE07-19D3218767E5}"/>
                </a:ext>
              </a:extLst>
            </p:cNvPr>
            <p:cNvSpPr txBox="1"/>
            <p:nvPr/>
          </p:nvSpPr>
          <p:spPr>
            <a:xfrm>
              <a:off x="1931186" y="351042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Prepare data</a:t>
              </a:r>
              <a:endParaRPr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05" name="Google Shape;2042;p39">
            <a:extLst>
              <a:ext uri="{FF2B5EF4-FFF2-40B4-BE49-F238E27FC236}">
                <a16:creationId xmlns:a16="http://schemas.microsoft.com/office/drawing/2014/main" id="{0AFDF7FC-2E83-9E24-9626-F3B0E687FA57}"/>
              </a:ext>
            </a:extLst>
          </p:cNvPr>
          <p:cNvCxnSpPr>
            <a:cxnSpLocks/>
          </p:cNvCxnSpPr>
          <p:nvPr/>
        </p:nvCxnSpPr>
        <p:spPr>
          <a:xfrm>
            <a:off x="4143944" y="1799635"/>
            <a:ext cx="0" cy="31763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2042;p39">
            <a:extLst>
              <a:ext uri="{FF2B5EF4-FFF2-40B4-BE49-F238E27FC236}">
                <a16:creationId xmlns:a16="http://schemas.microsoft.com/office/drawing/2014/main" id="{2D1078C5-B6CF-4E3A-DDBC-5AC1B20218E6}"/>
              </a:ext>
            </a:extLst>
          </p:cNvPr>
          <p:cNvCxnSpPr>
            <a:cxnSpLocks/>
            <a:stCxn id="103" idx="2"/>
            <a:endCxn id="113" idx="0"/>
          </p:cNvCxnSpPr>
          <p:nvPr/>
        </p:nvCxnSpPr>
        <p:spPr>
          <a:xfrm flipH="1">
            <a:off x="2714688" y="2715009"/>
            <a:ext cx="1429256" cy="8888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A05C2C6-F608-EAEB-016C-CD34EC9613C5}"/>
              </a:ext>
            </a:extLst>
          </p:cNvPr>
          <p:cNvGrpSpPr/>
          <p:nvPr/>
        </p:nvGrpSpPr>
        <p:grpSpPr>
          <a:xfrm>
            <a:off x="1685988" y="4525131"/>
            <a:ext cx="2066925" cy="597737"/>
            <a:chOff x="1921661" y="3243751"/>
            <a:chExt cx="2066925" cy="854075"/>
          </a:xfrm>
        </p:grpSpPr>
        <p:sp>
          <p:nvSpPr>
            <p:cNvPr id="108" name="Google Shape;2328;p45">
              <a:extLst>
                <a:ext uri="{FF2B5EF4-FFF2-40B4-BE49-F238E27FC236}">
                  <a16:creationId xmlns:a16="http://schemas.microsoft.com/office/drawing/2014/main" id="{262C1C42-61DA-7E98-EE95-D62477B0C4BA}"/>
                </a:ext>
              </a:extLst>
            </p:cNvPr>
            <p:cNvSpPr/>
            <p:nvPr/>
          </p:nvSpPr>
          <p:spPr>
            <a:xfrm>
              <a:off x="1921661" y="3243751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rgbClr val="A087C3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09" name="Google Shape;2332;p45">
              <a:extLst>
                <a:ext uri="{FF2B5EF4-FFF2-40B4-BE49-F238E27FC236}">
                  <a16:creationId xmlns:a16="http://schemas.microsoft.com/office/drawing/2014/main" id="{1754E335-8C2F-54E9-2E64-F8FF5D957549}"/>
                </a:ext>
              </a:extLst>
            </p:cNvPr>
            <p:cNvSpPr txBox="1"/>
            <p:nvPr/>
          </p:nvSpPr>
          <p:spPr>
            <a:xfrm>
              <a:off x="1931186" y="351042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 Training</a:t>
              </a:r>
              <a:endParaRPr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CFD3C7F-8E0C-00D4-B266-2A8FDD679C1A}"/>
              </a:ext>
            </a:extLst>
          </p:cNvPr>
          <p:cNvSpPr/>
          <p:nvPr/>
        </p:nvSpPr>
        <p:spPr>
          <a:xfrm>
            <a:off x="1213592" y="2771572"/>
            <a:ext cx="1679867" cy="579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100" dirty="0">
                <a:latin typeface="Roboto" panose="02000000000000000000" pitchFamily="2" charset="0"/>
                <a:ea typeface="Roboto" panose="02000000000000000000" pitchFamily="2" charset="0"/>
              </a:rPr>
              <a:t>Training 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DF5E6AD-DC0B-DCA3-C9BE-11DC6D850F44}"/>
              </a:ext>
            </a:extLst>
          </p:cNvPr>
          <p:cNvSpPr/>
          <p:nvPr/>
        </p:nvSpPr>
        <p:spPr>
          <a:xfrm>
            <a:off x="5466269" y="2790797"/>
            <a:ext cx="952294" cy="5791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Test</a:t>
            </a:r>
            <a:r>
              <a:rPr lang="en-TH" sz="1100" dirty="0">
                <a:latin typeface="Roboto" panose="02000000000000000000" pitchFamily="2" charset="0"/>
                <a:ea typeface="Roboto" panose="02000000000000000000" pitchFamily="2" charset="0"/>
              </a:rPr>
              <a:t> Set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6B32934-6835-8BAA-0059-785FF4056DC6}"/>
              </a:ext>
            </a:extLst>
          </p:cNvPr>
          <p:cNvGrpSpPr/>
          <p:nvPr/>
        </p:nvGrpSpPr>
        <p:grpSpPr>
          <a:xfrm>
            <a:off x="1685988" y="3603833"/>
            <a:ext cx="2066925" cy="597737"/>
            <a:chOff x="1921661" y="3243751"/>
            <a:chExt cx="2066925" cy="854075"/>
          </a:xfrm>
        </p:grpSpPr>
        <p:sp>
          <p:nvSpPr>
            <p:cNvPr id="113" name="Google Shape;2328;p45">
              <a:extLst>
                <a:ext uri="{FF2B5EF4-FFF2-40B4-BE49-F238E27FC236}">
                  <a16:creationId xmlns:a16="http://schemas.microsoft.com/office/drawing/2014/main" id="{20D07C21-5DAB-64E4-505D-484AADCB6DF1}"/>
                </a:ext>
              </a:extLst>
            </p:cNvPr>
            <p:cNvSpPr/>
            <p:nvPr/>
          </p:nvSpPr>
          <p:spPr>
            <a:xfrm>
              <a:off x="1921661" y="3243751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rgbClr val="A087C3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14" name="Google Shape;2332;p45">
              <a:extLst>
                <a:ext uri="{FF2B5EF4-FFF2-40B4-BE49-F238E27FC236}">
                  <a16:creationId xmlns:a16="http://schemas.microsoft.com/office/drawing/2014/main" id="{29269A50-AAE1-372A-DD55-AD238B1993C4}"/>
                </a:ext>
              </a:extLst>
            </p:cNvPr>
            <p:cNvSpPr txBox="1"/>
            <p:nvPr/>
          </p:nvSpPr>
          <p:spPr>
            <a:xfrm>
              <a:off x="1931186" y="351042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Explore Data</a:t>
              </a:r>
              <a:endParaRPr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0644C28-BC43-F38A-C703-0349BC7F5C11}"/>
              </a:ext>
            </a:extLst>
          </p:cNvPr>
          <p:cNvGrpSpPr/>
          <p:nvPr/>
        </p:nvGrpSpPr>
        <p:grpSpPr>
          <a:xfrm>
            <a:off x="4513160" y="5404082"/>
            <a:ext cx="2066925" cy="597737"/>
            <a:chOff x="1921661" y="3243751"/>
            <a:chExt cx="2066925" cy="854075"/>
          </a:xfrm>
        </p:grpSpPr>
        <p:sp>
          <p:nvSpPr>
            <p:cNvPr id="116" name="Google Shape;2328;p45">
              <a:extLst>
                <a:ext uri="{FF2B5EF4-FFF2-40B4-BE49-F238E27FC236}">
                  <a16:creationId xmlns:a16="http://schemas.microsoft.com/office/drawing/2014/main" id="{9A26BCA0-8232-433C-9CF9-8C751CF4698B}"/>
                </a:ext>
              </a:extLst>
            </p:cNvPr>
            <p:cNvSpPr/>
            <p:nvPr/>
          </p:nvSpPr>
          <p:spPr>
            <a:xfrm>
              <a:off x="1921661" y="3243751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rgbClr val="A087C3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17" name="Google Shape;2332;p45">
              <a:extLst>
                <a:ext uri="{FF2B5EF4-FFF2-40B4-BE49-F238E27FC236}">
                  <a16:creationId xmlns:a16="http://schemas.microsoft.com/office/drawing/2014/main" id="{01191065-7C0B-F46B-0581-EA8185C4B79B}"/>
                </a:ext>
              </a:extLst>
            </p:cNvPr>
            <p:cNvSpPr txBox="1"/>
            <p:nvPr/>
          </p:nvSpPr>
          <p:spPr>
            <a:xfrm>
              <a:off x="1931186" y="351042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Evaluation</a:t>
              </a:r>
              <a:endParaRPr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60DC0BE-23ED-2382-D5A2-DD89F2322EA1}"/>
              </a:ext>
            </a:extLst>
          </p:cNvPr>
          <p:cNvGrpSpPr/>
          <p:nvPr/>
        </p:nvGrpSpPr>
        <p:grpSpPr>
          <a:xfrm>
            <a:off x="4513160" y="4525131"/>
            <a:ext cx="2066925" cy="597737"/>
            <a:chOff x="1921661" y="3243751"/>
            <a:chExt cx="2066925" cy="854075"/>
          </a:xfrm>
        </p:grpSpPr>
        <p:sp>
          <p:nvSpPr>
            <p:cNvPr id="119" name="Google Shape;2328;p45">
              <a:extLst>
                <a:ext uri="{FF2B5EF4-FFF2-40B4-BE49-F238E27FC236}">
                  <a16:creationId xmlns:a16="http://schemas.microsoft.com/office/drawing/2014/main" id="{8D702EBD-E99A-8649-C39F-AC6BE8C6DE91}"/>
                </a:ext>
              </a:extLst>
            </p:cNvPr>
            <p:cNvSpPr/>
            <p:nvPr/>
          </p:nvSpPr>
          <p:spPr>
            <a:xfrm>
              <a:off x="1921661" y="3243751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rgbClr val="A087C3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0" name="Google Shape;2332;p45">
              <a:extLst>
                <a:ext uri="{FF2B5EF4-FFF2-40B4-BE49-F238E27FC236}">
                  <a16:creationId xmlns:a16="http://schemas.microsoft.com/office/drawing/2014/main" id="{370E5CBD-2ABC-255A-FBA7-EF06FC0F6D20}"/>
                </a:ext>
              </a:extLst>
            </p:cNvPr>
            <p:cNvSpPr txBox="1"/>
            <p:nvPr/>
          </p:nvSpPr>
          <p:spPr>
            <a:xfrm>
              <a:off x="1931186" y="351042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Inference</a:t>
              </a:r>
              <a:endParaRPr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21" name="Google Shape;2042;p39">
            <a:extLst>
              <a:ext uri="{FF2B5EF4-FFF2-40B4-BE49-F238E27FC236}">
                <a16:creationId xmlns:a16="http://schemas.microsoft.com/office/drawing/2014/main" id="{7C86E788-96CD-BE47-0E52-4CD644ABF1EC}"/>
              </a:ext>
            </a:extLst>
          </p:cNvPr>
          <p:cNvCxnSpPr>
            <a:cxnSpLocks/>
            <a:stCxn id="103" idx="2"/>
          </p:cNvCxnSpPr>
          <p:nvPr/>
        </p:nvCxnSpPr>
        <p:spPr>
          <a:xfrm>
            <a:off x="4143944" y="2715009"/>
            <a:ext cx="1397916" cy="8888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2042;p39">
            <a:extLst>
              <a:ext uri="{FF2B5EF4-FFF2-40B4-BE49-F238E27FC236}">
                <a16:creationId xmlns:a16="http://schemas.microsoft.com/office/drawing/2014/main" id="{CEBDAA58-9F45-722E-1885-1A2CC9BB1B70}"/>
              </a:ext>
            </a:extLst>
          </p:cNvPr>
          <p:cNvCxnSpPr>
            <a:cxnSpLocks/>
          </p:cNvCxnSpPr>
          <p:nvPr/>
        </p:nvCxnSpPr>
        <p:spPr>
          <a:xfrm>
            <a:off x="2714688" y="4201035"/>
            <a:ext cx="0" cy="33814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2042;p39">
            <a:extLst>
              <a:ext uri="{FF2B5EF4-FFF2-40B4-BE49-F238E27FC236}">
                <a16:creationId xmlns:a16="http://schemas.microsoft.com/office/drawing/2014/main" id="{E4F8F658-B328-379B-5925-F863C279199D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5541860" y="3603833"/>
            <a:ext cx="0" cy="92129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2042;p39">
            <a:extLst>
              <a:ext uri="{FF2B5EF4-FFF2-40B4-BE49-F238E27FC236}">
                <a16:creationId xmlns:a16="http://schemas.microsoft.com/office/drawing/2014/main" id="{0907FCD8-C579-B66C-3B33-310D3ADF6D56}"/>
              </a:ext>
            </a:extLst>
          </p:cNvPr>
          <p:cNvCxnSpPr>
            <a:cxnSpLocks/>
            <a:stCxn id="119" idx="2"/>
            <a:endCxn id="116" idx="0"/>
          </p:cNvCxnSpPr>
          <p:nvPr/>
        </p:nvCxnSpPr>
        <p:spPr>
          <a:xfrm>
            <a:off x="5541860" y="5122868"/>
            <a:ext cx="0" cy="28121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2042;p39">
            <a:extLst>
              <a:ext uri="{FF2B5EF4-FFF2-40B4-BE49-F238E27FC236}">
                <a16:creationId xmlns:a16="http://schemas.microsoft.com/office/drawing/2014/main" id="{5B8158DB-1EE1-5AD6-F591-A507E0926D78}"/>
              </a:ext>
            </a:extLst>
          </p:cNvPr>
          <p:cNvCxnSpPr>
            <a:cxnSpLocks/>
            <a:stCxn id="109" idx="3"/>
            <a:endCxn id="120" idx="1"/>
          </p:cNvCxnSpPr>
          <p:nvPr/>
        </p:nvCxnSpPr>
        <p:spPr>
          <a:xfrm>
            <a:off x="3752913" y="4827874"/>
            <a:ext cx="769772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ysDot"/>
            <a:round/>
            <a:headEnd type="none" w="med" len="med"/>
            <a:tailEnd type="triangle" w="med" len="med"/>
          </a:ln>
        </p:spPr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F6EFB547-11EC-B897-8CD7-695500008F58}"/>
              </a:ext>
            </a:extLst>
          </p:cNvPr>
          <p:cNvSpPr txBox="1"/>
          <p:nvPr/>
        </p:nvSpPr>
        <p:spPr>
          <a:xfrm>
            <a:off x="3387785" y="4577507"/>
            <a:ext cx="14551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Model</a:t>
            </a:r>
            <a:endParaRPr lang="en-TH" sz="11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2622963-E7AB-5765-4660-E68FF8FEAC32}"/>
              </a:ext>
            </a:extLst>
          </p:cNvPr>
          <p:cNvSpPr txBox="1"/>
          <p:nvPr/>
        </p:nvSpPr>
        <p:spPr>
          <a:xfrm>
            <a:off x="3295458" y="894674"/>
            <a:ext cx="17181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Alcohol_Sales.csv</a:t>
            </a:r>
            <a:endParaRPr lang="en-TH" sz="11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26F160B-E2A2-3335-DA1C-23FBDE4E8258}"/>
              </a:ext>
            </a:extLst>
          </p:cNvPr>
          <p:cNvSpPr txBox="1"/>
          <p:nvPr/>
        </p:nvSpPr>
        <p:spPr>
          <a:xfrm>
            <a:off x="-1264949" y="4708312"/>
            <a:ext cx="29604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Use ARIMA</a:t>
            </a:r>
            <a:endParaRPr lang="en-TH" sz="1100" dirty="0"/>
          </a:p>
        </p:txBody>
      </p:sp>
    </p:spTree>
    <p:extLst>
      <p:ext uri="{BB962C8B-B14F-4D97-AF65-F5344CB8AC3E}">
        <p14:creationId xmlns:p14="http://schemas.microsoft.com/office/powerpoint/2010/main" val="312607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E9E4DC1-D7BF-8CE5-FE06-BA6C97681133}"/>
              </a:ext>
            </a:extLst>
          </p:cNvPr>
          <p:cNvGrpSpPr/>
          <p:nvPr/>
        </p:nvGrpSpPr>
        <p:grpSpPr>
          <a:xfrm>
            <a:off x="762157" y="1638551"/>
            <a:ext cx="2066925" cy="597737"/>
            <a:chOff x="652211" y="1777779"/>
            <a:chExt cx="2066925" cy="854075"/>
          </a:xfrm>
        </p:grpSpPr>
        <p:sp>
          <p:nvSpPr>
            <p:cNvPr id="5" name="Google Shape;2328;p45">
              <a:extLst>
                <a:ext uri="{FF2B5EF4-FFF2-40B4-BE49-F238E27FC236}">
                  <a16:creationId xmlns:a16="http://schemas.microsoft.com/office/drawing/2014/main" id="{0121F0E9-84CA-A4BB-1256-6E9102E96FE7}"/>
                </a:ext>
              </a:extLst>
            </p:cNvPr>
            <p:cNvSpPr/>
            <p:nvPr/>
          </p:nvSpPr>
          <p:spPr>
            <a:xfrm>
              <a:off x="652211" y="1777779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  <a:alpha val="5019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" name="Google Shape;2332;p45">
              <a:extLst>
                <a:ext uri="{FF2B5EF4-FFF2-40B4-BE49-F238E27FC236}">
                  <a16:creationId xmlns:a16="http://schemas.microsoft.com/office/drawing/2014/main" id="{37E6E6D2-59F1-5747-6F7F-1D543EDE1B6D}"/>
                </a:ext>
              </a:extLst>
            </p:cNvPr>
            <p:cNvSpPr txBox="1"/>
            <p:nvPr/>
          </p:nvSpPr>
          <p:spPr>
            <a:xfrm>
              <a:off x="661736" y="205648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 dirty="0" err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Spli</a:t>
              </a:r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t</a:t>
              </a:r>
              <a:r>
                <a:rPr lang="en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 train and test dataset </a:t>
              </a:r>
              <a:endParaRPr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96E7958-20ED-EDB8-9D33-16A806E3128E}"/>
              </a:ext>
            </a:extLst>
          </p:cNvPr>
          <p:cNvGrpSpPr/>
          <p:nvPr/>
        </p:nvGrpSpPr>
        <p:grpSpPr>
          <a:xfrm>
            <a:off x="762157" y="2453002"/>
            <a:ext cx="2066925" cy="597737"/>
            <a:chOff x="652211" y="1777779"/>
            <a:chExt cx="2066925" cy="854075"/>
          </a:xfrm>
        </p:grpSpPr>
        <p:sp>
          <p:nvSpPr>
            <p:cNvPr id="8" name="Google Shape;2328;p45">
              <a:extLst>
                <a:ext uri="{FF2B5EF4-FFF2-40B4-BE49-F238E27FC236}">
                  <a16:creationId xmlns:a16="http://schemas.microsoft.com/office/drawing/2014/main" id="{2C15E605-F843-F42D-9249-A55C53A83642}"/>
                </a:ext>
              </a:extLst>
            </p:cNvPr>
            <p:cNvSpPr/>
            <p:nvPr/>
          </p:nvSpPr>
          <p:spPr>
            <a:xfrm>
              <a:off x="652211" y="1777779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  <a:alpha val="5019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9" name="Google Shape;2332;p45">
              <a:extLst>
                <a:ext uri="{FF2B5EF4-FFF2-40B4-BE49-F238E27FC236}">
                  <a16:creationId xmlns:a16="http://schemas.microsoft.com/office/drawing/2014/main" id="{FE154831-5FD2-24DA-19D9-71C63BB3556D}"/>
                </a:ext>
              </a:extLst>
            </p:cNvPr>
            <p:cNvSpPr txBox="1"/>
            <p:nvPr/>
          </p:nvSpPr>
          <p:spPr>
            <a:xfrm>
              <a:off x="661736" y="205648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Explore training dataset</a:t>
              </a:r>
              <a:endParaRPr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285F36-FA97-051D-7C2C-CDF6D06480D3}"/>
              </a:ext>
            </a:extLst>
          </p:cNvPr>
          <p:cNvGrpSpPr/>
          <p:nvPr/>
        </p:nvGrpSpPr>
        <p:grpSpPr>
          <a:xfrm>
            <a:off x="762157" y="3248600"/>
            <a:ext cx="2066925" cy="597737"/>
            <a:chOff x="652211" y="1777779"/>
            <a:chExt cx="2066925" cy="854075"/>
          </a:xfrm>
        </p:grpSpPr>
        <p:sp>
          <p:nvSpPr>
            <p:cNvPr id="11" name="Google Shape;2328;p45">
              <a:extLst>
                <a:ext uri="{FF2B5EF4-FFF2-40B4-BE49-F238E27FC236}">
                  <a16:creationId xmlns:a16="http://schemas.microsoft.com/office/drawing/2014/main" id="{883D61E1-EAE6-E78E-C2C0-2C4DC2D9E8E1}"/>
                </a:ext>
              </a:extLst>
            </p:cNvPr>
            <p:cNvSpPr/>
            <p:nvPr/>
          </p:nvSpPr>
          <p:spPr>
            <a:xfrm>
              <a:off x="652211" y="1777779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  <a:alpha val="5019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" name="Google Shape;2332;p45">
              <a:extLst>
                <a:ext uri="{FF2B5EF4-FFF2-40B4-BE49-F238E27FC236}">
                  <a16:creationId xmlns:a16="http://schemas.microsoft.com/office/drawing/2014/main" id="{98F3A3DB-3ECC-41BD-A3BC-1150680602C2}"/>
                </a:ext>
              </a:extLst>
            </p:cNvPr>
            <p:cNvSpPr txBox="1"/>
            <p:nvPr/>
          </p:nvSpPr>
          <p:spPr>
            <a:xfrm>
              <a:off x="661736" y="205648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Train ARIMA model</a:t>
              </a:r>
              <a:endParaRPr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F68C1A-DBAC-92A3-ED0C-604302A8657B}"/>
              </a:ext>
            </a:extLst>
          </p:cNvPr>
          <p:cNvGrpSpPr/>
          <p:nvPr/>
        </p:nvGrpSpPr>
        <p:grpSpPr>
          <a:xfrm>
            <a:off x="755531" y="4537571"/>
            <a:ext cx="2080177" cy="597737"/>
            <a:chOff x="652211" y="1777779"/>
            <a:chExt cx="2080177" cy="854075"/>
          </a:xfrm>
        </p:grpSpPr>
        <p:sp>
          <p:nvSpPr>
            <p:cNvPr id="14" name="Google Shape;2328;p45">
              <a:extLst>
                <a:ext uri="{FF2B5EF4-FFF2-40B4-BE49-F238E27FC236}">
                  <a16:creationId xmlns:a16="http://schemas.microsoft.com/office/drawing/2014/main" id="{A8F1BF7E-B7F5-97DC-9F9A-F2B966A94C4D}"/>
                </a:ext>
              </a:extLst>
            </p:cNvPr>
            <p:cNvSpPr/>
            <p:nvPr/>
          </p:nvSpPr>
          <p:spPr>
            <a:xfrm>
              <a:off x="652211" y="1777779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  <a:alpha val="5019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5" name="Google Shape;2332;p45">
              <a:extLst>
                <a:ext uri="{FF2B5EF4-FFF2-40B4-BE49-F238E27FC236}">
                  <a16:creationId xmlns:a16="http://schemas.microsoft.com/office/drawing/2014/main" id="{BD77EA4B-7A09-B3BA-E131-495943C33BBA}"/>
                </a:ext>
              </a:extLst>
            </p:cNvPr>
            <p:cNvSpPr txBox="1"/>
            <p:nvPr/>
          </p:nvSpPr>
          <p:spPr>
            <a:xfrm>
              <a:off x="674988" y="205648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Predict test samples</a:t>
              </a:r>
              <a:endParaRPr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cxnSp>
        <p:nvCxnSpPr>
          <p:cNvPr id="16" name="Google Shape;2042;p39">
            <a:extLst>
              <a:ext uri="{FF2B5EF4-FFF2-40B4-BE49-F238E27FC236}">
                <a16:creationId xmlns:a16="http://schemas.microsoft.com/office/drawing/2014/main" id="{88B484EB-D8AE-D312-07F3-ECFB91C0F96C}"/>
              </a:ext>
            </a:extLst>
          </p:cNvPr>
          <p:cNvCxnSpPr>
            <a:cxnSpLocks/>
          </p:cNvCxnSpPr>
          <p:nvPr/>
        </p:nvCxnSpPr>
        <p:spPr>
          <a:xfrm>
            <a:off x="1795619" y="1427429"/>
            <a:ext cx="0" cy="21112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4618578-ECB1-791E-558A-C7A653CEE732}"/>
              </a:ext>
            </a:extLst>
          </p:cNvPr>
          <p:cNvGrpSpPr/>
          <p:nvPr/>
        </p:nvGrpSpPr>
        <p:grpSpPr>
          <a:xfrm>
            <a:off x="755531" y="5330364"/>
            <a:ext cx="2080177" cy="597737"/>
            <a:chOff x="652211" y="1777779"/>
            <a:chExt cx="2080177" cy="854075"/>
          </a:xfrm>
        </p:grpSpPr>
        <p:sp>
          <p:nvSpPr>
            <p:cNvPr id="18" name="Google Shape;2328;p45">
              <a:extLst>
                <a:ext uri="{FF2B5EF4-FFF2-40B4-BE49-F238E27FC236}">
                  <a16:creationId xmlns:a16="http://schemas.microsoft.com/office/drawing/2014/main" id="{D4AACE36-1DE0-A877-0689-6C7FB0F4CC10}"/>
                </a:ext>
              </a:extLst>
            </p:cNvPr>
            <p:cNvSpPr/>
            <p:nvPr/>
          </p:nvSpPr>
          <p:spPr>
            <a:xfrm>
              <a:off x="652211" y="1777779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  <a:alpha val="5019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9" name="Google Shape;2332;p45">
              <a:extLst>
                <a:ext uri="{FF2B5EF4-FFF2-40B4-BE49-F238E27FC236}">
                  <a16:creationId xmlns:a16="http://schemas.microsoft.com/office/drawing/2014/main" id="{2AD0CE56-6DB4-16D6-78FA-21DA161BDF0C}"/>
                </a:ext>
              </a:extLst>
            </p:cNvPr>
            <p:cNvSpPr txBox="1"/>
            <p:nvPr/>
          </p:nvSpPr>
          <p:spPr>
            <a:xfrm>
              <a:off x="674988" y="205648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Calculate evaluation matrices</a:t>
              </a:r>
              <a:endParaRPr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cxnSp>
        <p:nvCxnSpPr>
          <p:cNvPr id="20" name="Google Shape;2042;p39">
            <a:extLst>
              <a:ext uri="{FF2B5EF4-FFF2-40B4-BE49-F238E27FC236}">
                <a16:creationId xmlns:a16="http://schemas.microsoft.com/office/drawing/2014/main" id="{E3D0CD29-18C0-657B-5F64-15EA948A5710}"/>
              </a:ext>
            </a:extLst>
          </p:cNvPr>
          <p:cNvCxnSpPr>
            <a:cxnSpLocks/>
          </p:cNvCxnSpPr>
          <p:nvPr/>
        </p:nvCxnSpPr>
        <p:spPr>
          <a:xfrm>
            <a:off x="1795619" y="2236288"/>
            <a:ext cx="0" cy="21671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2042;p39">
            <a:extLst>
              <a:ext uri="{FF2B5EF4-FFF2-40B4-BE49-F238E27FC236}">
                <a16:creationId xmlns:a16="http://schemas.microsoft.com/office/drawing/2014/main" id="{9951E3C1-810F-8255-A8B7-0155DCB05E96}"/>
              </a:ext>
            </a:extLst>
          </p:cNvPr>
          <p:cNvCxnSpPr>
            <a:cxnSpLocks/>
          </p:cNvCxnSpPr>
          <p:nvPr/>
        </p:nvCxnSpPr>
        <p:spPr>
          <a:xfrm>
            <a:off x="1795619" y="3050739"/>
            <a:ext cx="0" cy="19786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Google Shape;2042;p39">
            <a:extLst>
              <a:ext uri="{FF2B5EF4-FFF2-40B4-BE49-F238E27FC236}">
                <a16:creationId xmlns:a16="http://schemas.microsoft.com/office/drawing/2014/main" id="{95601A0A-E1DA-C612-F866-24A23737F427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1784231" y="3846337"/>
            <a:ext cx="14701" cy="69123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" name="Google Shape;2042;p39">
            <a:extLst>
              <a:ext uri="{FF2B5EF4-FFF2-40B4-BE49-F238E27FC236}">
                <a16:creationId xmlns:a16="http://schemas.microsoft.com/office/drawing/2014/main" id="{8313E623-6603-C960-7396-44972CF87D40}"/>
              </a:ext>
            </a:extLst>
          </p:cNvPr>
          <p:cNvCxnSpPr>
            <a:cxnSpLocks/>
          </p:cNvCxnSpPr>
          <p:nvPr/>
        </p:nvCxnSpPr>
        <p:spPr>
          <a:xfrm>
            <a:off x="1795619" y="5135308"/>
            <a:ext cx="0" cy="21671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C0223C-70A8-C551-BAAE-50422F39D573}"/>
              </a:ext>
            </a:extLst>
          </p:cNvPr>
          <p:cNvGrpSpPr/>
          <p:nvPr/>
        </p:nvGrpSpPr>
        <p:grpSpPr>
          <a:xfrm>
            <a:off x="762157" y="833073"/>
            <a:ext cx="2066925" cy="597737"/>
            <a:chOff x="652211" y="1777779"/>
            <a:chExt cx="2066925" cy="854075"/>
          </a:xfrm>
        </p:grpSpPr>
        <p:sp>
          <p:nvSpPr>
            <p:cNvPr id="25" name="Google Shape;2328;p45">
              <a:extLst>
                <a:ext uri="{FF2B5EF4-FFF2-40B4-BE49-F238E27FC236}">
                  <a16:creationId xmlns:a16="http://schemas.microsoft.com/office/drawing/2014/main" id="{180952DD-D494-C04B-071F-DFAF0FEF6E84}"/>
                </a:ext>
              </a:extLst>
            </p:cNvPr>
            <p:cNvSpPr/>
            <p:nvPr/>
          </p:nvSpPr>
          <p:spPr>
            <a:xfrm>
              <a:off x="652211" y="1777779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  <a:alpha val="5019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6" name="Google Shape;2332;p45">
              <a:extLst>
                <a:ext uri="{FF2B5EF4-FFF2-40B4-BE49-F238E27FC236}">
                  <a16:creationId xmlns:a16="http://schemas.microsoft.com/office/drawing/2014/main" id="{5E42BE29-7575-6AE8-34C7-D1C25EFA8B8C}"/>
                </a:ext>
              </a:extLst>
            </p:cNvPr>
            <p:cNvSpPr txBox="1"/>
            <p:nvPr/>
          </p:nvSpPr>
          <p:spPr>
            <a:xfrm>
              <a:off x="661736" y="205648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Load data</a:t>
              </a:r>
              <a:endParaRPr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FB28A14-0D74-4378-CEB6-B29BC3FCC7C7}"/>
              </a:ext>
            </a:extLst>
          </p:cNvPr>
          <p:cNvSpPr txBox="1"/>
          <p:nvPr/>
        </p:nvSpPr>
        <p:spPr>
          <a:xfrm>
            <a:off x="2982976" y="99034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data = </a:t>
            </a:r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pd.read_csv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r‘Alcohol_Sales.csv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’)</a:t>
            </a:r>
            <a:endParaRPr lang="en-TH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1864F7-A61D-3D61-95FB-CC44E5758B99}"/>
              </a:ext>
            </a:extLst>
          </p:cNvPr>
          <p:cNvSpPr txBox="1"/>
          <p:nvPr/>
        </p:nvSpPr>
        <p:spPr>
          <a:xfrm>
            <a:off x="2982976" y="164271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train_data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data['1992-01-01':'2016-12-01']</a:t>
            </a:r>
          </a:p>
          <a:p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test_data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data['2017-01-01':]</a:t>
            </a:r>
            <a:endParaRPr lang="en-TH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878CAE-EFB7-12E5-AEAC-C05B76FA393A}"/>
              </a:ext>
            </a:extLst>
          </p:cNvPr>
          <p:cNvSpPr txBox="1"/>
          <p:nvPr/>
        </p:nvSpPr>
        <p:spPr>
          <a:xfrm>
            <a:off x="2982975" y="2453002"/>
            <a:ext cx="88676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result = </a:t>
            </a:r>
            <a:r>
              <a:rPr lang="en-US" sz="1400" dirty="0" err="1">
                <a:highlight>
                  <a:srgbClr val="A087C3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seasonal_decompose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train_data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['S4248SM144NCEN'],model ='multiplicative') </a:t>
            </a:r>
          </a:p>
          <a:p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result.plot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627D18-881A-3C8B-FB17-8AB8710A97A9}"/>
              </a:ext>
            </a:extLst>
          </p:cNvPr>
          <p:cNvSpPr txBox="1"/>
          <p:nvPr/>
        </p:nvSpPr>
        <p:spPr>
          <a:xfrm>
            <a:off x="2982975" y="3175257"/>
            <a:ext cx="838034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stepwise_fit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en-US" sz="1400" dirty="0" err="1">
                <a:highlight>
                  <a:srgbClr val="A087C3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auto_arima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train_data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['S4248SM144NCEN’], 	</a:t>
            </a:r>
          </a:p>
          <a:p>
            <a:pPr>
              <a:lnSpc>
                <a:spcPts val="1425"/>
              </a:lnSpc>
            </a:pP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</a:t>
            </a:r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start_p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1, </a:t>
            </a:r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start_q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1, </a:t>
            </a:r>
          </a:p>
          <a:p>
            <a:pPr lvl="2">
              <a:lnSpc>
                <a:spcPts val="1425"/>
              </a:lnSpc>
            </a:pPr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max_p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3, </a:t>
            </a:r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max_q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3, m = 12, </a:t>
            </a:r>
          </a:p>
          <a:p>
            <a:pPr lvl="2">
              <a:lnSpc>
                <a:spcPts val="1425"/>
              </a:lnSpc>
            </a:pPr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start_P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0, seasonal = True, </a:t>
            </a:r>
          </a:p>
          <a:p>
            <a:pPr lvl="2">
              <a:lnSpc>
                <a:spcPts val="1425"/>
              </a:lnSpc>
            </a:pP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 = None, D = 1, trace = True, </a:t>
            </a:r>
          </a:p>
          <a:p>
            <a:pPr lvl="2">
              <a:lnSpc>
                <a:spcPts val="1425"/>
              </a:lnSpc>
            </a:pPr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error_action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='ignore', </a:t>
            </a:r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suppress_warnings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True, stepwise = True)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95295F-708D-3C29-A4B2-2331D51E629B}"/>
              </a:ext>
            </a:extLst>
          </p:cNvPr>
          <p:cNvSpPr txBox="1"/>
          <p:nvPr/>
        </p:nvSpPr>
        <p:spPr>
          <a:xfrm>
            <a:off x="3011422" y="4647299"/>
            <a:ext cx="91440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pred = </a:t>
            </a:r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stepwise_fit.predict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n_periods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test_data.shape</a:t>
            </a:r>
            <a:r>
              <a:rPr lang="en-US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[0]).rename("Predictions") </a:t>
            </a:r>
          </a:p>
          <a:p>
            <a:endParaRPr lang="en-TH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CBA02B-E399-C7F8-76D9-B6B39A31A04B}"/>
              </a:ext>
            </a:extLst>
          </p:cNvPr>
          <p:cNvSpPr txBox="1"/>
          <p:nvPr/>
        </p:nvSpPr>
        <p:spPr>
          <a:xfrm>
            <a:off x="2502558" y="5303322"/>
            <a:ext cx="9341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TH"/>
            </a:defPPr>
            <a:lvl2pPr lvl="1">
              <a:defRPr sz="140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2pPr>
          </a:lstStyle>
          <a:p>
            <a:pPr lvl="1"/>
            <a:r>
              <a:rPr lang="en-US" dirty="0" err="1"/>
              <a:t>mae</a:t>
            </a:r>
            <a:r>
              <a:rPr lang="en-US" dirty="0"/>
              <a:t> = </a:t>
            </a:r>
            <a:r>
              <a:rPr lang="en-US" dirty="0" err="1"/>
              <a:t>mean_absolute_error</a:t>
            </a:r>
            <a:r>
              <a:rPr lang="en-US" dirty="0"/>
              <a:t>(</a:t>
            </a:r>
            <a:r>
              <a:rPr lang="en-US" dirty="0" err="1"/>
              <a:t>y_true</a:t>
            </a:r>
            <a:r>
              <a:rPr lang="en-US" dirty="0"/>
              <a:t>=</a:t>
            </a:r>
            <a:r>
              <a:rPr lang="en-US" dirty="0" err="1"/>
              <a:t>y_test,y_pred</a:t>
            </a:r>
            <a:r>
              <a:rPr lang="en-US" dirty="0"/>
              <a:t>=</a:t>
            </a:r>
            <a:r>
              <a:rPr lang="en-US" dirty="0" err="1"/>
              <a:t>y_pred</a:t>
            </a:r>
            <a:r>
              <a:rPr lang="en-US" dirty="0"/>
              <a:t>) </a:t>
            </a:r>
          </a:p>
          <a:p>
            <a:pPr lvl="1"/>
            <a:r>
              <a:rPr lang="en-US" dirty="0" err="1"/>
              <a:t>rmse</a:t>
            </a:r>
            <a:r>
              <a:rPr lang="en-US" dirty="0"/>
              <a:t> = </a:t>
            </a:r>
            <a:r>
              <a:rPr lang="en-US" dirty="0" err="1"/>
              <a:t>root_mean_squared_error</a:t>
            </a:r>
            <a:r>
              <a:rPr lang="en-US" dirty="0"/>
              <a:t>(</a:t>
            </a:r>
            <a:r>
              <a:rPr lang="en-US" dirty="0" err="1"/>
              <a:t>y_true</a:t>
            </a:r>
            <a:r>
              <a:rPr lang="en-US" dirty="0"/>
              <a:t>=</a:t>
            </a:r>
            <a:r>
              <a:rPr lang="en-US" dirty="0" err="1"/>
              <a:t>y_test,y_pred</a:t>
            </a:r>
            <a:r>
              <a:rPr lang="en-US" dirty="0"/>
              <a:t>=</a:t>
            </a:r>
            <a:r>
              <a:rPr lang="en-US" dirty="0" err="1"/>
              <a:t>y_pred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512286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1FACB-0612-42A0-B11A-EC2661AF1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6FCB-60A1-D68A-3AAC-A632A3398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Build ML Model for Time Series 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BC5DED-63F1-6102-9863-0653E25BDCEE}"/>
              </a:ext>
            </a:extLst>
          </p:cNvPr>
          <p:cNvGrpSpPr/>
          <p:nvPr/>
        </p:nvGrpSpPr>
        <p:grpSpPr>
          <a:xfrm>
            <a:off x="838200" y="1405932"/>
            <a:ext cx="10515600" cy="5086942"/>
            <a:chOff x="652209" y="1565356"/>
            <a:chExt cx="10515600" cy="4271959"/>
          </a:xfrm>
        </p:grpSpPr>
        <p:sp>
          <p:nvSpPr>
            <p:cNvPr id="5" name="Google Shape;2328;p45">
              <a:extLst>
                <a:ext uri="{FF2B5EF4-FFF2-40B4-BE49-F238E27FC236}">
                  <a16:creationId xmlns:a16="http://schemas.microsoft.com/office/drawing/2014/main" id="{FF63DCED-6AA7-294C-0C67-4C14E67F8700}"/>
                </a:ext>
              </a:extLst>
            </p:cNvPr>
            <p:cNvSpPr/>
            <p:nvPr/>
          </p:nvSpPr>
          <p:spPr>
            <a:xfrm>
              <a:off x="652209" y="1751054"/>
              <a:ext cx="10515600" cy="4086261"/>
            </a:xfrm>
            <a:prstGeom prst="roundRect">
              <a:avLst>
                <a:gd name="adj" fmla="val 0"/>
              </a:avLst>
            </a:prstGeom>
            <a:solidFill>
              <a:srgbClr val="A087C3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import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numpy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as np </a:t>
              </a: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import pandas as pd </a:t>
              </a: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import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matplotlib.pyplot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as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plt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from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statsmodels.tsa.seasonal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import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seasonal_decompose</a:t>
              </a:r>
              <a:endPara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from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sklearn.metrics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import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mean_absolute_error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,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root_mean_squared_error</a:t>
              </a:r>
              <a:endPara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from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pmdarima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import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auto_arima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</a:t>
              </a: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import warnings </a:t>
              </a:r>
            </a:p>
            <a:p>
              <a:pPr lvl="1"/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warnings.filterwarnings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("ignore") </a:t>
              </a: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</a:t>
              </a: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data =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pd.read_csv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('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Alcohol_Sales.csv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', </a:t>
              </a: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                  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index_col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='DATE', </a:t>
              </a: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                     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parse_dates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True) </a:t>
              </a:r>
            </a:p>
            <a:p>
              <a:pPr lvl="1"/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data.head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() </a:t>
              </a:r>
            </a:p>
            <a:p>
              <a:pPr lvl="1"/>
              <a:endPara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  <a:p>
              <a:pPr lvl="1"/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train_data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data['1992-01-01':'2016-12-01']</a:t>
              </a:r>
            </a:p>
            <a:p>
              <a:pPr lvl="1"/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test_data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data['2017-01-01':]</a:t>
              </a:r>
            </a:p>
          </p:txBody>
        </p:sp>
        <p:sp>
          <p:nvSpPr>
            <p:cNvPr id="6" name="Google Shape;2331;p45">
              <a:extLst>
                <a:ext uri="{FF2B5EF4-FFF2-40B4-BE49-F238E27FC236}">
                  <a16:creationId xmlns:a16="http://schemas.microsoft.com/office/drawing/2014/main" id="{433C9472-D70C-F2E1-8A01-1655CBE8276D}"/>
                </a:ext>
              </a:extLst>
            </p:cNvPr>
            <p:cNvSpPr/>
            <p:nvPr/>
          </p:nvSpPr>
          <p:spPr>
            <a:xfrm>
              <a:off x="815237" y="1565356"/>
              <a:ext cx="1142051" cy="371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Workshop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9620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12869-EE70-37BC-790A-8EFB37670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DF5C-D136-C074-3C44-BC1A910E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Build ML Model for Time Series 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E18DC0-4870-2FBA-8A2C-C099CC4DD020}"/>
              </a:ext>
            </a:extLst>
          </p:cNvPr>
          <p:cNvGrpSpPr/>
          <p:nvPr/>
        </p:nvGrpSpPr>
        <p:grpSpPr>
          <a:xfrm>
            <a:off x="838200" y="1405932"/>
            <a:ext cx="10683240" cy="5086942"/>
            <a:chOff x="652209" y="1565356"/>
            <a:chExt cx="10683240" cy="4271959"/>
          </a:xfrm>
        </p:grpSpPr>
        <p:sp>
          <p:nvSpPr>
            <p:cNvPr id="5" name="Google Shape;2328;p45">
              <a:extLst>
                <a:ext uri="{FF2B5EF4-FFF2-40B4-BE49-F238E27FC236}">
                  <a16:creationId xmlns:a16="http://schemas.microsoft.com/office/drawing/2014/main" id="{A35A6517-0CE2-F33E-0859-9A148A125FF6}"/>
                </a:ext>
              </a:extLst>
            </p:cNvPr>
            <p:cNvSpPr/>
            <p:nvPr/>
          </p:nvSpPr>
          <p:spPr>
            <a:xfrm>
              <a:off x="652209" y="1751054"/>
              <a:ext cx="10683240" cy="4086261"/>
            </a:xfrm>
            <a:prstGeom prst="roundRect">
              <a:avLst>
                <a:gd name="adj" fmla="val 0"/>
              </a:avLst>
            </a:prstGeom>
            <a:solidFill>
              <a:srgbClr val="A087C3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# ETS Decomposition </a:t>
              </a: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result =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seasonal_decompose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train_data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['S4248SM144NCEN'],model='multiplicative') </a:t>
              </a:r>
            </a:p>
            <a:p>
              <a:pPr lvl="1"/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result.plot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() </a:t>
              </a:r>
            </a:p>
            <a:p>
              <a:pPr lvl="1"/>
              <a:endPara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#Fine-tune ARIMA</a:t>
              </a:r>
            </a:p>
            <a:p>
              <a:pPr lvl="1"/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stepwise_fit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auto_arima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train_data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['S4248SM144NCEN'],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start_p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1,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start_q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1, </a:t>
              </a: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			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max_p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3,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max_q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3, m = 12, </a:t>
              </a: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			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start_P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0, seasonal = True, </a:t>
              </a: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			d = None, D = 1, trace = True, </a:t>
              </a: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			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error_action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='ignore',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suppress_warnings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True, </a:t>
              </a: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			stepwise = True)</a:t>
              </a:r>
            </a:p>
            <a:p>
              <a:pPr lvl="1"/>
              <a:endPara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#Predict next times</a:t>
              </a: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pred =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stepwise_fit.predict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n_periods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=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test_data.shape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[0]).rename("Predictions") </a:t>
              </a:r>
            </a:p>
            <a:p>
              <a:pPr lvl="1"/>
              <a:endPara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  <a:p>
              <a:pPr lvl="1"/>
              <a:endPara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</p:txBody>
        </p:sp>
        <p:sp>
          <p:nvSpPr>
            <p:cNvPr id="6" name="Google Shape;2331;p45">
              <a:extLst>
                <a:ext uri="{FF2B5EF4-FFF2-40B4-BE49-F238E27FC236}">
                  <a16:creationId xmlns:a16="http://schemas.microsoft.com/office/drawing/2014/main" id="{971783A1-5ADE-B2EF-5462-55796C1853C9}"/>
                </a:ext>
              </a:extLst>
            </p:cNvPr>
            <p:cNvSpPr/>
            <p:nvPr/>
          </p:nvSpPr>
          <p:spPr>
            <a:xfrm>
              <a:off x="815237" y="1565356"/>
              <a:ext cx="1142051" cy="371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Workshop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4860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4105F-C96A-E276-52AB-AA496C4EF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4B310-3759-72C0-D540-3D8E8E186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Build ML Model for Time Series 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5BE114-69A2-02D6-90A1-5BBDC8253786}"/>
              </a:ext>
            </a:extLst>
          </p:cNvPr>
          <p:cNvGrpSpPr/>
          <p:nvPr/>
        </p:nvGrpSpPr>
        <p:grpSpPr>
          <a:xfrm>
            <a:off x="838200" y="1405932"/>
            <a:ext cx="10683240" cy="5086942"/>
            <a:chOff x="652209" y="1565356"/>
            <a:chExt cx="10683240" cy="4271959"/>
          </a:xfrm>
        </p:grpSpPr>
        <p:sp>
          <p:nvSpPr>
            <p:cNvPr id="5" name="Google Shape;2328;p45">
              <a:extLst>
                <a:ext uri="{FF2B5EF4-FFF2-40B4-BE49-F238E27FC236}">
                  <a16:creationId xmlns:a16="http://schemas.microsoft.com/office/drawing/2014/main" id="{7C793F81-1BF1-59AB-83B5-195260D14F11}"/>
                </a:ext>
              </a:extLst>
            </p:cNvPr>
            <p:cNvSpPr/>
            <p:nvPr/>
          </p:nvSpPr>
          <p:spPr>
            <a:xfrm>
              <a:off x="652209" y="1751054"/>
              <a:ext cx="10683240" cy="4086261"/>
            </a:xfrm>
            <a:prstGeom prst="roundRect">
              <a:avLst>
                <a:gd name="adj" fmla="val 0"/>
              </a:avLst>
            </a:prstGeom>
            <a:solidFill>
              <a:srgbClr val="A087C3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# Plot results</a:t>
              </a:r>
            </a:p>
            <a:p>
              <a:pPr lvl="1"/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pred.plot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(legend = True) </a:t>
              </a:r>
            </a:p>
            <a:p>
              <a:pPr lvl="1"/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test_data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['S4248SM144NCEN'].plot(legend = True) </a:t>
              </a:r>
            </a:p>
            <a:p>
              <a:pPr lvl="1"/>
              <a:endPara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data['S4248SM144NCEN'].plot(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figsize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(12, 5), legend = True) </a:t>
              </a:r>
            </a:p>
            <a:p>
              <a:pPr lvl="1"/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pred.plot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(legend = True) </a:t>
              </a:r>
            </a:p>
            <a:p>
              <a:pPr lvl="1"/>
              <a:endPara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  <a:p>
              <a:pPr lvl="1"/>
              <a:endPara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# Evaluating the performance</a:t>
              </a:r>
            </a:p>
            <a:p>
              <a:pPr lvl="1"/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mae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mean_absolute_error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test_data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['S4248SM144NCEN'], pred)</a:t>
              </a:r>
            </a:p>
            <a:p>
              <a:pPr lvl="1"/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rmse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=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root_mean_squared_error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test_data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['S4248SM144NCEN'], pred)</a:t>
              </a: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print("MAE:",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mae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</a:t>
              </a: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print(”RMSE:",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rmse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)</a:t>
              </a:r>
            </a:p>
            <a:p>
              <a:pPr lvl="1"/>
              <a:endPara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  <a:p>
              <a:pPr lvl="1"/>
              <a:endPara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</p:txBody>
        </p:sp>
        <p:sp>
          <p:nvSpPr>
            <p:cNvPr id="6" name="Google Shape;2331;p45">
              <a:extLst>
                <a:ext uri="{FF2B5EF4-FFF2-40B4-BE49-F238E27FC236}">
                  <a16:creationId xmlns:a16="http://schemas.microsoft.com/office/drawing/2014/main" id="{03CA7A98-D89D-F7C4-3571-80DA2DA13F5C}"/>
                </a:ext>
              </a:extLst>
            </p:cNvPr>
            <p:cNvSpPr/>
            <p:nvPr/>
          </p:nvSpPr>
          <p:spPr>
            <a:xfrm>
              <a:off x="815237" y="1565356"/>
              <a:ext cx="1142051" cy="371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Workshop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310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2AED-BEA5-4F2B-A074-01518A8F7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Numpy Library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006F1C-51CA-2266-D76A-04FEC37BBE4D}"/>
              </a:ext>
            </a:extLst>
          </p:cNvPr>
          <p:cNvSpPr txBox="1">
            <a:spLocks/>
          </p:cNvSpPr>
          <p:nvPr/>
        </p:nvSpPr>
        <p:spPr>
          <a:xfrm>
            <a:off x="838200" y="1343025"/>
            <a:ext cx="10515600" cy="1219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TH" sz="1800" dirty="0"/>
              <a:t>This library provides:</a:t>
            </a:r>
          </a:p>
          <a:p>
            <a:r>
              <a:rPr lang="en-TH" sz="1800" dirty="0"/>
              <a:t>A high-performance multidimensional array object</a:t>
            </a:r>
          </a:p>
          <a:p>
            <a:r>
              <a:rPr lang="en-TH" sz="1800" dirty="0"/>
              <a:t>Tools for working with these arrays</a:t>
            </a:r>
          </a:p>
          <a:p>
            <a:endParaRPr lang="en-TH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A3BDF2-C69E-CCE9-E53C-2F8634E7F05F}"/>
              </a:ext>
            </a:extLst>
          </p:cNvPr>
          <p:cNvGrpSpPr/>
          <p:nvPr/>
        </p:nvGrpSpPr>
        <p:grpSpPr>
          <a:xfrm>
            <a:off x="838200" y="2562726"/>
            <a:ext cx="5257800" cy="3826042"/>
            <a:chOff x="652209" y="1565356"/>
            <a:chExt cx="5257800" cy="3213069"/>
          </a:xfrm>
        </p:grpSpPr>
        <p:sp>
          <p:nvSpPr>
            <p:cNvPr id="6" name="Google Shape;2328;p45">
              <a:extLst>
                <a:ext uri="{FF2B5EF4-FFF2-40B4-BE49-F238E27FC236}">
                  <a16:creationId xmlns:a16="http://schemas.microsoft.com/office/drawing/2014/main" id="{11718A2E-3B4B-89A9-A686-5CC2AC7DD952}"/>
                </a:ext>
              </a:extLst>
            </p:cNvPr>
            <p:cNvSpPr/>
            <p:nvPr/>
          </p:nvSpPr>
          <p:spPr>
            <a:xfrm>
              <a:off x="652209" y="1777777"/>
              <a:ext cx="5257800" cy="3000648"/>
            </a:xfrm>
            <a:prstGeom prst="roundRect">
              <a:avLst>
                <a:gd name="adj" fmla="val 0"/>
              </a:avLst>
            </a:prstGeom>
            <a:solidFill>
              <a:srgbClr val="A087C3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import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numpy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as np</a:t>
              </a:r>
            </a:p>
            <a:p>
              <a:pPr lvl="1"/>
              <a:endParaRPr lang="en-US" sz="1600" i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  <a:p>
              <a:pPr lvl="1"/>
              <a:r>
                <a:rPr lang="en-TH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#Creating Arrays</a:t>
              </a:r>
            </a:p>
            <a:p>
              <a:pPr lvl="1"/>
              <a:r>
                <a:rPr lang="en-TH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a = np.array([3,5,7])</a:t>
              </a:r>
            </a:p>
            <a:p>
              <a:pPr lvl="1"/>
              <a:r>
                <a:rPr lang="en-TH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b = np.array([[1.5,2,3],[4,5,6]])</a:t>
              </a:r>
            </a:p>
            <a:p>
              <a:pPr lvl="1"/>
              <a:endParaRPr lang="en-TH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  <a:p>
              <a:pPr lvl="1"/>
              <a:r>
                <a:rPr lang="en-TH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print(a[1:])</a:t>
              </a:r>
            </a:p>
            <a:p>
              <a:pPr lvl="1"/>
              <a:r>
                <a:rPr lang="en-TH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print(b[0,1])</a:t>
              </a:r>
            </a:p>
            <a:p>
              <a:pPr lvl="1"/>
              <a:r>
                <a:rPr lang="en-TH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print(b[:,1])</a:t>
              </a:r>
            </a:p>
            <a:p>
              <a:pPr lvl="1"/>
              <a:r>
                <a:rPr lang="en-TH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print(b[1,:])</a:t>
              </a:r>
            </a:p>
            <a:p>
              <a:pPr lvl="1"/>
              <a:endParaRPr lang="en-TH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  <a:p>
              <a:pPr lvl="1"/>
              <a:r>
                <a:rPr lang="en-TH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print(b.shape)</a:t>
              </a:r>
            </a:p>
          </p:txBody>
        </p:sp>
        <p:sp>
          <p:nvSpPr>
            <p:cNvPr id="7" name="Google Shape;2331;p45">
              <a:extLst>
                <a:ext uri="{FF2B5EF4-FFF2-40B4-BE49-F238E27FC236}">
                  <a16:creationId xmlns:a16="http://schemas.microsoft.com/office/drawing/2014/main" id="{6572CE24-0546-BA96-48B1-9E34C5E5C727}"/>
                </a:ext>
              </a:extLst>
            </p:cNvPr>
            <p:cNvSpPr/>
            <p:nvPr/>
          </p:nvSpPr>
          <p:spPr>
            <a:xfrm>
              <a:off x="815237" y="1565356"/>
              <a:ext cx="1142051" cy="371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Usage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14CF9CB-DA90-903F-B407-393E0949F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936705"/>
              </p:ext>
            </p:extLst>
          </p:nvPr>
        </p:nvGraphicFramePr>
        <p:xfrm>
          <a:off x="7222381" y="1343025"/>
          <a:ext cx="1904172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4724">
                  <a:extLst>
                    <a:ext uri="{9D8B030D-6E8A-4147-A177-3AD203B41FA5}">
                      <a16:colId xmlns:a16="http://schemas.microsoft.com/office/drawing/2014/main" val="3421515361"/>
                    </a:ext>
                  </a:extLst>
                </a:gridCol>
                <a:gridCol w="634724">
                  <a:extLst>
                    <a:ext uri="{9D8B030D-6E8A-4147-A177-3AD203B41FA5}">
                      <a16:colId xmlns:a16="http://schemas.microsoft.com/office/drawing/2014/main" val="4122678195"/>
                    </a:ext>
                  </a:extLst>
                </a:gridCol>
                <a:gridCol w="634724">
                  <a:extLst>
                    <a:ext uri="{9D8B030D-6E8A-4147-A177-3AD203B41FA5}">
                      <a16:colId xmlns:a16="http://schemas.microsoft.com/office/drawing/2014/main" val="2403870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  <a:sym typeface="Roboto"/>
                        </a:rPr>
                        <a:t>3</a:t>
                      </a:r>
                      <a:endParaRPr lang="en-TH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  <a:sym typeface="Roboto"/>
                        </a:rPr>
                        <a:t>5</a:t>
                      </a:r>
                      <a:endParaRPr lang="en-TH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  <a:sym typeface="Roboto"/>
                        </a:rPr>
                        <a:t>7</a:t>
                      </a:r>
                      <a:endParaRPr lang="en-TH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543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b="0" dirty="0"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b="0" dirty="0"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b="0" dirty="0"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57509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38A2F10-4C14-28ED-FDB8-AB89CE6E5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133086"/>
              </p:ext>
            </p:extLst>
          </p:nvPr>
        </p:nvGraphicFramePr>
        <p:xfrm>
          <a:off x="6571849" y="2266367"/>
          <a:ext cx="2554704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8676">
                  <a:extLst>
                    <a:ext uri="{9D8B030D-6E8A-4147-A177-3AD203B41FA5}">
                      <a16:colId xmlns:a16="http://schemas.microsoft.com/office/drawing/2014/main" val="382140047"/>
                    </a:ext>
                  </a:extLst>
                </a:gridCol>
                <a:gridCol w="638676">
                  <a:extLst>
                    <a:ext uri="{9D8B030D-6E8A-4147-A177-3AD203B41FA5}">
                      <a16:colId xmlns:a16="http://schemas.microsoft.com/office/drawing/2014/main" val="3421515361"/>
                    </a:ext>
                  </a:extLst>
                </a:gridCol>
                <a:gridCol w="638676">
                  <a:extLst>
                    <a:ext uri="{9D8B030D-6E8A-4147-A177-3AD203B41FA5}">
                      <a16:colId xmlns:a16="http://schemas.microsoft.com/office/drawing/2014/main" val="4122678195"/>
                    </a:ext>
                  </a:extLst>
                </a:gridCol>
                <a:gridCol w="638676">
                  <a:extLst>
                    <a:ext uri="{9D8B030D-6E8A-4147-A177-3AD203B41FA5}">
                      <a16:colId xmlns:a16="http://schemas.microsoft.com/office/drawing/2014/main" val="2403870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  <a:sym typeface="Roboto"/>
                        </a:rPr>
                        <a:t>0</a:t>
                      </a:r>
                      <a:endParaRPr lang="en-TH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  <a:sym typeface="Roboto"/>
                        </a:rPr>
                        <a:t>1.5</a:t>
                      </a:r>
                      <a:endParaRPr lang="en-TH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  <a:sym typeface="Roboto"/>
                        </a:rPr>
                        <a:t>2</a:t>
                      </a:r>
                      <a:endParaRPr lang="en-TH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  <a:sym typeface="Roboto"/>
                        </a:rPr>
                        <a:t>3</a:t>
                      </a:r>
                      <a:endParaRPr lang="en-TH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567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  <a:sym typeface="Roboto"/>
                        </a:rPr>
                        <a:t>1</a:t>
                      </a:r>
                      <a:endParaRPr lang="en-TH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  <a:sym typeface="Roboto"/>
                        </a:rPr>
                        <a:t>4</a:t>
                      </a:r>
                      <a:endParaRPr lang="en-TH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  <a:sym typeface="Roboto"/>
                        </a:rPr>
                        <a:t>5</a:t>
                      </a:r>
                      <a:endParaRPr lang="en-TH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  <a:sym typeface="Roboto"/>
                        </a:rPr>
                        <a:t>6</a:t>
                      </a:r>
                      <a:endParaRPr lang="en-TH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543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H" b="0" dirty="0">
                        <a:latin typeface="Hack" panose="020B0609030202020204" pitchFamily="49" charset="0"/>
                        <a:ea typeface="Hack" panose="020B0609030202020204" pitchFamily="49" charset="0"/>
                        <a:cs typeface="Hack" panose="020B0609030202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H" b="0" dirty="0"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b="0" dirty="0"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b="0" dirty="0">
                          <a:latin typeface="Hack" panose="020B0609030202020204" pitchFamily="49" charset="0"/>
                          <a:ea typeface="Hack" panose="020B0609030202020204" pitchFamily="49" charset="0"/>
                          <a:cs typeface="Hack" panose="020B06090302020202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575091"/>
                  </a:ext>
                </a:extLst>
              </a:tr>
            </a:tbl>
          </a:graphicData>
        </a:graphic>
      </p:graphicFrame>
      <p:grpSp>
        <p:nvGrpSpPr>
          <p:cNvPr id="10" name="Google Shape;2261;p44">
            <a:extLst>
              <a:ext uri="{FF2B5EF4-FFF2-40B4-BE49-F238E27FC236}">
                <a16:creationId xmlns:a16="http://schemas.microsoft.com/office/drawing/2014/main" id="{421647B8-ED7D-3C12-096B-004F47E7A7D0}"/>
              </a:ext>
            </a:extLst>
          </p:cNvPr>
          <p:cNvGrpSpPr/>
          <p:nvPr/>
        </p:nvGrpSpPr>
        <p:grpSpPr>
          <a:xfrm>
            <a:off x="6758825" y="3875545"/>
            <a:ext cx="3588333" cy="1901718"/>
            <a:chOff x="695359" y="2302076"/>
            <a:chExt cx="3969826" cy="1901718"/>
          </a:xfrm>
        </p:grpSpPr>
        <p:sp>
          <p:nvSpPr>
            <p:cNvPr id="11" name="Google Shape;2262;p44">
              <a:extLst>
                <a:ext uri="{FF2B5EF4-FFF2-40B4-BE49-F238E27FC236}">
                  <a16:creationId xmlns:a16="http://schemas.microsoft.com/office/drawing/2014/main" id="{05898639-E6BB-B95A-92C5-99B1CBAA1611}"/>
                </a:ext>
              </a:extLst>
            </p:cNvPr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rgbClr val="000000"/>
                  </a:solidFill>
                  <a:latin typeface="Fira Sans" panose="020B0503050000020004" pitchFamily="34" charset="0"/>
                  <a:ea typeface="Fira Sans Extra Condensed"/>
                  <a:cs typeface="Fira Sans Extra Condensed"/>
                  <a:sym typeface="Fira Sans Extra Condensed"/>
                </a:rPr>
                <a:t>Output</a:t>
              </a:r>
              <a:endParaRPr sz="1800" b="1" dirty="0">
                <a:solidFill>
                  <a:srgbClr val="000000"/>
                </a:solidFill>
                <a:latin typeface="Fira Sans" panose="020B0503050000020004" pitchFamily="34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" name="Google Shape;2263;p44">
              <a:extLst>
                <a:ext uri="{FF2B5EF4-FFF2-40B4-BE49-F238E27FC236}">
                  <a16:creationId xmlns:a16="http://schemas.microsoft.com/office/drawing/2014/main" id="{E4029F7E-A40B-154E-C5A9-633237BB7C9B}"/>
                </a:ext>
              </a:extLst>
            </p:cNvPr>
            <p:cNvSpPr txBox="1"/>
            <p:nvPr/>
          </p:nvSpPr>
          <p:spPr>
            <a:xfrm>
              <a:off x="695390" y="2657475"/>
              <a:ext cx="3969795" cy="15463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540" lvl="0">
                <a:buSzPts val="1400"/>
              </a:pPr>
              <a:r>
                <a:rPr lang="en-US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  <a:sym typeface="Roboto"/>
                </a:rPr>
                <a:t>[5 7]</a:t>
              </a:r>
            </a:p>
            <a:p>
              <a:pPr marL="2540" lvl="0">
                <a:buSzPts val="1400"/>
              </a:pPr>
              <a:r>
                <a:rPr lang="en-US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  <a:sym typeface="Roboto"/>
                </a:rPr>
                <a:t>2.0</a:t>
              </a:r>
            </a:p>
            <a:p>
              <a:pPr marL="2540" lvl="0">
                <a:buSzPts val="1400"/>
              </a:pPr>
              <a:r>
                <a:rPr lang="en-US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  <a:sym typeface="Roboto"/>
                </a:rPr>
                <a:t>[2. 5.]</a:t>
              </a:r>
            </a:p>
            <a:p>
              <a:pPr marL="2540" lvl="0">
                <a:buSzPts val="1400"/>
              </a:pPr>
              <a:r>
                <a:rPr lang="en-US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  <a:sym typeface="Roboto"/>
                </a:rPr>
                <a:t>[4. 5. 6.]</a:t>
              </a:r>
            </a:p>
            <a:p>
              <a:pPr marL="2540" lvl="0">
                <a:buSzPts val="1400"/>
              </a:pPr>
              <a:r>
                <a:rPr lang="en-US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  <a:sym typeface="Roboto"/>
                </a:rPr>
                <a:t>(2,3)</a:t>
              </a:r>
            </a:p>
            <a:p>
              <a:pPr marL="2540" lvl="0">
                <a:buSzPts val="1400"/>
              </a:pPr>
              <a:endParaRPr 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011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2AED-BEA5-4F2B-A074-01518A8F7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Pandas Library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006F1C-51CA-2266-D76A-04FEC37BBE4D}"/>
              </a:ext>
            </a:extLst>
          </p:cNvPr>
          <p:cNvSpPr txBox="1">
            <a:spLocks/>
          </p:cNvSpPr>
          <p:nvPr/>
        </p:nvSpPr>
        <p:spPr>
          <a:xfrm>
            <a:off x="838200" y="1343025"/>
            <a:ext cx="10515600" cy="1219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TH" sz="1800" dirty="0"/>
              <a:t>This library </a:t>
            </a:r>
            <a:r>
              <a:rPr lang="en-US" sz="1800" dirty="0"/>
              <a:t> is built on NumPy and provides easy-to-use data structures and data analysis tools.</a:t>
            </a:r>
            <a:endParaRPr lang="en-TH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A3BDF2-C69E-CCE9-E53C-2F8634E7F05F}"/>
              </a:ext>
            </a:extLst>
          </p:cNvPr>
          <p:cNvGrpSpPr/>
          <p:nvPr/>
        </p:nvGrpSpPr>
        <p:grpSpPr>
          <a:xfrm>
            <a:off x="838200" y="1962524"/>
            <a:ext cx="5928360" cy="2332751"/>
            <a:chOff x="652209" y="1565356"/>
            <a:chExt cx="5928360" cy="1959019"/>
          </a:xfrm>
        </p:grpSpPr>
        <p:sp>
          <p:nvSpPr>
            <p:cNvPr id="6" name="Google Shape;2328;p45">
              <a:extLst>
                <a:ext uri="{FF2B5EF4-FFF2-40B4-BE49-F238E27FC236}">
                  <a16:creationId xmlns:a16="http://schemas.microsoft.com/office/drawing/2014/main" id="{11718A2E-3B4B-89A9-A686-5CC2AC7DD952}"/>
                </a:ext>
              </a:extLst>
            </p:cNvPr>
            <p:cNvSpPr/>
            <p:nvPr/>
          </p:nvSpPr>
          <p:spPr>
            <a:xfrm>
              <a:off x="652209" y="1777777"/>
              <a:ext cx="5928360" cy="1746598"/>
            </a:xfrm>
            <a:prstGeom prst="roundRect">
              <a:avLst>
                <a:gd name="adj" fmla="val 0"/>
              </a:avLst>
            </a:prstGeom>
            <a:solidFill>
              <a:srgbClr val="A087C3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import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numpy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as np</a:t>
              </a: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import pandas as pd</a:t>
              </a:r>
            </a:p>
            <a:p>
              <a:pPr lvl="1"/>
              <a:endPara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data =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pd.read_csv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r‘Real_Estate.csv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’)</a:t>
              </a:r>
            </a:p>
            <a:p>
              <a:pPr lvl="1"/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data.head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()</a:t>
              </a:r>
            </a:p>
          </p:txBody>
        </p:sp>
        <p:sp>
          <p:nvSpPr>
            <p:cNvPr id="7" name="Google Shape;2331;p45">
              <a:extLst>
                <a:ext uri="{FF2B5EF4-FFF2-40B4-BE49-F238E27FC236}">
                  <a16:creationId xmlns:a16="http://schemas.microsoft.com/office/drawing/2014/main" id="{6572CE24-0546-BA96-48B1-9E34C5E5C727}"/>
                </a:ext>
              </a:extLst>
            </p:cNvPr>
            <p:cNvSpPr/>
            <p:nvPr/>
          </p:nvSpPr>
          <p:spPr>
            <a:xfrm>
              <a:off x="815237" y="1565356"/>
              <a:ext cx="1142051" cy="371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Usage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16" name="Picture 15" descr="A screenshot of a number&#10;&#10;Description automatically generated">
            <a:extLst>
              <a:ext uri="{FF2B5EF4-FFF2-40B4-BE49-F238E27FC236}">
                <a16:creationId xmlns:a16="http://schemas.microsoft.com/office/drawing/2014/main" id="{9824C6D5-A005-7AB9-0A11-1D687EB01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278" y="4610143"/>
            <a:ext cx="9541290" cy="19118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173EE5E-7688-0119-4EE1-1B3AA32C5DE2}"/>
              </a:ext>
            </a:extLst>
          </p:cNvPr>
          <p:cNvSpPr/>
          <p:nvPr/>
        </p:nvSpPr>
        <p:spPr>
          <a:xfrm>
            <a:off x="2370221" y="4560253"/>
            <a:ext cx="9314347" cy="360663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5229DC-B5E8-820F-6D22-A0B183F1A2EC}"/>
              </a:ext>
            </a:extLst>
          </p:cNvPr>
          <p:cNvSpPr txBox="1"/>
          <p:nvPr/>
        </p:nvSpPr>
        <p:spPr>
          <a:xfrm>
            <a:off x="726290" y="4551584"/>
            <a:ext cx="1047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H" sz="1800" dirty="0"/>
              <a:t>Columns</a:t>
            </a:r>
            <a:endParaRPr lang="en-T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959EDE-B9FA-E4C8-5580-1B14E29EFD5D}"/>
              </a:ext>
            </a:extLst>
          </p:cNvPr>
          <p:cNvSpPr txBox="1"/>
          <p:nvPr/>
        </p:nvSpPr>
        <p:spPr>
          <a:xfrm>
            <a:off x="726290" y="5552496"/>
            <a:ext cx="1047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H" sz="1800" dirty="0"/>
              <a:t>Index</a:t>
            </a:r>
            <a:endParaRPr lang="en-T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53F8E7-A36D-9171-2A70-8FEBA329D394}"/>
              </a:ext>
            </a:extLst>
          </p:cNvPr>
          <p:cNvSpPr/>
          <p:nvPr/>
        </p:nvSpPr>
        <p:spPr>
          <a:xfrm>
            <a:off x="2143280" y="4941793"/>
            <a:ext cx="226941" cy="153148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98673F-4A44-EC44-B846-50E3A508C50E}"/>
              </a:ext>
            </a:extLst>
          </p:cNvPr>
          <p:cNvCxnSpPr>
            <a:stCxn id="13" idx="3"/>
          </p:cNvCxnSpPr>
          <p:nvPr/>
        </p:nvCxnSpPr>
        <p:spPr>
          <a:xfrm flipV="1">
            <a:off x="1773424" y="4728411"/>
            <a:ext cx="596797" cy="783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6182DB-75C2-7D00-FD21-4585FB365C8D}"/>
              </a:ext>
            </a:extLst>
          </p:cNvPr>
          <p:cNvCxnSpPr>
            <a:cxnSpLocks/>
          </p:cNvCxnSpPr>
          <p:nvPr/>
        </p:nvCxnSpPr>
        <p:spPr>
          <a:xfrm flipV="1">
            <a:off x="1475026" y="5729323"/>
            <a:ext cx="668252" cy="783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56A962-9FFE-6D22-7FAE-A7B92AF9B82A}"/>
              </a:ext>
            </a:extLst>
          </p:cNvPr>
          <p:cNvSpPr txBox="1"/>
          <p:nvPr/>
        </p:nvSpPr>
        <p:spPr>
          <a:xfrm>
            <a:off x="6864096" y="3291471"/>
            <a:ext cx="497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H" dirty="0"/>
              <a:t>https://github.com/Papangkorn-ink/train-prc-ds.git</a:t>
            </a:r>
          </a:p>
        </p:txBody>
      </p:sp>
    </p:spTree>
    <p:extLst>
      <p:ext uri="{BB962C8B-B14F-4D97-AF65-F5344CB8AC3E}">
        <p14:creationId xmlns:p14="http://schemas.microsoft.com/office/powerpoint/2010/main" val="47114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2AED-BEA5-4F2B-A074-01518A8F7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Pandas Library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A3BDF2-C69E-CCE9-E53C-2F8634E7F05F}"/>
              </a:ext>
            </a:extLst>
          </p:cNvPr>
          <p:cNvGrpSpPr/>
          <p:nvPr/>
        </p:nvGrpSpPr>
        <p:grpSpPr>
          <a:xfrm>
            <a:off x="838200" y="1649014"/>
            <a:ext cx="7927848" cy="3559971"/>
            <a:chOff x="652206" y="1565356"/>
            <a:chExt cx="7927848" cy="2989625"/>
          </a:xfrm>
        </p:grpSpPr>
        <p:sp>
          <p:nvSpPr>
            <p:cNvPr id="6" name="Google Shape;2328;p45">
              <a:extLst>
                <a:ext uri="{FF2B5EF4-FFF2-40B4-BE49-F238E27FC236}">
                  <a16:creationId xmlns:a16="http://schemas.microsoft.com/office/drawing/2014/main" id="{11718A2E-3B4B-89A9-A686-5CC2AC7DD952}"/>
                </a:ext>
              </a:extLst>
            </p:cNvPr>
            <p:cNvSpPr/>
            <p:nvPr/>
          </p:nvSpPr>
          <p:spPr>
            <a:xfrm>
              <a:off x="652206" y="1777777"/>
              <a:ext cx="7927848" cy="2777204"/>
            </a:xfrm>
            <a:prstGeom prst="roundRect">
              <a:avLst>
                <a:gd name="adj" fmla="val 0"/>
              </a:avLst>
            </a:prstGeom>
            <a:solidFill>
              <a:srgbClr val="A087C3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# Get a subset</a:t>
              </a: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data[2:5]</a:t>
              </a:r>
            </a:p>
            <a:p>
              <a:pPr lvl="1"/>
              <a:endPara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# Slice data</a:t>
              </a:r>
            </a:p>
            <a:p>
              <a:pPr lvl="1"/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data.loc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[:,['House_age','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House_price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']]</a:t>
              </a:r>
            </a:p>
            <a:p>
              <a:pPr lvl="1"/>
              <a:endPara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# Select row by conditions</a:t>
              </a: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data[(data['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House_age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']&gt;=10) &amp; (data['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House_age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’]&lt;20)]</a:t>
              </a:r>
            </a:p>
            <a:p>
              <a:pPr lvl="1"/>
              <a:endPara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  <a:p>
              <a:pPr lvl="1"/>
              <a:endParaRPr lang="en-US" sz="16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endParaRPr>
            </a:p>
          </p:txBody>
        </p:sp>
        <p:sp>
          <p:nvSpPr>
            <p:cNvPr id="7" name="Google Shape;2331;p45">
              <a:extLst>
                <a:ext uri="{FF2B5EF4-FFF2-40B4-BE49-F238E27FC236}">
                  <a16:creationId xmlns:a16="http://schemas.microsoft.com/office/drawing/2014/main" id="{6572CE24-0546-BA96-48B1-9E34C5E5C727}"/>
                </a:ext>
              </a:extLst>
            </p:cNvPr>
            <p:cNvSpPr/>
            <p:nvPr/>
          </p:nvSpPr>
          <p:spPr>
            <a:xfrm>
              <a:off x="815237" y="1565356"/>
              <a:ext cx="1142051" cy="371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Usage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752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2AED-BEA5-4F2B-A074-01518A8F7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Pandas Library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A3BDF2-C69E-CCE9-E53C-2F8634E7F05F}"/>
              </a:ext>
            </a:extLst>
          </p:cNvPr>
          <p:cNvGrpSpPr/>
          <p:nvPr/>
        </p:nvGrpSpPr>
        <p:grpSpPr>
          <a:xfrm>
            <a:off x="838200" y="1649014"/>
            <a:ext cx="7784321" cy="1779986"/>
            <a:chOff x="652207" y="1565356"/>
            <a:chExt cx="6523860" cy="1494813"/>
          </a:xfrm>
        </p:grpSpPr>
        <p:sp>
          <p:nvSpPr>
            <p:cNvPr id="6" name="Google Shape;2328;p45">
              <a:extLst>
                <a:ext uri="{FF2B5EF4-FFF2-40B4-BE49-F238E27FC236}">
                  <a16:creationId xmlns:a16="http://schemas.microsoft.com/office/drawing/2014/main" id="{11718A2E-3B4B-89A9-A686-5CC2AC7DD952}"/>
                </a:ext>
              </a:extLst>
            </p:cNvPr>
            <p:cNvSpPr/>
            <p:nvPr/>
          </p:nvSpPr>
          <p:spPr>
            <a:xfrm>
              <a:off x="652207" y="1777778"/>
              <a:ext cx="6523860" cy="1282391"/>
            </a:xfrm>
            <a:prstGeom prst="roundRect">
              <a:avLst>
                <a:gd name="adj" fmla="val 0"/>
              </a:avLst>
            </a:prstGeom>
            <a:solidFill>
              <a:srgbClr val="A087C3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data['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Distance_to_the_nearest_MRT_station_km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'] = 	data['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Distance_to_the_nearest_MRT_station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']/1000</a:t>
              </a:r>
            </a:p>
            <a:p>
              <a:pPr lvl="1"/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data.head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()</a:t>
              </a:r>
            </a:p>
          </p:txBody>
        </p:sp>
        <p:sp>
          <p:nvSpPr>
            <p:cNvPr id="7" name="Google Shape;2331;p45">
              <a:extLst>
                <a:ext uri="{FF2B5EF4-FFF2-40B4-BE49-F238E27FC236}">
                  <a16:creationId xmlns:a16="http://schemas.microsoft.com/office/drawing/2014/main" id="{6572CE24-0546-BA96-48B1-9E34C5E5C727}"/>
                </a:ext>
              </a:extLst>
            </p:cNvPr>
            <p:cNvSpPr/>
            <p:nvPr/>
          </p:nvSpPr>
          <p:spPr>
            <a:xfrm>
              <a:off x="815237" y="1565356"/>
              <a:ext cx="1142051" cy="371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Usage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541D919-0996-F813-EAFB-5F7912770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98829"/>
            <a:ext cx="9909156" cy="163101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A67364A-548B-6E23-D8D0-CDA523E627CE}"/>
              </a:ext>
            </a:extLst>
          </p:cNvPr>
          <p:cNvSpPr/>
          <p:nvPr/>
        </p:nvSpPr>
        <p:spPr>
          <a:xfrm>
            <a:off x="7924800" y="3951643"/>
            <a:ext cx="2822556" cy="1578196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88AA02-465E-A15D-D23B-3370A754D0C3}"/>
              </a:ext>
            </a:extLst>
          </p:cNvPr>
          <p:cNvSpPr txBox="1"/>
          <p:nvPr/>
        </p:nvSpPr>
        <p:spPr>
          <a:xfrm>
            <a:off x="8712189" y="3131689"/>
            <a:ext cx="1528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H" dirty="0"/>
              <a:t>New c</a:t>
            </a:r>
            <a:r>
              <a:rPr lang="en-TH" sz="1800" dirty="0"/>
              <a:t>olumns</a:t>
            </a:r>
            <a:endParaRPr lang="en-TH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545CB7-2CD1-26BE-82EC-04C9D37A532B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336078" y="3429000"/>
            <a:ext cx="0" cy="52264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47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2AED-BEA5-4F2B-A074-01518A8F7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Pandas Library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A3BDF2-C69E-CCE9-E53C-2F8634E7F05F}"/>
              </a:ext>
            </a:extLst>
          </p:cNvPr>
          <p:cNvGrpSpPr/>
          <p:nvPr/>
        </p:nvGrpSpPr>
        <p:grpSpPr>
          <a:xfrm>
            <a:off x="838199" y="1649014"/>
            <a:ext cx="8173453" cy="2995174"/>
            <a:chOff x="652206" y="1565356"/>
            <a:chExt cx="6849982" cy="2515315"/>
          </a:xfrm>
        </p:grpSpPr>
        <p:sp>
          <p:nvSpPr>
            <p:cNvPr id="6" name="Google Shape;2328;p45">
              <a:extLst>
                <a:ext uri="{FF2B5EF4-FFF2-40B4-BE49-F238E27FC236}">
                  <a16:creationId xmlns:a16="http://schemas.microsoft.com/office/drawing/2014/main" id="{11718A2E-3B4B-89A9-A686-5CC2AC7DD952}"/>
                </a:ext>
              </a:extLst>
            </p:cNvPr>
            <p:cNvSpPr/>
            <p:nvPr/>
          </p:nvSpPr>
          <p:spPr>
            <a:xfrm>
              <a:off x="652206" y="1777778"/>
              <a:ext cx="6849982" cy="2302893"/>
            </a:xfrm>
            <a:prstGeom prst="roundRect">
              <a:avLst>
                <a:gd name="adj" fmla="val 0"/>
              </a:avLst>
            </a:prstGeom>
            <a:solidFill>
              <a:srgbClr val="A087C3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1"/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data.sum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()</a:t>
              </a:r>
            </a:p>
            <a:p>
              <a:pPr lvl="1"/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data.min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()</a:t>
              </a:r>
            </a:p>
            <a:p>
              <a:pPr lvl="1"/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data.max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()</a:t>
              </a:r>
            </a:p>
            <a:p>
              <a:pPr lvl="1"/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data.idxmin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()</a:t>
              </a:r>
            </a:p>
            <a:p>
              <a:pPr lvl="1"/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data.idxmax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()</a:t>
              </a:r>
            </a:p>
            <a:p>
              <a:pPr lvl="1"/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data.mean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()</a:t>
              </a:r>
            </a:p>
            <a:p>
              <a:pPr lvl="1"/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data.median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()</a:t>
              </a:r>
            </a:p>
            <a:p>
              <a:pPr lvl="1"/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data.describe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()</a:t>
              </a:r>
            </a:p>
          </p:txBody>
        </p:sp>
        <p:sp>
          <p:nvSpPr>
            <p:cNvPr id="7" name="Google Shape;2331;p45">
              <a:extLst>
                <a:ext uri="{FF2B5EF4-FFF2-40B4-BE49-F238E27FC236}">
                  <a16:creationId xmlns:a16="http://schemas.microsoft.com/office/drawing/2014/main" id="{6572CE24-0546-BA96-48B1-9E34C5E5C727}"/>
                </a:ext>
              </a:extLst>
            </p:cNvPr>
            <p:cNvSpPr/>
            <p:nvPr/>
          </p:nvSpPr>
          <p:spPr>
            <a:xfrm>
              <a:off x="815237" y="1565356"/>
              <a:ext cx="1142051" cy="371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Usage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22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2AED-BEA5-4F2B-A074-01518A8F7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Pandas Library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A3BDF2-C69E-CCE9-E53C-2F8634E7F05F}"/>
              </a:ext>
            </a:extLst>
          </p:cNvPr>
          <p:cNvGrpSpPr/>
          <p:nvPr/>
        </p:nvGrpSpPr>
        <p:grpSpPr>
          <a:xfrm>
            <a:off x="838199" y="1649014"/>
            <a:ext cx="8173453" cy="2189060"/>
            <a:chOff x="652206" y="1565356"/>
            <a:chExt cx="6849982" cy="2515315"/>
          </a:xfrm>
        </p:grpSpPr>
        <p:sp>
          <p:nvSpPr>
            <p:cNvPr id="6" name="Google Shape;2328;p45">
              <a:extLst>
                <a:ext uri="{FF2B5EF4-FFF2-40B4-BE49-F238E27FC236}">
                  <a16:creationId xmlns:a16="http://schemas.microsoft.com/office/drawing/2014/main" id="{11718A2E-3B4B-89A9-A686-5CC2AC7DD952}"/>
                </a:ext>
              </a:extLst>
            </p:cNvPr>
            <p:cNvSpPr/>
            <p:nvPr/>
          </p:nvSpPr>
          <p:spPr>
            <a:xfrm>
              <a:off x="652206" y="1777778"/>
              <a:ext cx="6849982" cy="2302893"/>
            </a:xfrm>
            <a:prstGeom prst="roundRect">
              <a:avLst>
                <a:gd name="adj" fmla="val 0"/>
              </a:avLst>
            </a:prstGeom>
            <a:solidFill>
              <a:srgbClr val="A087C3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for index, row in 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data.iterrows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():</a:t>
              </a: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 	print(row["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House_age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"])</a:t>
              </a: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	print(row["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Distance_to_the_nearest_MRT_station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"])</a:t>
              </a:r>
            </a:p>
            <a:p>
              <a:pPr lvl="1"/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	print(row["</a:t>
              </a:r>
              <a:r>
                <a:rPr lang="en-US" sz="1600" dirty="0" err="1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Number_of_convenience_stores</a:t>
              </a:r>
              <a:r>
                <a:rPr lang="en-US" sz="1600" dirty="0">
                  <a:latin typeface="Hack" panose="020B0609030202020204" pitchFamily="49" charset="0"/>
                  <a:ea typeface="Hack" panose="020B0609030202020204" pitchFamily="49" charset="0"/>
                  <a:cs typeface="Hack" panose="020B0609030202020204" pitchFamily="49" charset="0"/>
                </a:rPr>
                <a:t>"])</a:t>
              </a:r>
            </a:p>
          </p:txBody>
        </p:sp>
        <p:sp>
          <p:nvSpPr>
            <p:cNvPr id="7" name="Google Shape;2331;p45">
              <a:extLst>
                <a:ext uri="{FF2B5EF4-FFF2-40B4-BE49-F238E27FC236}">
                  <a16:creationId xmlns:a16="http://schemas.microsoft.com/office/drawing/2014/main" id="{6572CE24-0546-BA96-48B1-9E34C5E5C727}"/>
                </a:ext>
              </a:extLst>
            </p:cNvPr>
            <p:cNvSpPr/>
            <p:nvPr/>
          </p:nvSpPr>
          <p:spPr>
            <a:xfrm>
              <a:off x="815237" y="1565356"/>
              <a:ext cx="1142051" cy="3714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Usage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793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F38A-CC27-32EE-7D75-8AEF453FC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Build ML Model for Regression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275371-31E9-1B63-A7BA-53556F3DF341}"/>
              </a:ext>
            </a:extLst>
          </p:cNvPr>
          <p:cNvGrpSpPr/>
          <p:nvPr/>
        </p:nvGrpSpPr>
        <p:grpSpPr>
          <a:xfrm>
            <a:off x="7622857" y="1478767"/>
            <a:ext cx="2066925" cy="597737"/>
            <a:chOff x="652211" y="1777779"/>
            <a:chExt cx="2066925" cy="854075"/>
          </a:xfrm>
        </p:grpSpPr>
        <p:sp>
          <p:nvSpPr>
            <p:cNvPr id="19" name="Google Shape;2328;p45">
              <a:extLst>
                <a:ext uri="{FF2B5EF4-FFF2-40B4-BE49-F238E27FC236}">
                  <a16:creationId xmlns:a16="http://schemas.microsoft.com/office/drawing/2014/main" id="{0B472467-36AD-417D-E4A4-424134C038F3}"/>
                </a:ext>
              </a:extLst>
            </p:cNvPr>
            <p:cNvSpPr/>
            <p:nvPr/>
          </p:nvSpPr>
          <p:spPr>
            <a:xfrm>
              <a:off x="652211" y="1777779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rgbClr val="A087C3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3" name="Google Shape;2332;p45">
              <a:extLst>
                <a:ext uri="{FF2B5EF4-FFF2-40B4-BE49-F238E27FC236}">
                  <a16:creationId xmlns:a16="http://schemas.microsoft.com/office/drawing/2014/main" id="{962638BC-4342-7EBB-AE0C-374D54BBE06F}"/>
                </a:ext>
              </a:extLst>
            </p:cNvPr>
            <p:cNvSpPr txBox="1"/>
            <p:nvPr/>
          </p:nvSpPr>
          <p:spPr>
            <a:xfrm>
              <a:off x="661736" y="205648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Load data</a:t>
              </a:r>
              <a:endParaRPr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317C48-ABF1-A9C8-1CF4-05F38F038595}"/>
              </a:ext>
            </a:extLst>
          </p:cNvPr>
          <p:cNvGrpSpPr/>
          <p:nvPr/>
        </p:nvGrpSpPr>
        <p:grpSpPr>
          <a:xfrm>
            <a:off x="7622857" y="2394141"/>
            <a:ext cx="2066925" cy="597737"/>
            <a:chOff x="1921661" y="3243751"/>
            <a:chExt cx="2066925" cy="854075"/>
          </a:xfrm>
        </p:grpSpPr>
        <p:sp>
          <p:nvSpPr>
            <p:cNvPr id="25" name="Google Shape;2328;p45">
              <a:extLst>
                <a:ext uri="{FF2B5EF4-FFF2-40B4-BE49-F238E27FC236}">
                  <a16:creationId xmlns:a16="http://schemas.microsoft.com/office/drawing/2014/main" id="{1C18CEE9-5F53-8C42-47E8-85F79A28AD77}"/>
                </a:ext>
              </a:extLst>
            </p:cNvPr>
            <p:cNvSpPr/>
            <p:nvPr/>
          </p:nvSpPr>
          <p:spPr>
            <a:xfrm>
              <a:off x="1921661" y="3243751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rgbClr val="A087C3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8" name="Google Shape;2332;p45">
              <a:extLst>
                <a:ext uri="{FF2B5EF4-FFF2-40B4-BE49-F238E27FC236}">
                  <a16:creationId xmlns:a16="http://schemas.microsoft.com/office/drawing/2014/main" id="{919FA4D3-A756-703C-20E3-9CB5B5B1BE27}"/>
                </a:ext>
              </a:extLst>
            </p:cNvPr>
            <p:cNvSpPr txBox="1"/>
            <p:nvPr/>
          </p:nvSpPr>
          <p:spPr>
            <a:xfrm>
              <a:off x="1931186" y="351042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Prepare data</a:t>
              </a:r>
              <a:endParaRPr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54" name="Google Shape;2042;p39">
            <a:extLst>
              <a:ext uri="{FF2B5EF4-FFF2-40B4-BE49-F238E27FC236}">
                <a16:creationId xmlns:a16="http://schemas.microsoft.com/office/drawing/2014/main" id="{7FAF71D3-4815-060E-DED2-3E43DF80D190}"/>
              </a:ext>
            </a:extLst>
          </p:cNvPr>
          <p:cNvCxnSpPr>
            <a:cxnSpLocks/>
          </p:cNvCxnSpPr>
          <p:nvPr/>
        </p:nvCxnSpPr>
        <p:spPr>
          <a:xfrm>
            <a:off x="8651557" y="2076504"/>
            <a:ext cx="0" cy="31763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Google Shape;2042;p39">
            <a:extLst>
              <a:ext uri="{FF2B5EF4-FFF2-40B4-BE49-F238E27FC236}">
                <a16:creationId xmlns:a16="http://schemas.microsoft.com/office/drawing/2014/main" id="{F654A345-ED92-2250-ABB4-8DC7EE2F319A}"/>
              </a:ext>
            </a:extLst>
          </p:cNvPr>
          <p:cNvCxnSpPr>
            <a:cxnSpLocks/>
            <a:stCxn id="25" idx="2"/>
            <a:endCxn id="14" idx="0"/>
          </p:cNvCxnSpPr>
          <p:nvPr/>
        </p:nvCxnSpPr>
        <p:spPr>
          <a:xfrm flipH="1">
            <a:off x="7222301" y="2991878"/>
            <a:ext cx="1429256" cy="8888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6559163-B5EB-CEC6-5DC1-6C19D02B5B87}"/>
              </a:ext>
            </a:extLst>
          </p:cNvPr>
          <p:cNvGrpSpPr/>
          <p:nvPr/>
        </p:nvGrpSpPr>
        <p:grpSpPr>
          <a:xfrm>
            <a:off x="6193601" y="4802000"/>
            <a:ext cx="2066925" cy="597737"/>
            <a:chOff x="1921661" y="3243751"/>
            <a:chExt cx="2066925" cy="854075"/>
          </a:xfrm>
        </p:grpSpPr>
        <p:sp>
          <p:nvSpPr>
            <p:cNvPr id="5" name="Google Shape;2328;p45">
              <a:extLst>
                <a:ext uri="{FF2B5EF4-FFF2-40B4-BE49-F238E27FC236}">
                  <a16:creationId xmlns:a16="http://schemas.microsoft.com/office/drawing/2014/main" id="{F97F1E10-8225-08C3-8907-44B49BFFB37E}"/>
                </a:ext>
              </a:extLst>
            </p:cNvPr>
            <p:cNvSpPr/>
            <p:nvPr/>
          </p:nvSpPr>
          <p:spPr>
            <a:xfrm>
              <a:off x="1921661" y="3243751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rgbClr val="A087C3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6" name="Google Shape;2332;p45">
              <a:extLst>
                <a:ext uri="{FF2B5EF4-FFF2-40B4-BE49-F238E27FC236}">
                  <a16:creationId xmlns:a16="http://schemas.microsoft.com/office/drawing/2014/main" id="{B58A9E21-0009-34BB-8D49-4DE041950107}"/>
                </a:ext>
              </a:extLst>
            </p:cNvPr>
            <p:cNvSpPr txBox="1"/>
            <p:nvPr/>
          </p:nvSpPr>
          <p:spPr>
            <a:xfrm>
              <a:off x="1931186" y="351042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 Training</a:t>
              </a:r>
              <a:endParaRPr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489D689-B6DC-671A-56A5-89EB3CF74E9A}"/>
              </a:ext>
            </a:extLst>
          </p:cNvPr>
          <p:cNvSpPr/>
          <p:nvPr/>
        </p:nvSpPr>
        <p:spPr>
          <a:xfrm>
            <a:off x="5721205" y="3048441"/>
            <a:ext cx="1679867" cy="579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100" dirty="0">
                <a:latin typeface="Roboto" panose="02000000000000000000" pitchFamily="2" charset="0"/>
                <a:ea typeface="Roboto" panose="02000000000000000000" pitchFamily="2" charset="0"/>
              </a:rPr>
              <a:t>Training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A0127-B6DA-5A0A-3F76-464FF6DC1F5B}"/>
              </a:ext>
            </a:extLst>
          </p:cNvPr>
          <p:cNvSpPr/>
          <p:nvPr/>
        </p:nvSpPr>
        <p:spPr>
          <a:xfrm>
            <a:off x="9973882" y="3067666"/>
            <a:ext cx="952294" cy="5791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Test</a:t>
            </a:r>
            <a:r>
              <a:rPr lang="en-TH" sz="1100" dirty="0">
                <a:latin typeface="Roboto" panose="02000000000000000000" pitchFamily="2" charset="0"/>
                <a:ea typeface="Roboto" panose="02000000000000000000" pitchFamily="2" charset="0"/>
              </a:rPr>
              <a:t> Set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4E0A9BC-CB5F-5B98-AC54-F28DF5939A8C}"/>
              </a:ext>
            </a:extLst>
          </p:cNvPr>
          <p:cNvGrpSpPr/>
          <p:nvPr/>
        </p:nvGrpSpPr>
        <p:grpSpPr>
          <a:xfrm>
            <a:off x="9020773" y="3880702"/>
            <a:ext cx="2066925" cy="597737"/>
            <a:chOff x="1921661" y="3243751"/>
            <a:chExt cx="2066925" cy="854075"/>
          </a:xfrm>
        </p:grpSpPr>
        <p:sp>
          <p:nvSpPr>
            <p:cNvPr id="11" name="Google Shape;2328;p45">
              <a:extLst>
                <a:ext uri="{FF2B5EF4-FFF2-40B4-BE49-F238E27FC236}">
                  <a16:creationId xmlns:a16="http://schemas.microsoft.com/office/drawing/2014/main" id="{363BE996-9145-7EC0-C7C2-610596BF712E}"/>
                </a:ext>
              </a:extLst>
            </p:cNvPr>
            <p:cNvSpPr/>
            <p:nvPr/>
          </p:nvSpPr>
          <p:spPr>
            <a:xfrm>
              <a:off x="1921661" y="3243751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rgbClr val="A087C3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" name="Google Shape;2332;p45">
              <a:extLst>
                <a:ext uri="{FF2B5EF4-FFF2-40B4-BE49-F238E27FC236}">
                  <a16:creationId xmlns:a16="http://schemas.microsoft.com/office/drawing/2014/main" id="{488DB418-441F-CDF9-B6C0-21D35FE636E1}"/>
                </a:ext>
              </a:extLst>
            </p:cNvPr>
            <p:cNvSpPr txBox="1"/>
            <p:nvPr/>
          </p:nvSpPr>
          <p:spPr>
            <a:xfrm>
              <a:off x="1931186" y="351042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 Engineering</a:t>
              </a:r>
              <a:endParaRPr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36F703-19BC-9F4B-A8AE-9810D00C720F}"/>
              </a:ext>
            </a:extLst>
          </p:cNvPr>
          <p:cNvGrpSpPr/>
          <p:nvPr/>
        </p:nvGrpSpPr>
        <p:grpSpPr>
          <a:xfrm>
            <a:off x="6193601" y="3880702"/>
            <a:ext cx="2066925" cy="597737"/>
            <a:chOff x="1921661" y="3243751"/>
            <a:chExt cx="2066925" cy="854075"/>
          </a:xfrm>
        </p:grpSpPr>
        <p:sp>
          <p:nvSpPr>
            <p:cNvPr id="14" name="Google Shape;2328;p45">
              <a:extLst>
                <a:ext uri="{FF2B5EF4-FFF2-40B4-BE49-F238E27FC236}">
                  <a16:creationId xmlns:a16="http://schemas.microsoft.com/office/drawing/2014/main" id="{C4FEDB82-A563-4BAE-963A-410361581AAB}"/>
                </a:ext>
              </a:extLst>
            </p:cNvPr>
            <p:cNvSpPr/>
            <p:nvPr/>
          </p:nvSpPr>
          <p:spPr>
            <a:xfrm>
              <a:off x="1921661" y="3243751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rgbClr val="A087C3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5" name="Google Shape;2332;p45">
              <a:extLst>
                <a:ext uri="{FF2B5EF4-FFF2-40B4-BE49-F238E27FC236}">
                  <a16:creationId xmlns:a16="http://schemas.microsoft.com/office/drawing/2014/main" id="{630F83A6-6243-181C-8693-715B0A64E05D}"/>
                </a:ext>
              </a:extLst>
            </p:cNvPr>
            <p:cNvSpPr txBox="1"/>
            <p:nvPr/>
          </p:nvSpPr>
          <p:spPr>
            <a:xfrm>
              <a:off x="1931186" y="351042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 Engineering</a:t>
              </a:r>
              <a:endParaRPr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38CAAA-4E77-D9A3-9C0A-99614FD9CA76}"/>
              </a:ext>
            </a:extLst>
          </p:cNvPr>
          <p:cNvGrpSpPr/>
          <p:nvPr/>
        </p:nvGrpSpPr>
        <p:grpSpPr>
          <a:xfrm>
            <a:off x="9020773" y="5680951"/>
            <a:ext cx="2066925" cy="597737"/>
            <a:chOff x="1921661" y="3243751"/>
            <a:chExt cx="2066925" cy="854075"/>
          </a:xfrm>
        </p:grpSpPr>
        <p:sp>
          <p:nvSpPr>
            <p:cNvPr id="17" name="Google Shape;2328;p45">
              <a:extLst>
                <a:ext uri="{FF2B5EF4-FFF2-40B4-BE49-F238E27FC236}">
                  <a16:creationId xmlns:a16="http://schemas.microsoft.com/office/drawing/2014/main" id="{FB2DB608-59A9-364E-11F8-497C99DD23F5}"/>
                </a:ext>
              </a:extLst>
            </p:cNvPr>
            <p:cNvSpPr/>
            <p:nvPr/>
          </p:nvSpPr>
          <p:spPr>
            <a:xfrm>
              <a:off x="1921661" y="3243751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rgbClr val="A087C3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8" name="Google Shape;2332;p45">
              <a:extLst>
                <a:ext uri="{FF2B5EF4-FFF2-40B4-BE49-F238E27FC236}">
                  <a16:creationId xmlns:a16="http://schemas.microsoft.com/office/drawing/2014/main" id="{BC0054AE-CB15-204E-0044-A8769FB64FE1}"/>
                </a:ext>
              </a:extLst>
            </p:cNvPr>
            <p:cNvSpPr txBox="1"/>
            <p:nvPr/>
          </p:nvSpPr>
          <p:spPr>
            <a:xfrm>
              <a:off x="1931186" y="351042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Evaluation</a:t>
              </a:r>
              <a:endParaRPr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B50A81A-12FE-4983-6893-84488D51F1CB}"/>
              </a:ext>
            </a:extLst>
          </p:cNvPr>
          <p:cNvGrpSpPr/>
          <p:nvPr/>
        </p:nvGrpSpPr>
        <p:grpSpPr>
          <a:xfrm>
            <a:off x="9020773" y="4802000"/>
            <a:ext cx="2066925" cy="597737"/>
            <a:chOff x="1921661" y="3243751"/>
            <a:chExt cx="2066925" cy="854075"/>
          </a:xfrm>
        </p:grpSpPr>
        <p:sp>
          <p:nvSpPr>
            <p:cNvPr id="21" name="Google Shape;2328;p45">
              <a:extLst>
                <a:ext uri="{FF2B5EF4-FFF2-40B4-BE49-F238E27FC236}">
                  <a16:creationId xmlns:a16="http://schemas.microsoft.com/office/drawing/2014/main" id="{D7EA3B13-92B7-4C64-AF84-CBA7555BF2EC}"/>
                </a:ext>
              </a:extLst>
            </p:cNvPr>
            <p:cNvSpPr/>
            <p:nvPr/>
          </p:nvSpPr>
          <p:spPr>
            <a:xfrm>
              <a:off x="1921661" y="3243751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rgbClr val="A087C3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2" name="Google Shape;2332;p45">
              <a:extLst>
                <a:ext uri="{FF2B5EF4-FFF2-40B4-BE49-F238E27FC236}">
                  <a16:creationId xmlns:a16="http://schemas.microsoft.com/office/drawing/2014/main" id="{7A20D640-CF21-4CDE-FBDB-530D00D29FFD}"/>
                </a:ext>
              </a:extLst>
            </p:cNvPr>
            <p:cNvSpPr txBox="1"/>
            <p:nvPr/>
          </p:nvSpPr>
          <p:spPr>
            <a:xfrm>
              <a:off x="1931186" y="351042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Inference</a:t>
              </a:r>
              <a:endParaRPr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27" name="Google Shape;2042;p39">
            <a:extLst>
              <a:ext uri="{FF2B5EF4-FFF2-40B4-BE49-F238E27FC236}">
                <a16:creationId xmlns:a16="http://schemas.microsoft.com/office/drawing/2014/main" id="{933BE6D2-E253-54F6-9499-95A1C075916B}"/>
              </a:ext>
            </a:extLst>
          </p:cNvPr>
          <p:cNvCxnSpPr>
            <a:cxnSpLocks/>
            <a:stCxn id="25" idx="2"/>
            <a:endCxn id="11" idx="0"/>
          </p:cNvCxnSpPr>
          <p:nvPr/>
        </p:nvCxnSpPr>
        <p:spPr>
          <a:xfrm>
            <a:off x="8651557" y="2991878"/>
            <a:ext cx="1397916" cy="8888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" name="Google Shape;2042;p39">
            <a:extLst>
              <a:ext uri="{FF2B5EF4-FFF2-40B4-BE49-F238E27FC236}">
                <a16:creationId xmlns:a16="http://schemas.microsoft.com/office/drawing/2014/main" id="{469DD4B6-7675-687D-DF67-655FFABC09B3}"/>
              </a:ext>
            </a:extLst>
          </p:cNvPr>
          <p:cNvCxnSpPr>
            <a:cxnSpLocks/>
          </p:cNvCxnSpPr>
          <p:nvPr/>
        </p:nvCxnSpPr>
        <p:spPr>
          <a:xfrm>
            <a:off x="7222301" y="4477904"/>
            <a:ext cx="0" cy="33814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Google Shape;2042;p39">
            <a:extLst>
              <a:ext uri="{FF2B5EF4-FFF2-40B4-BE49-F238E27FC236}">
                <a16:creationId xmlns:a16="http://schemas.microsoft.com/office/drawing/2014/main" id="{2806EE26-CB0C-C709-26C6-BB662031A6DC}"/>
              </a:ext>
            </a:extLst>
          </p:cNvPr>
          <p:cNvCxnSpPr>
            <a:cxnSpLocks/>
            <a:stCxn id="11" idx="2"/>
            <a:endCxn id="21" idx="0"/>
          </p:cNvCxnSpPr>
          <p:nvPr/>
        </p:nvCxnSpPr>
        <p:spPr>
          <a:xfrm>
            <a:off x="10049473" y="4478439"/>
            <a:ext cx="0" cy="32356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2042;p39">
            <a:extLst>
              <a:ext uri="{FF2B5EF4-FFF2-40B4-BE49-F238E27FC236}">
                <a16:creationId xmlns:a16="http://schemas.microsoft.com/office/drawing/2014/main" id="{5508BE23-AAA8-6485-9528-A74F7A1E63E7}"/>
              </a:ext>
            </a:extLst>
          </p:cNvPr>
          <p:cNvCxnSpPr>
            <a:cxnSpLocks/>
            <a:stCxn id="21" idx="2"/>
            <a:endCxn id="17" idx="0"/>
          </p:cNvCxnSpPr>
          <p:nvPr/>
        </p:nvCxnSpPr>
        <p:spPr>
          <a:xfrm>
            <a:off x="10049473" y="5399737"/>
            <a:ext cx="0" cy="28121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" name="Google Shape;2042;p39">
            <a:extLst>
              <a:ext uri="{FF2B5EF4-FFF2-40B4-BE49-F238E27FC236}">
                <a16:creationId xmlns:a16="http://schemas.microsoft.com/office/drawing/2014/main" id="{F84C1AF9-B9AA-FCB7-B7D0-8EA5AAB059ED}"/>
              </a:ext>
            </a:extLst>
          </p:cNvPr>
          <p:cNvCxnSpPr>
            <a:cxnSpLocks/>
          </p:cNvCxnSpPr>
          <p:nvPr/>
        </p:nvCxnSpPr>
        <p:spPr>
          <a:xfrm>
            <a:off x="8260526" y="4179036"/>
            <a:ext cx="769772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63" name="Google Shape;2042;p39">
            <a:extLst>
              <a:ext uri="{FF2B5EF4-FFF2-40B4-BE49-F238E27FC236}">
                <a16:creationId xmlns:a16="http://schemas.microsoft.com/office/drawing/2014/main" id="{B068AED2-ED21-383A-B0FF-F68594EE10A0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8260526" y="5104743"/>
            <a:ext cx="769772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ysDot"/>
            <a:round/>
            <a:headEnd type="none" w="med" len="med"/>
            <a:tailEnd type="triangle" w="med" len="med"/>
          </a:ln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ADF0913-A5A3-70B2-10D5-83E79BDB401B}"/>
              </a:ext>
            </a:extLst>
          </p:cNvPr>
          <p:cNvSpPr txBox="1"/>
          <p:nvPr/>
        </p:nvSpPr>
        <p:spPr>
          <a:xfrm>
            <a:off x="7905910" y="3920447"/>
            <a:ext cx="14551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Parameters</a:t>
            </a:r>
            <a:endParaRPr lang="en-TH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E894E5B-CF85-D78F-3316-37CA8052B2EF}"/>
              </a:ext>
            </a:extLst>
          </p:cNvPr>
          <p:cNvSpPr txBox="1"/>
          <p:nvPr/>
        </p:nvSpPr>
        <p:spPr>
          <a:xfrm>
            <a:off x="7895398" y="4854376"/>
            <a:ext cx="14551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Model</a:t>
            </a:r>
            <a:endParaRPr lang="en-TH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B74E2-D745-BBCD-6D30-531E6086781F}"/>
              </a:ext>
            </a:extLst>
          </p:cNvPr>
          <p:cNvSpPr txBox="1"/>
          <p:nvPr/>
        </p:nvSpPr>
        <p:spPr>
          <a:xfrm>
            <a:off x="7895397" y="1171543"/>
            <a:ext cx="14551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Real_Estate.csv</a:t>
            </a:r>
            <a:endParaRPr lang="en-TH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2FE061-0491-EB35-160D-DFF2002E9A0B}"/>
              </a:ext>
            </a:extLst>
          </p:cNvPr>
          <p:cNvSpPr txBox="1"/>
          <p:nvPr/>
        </p:nvSpPr>
        <p:spPr>
          <a:xfrm>
            <a:off x="4476455" y="4051006"/>
            <a:ext cx="16798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Standardize data</a:t>
            </a:r>
            <a:endParaRPr lang="en-TH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5E40BA-8DA3-5C87-B792-A26EB0E302DE}"/>
              </a:ext>
            </a:extLst>
          </p:cNvPr>
          <p:cNvSpPr txBox="1"/>
          <p:nvPr/>
        </p:nvSpPr>
        <p:spPr>
          <a:xfrm>
            <a:off x="3242664" y="4985181"/>
            <a:ext cx="29604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Use Linear Regression</a:t>
            </a:r>
            <a:endParaRPr lang="en-TH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6C5C92D-B51D-584A-2BD5-9C71985EBDBF}"/>
                  </a:ext>
                </a:extLst>
              </p:cNvPr>
              <p:cNvSpPr txBox="1"/>
              <p:nvPr/>
            </p:nvSpPr>
            <p:spPr>
              <a:xfrm>
                <a:off x="619034" y="1171543"/>
                <a:ext cx="4440008" cy="226812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Dataset: Real Estate</a:t>
                </a:r>
                <a:endParaRPr lang="th-TH" sz="1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r>
                  <a:rPr lang="en-US" sz="14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Independent variables: </a:t>
                </a:r>
              </a:p>
              <a:p>
                <a:r>
                  <a:rPr lang="en-US" sz="14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	</a:t>
                </a:r>
                <a:r>
                  <a:rPr lang="en-US" sz="14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House_age</a:t>
                </a:r>
                <a:r>
                  <a:rPr lang="en-US" sz="14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	</a:t>
                </a:r>
                <a:r>
                  <a:rPr lang="en-US" sz="14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Distance_to_the_nearest_MRT_station</a:t>
                </a:r>
                <a:r>
                  <a:rPr lang="en-US" sz="14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	</a:t>
                </a:r>
                <a:r>
                  <a:rPr lang="en-US" sz="14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Number_of_convenience_stores</a:t>
                </a:r>
                <a:endParaRPr lang="en-US" sz="1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r>
                  <a:rPr lang="en-US" sz="14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Dependent variable: </a:t>
                </a:r>
                <a:r>
                  <a:rPr lang="en-US" sz="1400" dirty="0" err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House_price</a:t>
                </a:r>
                <a:endParaRPr lang="en-US" sz="1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r>
                  <a:rPr lang="en-US" sz="14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Model: Linear regression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𝐻𝑜𝑢𝑠𝑒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 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𝑝𝑟𝑖𝑐𝑒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m:t>0</m:t>
                          </m:r>
                        </m:sub>
                      </m:sSub>
                      <m:r>
                        <a:rPr lang="en-US" sz="1400" i="1" dirty="0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×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𝐻𝑜𝑢𝑠𝑒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 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𝑎𝑔𝑒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	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×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𝐷𝑖𝑠𝑡𝑎𝑛𝑐𝑒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 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𝑡𝑜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 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𝑡h𝑒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 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𝑛𝑒𝑎𝑟𝑒𝑠𝑡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 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𝑀𝑅𝑇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 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𝑠𝑡𝑎𝑡𝑖𝑜𝑛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+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	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m:t>𝛽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×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𝑁𝑢𝑚𝑏𝑒𝑟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 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𝑜𝑓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 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𝑐𝑜𝑛𝑣𝑒𝑛𝑖𝑒𝑛𝑐𝑒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 </m:t>
                      </m:r>
                      <m:r>
                        <a:rPr lang="en-US" sz="1400" i="1" dirty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𝑠𝑡𝑜𝑟𝑒𝑠</m:t>
                      </m:r>
                    </m:oMath>
                  </m:oMathPara>
                </a14:m>
                <a:endParaRPr lang="en-TH" sz="1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6C5C92D-B51D-584A-2BD5-9C71985EB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4" y="1171543"/>
                <a:ext cx="4440008" cy="2268121"/>
              </a:xfrm>
              <a:prstGeom prst="rect">
                <a:avLst/>
              </a:prstGeom>
              <a:blipFill>
                <a:blip r:embed="rId2"/>
                <a:stretch>
                  <a:fillRect l="-285" b="-552"/>
                </a:stretch>
              </a:blipFill>
            </p:spPr>
            <p:txBody>
              <a:bodyPr/>
              <a:lstStyle/>
              <a:p>
                <a:r>
                  <a:rPr lang="en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945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D8EDD-6BDC-AAF3-D8D6-4D2BCC028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4AF1DE6-DE20-1B04-B5CF-D00A3058F31C}"/>
              </a:ext>
            </a:extLst>
          </p:cNvPr>
          <p:cNvGrpSpPr/>
          <p:nvPr/>
        </p:nvGrpSpPr>
        <p:grpSpPr>
          <a:xfrm>
            <a:off x="3146402" y="1516097"/>
            <a:ext cx="2066925" cy="597737"/>
            <a:chOff x="652211" y="1777779"/>
            <a:chExt cx="2066925" cy="854075"/>
          </a:xfrm>
        </p:grpSpPr>
        <p:sp>
          <p:nvSpPr>
            <p:cNvPr id="19" name="Google Shape;2328;p45">
              <a:extLst>
                <a:ext uri="{FF2B5EF4-FFF2-40B4-BE49-F238E27FC236}">
                  <a16:creationId xmlns:a16="http://schemas.microsoft.com/office/drawing/2014/main" id="{9A387D90-41BB-BD56-6DFE-36892C94DD03}"/>
                </a:ext>
              </a:extLst>
            </p:cNvPr>
            <p:cNvSpPr/>
            <p:nvPr/>
          </p:nvSpPr>
          <p:spPr>
            <a:xfrm>
              <a:off x="652211" y="1777779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rgbClr val="A087C3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3" name="Google Shape;2332;p45">
              <a:extLst>
                <a:ext uri="{FF2B5EF4-FFF2-40B4-BE49-F238E27FC236}">
                  <a16:creationId xmlns:a16="http://schemas.microsoft.com/office/drawing/2014/main" id="{25A0D7E2-55AB-70D2-51B7-2986267882FC}"/>
                </a:ext>
              </a:extLst>
            </p:cNvPr>
            <p:cNvSpPr txBox="1"/>
            <p:nvPr/>
          </p:nvSpPr>
          <p:spPr>
            <a:xfrm>
              <a:off x="661736" y="205648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Load data</a:t>
              </a:r>
              <a:endParaRPr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AF3676-175E-16FA-2473-584796B55C65}"/>
              </a:ext>
            </a:extLst>
          </p:cNvPr>
          <p:cNvGrpSpPr/>
          <p:nvPr/>
        </p:nvGrpSpPr>
        <p:grpSpPr>
          <a:xfrm>
            <a:off x="3146402" y="2431471"/>
            <a:ext cx="2066925" cy="597737"/>
            <a:chOff x="1921661" y="3243751"/>
            <a:chExt cx="2066925" cy="854075"/>
          </a:xfrm>
        </p:grpSpPr>
        <p:sp>
          <p:nvSpPr>
            <p:cNvPr id="25" name="Google Shape;2328;p45">
              <a:extLst>
                <a:ext uri="{FF2B5EF4-FFF2-40B4-BE49-F238E27FC236}">
                  <a16:creationId xmlns:a16="http://schemas.microsoft.com/office/drawing/2014/main" id="{39590E2C-46BB-9556-2231-4F9D8CFF70EB}"/>
                </a:ext>
              </a:extLst>
            </p:cNvPr>
            <p:cNvSpPr/>
            <p:nvPr/>
          </p:nvSpPr>
          <p:spPr>
            <a:xfrm>
              <a:off x="1921661" y="3243751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rgbClr val="A087C3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8" name="Google Shape;2332;p45">
              <a:extLst>
                <a:ext uri="{FF2B5EF4-FFF2-40B4-BE49-F238E27FC236}">
                  <a16:creationId xmlns:a16="http://schemas.microsoft.com/office/drawing/2014/main" id="{FB19C2C4-C0F7-E367-BCDB-D6DF7FD39C83}"/>
                </a:ext>
              </a:extLst>
            </p:cNvPr>
            <p:cNvSpPr txBox="1"/>
            <p:nvPr/>
          </p:nvSpPr>
          <p:spPr>
            <a:xfrm>
              <a:off x="1931186" y="351042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Prepare data</a:t>
              </a:r>
              <a:endParaRPr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54" name="Google Shape;2042;p39">
            <a:extLst>
              <a:ext uri="{FF2B5EF4-FFF2-40B4-BE49-F238E27FC236}">
                <a16:creationId xmlns:a16="http://schemas.microsoft.com/office/drawing/2014/main" id="{13DAB509-EF5C-5288-B3CF-76C33F972610}"/>
              </a:ext>
            </a:extLst>
          </p:cNvPr>
          <p:cNvCxnSpPr>
            <a:cxnSpLocks/>
          </p:cNvCxnSpPr>
          <p:nvPr/>
        </p:nvCxnSpPr>
        <p:spPr>
          <a:xfrm>
            <a:off x="4175102" y="2113834"/>
            <a:ext cx="0" cy="31763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Google Shape;2042;p39">
            <a:extLst>
              <a:ext uri="{FF2B5EF4-FFF2-40B4-BE49-F238E27FC236}">
                <a16:creationId xmlns:a16="http://schemas.microsoft.com/office/drawing/2014/main" id="{19567DCC-46AF-E069-5D68-9610E07F440F}"/>
              </a:ext>
            </a:extLst>
          </p:cNvPr>
          <p:cNvCxnSpPr>
            <a:cxnSpLocks/>
            <a:stCxn id="25" idx="2"/>
            <a:endCxn id="14" idx="0"/>
          </p:cNvCxnSpPr>
          <p:nvPr/>
        </p:nvCxnSpPr>
        <p:spPr>
          <a:xfrm flipH="1">
            <a:off x="2745846" y="3029208"/>
            <a:ext cx="1429256" cy="8888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233EAA1-EA3A-D8EE-B8DC-37F85CA3A106}"/>
              </a:ext>
            </a:extLst>
          </p:cNvPr>
          <p:cNvGrpSpPr/>
          <p:nvPr/>
        </p:nvGrpSpPr>
        <p:grpSpPr>
          <a:xfrm>
            <a:off x="1717146" y="4839330"/>
            <a:ext cx="2066925" cy="597737"/>
            <a:chOff x="1921661" y="3243751"/>
            <a:chExt cx="2066925" cy="854075"/>
          </a:xfrm>
        </p:grpSpPr>
        <p:sp>
          <p:nvSpPr>
            <p:cNvPr id="5" name="Google Shape;2328;p45">
              <a:extLst>
                <a:ext uri="{FF2B5EF4-FFF2-40B4-BE49-F238E27FC236}">
                  <a16:creationId xmlns:a16="http://schemas.microsoft.com/office/drawing/2014/main" id="{3D1D36F7-6C55-341D-1B6B-11FF291CBA7F}"/>
                </a:ext>
              </a:extLst>
            </p:cNvPr>
            <p:cNvSpPr/>
            <p:nvPr/>
          </p:nvSpPr>
          <p:spPr>
            <a:xfrm>
              <a:off x="1921661" y="3243751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rgbClr val="A087C3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6" name="Google Shape;2332;p45">
              <a:extLst>
                <a:ext uri="{FF2B5EF4-FFF2-40B4-BE49-F238E27FC236}">
                  <a16:creationId xmlns:a16="http://schemas.microsoft.com/office/drawing/2014/main" id="{6E39D0D7-FDC7-0475-61E8-752515BDAEDA}"/>
                </a:ext>
              </a:extLst>
            </p:cNvPr>
            <p:cNvSpPr txBox="1"/>
            <p:nvPr/>
          </p:nvSpPr>
          <p:spPr>
            <a:xfrm>
              <a:off x="1931186" y="351042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 Training</a:t>
              </a:r>
              <a:endParaRPr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50533FE-4E5C-AF37-D5E5-FBC8BB02A95D}"/>
              </a:ext>
            </a:extLst>
          </p:cNvPr>
          <p:cNvSpPr/>
          <p:nvPr/>
        </p:nvSpPr>
        <p:spPr>
          <a:xfrm>
            <a:off x="1244750" y="3085771"/>
            <a:ext cx="1679867" cy="579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sz="1100" dirty="0">
                <a:latin typeface="Roboto" panose="02000000000000000000" pitchFamily="2" charset="0"/>
                <a:ea typeface="Roboto" panose="02000000000000000000" pitchFamily="2" charset="0"/>
              </a:rPr>
              <a:t>Training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9008A-8709-6C6A-AF7E-66CBE308C55A}"/>
              </a:ext>
            </a:extLst>
          </p:cNvPr>
          <p:cNvSpPr/>
          <p:nvPr/>
        </p:nvSpPr>
        <p:spPr>
          <a:xfrm>
            <a:off x="5497427" y="3104996"/>
            <a:ext cx="952294" cy="5791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Test</a:t>
            </a:r>
            <a:r>
              <a:rPr lang="en-TH" sz="1100" dirty="0">
                <a:latin typeface="Roboto" panose="02000000000000000000" pitchFamily="2" charset="0"/>
                <a:ea typeface="Roboto" panose="02000000000000000000" pitchFamily="2" charset="0"/>
              </a:rPr>
              <a:t> Set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757BCF-541A-CAD3-7A24-0E288D16F7C2}"/>
              </a:ext>
            </a:extLst>
          </p:cNvPr>
          <p:cNvGrpSpPr/>
          <p:nvPr/>
        </p:nvGrpSpPr>
        <p:grpSpPr>
          <a:xfrm>
            <a:off x="4544318" y="3918032"/>
            <a:ext cx="2066925" cy="597737"/>
            <a:chOff x="1921661" y="3243751"/>
            <a:chExt cx="2066925" cy="854075"/>
          </a:xfrm>
        </p:grpSpPr>
        <p:sp>
          <p:nvSpPr>
            <p:cNvPr id="11" name="Google Shape;2328;p45">
              <a:extLst>
                <a:ext uri="{FF2B5EF4-FFF2-40B4-BE49-F238E27FC236}">
                  <a16:creationId xmlns:a16="http://schemas.microsoft.com/office/drawing/2014/main" id="{0CBDDCDA-D808-1FC8-1D94-60EAC28BB50A}"/>
                </a:ext>
              </a:extLst>
            </p:cNvPr>
            <p:cNvSpPr/>
            <p:nvPr/>
          </p:nvSpPr>
          <p:spPr>
            <a:xfrm>
              <a:off x="1921661" y="3243751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rgbClr val="A087C3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2" name="Google Shape;2332;p45">
              <a:extLst>
                <a:ext uri="{FF2B5EF4-FFF2-40B4-BE49-F238E27FC236}">
                  <a16:creationId xmlns:a16="http://schemas.microsoft.com/office/drawing/2014/main" id="{E3C76470-F6F9-EF3C-AA09-0A9C6838C61B}"/>
                </a:ext>
              </a:extLst>
            </p:cNvPr>
            <p:cNvSpPr txBox="1"/>
            <p:nvPr/>
          </p:nvSpPr>
          <p:spPr>
            <a:xfrm>
              <a:off x="1931186" y="351042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 Engineering</a:t>
              </a:r>
              <a:endParaRPr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B2A3E3-4C55-9D51-15FB-F28E1DCE7427}"/>
              </a:ext>
            </a:extLst>
          </p:cNvPr>
          <p:cNvGrpSpPr/>
          <p:nvPr/>
        </p:nvGrpSpPr>
        <p:grpSpPr>
          <a:xfrm>
            <a:off x="1717146" y="3918032"/>
            <a:ext cx="2066925" cy="597737"/>
            <a:chOff x="1921661" y="3243751"/>
            <a:chExt cx="2066925" cy="854075"/>
          </a:xfrm>
        </p:grpSpPr>
        <p:sp>
          <p:nvSpPr>
            <p:cNvPr id="14" name="Google Shape;2328;p45">
              <a:extLst>
                <a:ext uri="{FF2B5EF4-FFF2-40B4-BE49-F238E27FC236}">
                  <a16:creationId xmlns:a16="http://schemas.microsoft.com/office/drawing/2014/main" id="{650033C9-9DB2-F3B5-1E54-CA2E373C151D}"/>
                </a:ext>
              </a:extLst>
            </p:cNvPr>
            <p:cNvSpPr/>
            <p:nvPr/>
          </p:nvSpPr>
          <p:spPr>
            <a:xfrm>
              <a:off x="1921661" y="3243751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rgbClr val="A087C3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5" name="Google Shape;2332;p45">
              <a:extLst>
                <a:ext uri="{FF2B5EF4-FFF2-40B4-BE49-F238E27FC236}">
                  <a16:creationId xmlns:a16="http://schemas.microsoft.com/office/drawing/2014/main" id="{1FBB2D03-121B-F695-0676-658B28CDB73F}"/>
                </a:ext>
              </a:extLst>
            </p:cNvPr>
            <p:cNvSpPr txBox="1"/>
            <p:nvPr/>
          </p:nvSpPr>
          <p:spPr>
            <a:xfrm>
              <a:off x="1931186" y="351042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 Engineering</a:t>
              </a:r>
              <a:endParaRPr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C92A83-135F-A2F4-21DF-8201873558B6}"/>
              </a:ext>
            </a:extLst>
          </p:cNvPr>
          <p:cNvGrpSpPr/>
          <p:nvPr/>
        </p:nvGrpSpPr>
        <p:grpSpPr>
          <a:xfrm>
            <a:off x="4544318" y="5718281"/>
            <a:ext cx="2066925" cy="597737"/>
            <a:chOff x="1921661" y="3243751"/>
            <a:chExt cx="2066925" cy="854075"/>
          </a:xfrm>
        </p:grpSpPr>
        <p:sp>
          <p:nvSpPr>
            <p:cNvPr id="17" name="Google Shape;2328;p45">
              <a:extLst>
                <a:ext uri="{FF2B5EF4-FFF2-40B4-BE49-F238E27FC236}">
                  <a16:creationId xmlns:a16="http://schemas.microsoft.com/office/drawing/2014/main" id="{BB97CBD6-3A50-43C4-9BDF-CB812B43EC5D}"/>
                </a:ext>
              </a:extLst>
            </p:cNvPr>
            <p:cNvSpPr/>
            <p:nvPr/>
          </p:nvSpPr>
          <p:spPr>
            <a:xfrm>
              <a:off x="1921661" y="3243751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rgbClr val="A087C3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18" name="Google Shape;2332;p45">
              <a:extLst>
                <a:ext uri="{FF2B5EF4-FFF2-40B4-BE49-F238E27FC236}">
                  <a16:creationId xmlns:a16="http://schemas.microsoft.com/office/drawing/2014/main" id="{D059DBA8-704B-CAEE-3221-6234CC452036}"/>
                </a:ext>
              </a:extLst>
            </p:cNvPr>
            <p:cNvSpPr txBox="1"/>
            <p:nvPr/>
          </p:nvSpPr>
          <p:spPr>
            <a:xfrm>
              <a:off x="1931186" y="351042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Evaluation</a:t>
              </a:r>
              <a:endParaRPr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01D15F7-F06B-79B0-F9A6-21AF0D47D498}"/>
              </a:ext>
            </a:extLst>
          </p:cNvPr>
          <p:cNvGrpSpPr/>
          <p:nvPr/>
        </p:nvGrpSpPr>
        <p:grpSpPr>
          <a:xfrm>
            <a:off x="4544318" y="4839330"/>
            <a:ext cx="2066925" cy="597737"/>
            <a:chOff x="1921661" y="3243751"/>
            <a:chExt cx="2066925" cy="854075"/>
          </a:xfrm>
        </p:grpSpPr>
        <p:sp>
          <p:nvSpPr>
            <p:cNvPr id="21" name="Google Shape;2328;p45">
              <a:extLst>
                <a:ext uri="{FF2B5EF4-FFF2-40B4-BE49-F238E27FC236}">
                  <a16:creationId xmlns:a16="http://schemas.microsoft.com/office/drawing/2014/main" id="{C3C07509-DCE4-0029-DA70-B7CDD7F6EF60}"/>
                </a:ext>
              </a:extLst>
            </p:cNvPr>
            <p:cNvSpPr/>
            <p:nvPr/>
          </p:nvSpPr>
          <p:spPr>
            <a:xfrm>
              <a:off x="1921661" y="3243751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rgbClr val="A087C3">
                <a:alpha val="5019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2" name="Google Shape;2332;p45">
              <a:extLst>
                <a:ext uri="{FF2B5EF4-FFF2-40B4-BE49-F238E27FC236}">
                  <a16:creationId xmlns:a16="http://schemas.microsoft.com/office/drawing/2014/main" id="{3AA9C587-49BA-31AC-D899-AA207E066937}"/>
                </a:ext>
              </a:extLst>
            </p:cNvPr>
            <p:cNvSpPr txBox="1"/>
            <p:nvPr/>
          </p:nvSpPr>
          <p:spPr>
            <a:xfrm>
              <a:off x="1931186" y="351042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Inference</a:t>
              </a:r>
              <a:endParaRPr sz="16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27" name="Google Shape;2042;p39">
            <a:extLst>
              <a:ext uri="{FF2B5EF4-FFF2-40B4-BE49-F238E27FC236}">
                <a16:creationId xmlns:a16="http://schemas.microsoft.com/office/drawing/2014/main" id="{C1509AA3-5994-E813-B88B-D9E0B291E482}"/>
              </a:ext>
            </a:extLst>
          </p:cNvPr>
          <p:cNvCxnSpPr>
            <a:cxnSpLocks/>
            <a:stCxn id="25" idx="2"/>
            <a:endCxn id="11" idx="0"/>
          </p:cNvCxnSpPr>
          <p:nvPr/>
        </p:nvCxnSpPr>
        <p:spPr>
          <a:xfrm>
            <a:off x="4175102" y="3029208"/>
            <a:ext cx="1397916" cy="8888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" name="Google Shape;2042;p39">
            <a:extLst>
              <a:ext uri="{FF2B5EF4-FFF2-40B4-BE49-F238E27FC236}">
                <a16:creationId xmlns:a16="http://schemas.microsoft.com/office/drawing/2014/main" id="{DA80AF43-2968-7B35-555F-9891BDC88308}"/>
              </a:ext>
            </a:extLst>
          </p:cNvPr>
          <p:cNvCxnSpPr>
            <a:cxnSpLocks/>
          </p:cNvCxnSpPr>
          <p:nvPr/>
        </p:nvCxnSpPr>
        <p:spPr>
          <a:xfrm>
            <a:off x="2745846" y="4515234"/>
            <a:ext cx="0" cy="33814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Google Shape;2042;p39">
            <a:extLst>
              <a:ext uri="{FF2B5EF4-FFF2-40B4-BE49-F238E27FC236}">
                <a16:creationId xmlns:a16="http://schemas.microsoft.com/office/drawing/2014/main" id="{A4B545C1-E665-66FF-7EC6-3202E764A9A6}"/>
              </a:ext>
            </a:extLst>
          </p:cNvPr>
          <p:cNvCxnSpPr>
            <a:cxnSpLocks/>
            <a:stCxn id="11" idx="2"/>
            <a:endCxn id="21" idx="0"/>
          </p:cNvCxnSpPr>
          <p:nvPr/>
        </p:nvCxnSpPr>
        <p:spPr>
          <a:xfrm>
            <a:off x="5573018" y="4515769"/>
            <a:ext cx="0" cy="32356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2042;p39">
            <a:extLst>
              <a:ext uri="{FF2B5EF4-FFF2-40B4-BE49-F238E27FC236}">
                <a16:creationId xmlns:a16="http://schemas.microsoft.com/office/drawing/2014/main" id="{0E1207E1-5213-A1F7-2D10-8B0C4B06B7ED}"/>
              </a:ext>
            </a:extLst>
          </p:cNvPr>
          <p:cNvCxnSpPr>
            <a:cxnSpLocks/>
            <a:stCxn id="21" idx="2"/>
            <a:endCxn id="17" idx="0"/>
          </p:cNvCxnSpPr>
          <p:nvPr/>
        </p:nvCxnSpPr>
        <p:spPr>
          <a:xfrm>
            <a:off x="5573018" y="5437067"/>
            <a:ext cx="0" cy="28121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" name="Google Shape;2042;p39">
            <a:extLst>
              <a:ext uri="{FF2B5EF4-FFF2-40B4-BE49-F238E27FC236}">
                <a16:creationId xmlns:a16="http://schemas.microsoft.com/office/drawing/2014/main" id="{885D9219-675A-06AC-74AF-E05D6C024D4C}"/>
              </a:ext>
            </a:extLst>
          </p:cNvPr>
          <p:cNvCxnSpPr>
            <a:cxnSpLocks/>
          </p:cNvCxnSpPr>
          <p:nvPr/>
        </p:nvCxnSpPr>
        <p:spPr>
          <a:xfrm>
            <a:off x="3784071" y="4216366"/>
            <a:ext cx="769772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63" name="Google Shape;2042;p39">
            <a:extLst>
              <a:ext uri="{FF2B5EF4-FFF2-40B4-BE49-F238E27FC236}">
                <a16:creationId xmlns:a16="http://schemas.microsoft.com/office/drawing/2014/main" id="{B19A6FF9-06DF-56B3-6002-01A7AAD1C9ED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3784071" y="5142073"/>
            <a:ext cx="769772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ysDot"/>
            <a:round/>
            <a:headEnd type="none" w="med" len="med"/>
            <a:tailEnd type="triangle" w="med" len="med"/>
          </a:ln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94ECFC8-47B7-6B8A-0F8D-A49440835480}"/>
              </a:ext>
            </a:extLst>
          </p:cNvPr>
          <p:cNvSpPr txBox="1"/>
          <p:nvPr/>
        </p:nvSpPr>
        <p:spPr>
          <a:xfrm>
            <a:off x="3429455" y="3957777"/>
            <a:ext cx="14551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Parameters</a:t>
            </a:r>
            <a:endParaRPr lang="en-TH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9D45803-6C30-5663-9BA2-A21D4D54C0C4}"/>
              </a:ext>
            </a:extLst>
          </p:cNvPr>
          <p:cNvSpPr txBox="1"/>
          <p:nvPr/>
        </p:nvSpPr>
        <p:spPr>
          <a:xfrm>
            <a:off x="3418943" y="4891706"/>
            <a:ext cx="14551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Roboto" panose="02000000000000000000" pitchFamily="2" charset="0"/>
                <a:ea typeface="Roboto" panose="02000000000000000000" pitchFamily="2" charset="0"/>
              </a:rPr>
              <a:t>Model</a:t>
            </a:r>
            <a:endParaRPr lang="en-TH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82453D-BAF2-0F06-81DE-4536686DC3BF}"/>
              </a:ext>
            </a:extLst>
          </p:cNvPr>
          <p:cNvSpPr txBox="1"/>
          <p:nvPr/>
        </p:nvSpPr>
        <p:spPr>
          <a:xfrm>
            <a:off x="3418942" y="1208873"/>
            <a:ext cx="14551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Real_Estate.csv</a:t>
            </a:r>
            <a:endParaRPr lang="en-TH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C090B6-6747-DAD7-9161-2DFC5FA673A7}"/>
              </a:ext>
            </a:extLst>
          </p:cNvPr>
          <p:cNvSpPr txBox="1"/>
          <p:nvPr/>
        </p:nvSpPr>
        <p:spPr>
          <a:xfrm>
            <a:off x="0" y="4088336"/>
            <a:ext cx="16798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Standardize data</a:t>
            </a:r>
            <a:endParaRPr lang="en-TH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E9452C-A2F1-D43A-3611-CBE7D951CC22}"/>
              </a:ext>
            </a:extLst>
          </p:cNvPr>
          <p:cNvSpPr txBox="1"/>
          <p:nvPr/>
        </p:nvSpPr>
        <p:spPr>
          <a:xfrm>
            <a:off x="-988" y="4996569"/>
            <a:ext cx="17181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Use Linear Regression</a:t>
            </a:r>
            <a:endParaRPr lang="en-TH" sz="11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32A248-D646-1B00-C0FA-1EEBED5C09C8}"/>
              </a:ext>
            </a:extLst>
          </p:cNvPr>
          <p:cNvGrpSpPr/>
          <p:nvPr/>
        </p:nvGrpSpPr>
        <p:grpSpPr>
          <a:xfrm>
            <a:off x="8447065" y="1113416"/>
            <a:ext cx="2066925" cy="597737"/>
            <a:chOff x="652211" y="1777779"/>
            <a:chExt cx="2066925" cy="854075"/>
          </a:xfrm>
        </p:grpSpPr>
        <p:sp>
          <p:nvSpPr>
            <p:cNvPr id="32" name="Google Shape;2328;p45">
              <a:extLst>
                <a:ext uri="{FF2B5EF4-FFF2-40B4-BE49-F238E27FC236}">
                  <a16:creationId xmlns:a16="http://schemas.microsoft.com/office/drawing/2014/main" id="{4881BD98-1A34-AE3F-9FD2-B51E05648E2B}"/>
                </a:ext>
              </a:extLst>
            </p:cNvPr>
            <p:cNvSpPr/>
            <p:nvPr/>
          </p:nvSpPr>
          <p:spPr>
            <a:xfrm>
              <a:off x="652211" y="1777779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  <a:alpha val="5019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3" name="Google Shape;2332;p45">
              <a:extLst>
                <a:ext uri="{FF2B5EF4-FFF2-40B4-BE49-F238E27FC236}">
                  <a16:creationId xmlns:a16="http://schemas.microsoft.com/office/drawing/2014/main" id="{4D378D4A-FE9F-D8A9-8B56-A0F1B9C40FAC}"/>
                </a:ext>
              </a:extLst>
            </p:cNvPr>
            <p:cNvSpPr txBox="1"/>
            <p:nvPr/>
          </p:nvSpPr>
          <p:spPr>
            <a:xfrm>
              <a:off x="661736" y="205648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Prepare variables</a:t>
              </a:r>
              <a:endParaRPr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7087312-38A6-9305-FE6B-0735328A4134}"/>
              </a:ext>
            </a:extLst>
          </p:cNvPr>
          <p:cNvGrpSpPr/>
          <p:nvPr/>
        </p:nvGrpSpPr>
        <p:grpSpPr>
          <a:xfrm>
            <a:off x="8447065" y="1922275"/>
            <a:ext cx="2066925" cy="597737"/>
            <a:chOff x="652211" y="1777779"/>
            <a:chExt cx="2066925" cy="854075"/>
          </a:xfrm>
        </p:grpSpPr>
        <p:sp>
          <p:nvSpPr>
            <p:cNvPr id="35" name="Google Shape;2328;p45">
              <a:extLst>
                <a:ext uri="{FF2B5EF4-FFF2-40B4-BE49-F238E27FC236}">
                  <a16:creationId xmlns:a16="http://schemas.microsoft.com/office/drawing/2014/main" id="{01D7B9DE-40DF-9674-17E4-872686224C1C}"/>
                </a:ext>
              </a:extLst>
            </p:cNvPr>
            <p:cNvSpPr/>
            <p:nvPr/>
          </p:nvSpPr>
          <p:spPr>
            <a:xfrm>
              <a:off x="652211" y="1777779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  <a:alpha val="5019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37" name="Google Shape;2332;p45">
              <a:extLst>
                <a:ext uri="{FF2B5EF4-FFF2-40B4-BE49-F238E27FC236}">
                  <a16:creationId xmlns:a16="http://schemas.microsoft.com/office/drawing/2014/main" id="{1FEA9F0F-AC12-8711-07C4-9FD31A006AF9}"/>
                </a:ext>
              </a:extLst>
            </p:cNvPr>
            <p:cNvSpPr txBox="1"/>
            <p:nvPr/>
          </p:nvSpPr>
          <p:spPr>
            <a:xfrm>
              <a:off x="661736" y="205648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 dirty="0" err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Spli</a:t>
              </a:r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t</a:t>
              </a:r>
              <a:r>
                <a:rPr lang="en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 train and test dataset </a:t>
              </a:r>
              <a:endParaRPr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702EEE-CD5D-4EFE-143D-B845961A1331}"/>
              </a:ext>
            </a:extLst>
          </p:cNvPr>
          <p:cNvGrpSpPr/>
          <p:nvPr/>
        </p:nvGrpSpPr>
        <p:grpSpPr>
          <a:xfrm>
            <a:off x="8447065" y="2736726"/>
            <a:ext cx="2066925" cy="597737"/>
            <a:chOff x="652211" y="1777779"/>
            <a:chExt cx="2066925" cy="854075"/>
          </a:xfrm>
        </p:grpSpPr>
        <p:sp>
          <p:nvSpPr>
            <p:cNvPr id="39" name="Google Shape;2328;p45">
              <a:extLst>
                <a:ext uri="{FF2B5EF4-FFF2-40B4-BE49-F238E27FC236}">
                  <a16:creationId xmlns:a16="http://schemas.microsoft.com/office/drawing/2014/main" id="{2BF19745-C926-6EA3-FB57-DE5AF22320EB}"/>
                </a:ext>
              </a:extLst>
            </p:cNvPr>
            <p:cNvSpPr/>
            <p:nvPr/>
          </p:nvSpPr>
          <p:spPr>
            <a:xfrm>
              <a:off x="652211" y="1777779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  <a:alpha val="5019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0" name="Google Shape;2332;p45">
              <a:extLst>
                <a:ext uri="{FF2B5EF4-FFF2-40B4-BE49-F238E27FC236}">
                  <a16:creationId xmlns:a16="http://schemas.microsoft.com/office/drawing/2014/main" id="{428C0EF4-BAA8-F3EF-691B-B4534AE1269D}"/>
                </a:ext>
              </a:extLst>
            </p:cNvPr>
            <p:cNvSpPr txBox="1"/>
            <p:nvPr/>
          </p:nvSpPr>
          <p:spPr>
            <a:xfrm>
              <a:off x="661736" y="205648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Standardize features on training dataset</a:t>
              </a:r>
              <a:endParaRPr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8377FE8-55A1-88CC-FD2F-27E13C17ABA2}"/>
              </a:ext>
            </a:extLst>
          </p:cNvPr>
          <p:cNvGrpSpPr/>
          <p:nvPr/>
        </p:nvGrpSpPr>
        <p:grpSpPr>
          <a:xfrm>
            <a:off x="8447065" y="3532324"/>
            <a:ext cx="2066925" cy="597737"/>
            <a:chOff x="652211" y="1777779"/>
            <a:chExt cx="2066925" cy="854075"/>
          </a:xfrm>
        </p:grpSpPr>
        <p:sp>
          <p:nvSpPr>
            <p:cNvPr id="42" name="Google Shape;2328;p45">
              <a:extLst>
                <a:ext uri="{FF2B5EF4-FFF2-40B4-BE49-F238E27FC236}">
                  <a16:creationId xmlns:a16="http://schemas.microsoft.com/office/drawing/2014/main" id="{5F5EBFA4-A89A-FE84-DF87-BEB0E9847363}"/>
                </a:ext>
              </a:extLst>
            </p:cNvPr>
            <p:cNvSpPr/>
            <p:nvPr/>
          </p:nvSpPr>
          <p:spPr>
            <a:xfrm>
              <a:off x="652211" y="1777779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  <a:alpha val="5019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3" name="Google Shape;2332;p45">
              <a:extLst>
                <a:ext uri="{FF2B5EF4-FFF2-40B4-BE49-F238E27FC236}">
                  <a16:creationId xmlns:a16="http://schemas.microsoft.com/office/drawing/2014/main" id="{C098FDA5-4962-A01E-F45D-B0495EF748F0}"/>
                </a:ext>
              </a:extLst>
            </p:cNvPr>
            <p:cNvSpPr txBox="1"/>
            <p:nvPr/>
          </p:nvSpPr>
          <p:spPr>
            <a:xfrm>
              <a:off x="661736" y="205648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Train linear regression model</a:t>
              </a:r>
              <a:endParaRPr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79CF43D-DBE5-9CD4-49E5-38C26ADAFEEA}"/>
              </a:ext>
            </a:extLst>
          </p:cNvPr>
          <p:cNvGrpSpPr/>
          <p:nvPr/>
        </p:nvGrpSpPr>
        <p:grpSpPr>
          <a:xfrm>
            <a:off x="8440439" y="4394575"/>
            <a:ext cx="2080177" cy="597737"/>
            <a:chOff x="652211" y="1777779"/>
            <a:chExt cx="2080177" cy="854075"/>
          </a:xfrm>
        </p:grpSpPr>
        <p:sp>
          <p:nvSpPr>
            <p:cNvPr id="47" name="Google Shape;2328;p45">
              <a:extLst>
                <a:ext uri="{FF2B5EF4-FFF2-40B4-BE49-F238E27FC236}">
                  <a16:creationId xmlns:a16="http://schemas.microsoft.com/office/drawing/2014/main" id="{7E89ED16-DA6E-0B5C-C45F-FB84CDA0F656}"/>
                </a:ext>
              </a:extLst>
            </p:cNvPr>
            <p:cNvSpPr/>
            <p:nvPr/>
          </p:nvSpPr>
          <p:spPr>
            <a:xfrm>
              <a:off x="652211" y="1777779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  <a:alpha val="5019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49" name="Google Shape;2332;p45">
              <a:extLst>
                <a:ext uri="{FF2B5EF4-FFF2-40B4-BE49-F238E27FC236}">
                  <a16:creationId xmlns:a16="http://schemas.microsoft.com/office/drawing/2014/main" id="{CD2B8F0F-A5CD-EF8E-18F2-36FA6A514B29}"/>
                </a:ext>
              </a:extLst>
            </p:cNvPr>
            <p:cNvSpPr txBox="1"/>
            <p:nvPr/>
          </p:nvSpPr>
          <p:spPr>
            <a:xfrm>
              <a:off x="674988" y="205648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Standardize features on test dataset</a:t>
              </a:r>
              <a:endParaRPr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D6FBBC3-9BDC-A6CF-6F79-3F6B799BF62D}"/>
              </a:ext>
            </a:extLst>
          </p:cNvPr>
          <p:cNvGrpSpPr/>
          <p:nvPr/>
        </p:nvGrpSpPr>
        <p:grpSpPr>
          <a:xfrm>
            <a:off x="8440439" y="5209026"/>
            <a:ext cx="2080177" cy="597737"/>
            <a:chOff x="652211" y="1777779"/>
            <a:chExt cx="2080177" cy="854075"/>
          </a:xfrm>
        </p:grpSpPr>
        <p:sp>
          <p:nvSpPr>
            <p:cNvPr id="51" name="Google Shape;2328;p45">
              <a:extLst>
                <a:ext uri="{FF2B5EF4-FFF2-40B4-BE49-F238E27FC236}">
                  <a16:creationId xmlns:a16="http://schemas.microsoft.com/office/drawing/2014/main" id="{5CC1A02B-6F5A-9FE0-CDA9-3729B2019AFB}"/>
                </a:ext>
              </a:extLst>
            </p:cNvPr>
            <p:cNvSpPr/>
            <p:nvPr/>
          </p:nvSpPr>
          <p:spPr>
            <a:xfrm>
              <a:off x="652211" y="1777779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  <a:alpha val="5019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52" name="Google Shape;2332;p45">
              <a:extLst>
                <a:ext uri="{FF2B5EF4-FFF2-40B4-BE49-F238E27FC236}">
                  <a16:creationId xmlns:a16="http://schemas.microsoft.com/office/drawing/2014/main" id="{53FA0067-8FFE-FD04-5FED-9CCE2C05FB00}"/>
                </a:ext>
              </a:extLst>
            </p:cNvPr>
            <p:cNvSpPr txBox="1"/>
            <p:nvPr/>
          </p:nvSpPr>
          <p:spPr>
            <a:xfrm>
              <a:off x="674988" y="205648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Predict test samples</a:t>
              </a:r>
              <a:endParaRPr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cxnSp>
        <p:nvCxnSpPr>
          <p:cNvPr id="53" name="Google Shape;2042;p39">
            <a:extLst>
              <a:ext uri="{FF2B5EF4-FFF2-40B4-BE49-F238E27FC236}">
                <a16:creationId xmlns:a16="http://schemas.microsoft.com/office/drawing/2014/main" id="{A8DBDDFC-EAD0-84C7-B850-FBAA7720383D}"/>
              </a:ext>
            </a:extLst>
          </p:cNvPr>
          <p:cNvCxnSpPr>
            <a:cxnSpLocks/>
          </p:cNvCxnSpPr>
          <p:nvPr/>
        </p:nvCxnSpPr>
        <p:spPr>
          <a:xfrm>
            <a:off x="9480527" y="1711153"/>
            <a:ext cx="0" cy="21112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D211097-A5F7-DA30-5F14-52CEBE937724}"/>
              </a:ext>
            </a:extLst>
          </p:cNvPr>
          <p:cNvGrpSpPr/>
          <p:nvPr/>
        </p:nvGrpSpPr>
        <p:grpSpPr>
          <a:xfrm>
            <a:off x="8440439" y="6001819"/>
            <a:ext cx="2080177" cy="597737"/>
            <a:chOff x="652211" y="1777779"/>
            <a:chExt cx="2080177" cy="854075"/>
          </a:xfrm>
        </p:grpSpPr>
        <p:sp>
          <p:nvSpPr>
            <p:cNvPr id="60" name="Google Shape;2328;p45">
              <a:extLst>
                <a:ext uri="{FF2B5EF4-FFF2-40B4-BE49-F238E27FC236}">
                  <a16:creationId xmlns:a16="http://schemas.microsoft.com/office/drawing/2014/main" id="{A8F1F817-8C75-8917-5421-B73A08CD6135}"/>
                </a:ext>
              </a:extLst>
            </p:cNvPr>
            <p:cNvSpPr/>
            <p:nvPr/>
          </p:nvSpPr>
          <p:spPr>
            <a:xfrm>
              <a:off x="652211" y="1777779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  <a:alpha val="5019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" name="Google Shape;2332;p45">
              <a:extLst>
                <a:ext uri="{FF2B5EF4-FFF2-40B4-BE49-F238E27FC236}">
                  <a16:creationId xmlns:a16="http://schemas.microsoft.com/office/drawing/2014/main" id="{A6A1DCD2-1CD6-5599-4629-871278755CE2}"/>
                </a:ext>
              </a:extLst>
            </p:cNvPr>
            <p:cNvSpPr txBox="1"/>
            <p:nvPr/>
          </p:nvSpPr>
          <p:spPr>
            <a:xfrm>
              <a:off x="674988" y="205648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Calculate evaluation matrices</a:t>
              </a:r>
              <a:endParaRPr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cxnSp>
        <p:nvCxnSpPr>
          <p:cNvPr id="62" name="Google Shape;2042;p39">
            <a:extLst>
              <a:ext uri="{FF2B5EF4-FFF2-40B4-BE49-F238E27FC236}">
                <a16:creationId xmlns:a16="http://schemas.microsoft.com/office/drawing/2014/main" id="{4E38AFD5-ED54-B251-13FE-BEA91215ED40}"/>
              </a:ext>
            </a:extLst>
          </p:cNvPr>
          <p:cNvCxnSpPr>
            <a:cxnSpLocks/>
          </p:cNvCxnSpPr>
          <p:nvPr/>
        </p:nvCxnSpPr>
        <p:spPr>
          <a:xfrm>
            <a:off x="9480527" y="2520012"/>
            <a:ext cx="0" cy="21671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2042;p39">
            <a:extLst>
              <a:ext uri="{FF2B5EF4-FFF2-40B4-BE49-F238E27FC236}">
                <a16:creationId xmlns:a16="http://schemas.microsoft.com/office/drawing/2014/main" id="{289C141B-B7FB-2703-8B6B-A4679F30497B}"/>
              </a:ext>
            </a:extLst>
          </p:cNvPr>
          <p:cNvCxnSpPr>
            <a:cxnSpLocks/>
          </p:cNvCxnSpPr>
          <p:nvPr/>
        </p:nvCxnSpPr>
        <p:spPr>
          <a:xfrm>
            <a:off x="9480527" y="3334463"/>
            <a:ext cx="0" cy="19786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2042;p39">
            <a:extLst>
              <a:ext uri="{FF2B5EF4-FFF2-40B4-BE49-F238E27FC236}">
                <a16:creationId xmlns:a16="http://schemas.microsoft.com/office/drawing/2014/main" id="{2F15B17E-ADA8-7AD6-55A9-BBAAF47872D3}"/>
              </a:ext>
            </a:extLst>
          </p:cNvPr>
          <p:cNvCxnSpPr>
            <a:cxnSpLocks/>
          </p:cNvCxnSpPr>
          <p:nvPr/>
        </p:nvCxnSpPr>
        <p:spPr>
          <a:xfrm flipH="1">
            <a:off x="9477214" y="4130061"/>
            <a:ext cx="6626" cy="26451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2042;p39">
            <a:extLst>
              <a:ext uri="{FF2B5EF4-FFF2-40B4-BE49-F238E27FC236}">
                <a16:creationId xmlns:a16="http://schemas.microsoft.com/office/drawing/2014/main" id="{52FA3E63-E669-3867-9615-73C7916471AC}"/>
              </a:ext>
            </a:extLst>
          </p:cNvPr>
          <p:cNvCxnSpPr>
            <a:cxnSpLocks/>
          </p:cNvCxnSpPr>
          <p:nvPr/>
        </p:nvCxnSpPr>
        <p:spPr>
          <a:xfrm>
            <a:off x="9480527" y="4992312"/>
            <a:ext cx="0" cy="21671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2042;p39">
            <a:extLst>
              <a:ext uri="{FF2B5EF4-FFF2-40B4-BE49-F238E27FC236}">
                <a16:creationId xmlns:a16="http://schemas.microsoft.com/office/drawing/2014/main" id="{6B451B94-3636-87C1-FF5C-525868F578D5}"/>
              </a:ext>
            </a:extLst>
          </p:cNvPr>
          <p:cNvCxnSpPr>
            <a:cxnSpLocks/>
          </p:cNvCxnSpPr>
          <p:nvPr/>
        </p:nvCxnSpPr>
        <p:spPr>
          <a:xfrm>
            <a:off x="9479272" y="5806763"/>
            <a:ext cx="0" cy="1950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18BF54E-90B3-AC00-CF8B-F7853E5CAD5C}"/>
              </a:ext>
            </a:extLst>
          </p:cNvPr>
          <p:cNvGrpSpPr/>
          <p:nvPr/>
        </p:nvGrpSpPr>
        <p:grpSpPr>
          <a:xfrm>
            <a:off x="8447065" y="251165"/>
            <a:ext cx="2066925" cy="597737"/>
            <a:chOff x="652211" y="1777779"/>
            <a:chExt cx="2066925" cy="854075"/>
          </a:xfrm>
        </p:grpSpPr>
        <p:sp>
          <p:nvSpPr>
            <p:cNvPr id="82" name="Google Shape;2328;p45">
              <a:extLst>
                <a:ext uri="{FF2B5EF4-FFF2-40B4-BE49-F238E27FC236}">
                  <a16:creationId xmlns:a16="http://schemas.microsoft.com/office/drawing/2014/main" id="{177241C6-FAF9-CD48-0C31-805927DC8098}"/>
                </a:ext>
              </a:extLst>
            </p:cNvPr>
            <p:cNvSpPr/>
            <p:nvPr/>
          </p:nvSpPr>
          <p:spPr>
            <a:xfrm>
              <a:off x="652211" y="1777779"/>
              <a:ext cx="2057400" cy="854075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  <a:alpha val="5019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3" name="Google Shape;2332;p45">
              <a:extLst>
                <a:ext uri="{FF2B5EF4-FFF2-40B4-BE49-F238E27FC236}">
                  <a16:creationId xmlns:a16="http://schemas.microsoft.com/office/drawing/2014/main" id="{893033B8-AC8E-A56F-8E14-3BC542751296}"/>
                </a:ext>
              </a:extLst>
            </p:cNvPr>
            <p:cNvSpPr txBox="1"/>
            <p:nvPr/>
          </p:nvSpPr>
          <p:spPr>
            <a:xfrm>
              <a:off x="661736" y="2056484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Fira Sans Extra Condensed"/>
                </a:rPr>
                <a:t>Load data</a:t>
              </a:r>
              <a:endParaRPr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Fira Sans Extra Condensed"/>
              </a:endParaRPr>
            </a:p>
          </p:txBody>
        </p:sp>
      </p:grpSp>
      <p:cxnSp>
        <p:nvCxnSpPr>
          <p:cNvPr id="84" name="Google Shape;2042;p39">
            <a:extLst>
              <a:ext uri="{FF2B5EF4-FFF2-40B4-BE49-F238E27FC236}">
                <a16:creationId xmlns:a16="http://schemas.microsoft.com/office/drawing/2014/main" id="{6C965505-4083-FCCD-6299-9BE8B827196D}"/>
              </a:ext>
            </a:extLst>
          </p:cNvPr>
          <p:cNvCxnSpPr>
            <a:cxnSpLocks/>
          </p:cNvCxnSpPr>
          <p:nvPr/>
        </p:nvCxnSpPr>
        <p:spPr>
          <a:xfrm>
            <a:off x="9477214" y="848902"/>
            <a:ext cx="0" cy="26451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44845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eep blu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63468C"/>
      </a:accent1>
      <a:accent2>
        <a:srgbClr val="3299D9"/>
      </a:accent2>
      <a:accent3>
        <a:srgbClr val="2876A6"/>
      </a:accent3>
      <a:accent4>
        <a:srgbClr val="41D9CA"/>
      </a:accent4>
      <a:accent5>
        <a:srgbClr val="D9A577"/>
      </a:accent5>
      <a:accent6>
        <a:srgbClr val="A62B1F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6568</TotalTime>
  <Words>1793</Words>
  <Application>Microsoft Macintosh PowerPoint</Application>
  <PresentationFormat>Widescreen</PresentationFormat>
  <Paragraphs>293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Fira Sans</vt:lpstr>
      <vt:lpstr>Calibri</vt:lpstr>
      <vt:lpstr>Cambria Math</vt:lpstr>
      <vt:lpstr>Hack</vt:lpstr>
      <vt:lpstr>Fira Sans Extra Condensed</vt:lpstr>
      <vt:lpstr>Arial</vt:lpstr>
      <vt:lpstr>Roboto</vt:lpstr>
      <vt:lpstr>Office Theme</vt:lpstr>
      <vt:lpstr>Getting Start to Build ML Model</vt:lpstr>
      <vt:lpstr>Numpy Library</vt:lpstr>
      <vt:lpstr>Pandas Library</vt:lpstr>
      <vt:lpstr>Pandas Library</vt:lpstr>
      <vt:lpstr>Pandas Library</vt:lpstr>
      <vt:lpstr>Pandas Library</vt:lpstr>
      <vt:lpstr>Pandas Library</vt:lpstr>
      <vt:lpstr>Build ML Model for Regression </vt:lpstr>
      <vt:lpstr>PowerPoint Presentation</vt:lpstr>
      <vt:lpstr>PowerPoint Presentation</vt:lpstr>
      <vt:lpstr>Build ML Model using Scikit-learn Library</vt:lpstr>
      <vt:lpstr>Build ML Model using Scikit-learn Library</vt:lpstr>
      <vt:lpstr>Build ML Model using Scikit-learn Library</vt:lpstr>
      <vt:lpstr>Build ML Model for Time Series Data </vt:lpstr>
      <vt:lpstr>PowerPoint Presentation</vt:lpstr>
      <vt:lpstr>PowerPoint Presentation</vt:lpstr>
      <vt:lpstr>Build ML Model for Time Series Data</vt:lpstr>
      <vt:lpstr>Build ML Model for Time Series Data</vt:lpstr>
      <vt:lpstr>Build ML Model for Time Series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Generalization: overfitting and underfitting</dc:title>
  <dc:creator>PAPANGKORN INKEAW</dc:creator>
  <cp:lastModifiedBy>PAPANGKORN INKEAW</cp:lastModifiedBy>
  <cp:revision>162</cp:revision>
  <dcterms:created xsi:type="dcterms:W3CDTF">2022-07-25T07:28:05Z</dcterms:created>
  <dcterms:modified xsi:type="dcterms:W3CDTF">2025-01-10T09:09:55Z</dcterms:modified>
</cp:coreProperties>
</file>