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71" r:id="rId5"/>
    <p:sldId id="275" r:id="rId6"/>
    <p:sldId id="276" r:id="rId7"/>
    <p:sldId id="27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34963A-E2D8-FFAF-1DD6-6AE78A97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07D76D-3D06-D496-ABB6-E96AF8AF7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9BC6D8-58FD-FB54-C52A-9EBACC4D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DBF304-E3D6-384F-A004-805065F2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8CB1E2-D6A0-78BF-F3D7-1039883F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197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A0C04-4F88-6F3E-886F-2AA76403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84633D-712E-3A1E-530E-A22E219F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36D0C-5A99-BF49-FFBC-CD2CF82D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D52DA8-2068-3E29-DF80-1D5ADA6E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432716-D096-0253-BC2E-936456B4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856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9DF8A0C-B628-4A84-1345-96A65D335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2055E5-2841-09F9-62F8-5C3524432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7D7235-D365-960B-7892-67B3453A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818020-F12D-A55F-47F7-FC84539F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595239-941B-B55B-4F2F-0BBFAB11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95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8A258F-4664-7EAA-151B-A50D7990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3FB45-20FE-35B2-2A27-22119F20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D40A25-DEB5-10BE-CFE3-5AC7165C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8678F9-5BEA-D549-0C4C-813511F1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F95333-E71C-858D-53FF-DBE114A3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705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E8757-B273-ECD9-7BC8-D60EC01B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D11358-44A7-BE56-0F14-B7C676B10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0FE55C-429D-0D09-4C5B-4B6F964D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941ED1-3CFC-E8B3-B74D-223EC70D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55E180-0CF0-3C2D-5A75-668BE7A8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64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8A97F-AF9E-C86C-2965-48F8966E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9D212D-23B6-AE8E-8089-7B6458909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63E328-6C9C-7790-857A-E0A65C9E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0A6352-B5ED-8730-A4F3-88456AD4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B4606E-4401-FA77-F9EB-2355F5DE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727FCD-4ECF-354E-5F62-32044DD6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156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25CB47-8208-8F1F-D7E7-F6D0F300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54840D-D087-2800-41AE-611036F40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9AF3627-10B1-0E1A-74F8-6641BB4FA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678C25-A715-0C30-0F3C-398E649EF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E0B6CB-E9F1-7E51-4CB5-379BE0DE9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1A68F23-4595-0B39-B8E8-8C6983CD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C978D96-CB07-2F4B-79AD-A89B7F3B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50D9D1E-0D9C-70FC-AE35-DC0288DA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038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2C726C-ED35-5468-202D-E4593991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BBE54B-94B5-41BB-21EE-CE80B1FC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179267-F8E7-8C7F-EBD6-620C9836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C9C4A7D-B875-B6A7-48E4-4FA5C60D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714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D8DD1B0-E275-A4CB-8A78-CB028D90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DE0C55C-866B-F9CB-BC81-12E23B4A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5427C5-B477-CB1C-FDF1-62CD7409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939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D711E-21EF-1469-9CC9-CE1EAE89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266823-CCCB-F34E-5099-2725B977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5F147F1-6F61-D590-EBEC-14D5342D5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0D4143-4983-9F8D-291D-200951A7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31FDB2-28F7-ADBB-E132-821CB0FC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6B0E55-C598-C7EA-9EEF-1CCD319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087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506E7-7036-A1AF-ACDE-C8C22ED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B888BB-2EF1-C026-1205-FF904F931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A2D422-ECC7-6B98-D60F-876EED87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0B6DEE-4646-2166-8550-8BBB3F47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E526D3-34D4-DF71-87A4-26786D38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758724-74F0-9D36-8389-58A06702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270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D08430C-E421-45EB-2BEC-8643A031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C4A9B3-CDED-92A0-F812-61D46230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B5E448-35C2-77DD-3D9F-461E4096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0E3C8F-779B-4938-CA73-35137CF0D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063986-2D88-D8D6-4AB6-3127154C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900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tftim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mastik.kemdikbud.go.i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F487D4-8CCF-6DEF-7880-D10C58D7E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23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9C551247-207D-539B-DD12-197910893329}"/>
              </a:ext>
            </a:extLst>
          </p:cNvPr>
          <p:cNvSpPr/>
          <p:nvPr/>
        </p:nvSpPr>
        <p:spPr>
          <a:xfrm>
            <a:off x="7456112" y="4962249"/>
            <a:ext cx="4671392" cy="7752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Divisi : XI – </a:t>
            </a:r>
            <a:r>
              <a:rPr lang="en-US" dirty="0" err="1"/>
              <a:t>Bisnis</a:t>
            </a:r>
            <a:r>
              <a:rPr lang="en-US" dirty="0"/>
              <a:t> TIK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76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02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7262EA3-0B51-20C2-DD57-4C5A592475A6}"/>
              </a:ext>
            </a:extLst>
          </p:cNvPr>
          <p:cNvSpPr txBox="1"/>
          <p:nvPr/>
        </p:nvSpPr>
        <p:spPr>
          <a:xfrm>
            <a:off x="1766454" y="1102407"/>
            <a:ext cx="829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Kompetisi</a:t>
            </a:r>
            <a:r>
              <a:rPr lang="en-US" sz="4400" dirty="0" smtClean="0"/>
              <a:t> </a:t>
            </a:r>
            <a:r>
              <a:rPr lang="en-US" sz="4400" dirty="0" err="1" smtClean="0"/>
              <a:t>Keamanan</a:t>
            </a:r>
            <a:r>
              <a:rPr lang="en-US" sz="4400" dirty="0" smtClean="0"/>
              <a:t> </a:t>
            </a:r>
            <a:r>
              <a:rPr lang="en-US" sz="4400" dirty="0" err="1" smtClean="0"/>
              <a:t>Siber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1422804" y="2123388"/>
            <a:ext cx="8979243" cy="4334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Tujuan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: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untuk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menguji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kemampuan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peserta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dalam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mengidentifikasi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mencegah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menyelesaikan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keamanan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siber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termasuk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data)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pada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sistem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atau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jaringan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komputer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Tantangan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diberikan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dapat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meliputi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penyerangan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peretasan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sistem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pengujian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keamanan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aplikasi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web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atau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mobile,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analisis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forensik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atau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pemecahan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keamanan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jaringan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Ketepatan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kecepatan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peserta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dalam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menutupi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kelemahan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ditemukan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menentukan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seberapa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kuat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sistem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bertahan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serangan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peserta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lain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Dalam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melakukan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semua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aktivitas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di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atas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peserta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harus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menulis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dalam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sebuah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laporan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dikenal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istilah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Write-up.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 err="1" smtClean="0">
                <a:solidFill>
                  <a:prstClr val="black"/>
                </a:solidFill>
              </a:rPr>
              <a:t>Kompetisi</a:t>
            </a:r>
            <a:r>
              <a:rPr lang="en-US" sz="2000" kern="0" dirty="0" smtClean="0">
                <a:solidFill>
                  <a:prstClr val="black"/>
                </a:solidFill>
              </a:rPr>
              <a:t> </a:t>
            </a:r>
            <a:r>
              <a:rPr lang="en-US" sz="2000" kern="0" dirty="0" err="1" smtClean="0">
                <a:solidFill>
                  <a:prstClr val="black"/>
                </a:solidFill>
              </a:rPr>
              <a:t>ini</a:t>
            </a:r>
            <a:r>
              <a:rPr lang="en-US" sz="2000" kern="0" dirty="0" smtClean="0">
                <a:solidFill>
                  <a:prstClr val="black"/>
                </a:solidFill>
              </a:rPr>
              <a:t> </a:t>
            </a:r>
            <a:r>
              <a:rPr lang="en-US" sz="2000" kern="0" dirty="0" err="1" smtClean="0">
                <a:solidFill>
                  <a:prstClr val="black"/>
                </a:solidFill>
              </a:rPr>
              <a:t>terdiri</a:t>
            </a:r>
            <a:r>
              <a:rPr lang="en-US" sz="2000" kern="0" dirty="0" smtClean="0">
                <a:solidFill>
                  <a:prstClr val="black"/>
                </a:solidFill>
              </a:rPr>
              <a:t> </a:t>
            </a:r>
            <a:r>
              <a:rPr lang="en-US" sz="2000" kern="0" dirty="0" err="1" smtClean="0">
                <a:solidFill>
                  <a:prstClr val="black"/>
                </a:solidFill>
              </a:rPr>
              <a:t>atas</a:t>
            </a:r>
            <a:r>
              <a:rPr lang="en-US" sz="2000" kern="0" dirty="0" smtClean="0">
                <a:solidFill>
                  <a:prstClr val="black"/>
                </a:solidFill>
              </a:rPr>
              <a:t> </a:t>
            </a:r>
            <a:r>
              <a:rPr lang="en-US" sz="2000" kern="0" dirty="0" err="1" smtClean="0">
                <a:solidFill>
                  <a:prstClr val="black"/>
                </a:solidFill>
              </a:rPr>
              <a:t>dua</a:t>
            </a:r>
            <a:r>
              <a:rPr lang="en-US" sz="2000" kern="0" dirty="0" smtClean="0">
                <a:solidFill>
                  <a:prstClr val="black"/>
                </a:solidFill>
              </a:rPr>
              <a:t> </a:t>
            </a:r>
            <a:r>
              <a:rPr lang="en-US" sz="2000" kern="0" dirty="0" err="1" smtClean="0">
                <a:solidFill>
                  <a:prstClr val="black"/>
                </a:solidFill>
              </a:rPr>
              <a:t>babak</a:t>
            </a:r>
            <a:r>
              <a:rPr lang="en-US" sz="2000" kern="0" dirty="0" smtClean="0">
                <a:solidFill>
                  <a:prstClr val="black"/>
                </a:solidFill>
              </a:rPr>
              <a:t> : </a:t>
            </a:r>
            <a:r>
              <a:rPr lang="en-US" sz="2000" kern="0" dirty="0" err="1" smtClean="0">
                <a:solidFill>
                  <a:prstClr val="black"/>
                </a:solidFill>
              </a:rPr>
              <a:t>babak</a:t>
            </a:r>
            <a:r>
              <a:rPr lang="en-US" sz="2000" kern="0" dirty="0" smtClean="0">
                <a:solidFill>
                  <a:prstClr val="black"/>
                </a:solidFill>
              </a:rPr>
              <a:t> </a:t>
            </a:r>
            <a:r>
              <a:rPr lang="en-US" sz="2000" kern="0" dirty="0" err="1" smtClean="0">
                <a:solidFill>
                  <a:prstClr val="black"/>
                </a:solidFill>
              </a:rPr>
              <a:t>penyisihan</a:t>
            </a:r>
            <a:r>
              <a:rPr lang="en-US" sz="2000" kern="0" dirty="0" smtClean="0">
                <a:solidFill>
                  <a:prstClr val="black"/>
                </a:solidFill>
              </a:rPr>
              <a:t> </a:t>
            </a:r>
            <a:r>
              <a:rPr lang="en-US" sz="2000" kern="0" dirty="0" err="1" smtClean="0">
                <a:solidFill>
                  <a:prstClr val="black"/>
                </a:solidFill>
              </a:rPr>
              <a:t>dan</a:t>
            </a:r>
            <a:r>
              <a:rPr lang="en-US" sz="2000" kern="0" dirty="0" smtClean="0">
                <a:solidFill>
                  <a:prstClr val="black"/>
                </a:solidFill>
              </a:rPr>
              <a:t> </a:t>
            </a:r>
            <a:r>
              <a:rPr lang="en-US" sz="2000" kern="0" dirty="0" err="1" smtClean="0">
                <a:solidFill>
                  <a:prstClr val="black"/>
                </a:solidFill>
              </a:rPr>
              <a:t>babak</a:t>
            </a:r>
            <a:r>
              <a:rPr lang="en-US" sz="2000" kern="0" dirty="0" smtClean="0">
                <a:solidFill>
                  <a:prstClr val="black"/>
                </a:solidFill>
              </a:rPr>
              <a:t> final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Model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pelaksanaan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kompetisi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menggunakan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referensi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standar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3"/>
              </a:rPr>
              <a:t>https://ctftime.org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761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87"/>
            <a:ext cx="12192000" cy="1102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F65A13-3D4B-52D7-EA56-E2EA51A20FB4}"/>
              </a:ext>
            </a:extLst>
          </p:cNvPr>
          <p:cNvSpPr txBox="1"/>
          <p:nvPr/>
        </p:nvSpPr>
        <p:spPr>
          <a:xfrm>
            <a:off x="3955863" y="974220"/>
            <a:ext cx="4280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Babak</a:t>
            </a:r>
            <a:r>
              <a:rPr lang="en-US" sz="4400" b="1" dirty="0"/>
              <a:t> </a:t>
            </a:r>
            <a:r>
              <a:rPr lang="en-US" sz="4400" b="1" dirty="0" err="1"/>
              <a:t>Penyisihan</a:t>
            </a:r>
            <a:endParaRPr 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3D70D0-429F-C3C8-22EE-677A436B7B7F}"/>
              </a:ext>
            </a:extLst>
          </p:cNvPr>
          <p:cNvSpPr txBox="1"/>
          <p:nvPr/>
        </p:nvSpPr>
        <p:spPr>
          <a:xfrm>
            <a:off x="1414498" y="1743661"/>
            <a:ext cx="95747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Format </a:t>
            </a:r>
            <a:r>
              <a:rPr lang="en-ID" sz="2000" dirty="0" err="1"/>
              <a:t>penyisihan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i="1" dirty="0"/>
              <a:t>Capture the Flag</a:t>
            </a:r>
            <a:r>
              <a:rPr lang="en-ID" sz="2000" dirty="0"/>
              <a:t> (CTF). </a:t>
            </a:r>
            <a:r>
              <a:rPr lang="en-ID" sz="2000" dirty="0" err="1"/>
              <a:t>Pada</a:t>
            </a:r>
            <a:r>
              <a:rPr lang="en-ID" sz="2000" dirty="0"/>
              <a:t> CTF, </a:t>
            </a:r>
            <a:r>
              <a:rPr lang="en-ID" sz="2000" dirty="0" err="1"/>
              <a:t>peserta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dihadapkan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sejumlah</a:t>
            </a:r>
            <a:r>
              <a:rPr lang="en-ID" sz="2000" dirty="0"/>
              <a:t> </a:t>
            </a:r>
            <a:r>
              <a:rPr lang="en-ID" sz="2000" dirty="0" err="1"/>
              <a:t>skenario</a:t>
            </a:r>
            <a:r>
              <a:rPr lang="en-ID" sz="2000" dirty="0"/>
              <a:t> </a:t>
            </a:r>
            <a:r>
              <a:rPr lang="en-ID" sz="2000" dirty="0" err="1"/>
              <a:t>keamanan</a:t>
            </a:r>
            <a:r>
              <a:rPr lang="en-ID" sz="2000" dirty="0"/>
              <a:t>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mencari</a:t>
            </a:r>
            <a:r>
              <a:rPr lang="en-ID" sz="2000" dirty="0"/>
              <a:t> data </a:t>
            </a:r>
            <a:r>
              <a:rPr lang="en-ID" sz="2000" dirty="0" err="1"/>
              <a:t>khusus</a:t>
            </a:r>
            <a:r>
              <a:rPr lang="en-ID" sz="2000" dirty="0"/>
              <a:t> (</a:t>
            </a:r>
            <a:r>
              <a:rPr lang="en-ID" sz="2000" i="1" dirty="0"/>
              <a:t>flag</a:t>
            </a:r>
            <a:r>
              <a:rPr lang="en-ID" sz="2000" dirty="0"/>
              <a:t>) yang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didapat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mengeksploitasi</a:t>
            </a:r>
            <a:r>
              <a:rPr lang="en-ID" sz="2000" dirty="0"/>
              <a:t> </a:t>
            </a:r>
            <a:r>
              <a:rPr lang="en-ID" sz="2000" dirty="0" err="1"/>
              <a:t>celah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mencari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penting</a:t>
            </a:r>
            <a:r>
              <a:rPr lang="en-ID" sz="2000" dirty="0"/>
              <a:t> yang </a:t>
            </a:r>
            <a:r>
              <a:rPr lang="en-ID" sz="2000" dirty="0" err="1"/>
              <a:t>terkait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keamanan</a:t>
            </a:r>
            <a:r>
              <a:rPr lang="en-ID" sz="2000" dirty="0"/>
              <a:t> data yang </a:t>
            </a:r>
            <a:r>
              <a:rPr lang="en-ID" sz="2000" dirty="0" err="1"/>
              <a:t>disiapkan</a:t>
            </a:r>
            <a:r>
              <a:rPr lang="en-ID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Babak</a:t>
            </a:r>
            <a:r>
              <a:rPr lang="en-ID" sz="2000" dirty="0"/>
              <a:t> </a:t>
            </a:r>
            <a:r>
              <a:rPr lang="en-ID" sz="2000" dirty="0" err="1"/>
              <a:t>penyisihan</a:t>
            </a:r>
            <a:r>
              <a:rPr lang="en-ID" sz="2000" dirty="0"/>
              <a:t> </a:t>
            </a:r>
            <a:r>
              <a:rPr lang="en-ID" sz="2000" dirty="0" smtClean="0"/>
              <a:t>: 12-13 </a:t>
            </a:r>
            <a:r>
              <a:rPr lang="en-ID" sz="2000" dirty="0" err="1"/>
              <a:t>Juli</a:t>
            </a:r>
            <a:r>
              <a:rPr lang="en-ID" sz="2000" dirty="0"/>
              <a:t> 2024. </a:t>
            </a:r>
            <a:r>
              <a:rPr lang="en-ID" sz="2000" dirty="0" err="1"/>
              <a:t>Peserta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diberi</a:t>
            </a:r>
            <a:r>
              <a:rPr lang="en-ID" sz="2000" dirty="0"/>
              <a:t> </a:t>
            </a:r>
            <a:r>
              <a:rPr lang="en-ID" sz="2000" dirty="0" err="1"/>
              <a:t>kesempatan</a:t>
            </a:r>
            <a:r>
              <a:rPr lang="en-ID" sz="2000" dirty="0"/>
              <a:t> </a:t>
            </a:r>
            <a:r>
              <a:rPr lang="en-ID" sz="2000" dirty="0" err="1"/>
              <a:t>sebelum</a:t>
            </a:r>
            <a:r>
              <a:rPr lang="en-ID" sz="2000" dirty="0"/>
              <a:t> </a:t>
            </a:r>
            <a:r>
              <a:rPr lang="en-ID" sz="2000" dirty="0" err="1"/>
              <a:t>babak</a:t>
            </a:r>
            <a:r>
              <a:rPr lang="en-ID" sz="2000" dirty="0"/>
              <a:t> </a:t>
            </a:r>
            <a:r>
              <a:rPr lang="en-ID" sz="2000" dirty="0" err="1"/>
              <a:t>penyisihan</a:t>
            </a:r>
            <a:r>
              <a:rPr lang="en-ID" sz="2000" dirty="0"/>
              <a:t>,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pada</a:t>
            </a:r>
            <a:r>
              <a:rPr lang="en-ID" sz="2000" dirty="0"/>
              <a:t> </a:t>
            </a:r>
            <a:r>
              <a:rPr lang="en-ID" sz="2000" dirty="0" err="1"/>
              <a:t>tanggal</a:t>
            </a:r>
            <a:r>
              <a:rPr lang="en-ID" sz="2000" dirty="0"/>
              <a:t> 30 </a:t>
            </a:r>
            <a:r>
              <a:rPr lang="en-ID" sz="2000" dirty="0" err="1"/>
              <a:t>Juni</a:t>
            </a:r>
            <a:r>
              <a:rPr lang="en-ID" sz="2000" dirty="0"/>
              <a:t> 2024 </a:t>
            </a:r>
            <a:r>
              <a:rPr lang="en-ID" sz="2000" dirty="0" err="1"/>
              <a:t>pukul</a:t>
            </a:r>
            <a:r>
              <a:rPr lang="en-ID" sz="2000" dirty="0"/>
              <a:t> 09.00 – 22.00 WIB,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pemanasan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tertentu</a:t>
            </a:r>
            <a:r>
              <a:rPr lang="en-ID" sz="2000" dirty="0"/>
              <a:t> (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diumumkan</a:t>
            </a:r>
            <a:r>
              <a:rPr lang="en-ID" sz="2000" dirty="0"/>
              <a:t> </a:t>
            </a:r>
            <a:r>
              <a:rPr lang="en-ID" sz="2000" dirty="0" err="1"/>
              <a:t>kemudian</a:t>
            </a:r>
            <a:r>
              <a:rPr lang="en-ID" sz="2000" dirty="0"/>
              <a:t>)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tujuan</a:t>
            </a:r>
            <a:r>
              <a:rPr lang="en-ID" sz="2000" dirty="0"/>
              <a:t> </a:t>
            </a:r>
            <a:r>
              <a:rPr lang="en-ID" sz="2000" dirty="0" err="1"/>
              <a:t>membiasakan</a:t>
            </a:r>
            <a:r>
              <a:rPr lang="en-ID" sz="2000" dirty="0"/>
              <a:t> </a:t>
            </a:r>
            <a:r>
              <a:rPr lang="en-ID" sz="2000" dirty="0" err="1"/>
              <a:t>diri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online. </a:t>
            </a:r>
            <a:endParaRPr lang="en-ID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 smtClean="0"/>
              <a:t>Pada</a:t>
            </a:r>
            <a:r>
              <a:rPr lang="en-ID" sz="2000" dirty="0" smtClean="0"/>
              <a:t> </a:t>
            </a:r>
            <a:r>
              <a:rPr lang="en-ID" sz="2000" dirty="0" err="1"/>
              <a:t>tahap</a:t>
            </a:r>
            <a:r>
              <a:rPr lang="en-ID" sz="2000" dirty="0"/>
              <a:t> </a:t>
            </a:r>
            <a:r>
              <a:rPr lang="en-ID" sz="2000" dirty="0" err="1"/>
              <a:t>pemanasan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, </a:t>
            </a:r>
            <a:r>
              <a:rPr lang="en-ID" sz="2000" dirty="0" err="1"/>
              <a:t>peserta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diberi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soal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diselesaikan</a:t>
            </a:r>
            <a:r>
              <a:rPr lang="en-ID" sz="2000" dirty="0"/>
              <a:t>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dikirim</a:t>
            </a:r>
            <a:r>
              <a:rPr lang="en-ID" sz="2000" dirty="0"/>
              <a:t> (</a:t>
            </a:r>
            <a:r>
              <a:rPr lang="en-ID" sz="2000" dirty="0" err="1"/>
              <a:t>unggah</a:t>
            </a:r>
            <a:r>
              <a:rPr lang="en-ID" sz="2000" dirty="0"/>
              <a:t>). </a:t>
            </a:r>
            <a:r>
              <a:rPr lang="en-ID" sz="2000" dirty="0" err="1"/>
              <a:t>Penilaian</a:t>
            </a:r>
            <a:r>
              <a:rPr lang="en-ID" sz="2000" dirty="0"/>
              <a:t> </a:t>
            </a:r>
            <a:r>
              <a:rPr lang="en-ID" sz="2000" dirty="0" err="1"/>
              <a:t>pada</a:t>
            </a:r>
            <a:r>
              <a:rPr lang="en-ID" sz="2000" dirty="0"/>
              <a:t> </a:t>
            </a:r>
            <a:r>
              <a:rPr lang="en-ID" sz="2000" dirty="0" err="1"/>
              <a:t>tahap</a:t>
            </a:r>
            <a:r>
              <a:rPr lang="en-ID" sz="2000" dirty="0"/>
              <a:t> </a:t>
            </a:r>
            <a:r>
              <a:rPr lang="en-ID" sz="2000" dirty="0" err="1"/>
              <a:t>pemanasan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mempengaruhi</a:t>
            </a:r>
            <a:r>
              <a:rPr lang="en-ID" sz="2000" dirty="0"/>
              <a:t> </a:t>
            </a:r>
            <a:r>
              <a:rPr lang="en-ID" sz="2000" dirty="0" err="1"/>
              <a:t>penentuan</a:t>
            </a:r>
            <a:r>
              <a:rPr lang="en-ID" sz="2000" dirty="0"/>
              <a:t> </a:t>
            </a:r>
            <a:r>
              <a:rPr lang="en-ID" sz="2000" dirty="0" err="1"/>
              <a:t>hasil</a:t>
            </a:r>
            <a:r>
              <a:rPr lang="en-ID" sz="2000" dirty="0"/>
              <a:t> </a:t>
            </a:r>
            <a:r>
              <a:rPr lang="en-ID" sz="2000" dirty="0" err="1"/>
              <a:t>penyisihan</a:t>
            </a:r>
            <a:r>
              <a:rPr lang="en-ID" sz="2000" dirty="0"/>
              <a:t> </a:t>
            </a:r>
            <a:r>
              <a:rPr lang="en-ID" sz="2000" dirty="0" err="1"/>
              <a:t>maupun</a:t>
            </a:r>
            <a:r>
              <a:rPr lang="en-ID" sz="2000" dirty="0"/>
              <a:t> </a:t>
            </a:r>
            <a:r>
              <a:rPr lang="en-ID" sz="2000" dirty="0" err="1"/>
              <a:t>pemenang</a:t>
            </a:r>
            <a:r>
              <a:rPr lang="en-ID" sz="2000" dirty="0"/>
              <a:t> </a:t>
            </a:r>
            <a:r>
              <a:rPr lang="en-ID" sz="2000" dirty="0" err="1"/>
              <a:t>kompetisi</a:t>
            </a:r>
            <a:r>
              <a:rPr lang="en-ID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Materi</a:t>
            </a:r>
            <a:r>
              <a:rPr lang="en-ID" sz="2000" dirty="0"/>
              <a:t> yang </a:t>
            </a:r>
            <a:r>
              <a:rPr lang="en-ID" sz="2000" dirty="0" err="1"/>
              <a:t>diujikan</a:t>
            </a:r>
            <a:r>
              <a:rPr lang="en-ID" sz="2000" dirty="0"/>
              <a:t> </a:t>
            </a:r>
            <a:r>
              <a:rPr lang="en-ID" sz="2000" dirty="0" err="1"/>
              <a:t>diantaranya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: </a:t>
            </a:r>
            <a:r>
              <a:rPr lang="en-ID" sz="2000" i="1" dirty="0"/>
              <a:t>system hardening, web, digital forensic, cryptography, binary analysis, steganography, reverse engineering </a:t>
            </a:r>
            <a:r>
              <a:rPr lang="en-ID" sz="2000" i="1" dirty="0" err="1"/>
              <a:t>dan</a:t>
            </a:r>
            <a:r>
              <a:rPr lang="en-ID" sz="2000" i="1" dirty="0"/>
              <a:t> network sniffing.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73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2" y="-167396"/>
            <a:ext cx="12192000" cy="1102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910CD-F1F7-1A3F-2D29-413DC1A4D402}"/>
              </a:ext>
            </a:extLst>
          </p:cNvPr>
          <p:cNvSpPr txBox="1"/>
          <p:nvPr/>
        </p:nvSpPr>
        <p:spPr>
          <a:xfrm>
            <a:off x="1965893" y="1132680"/>
            <a:ext cx="8259569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Teknis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Penggunaan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Penyisihan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Pemanasan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8D9267-6033-BA01-8663-D91A31916DF9}"/>
              </a:ext>
            </a:extLst>
          </p:cNvPr>
          <p:cNvSpPr txBox="1"/>
          <p:nvPr/>
        </p:nvSpPr>
        <p:spPr>
          <a:xfrm>
            <a:off x="1607736" y="265276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2938" y="1991556"/>
            <a:ext cx="996547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ID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akun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penyisihan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selambat-lambatnya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H-2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penyisihan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laman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kompetisi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username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password yang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ketua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ID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400" dirty="0" smtClean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ID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Segala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teknis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tambahan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penyisihan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diketahui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diberitahukan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email</a:t>
            </a:r>
          </a:p>
          <a:p>
            <a:pPr marL="171450" indent="-1714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ID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menu “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Tantangan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dipilih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deskripsi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ID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berisi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narasi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beserta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berkas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pendukung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ataupun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jaringan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/web yang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dianalisis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keamanannya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ID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mempunyai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bobot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berbeda-beda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tergantung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kesulitannya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ID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Tekan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tombol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submit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mengirimkan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flag yang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ID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submit 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flag </a:t>
            </a:r>
            <a:r>
              <a:rPr lang="en-ID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penyisihan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submission form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bersangkutan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Scoreboard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ditampilkan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penyisihan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berlangsung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D" sz="1400" dirty="0" smtClean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ID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ID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wajib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mengumpulkan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Write-Up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penyelesaian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tiap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soal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PDF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selambat-lambatnya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jam 10.00 WIB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H+1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penyisihan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formatnya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diberitahukan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87"/>
            <a:ext cx="12192000" cy="1102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F65A13-3D4B-52D7-EA56-E2EA51A20FB4}"/>
              </a:ext>
            </a:extLst>
          </p:cNvPr>
          <p:cNvSpPr txBox="1"/>
          <p:nvPr/>
        </p:nvSpPr>
        <p:spPr>
          <a:xfrm>
            <a:off x="3955863" y="974220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prstClr val="black"/>
                </a:solidFill>
              </a:rPr>
              <a:t>Babak</a:t>
            </a:r>
            <a:r>
              <a:rPr lang="en-US" sz="4400" b="1" dirty="0">
                <a:solidFill>
                  <a:prstClr val="black"/>
                </a:solidFill>
              </a:rPr>
              <a:t> </a:t>
            </a:r>
            <a:r>
              <a:rPr lang="en-US" sz="4400" b="1" dirty="0" smtClean="0">
                <a:solidFill>
                  <a:prstClr val="black"/>
                </a:solidFill>
              </a:rPr>
              <a:t>Final</a:t>
            </a:r>
            <a:endParaRPr lang="en-US" sz="4400" b="1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3D70D0-429F-C3C8-22EE-677A436B7B7F}"/>
              </a:ext>
            </a:extLst>
          </p:cNvPr>
          <p:cNvSpPr txBox="1"/>
          <p:nvPr/>
        </p:nvSpPr>
        <p:spPr>
          <a:xfrm>
            <a:off x="1308610" y="1982559"/>
            <a:ext cx="95747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D" dirty="0" err="1"/>
              <a:t>Finalis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20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babak</a:t>
            </a:r>
            <a:r>
              <a:rPr lang="en-ID" dirty="0"/>
              <a:t> </a:t>
            </a:r>
            <a:r>
              <a:rPr lang="en-ID" dirty="0" err="1"/>
              <a:t>penyisihan</a:t>
            </a:r>
            <a:r>
              <a:rPr lang="en-ID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Scoreboard</a:t>
            </a:r>
            <a:r>
              <a:rPr lang="en-ID" dirty="0" smtClean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babak</a:t>
            </a:r>
            <a:r>
              <a:rPr lang="en-ID" dirty="0"/>
              <a:t> final </a:t>
            </a:r>
            <a:r>
              <a:rPr lang="en-ID" dirty="0" err="1"/>
              <a:t>berlangsung</a:t>
            </a:r>
            <a:r>
              <a:rPr lang="en-ID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Peserta</a:t>
            </a:r>
            <a:r>
              <a:rPr lang="en-ID" dirty="0" smtClean="0"/>
              <a:t>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 </a:t>
            </a:r>
            <a:r>
              <a:rPr lang="en-ID" i="1" dirty="0"/>
              <a:t>Write-Up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penyelesaian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PDF </a:t>
            </a:r>
            <a:r>
              <a:rPr lang="en-ID" dirty="0" err="1"/>
              <a:t>selambat-lambatnya</a:t>
            </a:r>
            <a:r>
              <a:rPr lang="en-ID" dirty="0"/>
              <a:t> jam 23.00 WIB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H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babak</a:t>
            </a:r>
            <a:r>
              <a:rPr lang="en-ID" dirty="0"/>
              <a:t> final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u="sng" dirty="0" smtClean="0">
                <a:hlinkClick r:id="rId3"/>
              </a:rPr>
              <a:t>https</a:t>
            </a:r>
            <a:r>
              <a:rPr lang="en-ID" u="sng" dirty="0">
                <a:hlinkClick r:id="rId3"/>
              </a:rPr>
              <a:t>://gemastik.kemdikbud.go.id</a:t>
            </a:r>
            <a:r>
              <a:rPr lang="en-ID" dirty="0"/>
              <a:t> yang </a:t>
            </a:r>
            <a:r>
              <a:rPr lang="en-ID" dirty="0" err="1"/>
              <a:t>formatnya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diberitahukan</a:t>
            </a:r>
            <a:r>
              <a:rPr lang="en-ID" dirty="0"/>
              <a:t> </a:t>
            </a:r>
            <a:r>
              <a:rPr lang="en-ID" dirty="0" err="1" smtClean="0"/>
              <a:t>kemudian</a:t>
            </a:r>
            <a:endParaRPr lang="en-ID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Babak</a:t>
            </a:r>
            <a:r>
              <a:rPr lang="en-ID" dirty="0" smtClean="0"/>
              <a:t> </a:t>
            </a:r>
            <a:r>
              <a:rPr lang="en-ID" dirty="0"/>
              <a:t>final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dilaksanakan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2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kompetisi</a:t>
            </a:r>
            <a:r>
              <a:rPr lang="en-ID" dirty="0"/>
              <a:t> (</a:t>
            </a:r>
            <a:r>
              <a:rPr lang="en-ID" i="1" dirty="0"/>
              <a:t>Attack-</a:t>
            </a:r>
            <a:r>
              <a:rPr lang="en-ID" i="1" dirty="0" err="1"/>
              <a:t>Defense</a:t>
            </a:r>
            <a:r>
              <a:rPr lang="en-ID" dirty="0"/>
              <a:t>)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presentasi</a:t>
            </a:r>
            <a:r>
              <a:rPr lang="en-ID" dirty="0"/>
              <a:t>. </a:t>
            </a:r>
            <a:endParaRPr lang="en-ID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Tahap</a:t>
            </a:r>
            <a:r>
              <a:rPr lang="en-ID" dirty="0" smtClean="0"/>
              <a:t> </a:t>
            </a:r>
            <a:r>
              <a:rPr lang="en-ID" dirty="0" err="1"/>
              <a:t>kompetisi</a:t>
            </a:r>
            <a:r>
              <a:rPr lang="en-ID" dirty="0"/>
              <a:t> </a:t>
            </a:r>
            <a:r>
              <a:rPr lang="en-ID" i="1" dirty="0"/>
              <a:t>Attack-</a:t>
            </a:r>
            <a:r>
              <a:rPr lang="en-ID" i="1" dirty="0" err="1"/>
              <a:t>Defense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celah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diberi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memperbaiki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i="1" dirty="0"/>
              <a:t>flag</a:t>
            </a:r>
            <a:r>
              <a:rPr lang="en-ID" dirty="0"/>
              <a:t> </a:t>
            </a:r>
            <a:r>
              <a:rPr lang="en-ID" dirty="0" err="1"/>
              <a:t>lawan</a:t>
            </a:r>
            <a:r>
              <a:rPr lang="en-ID" dirty="0"/>
              <a:t> </a:t>
            </a:r>
            <a:r>
              <a:rPr lang="en-ID" dirty="0" err="1"/>
              <a:t>sambal</a:t>
            </a:r>
            <a:r>
              <a:rPr lang="en-ID" dirty="0"/>
              <a:t> </a:t>
            </a:r>
            <a:r>
              <a:rPr lang="en-ID" dirty="0" err="1"/>
              <a:t>mempertahankan</a:t>
            </a:r>
            <a:r>
              <a:rPr lang="en-ID" dirty="0"/>
              <a:t> </a:t>
            </a:r>
            <a:r>
              <a:rPr lang="en-ID" i="1" dirty="0"/>
              <a:t>flag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Tahap</a:t>
            </a:r>
            <a:r>
              <a:rPr lang="en-ID" dirty="0" smtClean="0"/>
              <a:t> </a:t>
            </a:r>
            <a:r>
              <a:rPr lang="en-ID" dirty="0" err="1" smtClean="0"/>
              <a:t>kompetisi</a:t>
            </a:r>
            <a:r>
              <a:rPr lang="en-ID" dirty="0" smtClean="0"/>
              <a:t> </a:t>
            </a:r>
            <a:r>
              <a:rPr lang="en-ID" i="1" dirty="0" smtClean="0"/>
              <a:t>Attack-</a:t>
            </a:r>
            <a:r>
              <a:rPr lang="en-ID" i="1" dirty="0" err="1" smtClean="0"/>
              <a:t>Defense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/>
              <a:t>dilaksanakan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10 September 2024</a:t>
            </a:r>
            <a:r>
              <a:rPr lang="en-ID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Tahap</a:t>
            </a:r>
            <a:r>
              <a:rPr lang="en-ID" dirty="0" smtClean="0"/>
              <a:t> </a:t>
            </a:r>
            <a:r>
              <a:rPr lang="en-ID" dirty="0" err="1" smtClean="0"/>
              <a:t>presentasi</a:t>
            </a:r>
            <a:r>
              <a:rPr lang="en-ID" dirty="0"/>
              <a:t>,</a:t>
            </a:r>
            <a:r>
              <a:rPr lang="en-ID" dirty="0" smtClean="0"/>
              <a:t> </a:t>
            </a:r>
            <a:r>
              <a:rPr lang="en-ID" dirty="0" err="1" smtClean="0"/>
              <a:t>tahap</a:t>
            </a:r>
            <a:r>
              <a:rPr lang="en-ID" dirty="0" smtClean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pemaparan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i="1" dirty="0" smtClean="0"/>
              <a:t>write-up,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/>
              <a:t>dilaksanakan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11 September 2024.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87"/>
            <a:ext cx="12192000" cy="1102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F65A13-3D4B-52D7-EA56-E2EA51A20FB4}"/>
              </a:ext>
            </a:extLst>
          </p:cNvPr>
          <p:cNvSpPr txBox="1"/>
          <p:nvPr/>
        </p:nvSpPr>
        <p:spPr>
          <a:xfrm>
            <a:off x="3955863" y="974220"/>
            <a:ext cx="44096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prstClr val="black"/>
                </a:solidFill>
              </a:rPr>
              <a:t>Ketentuan</a:t>
            </a:r>
            <a:r>
              <a:rPr lang="en-US" sz="4400" b="1" dirty="0" smtClean="0">
                <a:solidFill>
                  <a:prstClr val="black"/>
                </a:solidFill>
              </a:rPr>
              <a:t> </a:t>
            </a:r>
            <a:r>
              <a:rPr lang="en-US" sz="4400" b="1" dirty="0" err="1" smtClean="0">
                <a:solidFill>
                  <a:prstClr val="black"/>
                </a:solidFill>
              </a:rPr>
              <a:t>Khusus</a:t>
            </a:r>
            <a:endParaRPr lang="en-US" sz="4400" b="1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3D70D0-429F-C3C8-22EE-677A436B7B7F}"/>
              </a:ext>
            </a:extLst>
          </p:cNvPr>
          <p:cNvSpPr txBox="1"/>
          <p:nvPr/>
        </p:nvSpPr>
        <p:spPr>
          <a:xfrm>
            <a:off x="1308610" y="1982559"/>
            <a:ext cx="957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diharuskan</a:t>
            </a:r>
            <a:r>
              <a:rPr lang="en-ID" dirty="0"/>
              <a:t> </a:t>
            </a:r>
            <a:r>
              <a:rPr lang="en-ID" dirty="0" err="1"/>
              <a:t>membawa</a:t>
            </a:r>
            <a:r>
              <a:rPr lang="en-ID" dirty="0"/>
              <a:t> laptop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Dilarang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DoS</a:t>
            </a:r>
            <a:r>
              <a:rPr lang="en-ID" dirty="0"/>
              <a:t> (</a:t>
            </a:r>
            <a:r>
              <a:rPr lang="en-ID" i="1" dirty="0"/>
              <a:t>Denial of Service)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apapun</a:t>
            </a:r>
            <a:r>
              <a:rPr lang="en-ID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Dilarang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kecurangan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berbagi</a:t>
            </a:r>
            <a:r>
              <a:rPr lang="en-ID" dirty="0"/>
              <a:t> </a:t>
            </a:r>
            <a:r>
              <a:rPr lang="en-ID" i="1" dirty="0"/>
              <a:t>flag</a:t>
            </a:r>
            <a:r>
              <a:rPr lang="en-ID" dirty="0"/>
              <a:t>,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lain,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orang di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tim.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Dilarang</a:t>
            </a:r>
            <a:r>
              <a:rPr lang="en-ID" dirty="0"/>
              <a:t> </a:t>
            </a:r>
            <a:r>
              <a:rPr lang="en-ID" dirty="0" err="1"/>
              <a:t>merusak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mengeksploitasi</a:t>
            </a:r>
            <a:r>
              <a:rPr lang="en-ID" dirty="0"/>
              <a:t> target </a:t>
            </a:r>
            <a:r>
              <a:rPr lang="en-ID" dirty="0" err="1"/>
              <a:t>berlebihan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diselesaikan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lain.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sengaja</a:t>
            </a:r>
            <a:r>
              <a:rPr lang="en-ID" dirty="0"/>
              <a:t>, </a:t>
            </a:r>
            <a:r>
              <a:rPr lang="en-ID" dirty="0" err="1"/>
              <a:t>harap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melaporkan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panitia</a:t>
            </a:r>
            <a:r>
              <a:rPr lang="en-ID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 yang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celah</a:t>
            </a:r>
            <a:r>
              <a:rPr lang="en-ID" dirty="0"/>
              <a:t> di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penyisihan</a:t>
            </a:r>
            <a:r>
              <a:rPr lang="en-ID" dirty="0"/>
              <a:t> (di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yang </a:t>
            </a:r>
            <a:r>
              <a:rPr lang="en-ID" dirty="0" err="1"/>
              <a:t>disiapkan</a:t>
            </a:r>
            <a:r>
              <a:rPr lang="en-ID" dirty="0"/>
              <a:t>) </a:t>
            </a:r>
            <a:r>
              <a:rPr lang="en-ID" dirty="0" err="1"/>
              <a:t>harap</a:t>
            </a:r>
            <a:r>
              <a:rPr lang="en-ID" dirty="0"/>
              <a:t> </a:t>
            </a:r>
            <a:r>
              <a:rPr lang="en-ID" dirty="0" err="1"/>
              <a:t>melaporkan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panitia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yang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i="1" dirty="0"/>
              <a:t>online brute force.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berlebihan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server </a:t>
            </a:r>
            <a:r>
              <a:rPr lang="en-ID" dirty="0" err="1"/>
              <a:t>mengakibatkan</a:t>
            </a:r>
            <a:r>
              <a:rPr lang="en-ID" dirty="0"/>
              <a:t> IP </a:t>
            </a:r>
            <a:r>
              <a:rPr lang="en-ID" dirty="0" err="1"/>
              <a:t>akan</a:t>
            </a:r>
            <a:r>
              <a:rPr lang="en-ID" dirty="0"/>
              <a:t> di-</a:t>
            </a:r>
            <a:r>
              <a:rPr lang="en-ID" i="1" dirty="0"/>
              <a:t>banned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rentang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Segala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kecurangan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 smtClean="0"/>
              <a:t>berdampak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penilaian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87"/>
            <a:ext cx="12192000" cy="11024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566547"/>
              </p:ext>
            </p:extLst>
          </p:nvPr>
        </p:nvGraphicFramePr>
        <p:xfrm>
          <a:off x="1333371" y="1688757"/>
          <a:ext cx="9474671" cy="4348436"/>
        </p:xfrm>
        <a:graphic>
          <a:graphicData uri="http://schemas.openxmlformats.org/drawingml/2006/table">
            <a:tbl>
              <a:tblPr bandRow="1"/>
              <a:tblGrid>
                <a:gridCol w="594405"/>
                <a:gridCol w="2440299"/>
                <a:gridCol w="1269397"/>
                <a:gridCol w="1367201"/>
                <a:gridCol w="1659239"/>
                <a:gridCol w="976671"/>
                <a:gridCol w="1167459"/>
              </a:tblGrid>
              <a:tr h="6437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Kompetisi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8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Cabang Kompetisi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8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Pendaftaran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Perguruan Tinggi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dan Tim Peserta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8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Pemanasan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Pra-Penyisihan /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Unggah Proposal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8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Penyisihan / </a:t>
                      </a:r>
                      <a:br>
                        <a:rPr lang="en-ID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ID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Masa Penjurian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8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Pengumuman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Finalis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8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Babak Final &amp;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Puncak Acara </a:t>
                      </a:r>
                      <a:r>
                        <a:rPr lang="en-ID" sz="1000" b="1" baseline="30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1).2).8).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880"/>
                    </a:solidFill>
                  </a:tcPr>
                </a:tc>
              </a:tr>
              <a:tr h="402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Pemrograman  (</a:t>
                      </a:r>
                      <a:r>
                        <a:rPr lang="en-ID" sz="9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Programming</a:t>
                      </a: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April - 14 Juni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 Juli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pkl. 13:00 - 15:00 WIB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 Juli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pkl. 13:00 - 16:00 WIB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 Juli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9-13 September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402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Keamanan Siber (</a:t>
                      </a:r>
                      <a:r>
                        <a:rPr lang="en-ID" sz="9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Cyber Security</a:t>
                      </a: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April - 14 Juni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 Juni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pkl. 09:00 - 22:00 WIB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Penyisihan: 12-13 Juli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Penilaian Write-up: 14-22 Juli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6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III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Penambangan Data (</a:t>
                      </a:r>
                      <a:r>
                        <a:rPr lang="en-ID" sz="9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 Mining</a:t>
                      </a: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April - 14 Juni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April - 17 Juni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 Juni - 22 Juli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6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Desain Pengalaman Pengguna (</a:t>
                      </a:r>
                      <a:r>
                        <a:rPr lang="en-ID" sz="9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UX Design</a:t>
                      </a: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6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Animasi (</a:t>
                      </a:r>
                      <a:r>
                        <a:rPr lang="en-ID" sz="9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Animation</a:t>
                      </a: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6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Kota Cerdas (</a:t>
                      </a:r>
                      <a:r>
                        <a:rPr lang="en-ID" sz="9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Smart City</a:t>
                      </a: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Karya Tulis Ilmiah TIK (</a:t>
                      </a:r>
                      <a:r>
                        <a:rPr lang="en-ID" sz="9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ICT Scientific Paper</a:t>
                      </a: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VIII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Pengembangan Perangkat Lunak (</a:t>
                      </a:r>
                      <a:r>
                        <a:rPr lang="en-ID" sz="9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Software Development</a:t>
                      </a: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Piranti Cerdas, Sistem Benam &amp; IoT (</a:t>
                      </a:r>
                      <a:r>
                        <a:rPr lang="en-ID" sz="9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Smart Device, Embedded System &amp; IoT</a:t>
                      </a: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Pengembangan Aplikasi Permainan (Game </a:t>
                      </a:r>
                      <a:r>
                        <a:rPr lang="en-ID" sz="9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Development</a:t>
                      </a: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9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Pengembangan</a:t>
                      </a:r>
                      <a:r>
                        <a:rPr lang="en-ID" sz="9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ID" sz="9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Bisnis</a:t>
                      </a:r>
                      <a:r>
                        <a:rPr lang="en-ID" sz="9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TIK (</a:t>
                      </a:r>
                      <a:r>
                        <a:rPr lang="en-ID" sz="9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ICT Business Development</a:t>
                      </a:r>
                      <a:r>
                        <a:rPr lang="en-ID" sz="9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5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87"/>
            <a:ext cx="12192000" cy="1102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F39325-6CD7-E856-7B3D-C9943216C209}"/>
              </a:ext>
            </a:extLst>
          </p:cNvPr>
          <p:cNvSpPr txBox="1"/>
          <p:nvPr/>
        </p:nvSpPr>
        <p:spPr>
          <a:xfrm>
            <a:off x="3204536" y="1874728"/>
            <a:ext cx="57822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/>
              <a:t>Terima</a:t>
            </a:r>
            <a:r>
              <a:rPr lang="en-US" sz="4800" b="1" dirty="0"/>
              <a:t> </a:t>
            </a:r>
            <a:r>
              <a:rPr lang="en-US" sz="4800" b="1" dirty="0" err="1"/>
              <a:t>kasih</a:t>
            </a:r>
            <a:r>
              <a:rPr lang="en-US" sz="4800" b="1" dirty="0"/>
              <a:t> </a:t>
            </a:r>
          </a:p>
          <a:p>
            <a:pPr algn="ctr"/>
            <a:r>
              <a:rPr lang="en-US" sz="4800" b="1" dirty="0" err="1"/>
              <a:t>Selamat</a:t>
            </a:r>
            <a:r>
              <a:rPr lang="en-US" sz="4800" b="1" dirty="0"/>
              <a:t> </a:t>
            </a:r>
            <a:r>
              <a:rPr lang="en-US" sz="4800" b="1" dirty="0" err="1" smtClean="0"/>
              <a:t>berkompetisi</a:t>
            </a:r>
            <a:endParaRPr lang="en-US" sz="48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904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Topanal GR</dc:creator>
  <cp:lastModifiedBy>PC</cp:lastModifiedBy>
  <cp:revision>17</cp:revision>
  <dcterms:created xsi:type="dcterms:W3CDTF">2024-03-13T13:57:26Z</dcterms:created>
  <dcterms:modified xsi:type="dcterms:W3CDTF">2024-04-01T18:07:21Z</dcterms:modified>
</cp:coreProperties>
</file>