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73" r:id="rId4"/>
    <p:sldId id="258" r:id="rId5"/>
    <p:sldId id="259" r:id="rId6"/>
    <p:sldId id="261" r:id="rId7"/>
    <p:sldId id="260" r:id="rId8"/>
    <p:sldId id="262" r:id="rId9"/>
    <p:sldId id="274" r:id="rId10"/>
    <p:sldId id="263" r:id="rId11"/>
    <p:sldId id="265" r:id="rId12"/>
    <p:sldId id="275" r:id="rId13"/>
    <p:sldId id="264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330" y="4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C3427-3544-4154-BC86-4F3CCD47F66F}" type="datetimeFigureOut">
              <a:rPr lang="es-ES" smtClean="0"/>
              <a:t>12/07/2019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F684-AF0C-4B73-B0BC-14EB5CA847D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93298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C3427-3544-4154-BC86-4F3CCD47F66F}" type="datetimeFigureOut">
              <a:rPr lang="es-ES" smtClean="0"/>
              <a:t>12/07/2019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F684-AF0C-4B73-B0BC-14EB5CA847D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08908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C3427-3544-4154-BC86-4F3CCD47F66F}" type="datetimeFigureOut">
              <a:rPr lang="es-ES" smtClean="0"/>
              <a:t>12/07/2019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F684-AF0C-4B73-B0BC-14EB5CA847D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21769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C3427-3544-4154-BC86-4F3CCD47F66F}" type="datetimeFigureOut">
              <a:rPr lang="es-ES" smtClean="0"/>
              <a:t>12/07/2019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F684-AF0C-4B73-B0BC-14EB5CA847D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22189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C3427-3544-4154-BC86-4F3CCD47F66F}" type="datetimeFigureOut">
              <a:rPr lang="es-ES" smtClean="0"/>
              <a:t>12/07/2019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F684-AF0C-4B73-B0BC-14EB5CA847D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41474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C3427-3544-4154-BC86-4F3CCD47F66F}" type="datetimeFigureOut">
              <a:rPr lang="es-ES" smtClean="0"/>
              <a:t>12/07/2019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F684-AF0C-4B73-B0BC-14EB5CA847D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39557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C3427-3544-4154-BC86-4F3CCD47F66F}" type="datetimeFigureOut">
              <a:rPr lang="es-ES" smtClean="0"/>
              <a:t>12/07/2019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F684-AF0C-4B73-B0BC-14EB5CA847D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80414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C3427-3544-4154-BC86-4F3CCD47F66F}" type="datetimeFigureOut">
              <a:rPr lang="es-ES" smtClean="0"/>
              <a:t>12/07/2019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F684-AF0C-4B73-B0BC-14EB5CA847D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32331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C3427-3544-4154-BC86-4F3CCD47F66F}" type="datetimeFigureOut">
              <a:rPr lang="es-ES" smtClean="0"/>
              <a:t>12/07/2019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F684-AF0C-4B73-B0BC-14EB5CA847D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72470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C3427-3544-4154-BC86-4F3CCD47F66F}" type="datetimeFigureOut">
              <a:rPr lang="es-ES" smtClean="0"/>
              <a:t>12/07/2019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F684-AF0C-4B73-B0BC-14EB5CA847D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28619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C3427-3544-4154-BC86-4F3CCD47F66F}" type="datetimeFigureOut">
              <a:rPr lang="es-ES" smtClean="0"/>
              <a:t>12/07/2019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F684-AF0C-4B73-B0BC-14EB5CA847D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72629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8C3427-3544-4154-BC86-4F3CCD47F66F}" type="datetimeFigureOut">
              <a:rPr lang="es-ES" smtClean="0"/>
              <a:t>12/07/2019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47F684-AF0C-4B73-B0BC-14EB5CA847D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07088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google.com/imgres?imgurl=https%3A%2F%2Fcdn.icon-icons.com%2Ficons2%2F1391%2FPNG%2F512%2Ffile-1_96361.png&amp;imgrefurl=https%3A%2F%2Ficon-icons.com%2Fes%2Ficono%2FFichero-archivo-documento%2F96361&amp;docid=crT9q_o99RyBPM&amp;tbnid=w1OFL0NsRGRAdM%3A&amp;vet=10ahUKEwimgd_7yK3jAhWEiVwKHQJPBFwQMwiCASgAMAA..i&amp;w=473&amp;h=508&amp;bih=627&amp;biw=1371&amp;q=iconos%20fichero&amp;ved=0ahUKEwimgd_7yK3jAhWEiVwKHQJPBFwQMwiCASgAMAA&amp;iact=mrc&amp;uact=8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741117-C3A5-4877-BF2D-6224C2BA75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>
            <a:noAutofit/>
          </a:bodyPr>
          <a:lstStyle/>
          <a:p>
            <a:r>
              <a:rPr lang="es-ES" sz="15000" dirty="0"/>
              <a:t>5500</a:t>
            </a:r>
          </a:p>
        </p:txBody>
      </p:sp>
    </p:spTree>
    <p:extLst>
      <p:ext uri="{BB962C8B-B14F-4D97-AF65-F5344CB8AC3E}">
        <p14:creationId xmlns:p14="http://schemas.microsoft.com/office/powerpoint/2010/main" val="2361251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Imagen que contiene texto, mapa&#10;&#10;Descripción generada automáticamente">
            <a:extLst>
              <a:ext uri="{FF2B5EF4-FFF2-40B4-BE49-F238E27FC236}">
                <a16:creationId xmlns:a16="http://schemas.microsoft.com/office/drawing/2014/main" id="{A5B497D3-AE25-4D0B-B51A-EEA6ECA6C1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550652"/>
            <a:ext cx="8496300" cy="5730995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9447255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895E878D-EAE8-49C8-AEC3-D7E32D756D13}"/>
              </a:ext>
            </a:extLst>
          </p:cNvPr>
          <p:cNvSpPr/>
          <p:nvPr/>
        </p:nvSpPr>
        <p:spPr>
          <a:xfrm>
            <a:off x="2301092" y="2522602"/>
            <a:ext cx="6886508" cy="220674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EBF64CD6-6F2A-4266-B161-A544ED51A923}"/>
              </a:ext>
            </a:extLst>
          </p:cNvPr>
          <p:cNvSpPr txBox="1"/>
          <p:nvPr/>
        </p:nvSpPr>
        <p:spPr>
          <a:xfrm>
            <a:off x="2662019" y="233680"/>
            <a:ext cx="616465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0" dirty="0"/>
              <a:t>Configuración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A8D35E8-8CAF-4A00-A001-87B6AFF96FC3}"/>
              </a:ext>
            </a:extLst>
          </p:cNvPr>
          <p:cNvSpPr txBox="1"/>
          <p:nvPr/>
        </p:nvSpPr>
        <p:spPr>
          <a:xfrm>
            <a:off x="2301090" y="3013596"/>
            <a:ext cx="344325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0" dirty="0"/>
              <a:t>50%</a:t>
            </a:r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92803731-7D8D-4106-9882-E90D045D343C}"/>
              </a:ext>
            </a:extLst>
          </p:cNvPr>
          <p:cNvCxnSpPr>
            <a:cxnSpLocks/>
            <a:stCxn id="4" idx="2"/>
            <a:endCxn id="4" idx="0"/>
          </p:cNvCxnSpPr>
          <p:nvPr/>
        </p:nvCxnSpPr>
        <p:spPr>
          <a:xfrm flipV="1">
            <a:off x="5744346" y="2522602"/>
            <a:ext cx="0" cy="2206748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uadroTexto 10">
            <a:extLst>
              <a:ext uri="{FF2B5EF4-FFF2-40B4-BE49-F238E27FC236}">
                <a16:creationId xmlns:a16="http://schemas.microsoft.com/office/drawing/2014/main" id="{B7670380-91EA-419B-A6EA-13D0C65F4DBC}"/>
              </a:ext>
            </a:extLst>
          </p:cNvPr>
          <p:cNvSpPr txBox="1"/>
          <p:nvPr/>
        </p:nvSpPr>
        <p:spPr>
          <a:xfrm>
            <a:off x="5744343" y="3013595"/>
            <a:ext cx="344325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0" dirty="0"/>
              <a:t>50%</a:t>
            </a:r>
          </a:p>
        </p:txBody>
      </p:sp>
    </p:spTree>
    <p:extLst>
      <p:ext uri="{BB962C8B-B14F-4D97-AF65-F5344CB8AC3E}">
        <p14:creationId xmlns:p14="http://schemas.microsoft.com/office/powerpoint/2010/main" val="14483716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895E878D-EAE8-49C8-AEC3-D7E32D756D13}"/>
              </a:ext>
            </a:extLst>
          </p:cNvPr>
          <p:cNvSpPr/>
          <p:nvPr/>
        </p:nvSpPr>
        <p:spPr>
          <a:xfrm>
            <a:off x="2301092" y="2522602"/>
            <a:ext cx="6886508" cy="220674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EBF64CD6-6F2A-4266-B161-A544ED51A923}"/>
              </a:ext>
            </a:extLst>
          </p:cNvPr>
          <p:cNvSpPr txBox="1"/>
          <p:nvPr/>
        </p:nvSpPr>
        <p:spPr>
          <a:xfrm>
            <a:off x="1400536" y="233680"/>
            <a:ext cx="878518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0" dirty="0"/>
              <a:t>Partición de datos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A8D35E8-8CAF-4A00-A001-87B6AFF96FC3}"/>
              </a:ext>
            </a:extLst>
          </p:cNvPr>
          <p:cNvSpPr txBox="1"/>
          <p:nvPr/>
        </p:nvSpPr>
        <p:spPr>
          <a:xfrm>
            <a:off x="2555733" y="2964255"/>
            <a:ext cx="344325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0" dirty="0"/>
              <a:t>70%</a:t>
            </a:r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92803731-7D8D-4106-9882-E90D045D343C}"/>
              </a:ext>
            </a:extLst>
          </p:cNvPr>
          <p:cNvCxnSpPr>
            <a:cxnSpLocks/>
          </p:cNvCxnSpPr>
          <p:nvPr/>
        </p:nvCxnSpPr>
        <p:spPr>
          <a:xfrm flipV="1">
            <a:off x="6554574" y="2522602"/>
            <a:ext cx="0" cy="2206748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uadroTexto 10">
            <a:extLst>
              <a:ext uri="{FF2B5EF4-FFF2-40B4-BE49-F238E27FC236}">
                <a16:creationId xmlns:a16="http://schemas.microsoft.com/office/drawing/2014/main" id="{B7670380-91EA-419B-A6EA-13D0C65F4DBC}"/>
              </a:ext>
            </a:extLst>
          </p:cNvPr>
          <p:cNvSpPr txBox="1"/>
          <p:nvPr/>
        </p:nvSpPr>
        <p:spPr>
          <a:xfrm>
            <a:off x="6554575" y="3241255"/>
            <a:ext cx="13330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400" dirty="0"/>
              <a:t>15%</a:t>
            </a:r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0DC4B647-A03F-47BF-B8B2-414F444D6E3D}"/>
              </a:ext>
            </a:extLst>
          </p:cNvPr>
          <p:cNvCxnSpPr>
            <a:cxnSpLocks/>
          </p:cNvCxnSpPr>
          <p:nvPr/>
        </p:nvCxnSpPr>
        <p:spPr>
          <a:xfrm flipV="1">
            <a:off x="7887592" y="2522602"/>
            <a:ext cx="0" cy="2206748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uadroTexto 8">
            <a:extLst>
              <a:ext uri="{FF2B5EF4-FFF2-40B4-BE49-F238E27FC236}">
                <a16:creationId xmlns:a16="http://schemas.microsoft.com/office/drawing/2014/main" id="{55E3FD97-CE64-41A9-99D2-5A00017450B6}"/>
              </a:ext>
            </a:extLst>
          </p:cNvPr>
          <p:cNvSpPr txBox="1"/>
          <p:nvPr/>
        </p:nvSpPr>
        <p:spPr>
          <a:xfrm>
            <a:off x="7871088" y="3241905"/>
            <a:ext cx="13330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400" dirty="0"/>
              <a:t>15%</a:t>
            </a:r>
          </a:p>
        </p:txBody>
      </p:sp>
    </p:spTree>
    <p:extLst>
      <p:ext uri="{BB962C8B-B14F-4D97-AF65-F5344CB8AC3E}">
        <p14:creationId xmlns:p14="http://schemas.microsoft.com/office/powerpoint/2010/main" val="38838888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lecha: a la derecha 11">
            <a:extLst>
              <a:ext uri="{FF2B5EF4-FFF2-40B4-BE49-F238E27FC236}">
                <a16:creationId xmlns:a16="http://schemas.microsoft.com/office/drawing/2014/main" id="{C7BDD69B-1FAA-460D-93B0-9166DF973E77}"/>
              </a:ext>
            </a:extLst>
          </p:cNvPr>
          <p:cNvSpPr/>
          <p:nvPr/>
        </p:nvSpPr>
        <p:spPr>
          <a:xfrm>
            <a:off x="1761331" y="3075826"/>
            <a:ext cx="1093630" cy="518160"/>
          </a:xfrm>
          <a:prstGeom prst="rightArrow">
            <a:avLst>
              <a:gd name="adj1" fmla="val 50000"/>
              <a:gd name="adj2" fmla="val 83333"/>
            </a:avLst>
          </a:prstGeom>
          <a:solidFill>
            <a:schemeClr val="tx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F0316C01-773F-42CA-984F-4023A1DE9361}"/>
              </a:ext>
            </a:extLst>
          </p:cNvPr>
          <p:cNvSpPr/>
          <p:nvPr/>
        </p:nvSpPr>
        <p:spPr>
          <a:xfrm>
            <a:off x="772358" y="1548969"/>
            <a:ext cx="1171852" cy="3571875"/>
          </a:xfrm>
          <a:prstGeom prst="rect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A55F62FB-4A7C-4904-B499-24EAD058E42B}"/>
              </a:ext>
            </a:extLst>
          </p:cNvPr>
          <p:cNvSpPr txBox="1"/>
          <p:nvPr/>
        </p:nvSpPr>
        <p:spPr>
          <a:xfrm rot="16200000">
            <a:off x="-84670" y="2547891"/>
            <a:ext cx="273432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0" dirty="0"/>
              <a:t>Input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3DB847AA-9D0F-42D7-AEE4-788549E0D25B}"/>
              </a:ext>
            </a:extLst>
          </p:cNvPr>
          <p:cNvSpPr/>
          <p:nvPr/>
        </p:nvSpPr>
        <p:spPr>
          <a:xfrm>
            <a:off x="2848063" y="1548968"/>
            <a:ext cx="1323440" cy="3571875"/>
          </a:xfrm>
          <a:prstGeom prst="rect">
            <a:avLst/>
          </a:prstGeom>
          <a:solidFill>
            <a:srgbClr val="0070C0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4501CE19-FD5F-4669-A6CE-2E40371119F4}"/>
              </a:ext>
            </a:extLst>
          </p:cNvPr>
          <p:cNvSpPr txBox="1"/>
          <p:nvPr/>
        </p:nvSpPr>
        <p:spPr>
          <a:xfrm>
            <a:off x="2848062" y="2547890"/>
            <a:ext cx="147970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0" dirty="0"/>
              <a:t>10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12928131-20CC-4BE2-B1F7-D9955CD3EFDD}"/>
              </a:ext>
            </a:extLst>
          </p:cNvPr>
          <p:cNvSpPr/>
          <p:nvPr/>
        </p:nvSpPr>
        <p:spPr>
          <a:xfrm>
            <a:off x="5128924" y="1546818"/>
            <a:ext cx="1323440" cy="3571875"/>
          </a:xfrm>
          <a:prstGeom prst="rect">
            <a:avLst/>
          </a:prstGeom>
          <a:solidFill>
            <a:srgbClr val="0070C0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B8E5D71A-AA1F-4198-92F6-A2895A0D0800}"/>
              </a:ext>
            </a:extLst>
          </p:cNvPr>
          <p:cNvSpPr txBox="1"/>
          <p:nvPr/>
        </p:nvSpPr>
        <p:spPr>
          <a:xfrm>
            <a:off x="5124919" y="2547890"/>
            <a:ext cx="132744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0" dirty="0"/>
              <a:t>10</a:t>
            </a:r>
          </a:p>
        </p:txBody>
      </p:sp>
      <p:sp>
        <p:nvSpPr>
          <p:cNvPr id="20" name="Flecha: a la derecha 19">
            <a:extLst>
              <a:ext uri="{FF2B5EF4-FFF2-40B4-BE49-F238E27FC236}">
                <a16:creationId xmlns:a16="http://schemas.microsoft.com/office/drawing/2014/main" id="{0F2125B4-B9B0-40CE-B685-542F8970120D}"/>
              </a:ext>
            </a:extLst>
          </p:cNvPr>
          <p:cNvSpPr/>
          <p:nvPr/>
        </p:nvSpPr>
        <p:spPr>
          <a:xfrm>
            <a:off x="8234933" y="3091342"/>
            <a:ext cx="1109004" cy="518160"/>
          </a:xfrm>
          <a:prstGeom prst="rightArrow">
            <a:avLst>
              <a:gd name="adj1" fmla="val 50000"/>
              <a:gd name="adj2" fmla="val 59346"/>
            </a:avLst>
          </a:prstGeom>
          <a:solidFill>
            <a:schemeClr val="tx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Flecha: a la derecha 16">
            <a:extLst>
              <a:ext uri="{FF2B5EF4-FFF2-40B4-BE49-F238E27FC236}">
                <a16:creationId xmlns:a16="http://schemas.microsoft.com/office/drawing/2014/main" id="{FC2AA5C9-DA7C-4D24-BAE6-52B397020CE4}"/>
              </a:ext>
            </a:extLst>
          </p:cNvPr>
          <p:cNvSpPr/>
          <p:nvPr/>
        </p:nvSpPr>
        <p:spPr>
          <a:xfrm>
            <a:off x="4178401" y="3073676"/>
            <a:ext cx="923658" cy="518160"/>
          </a:xfrm>
          <a:prstGeom prst="rightArrow">
            <a:avLst>
              <a:gd name="adj1" fmla="val 50000"/>
              <a:gd name="adj2" fmla="val 83333"/>
            </a:avLst>
          </a:prstGeom>
          <a:solidFill>
            <a:schemeClr val="tx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927550B8-BA80-4090-8354-63B09CB706CA}"/>
              </a:ext>
            </a:extLst>
          </p:cNvPr>
          <p:cNvSpPr/>
          <p:nvPr/>
        </p:nvSpPr>
        <p:spPr>
          <a:xfrm>
            <a:off x="7249512" y="2842194"/>
            <a:ext cx="985421" cy="98542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Flecha: a la derecha 18">
            <a:extLst>
              <a:ext uri="{FF2B5EF4-FFF2-40B4-BE49-F238E27FC236}">
                <a16:creationId xmlns:a16="http://schemas.microsoft.com/office/drawing/2014/main" id="{3754F6DB-C647-401E-9D5D-7E51AF8865A9}"/>
              </a:ext>
            </a:extLst>
          </p:cNvPr>
          <p:cNvSpPr/>
          <p:nvPr/>
        </p:nvSpPr>
        <p:spPr>
          <a:xfrm>
            <a:off x="6452364" y="3068596"/>
            <a:ext cx="797148" cy="518160"/>
          </a:xfrm>
          <a:prstGeom prst="rightArrow">
            <a:avLst>
              <a:gd name="adj1" fmla="val 50000"/>
              <a:gd name="adj2" fmla="val 83333"/>
            </a:avLst>
          </a:prstGeom>
          <a:solidFill>
            <a:schemeClr val="tx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0EDA5FE1-7E2C-4805-ACE4-6CADD2D7FA49}"/>
              </a:ext>
            </a:extLst>
          </p:cNvPr>
          <p:cNvSpPr txBox="1"/>
          <p:nvPr/>
        </p:nvSpPr>
        <p:spPr>
          <a:xfrm>
            <a:off x="9469289" y="2824925"/>
            <a:ext cx="31890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000" dirty="0"/>
              <a:t>Output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9588E880-7760-4DA9-8BA7-B835D701437E}"/>
              </a:ext>
            </a:extLst>
          </p:cNvPr>
          <p:cNvSpPr txBox="1"/>
          <p:nvPr/>
        </p:nvSpPr>
        <p:spPr>
          <a:xfrm>
            <a:off x="4171504" y="2558007"/>
            <a:ext cx="9534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dirty="0" err="1"/>
              <a:t>Relu</a:t>
            </a:r>
            <a:endParaRPr lang="es-ES" sz="2800" dirty="0"/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6E42A3F4-80AA-454B-B92D-E12FD59280EB}"/>
              </a:ext>
            </a:extLst>
          </p:cNvPr>
          <p:cNvSpPr txBox="1"/>
          <p:nvPr/>
        </p:nvSpPr>
        <p:spPr>
          <a:xfrm>
            <a:off x="6359276" y="2545376"/>
            <a:ext cx="9534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dirty="0" err="1"/>
              <a:t>Relu</a:t>
            </a:r>
            <a:endParaRPr lang="es-ES" sz="2800" dirty="0"/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B28B52B6-FB30-407C-82A5-BA63F9C72458}"/>
              </a:ext>
            </a:extLst>
          </p:cNvPr>
          <p:cNvSpPr txBox="1"/>
          <p:nvPr/>
        </p:nvSpPr>
        <p:spPr>
          <a:xfrm>
            <a:off x="8027469" y="2544322"/>
            <a:ext cx="16096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dirty="0" err="1"/>
              <a:t>sigmoid</a:t>
            </a: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8221408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20110857-1766-4581-8184-F7D5BD83DA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6543486"/>
              </p:ext>
            </p:extLst>
          </p:nvPr>
        </p:nvGraphicFramePr>
        <p:xfrm>
          <a:off x="2006600" y="1120986"/>
          <a:ext cx="8178800" cy="46160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89400">
                  <a:extLst>
                    <a:ext uri="{9D8B030D-6E8A-4147-A177-3AD203B41FA5}">
                      <a16:colId xmlns:a16="http://schemas.microsoft.com/office/drawing/2014/main" val="1338031707"/>
                    </a:ext>
                  </a:extLst>
                </a:gridCol>
                <a:gridCol w="4089400">
                  <a:extLst>
                    <a:ext uri="{9D8B030D-6E8A-4147-A177-3AD203B41FA5}">
                      <a16:colId xmlns:a16="http://schemas.microsoft.com/office/drawing/2014/main" val="1448266105"/>
                    </a:ext>
                  </a:extLst>
                </a:gridCol>
              </a:tblGrid>
              <a:tr h="1154007">
                <a:tc gridSpan="2">
                  <a:txBody>
                    <a:bodyPr/>
                    <a:lstStyle/>
                    <a:p>
                      <a:pPr algn="ctr"/>
                      <a:r>
                        <a:rPr lang="es-ES" sz="6600" dirty="0"/>
                        <a:t>TEST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s-ES" sz="6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8683683"/>
                  </a:ext>
                </a:extLst>
              </a:tr>
              <a:tr h="1154007">
                <a:tc>
                  <a:txBody>
                    <a:bodyPr/>
                    <a:lstStyle/>
                    <a:p>
                      <a:pPr algn="ctr"/>
                      <a:r>
                        <a:rPr lang="es-ES" sz="6600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6600" dirty="0"/>
                        <a:t>90%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6693071"/>
                  </a:ext>
                </a:extLst>
              </a:tr>
              <a:tr h="1154007">
                <a:tc>
                  <a:txBody>
                    <a:bodyPr/>
                    <a:lstStyle/>
                    <a:p>
                      <a:pPr algn="ctr"/>
                      <a:r>
                        <a:rPr lang="es-ES" sz="6600" dirty="0"/>
                        <a:t>Quiebra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6600" dirty="0"/>
                        <a:t>94%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3375439"/>
                  </a:ext>
                </a:extLst>
              </a:tr>
              <a:tr h="1154007">
                <a:tc>
                  <a:txBody>
                    <a:bodyPr/>
                    <a:lstStyle/>
                    <a:p>
                      <a:pPr algn="ctr"/>
                      <a:r>
                        <a:rPr lang="es-ES" sz="6600" dirty="0"/>
                        <a:t>No quiebra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6600" dirty="0"/>
                        <a:t>74%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55747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11809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E401B580-1417-409A-B724-60E5C52A066C}"/>
              </a:ext>
            </a:extLst>
          </p:cNvPr>
          <p:cNvSpPr txBox="1"/>
          <p:nvPr/>
        </p:nvSpPr>
        <p:spPr>
          <a:xfrm>
            <a:off x="2662019" y="233680"/>
            <a:ext cx="616465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0" dirty="0" err="1"/>
              <a:t>Oversampling</a:t>
            </a:r>
            <a:endParaRPr lang="es-ES" sz="8000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CA744B4E-74A6-41C0-AD54-F02FC0AC605F}"/>
              </a:ext>
            </a:extLst>
          </p:cNvPr>
          <p:cNvSpPr/>
          <p:nvPr/>
        </p:nvSpPr>
        <p:spPr>
          <a:xfrm>
            <a:off x="4470400" y="2331720"/>
            <a:ext cx="5648960" cy="1046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D808012A-A422-4868-A4EF-4E4D64AB77BA}"/>
              </a:ext>
            </a:extLst>
          </p:cNvPr>
          <p:cNvSpPr txBox="1"/>
          <p:nvPr/>
        </p:nvSpPr>
        <p:spPr>
          <a:xfrm>
            <a:off x="4470400" y="2408088"/>
            <a:ext cx="56489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800" dirty="0"/>
              <a:t>Clase minoritaria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91229D57-3826-48BC-90B9-E6B2F817E225}"/>
              </a:ext>
            </a:extLst>
          </p:cNvPr>
          <p:cNvSpPr/>
          <p:nvPr/>
        </p:nvSpPr>
        <p:spPr>
          <a:xfrm>
            <a:off x="4470400" y="3427438"/>
            <a:ext cx="5648960" cy="1046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80B8894A-C902-4D35-AFA6-B5BD453DD9B8}"/>
              </a:ext>
            </a:extLst>
          </p:cNvPr>
          <p:cNvSpPr txBox="1"/>
          <p:nvPr/>
        </p:nvSpPr>
        <p:spPr>
          <a:xfrm>
            <a:off x="4470400" y="3503806"/>
            <a:ext cx="56489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800" dirty="0"/>
              <a:t>Clase minoritaria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BF00E5DA-FF71-4AEF-B3CE-76A5E934BE05}"/>
              </a:ext>
            </a:extLst>
          </p:cNvPr>
          <p:cNvSpPr/>
          <p:nvPr/>
        </p:nvSpPr>
        <p:spPr>
          <a:xfrm>
            <a:off x="4470400" y="4523156"/>
            <a:ext cx="5648960" cy="1046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BF721A2A-04C2-4708-BB4A-3E3E1E496BE8}"/>
              </a:ext>
            </a:extLst>
          </p:cNvPr>
          <p:cNvSpPr txBox="1"/>
          <p:nvPr/>
        </p:nvSpPr>
        <p:spPr>
          <a:xfrm>
            <a:off x="4470400" y="4599524"/>
            <a:ext cx="56489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800" dirty="0"/>
              <a:t>Clase minoritaria</a:t>
            </a:r>
          </a:p>
        </p:txBody>
      </p:sp>
      <p:sp>
        <p:nvSpPr>
          <p:cNvPr id="12" name="Flecha: curvada hacia la derecha 11">
            <a:extLst>
              <a:ext uri="{FF2B5EF4-FFF2-40B4-BE49-F238E27FC236}">
                <a16:creationId xmlns:a16="http://schemas.microsoft.com/office/drawing/2014/main" id="{9A1FD71B-4D88-44E2-92EC-DED2405F5887}"/>
              </a:ext>
            </a:extLst>
          </p:cNvPr>
          <p:cNvSpPr/>
          <p:nvPr/>
        </p:nvSpPr>
        <p:spPr>
          <a:xfrm>
            <a:off x="3362960" y="2486744"/>
            <a:ext cx="843379" cy="1432560"/>
          </a:xfrm>
          <a:prstGeom prst="curvedRightArrow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13" name="Flecha: curvada hacia la derecha 12">
            <a:extLst>
              <a:ext uri="{FF2B5EF4-FFF2-40B4-BE49-F238E27FC236}">
                <a16:creationId xmlns:a16="http://schemas.microsoft.com/office/drawing/2014/main" id="{A028E8CF-CBE4-4825-98FA-3DFC55156F37}"/>
              </a:ext>
            </a:extLst>
          </p:cNvPr>
          <p:cNvSpPr/>
          <p:nvPr/>
        </p:nvSpPr>
        <p:spPr>
          <a:xfrm>
            <a:off x="3362959" y="3997961"/>
            <a:ext cx="843379" cy="1432560"/>
          </a:xfrm>
          <a:prstGeom prst="curved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770B5FD6-93E7-4C2B-997E-4F472927ADAD}"/>
              </a:ext>
            </a:extLst>
          </p:cNvPr>
          <p:cNvSpPr txBox="1"/>
          <p:nvPr/>
        </p:nvSpPr>
        <p:spPr>
          <a:xfrm>
            <a:off x="1452880" y="2616656"/>
            <a:ext cx="20929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400" dirty="0"/>
              <a:t>Copia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5D2E7C4A-534A-4C90-9CE3-7A4281B629FF}"/>
              </a:ext>
            </a:extLst>
          </p:cNvPr>
          <p:cNvSpPr txBox="1"/>
          <p:nvPr/>
        </p:nvSpPr>
        <p:spPr>
          <a:xfrm>
            <a:off x="1452880" y="4252576"/>
            <a:ext cx="20929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400" dirty="0"/>
              <a:t>Copia</a:t>
            </a:r>
          </a:p>
        </p:txBody>
      </p:sp>
    </p:spTree>
    <p:extLst>
      <p:ext uri="{BB962C8B-B14F-4D97-AF65-F5344CB8AC3E}">
        <p14:creationId xmlns:p14="http://schemas.microsoft.com/office/powerpoint/2010/main" val="24229282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lecha: a la derecha 15">
            <a:extLst>
              <a:ext uri="{FF2B5EF4-FFF2-40B4-BE49-F238E27FC236}">
                <a16:creationId xmlns:a16="http://schemas.microsoft.com/office/drawing/2014/main" id="{1F3ABCB7-8362-4CA5-ABC5-203BB0AC28AF}"/>
              </a:ext>
            </a:extLst>
          </p:cNvPr>
          <p:cNvSpPr/>
          <p:nvPr/>
        </p:nvSpPr>
        <p:spPr>
          <a:xfrm>
            <a:off x="1761331" y="3075826"/>
            <a:ext cx="1093630" cy="518160"/>
          </a:xfrm>
          <a:prstGeom prst="rightArrow">
            <a:avLst>
              <a:gd name="adj1" fmla="val 50000"/>
              <a:gd name="adj2" fmla="val 83333"/>
            </a:avLst>
          </a:prstGeom>
          <a:solidFill>
            <a:schemeClr val="tx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52EC6792-EC20-48D7-B5EC-3DEAE09D0D97}"/>
              </a:ext>
            </a:extLst>
          </p:cNvPr>
          <p:cNvSpPr/>
          <p:nvPr/>
        </p:nvSpPr>
        <p:spPr>
          <a:xfrm>
            <a:off x="772358" y="1548969"/>
            <a:ext cx="1171852" cy="3571875"/>
          </a:xfrm>
          <a:prstGeom prst="rect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4EDEC23F-261C-4A21-805E-14F86044796F}"/>
              </a:ext>
            </a:extLst>
          </p:cNvPr>
          <p:cNvSpPr txBox="1"/>
          <p:nvPr/>
        </p:nvSpPr>
        <p:spPr>
          <a:xfrm rot="16200000">
            <a:off x="-84670" y="2547891"/>
            <a:ext cx="273432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0" dirty="0"/>
              <a:t>Input</a:t>
            </a: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3C7CFD32-B5DF-4CBC-B137-D717343B50D1}"/>
              </a:ext>
            </a:extLst>
          </p:cNvPr>
          <p:cNvSpPr/>
          <p:nvPr/>
        </p:nvSpPr>
        <p:spPr>
          <a:xfrm>
            <a:off x="2848063" y="1548968"/>
            <a:ext cx="1323440" cy="3571875"/>
          </a:xfrm>
          <a:prstGeom prst="rect">
            <a:avLst/>
          </a:prstGeom>
          <a:solidFill>
            <a:srgbClr val="0070C0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93F94991-CC23-4642-88C6-EF7907C2906E}"/>
              </a:ext>
            </a:extLst>
          </p:cNvPr>
          <p:cNvSpPr txBox="1"/>
          <p:nvPr/>
        </p:nvSpPr>
        <p:spPr>
          <a:xfrm>
            <a:off x="2848062" y="2547890"/>
            <a:ext cx="147970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0" dirty="0"/>
              <a:t>10</a:t>
            </a: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4A5CD524-DE54-4B20-9D50-7A2765E5DE72}"/>
              </a:ext>
            </a:extLst>
          </p:cNvPr>
          <p:cNvSpPr/>
          <p:nvPr/>
        </p:nvSpPr>
        <p:spPr>
          <a:xfrm>
            <a:off x="5128924" y="1546818"/>
            <a:ext cx="1323440" cy="3571875"/>
          </a:xfrm>
          <a:prstGeom prst="rect">
            <a:avLst/>
          </a:prstGeom>
          <a:solidFill>
            <a:srgbClr val="0070C0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CD3F9C69-707F-45F6-B966-FE297AD5B5D3}"/>
              </a:ext>
            </a:extLst>
          </p:cNvPr>
          <p:cNvSpPr txBox="1"/>
          <p:nvPr/>
        </p:nvSpPr>
        <p:spPr>
          <a:xfrm>
            <a:off x="5124919" y="2547890"/>
            <a:ext cx="132744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0" dirty="0"/>
              <a:t>20</a:t>
            </a:r>
          </a:p>
        </p:txBody>
      </p:sp>
      <p:sp>
        <p:nvSpPr>
          <p:cNvPr id="23" name="Flecha: a la derecha 22">
            <a:extLst>
              <a:ext uri="{FF2B5EF4-FFF2-40B4-BE49-F238E27FC236}">
                <a16:creationId xmlns:a16="http://schemas.microsoft.com/office/drawing/2014/main" id="{E7270853-0F6A-4DD2-A562-2D89249ADA58}"/>
              </a:ext>
            </a:extLst>
          </p:cNvPr>
          <p:cNvSpPr/>
          <p:nvPr/>
        </p:nvSpPr>
        <p:spPr>
          <a:xfrm>
            <a:off x="8234933" y="3091342"/>
            <a:ext cx="1109004" cy="518160"/>
          </a:xfrm>
          <a:prstGeom prst="rightArrow">
            <a:avLst>
              <a:gd name="adj1" fmla="val 50000"/>
              <a:gd name="adj2" fmla="val 59346"/>
            </a:avLst>
          </a:prstGeom>
          <a:solidFill>
            <a:schemeClr val="tx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4" name="Flecha: a la derecha 23">
            <a:extLst>
              <a:ext uri="{FF2B5EF4-FFF2-40B4-BE49-F238E27FC236}">
                <a16:creationId xmlns:a16="http://schemas.microsoft.com/office/drawing/2014/main" id="{C64A19C9-10FA-4F6D-8E83-8C6CA4695AB7}"/>
              </a:ext>
            </a:extLst>
          </p:cNvPr>
          <p:cNvSpPr/>
          <p:nvPr/>
        </p:nvSpPr>
        <p:spPr>
          <a:xfrm>
            <a:off x="4178401" y="3073676"/>
            <a:ext cx="923658" cy="518160"/>
          </a:xfrm>
          <a:prstGeom prst="rightArrow">
            <a:avLst>
              <a:gd name="adj1" fmla="val 50000"/>
              <a:gd name="adj2" fmla="val 83333"/>
            </a:avLst>
          </a:prstGeom>
          <a:solidFill>
            <a:schemeClr val="tx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F4C33ACD-FFDF-4DD4-A17D-980F115514E5}"/>
              </a:ext>
            </a:extLst>
          </p:cNvPr>
          <p:cNvSpPr/>
          <p:nvPr/>
        </p:nvSpPr>
        <p:spPr>
          <a:xfrm>
            <a:off x="7249512" y="2842194"/>
            <a:ext cx="985421" cy="98542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6" name="Flecha: a la derecha 25">
            <a:extLst>
              <a:ext uri="{FF2B5EF4-FFF2-40B4-BE49-F238E27FC236}">
                <a16:creationId xmlns:a16="http://schemas.microsoft.com/office/drawing/2014/main" id="{C3A6B496-E5FB-4D02-8A69-0117F04AB6B3}"/>
              </a:ext>
            </a:extLst>
          </p:cNvPr>
          <p:cNvSpPr/>
          <p:nvPr/>
        </p:nvSpPr>
        <p:spPr>
          <a:xfrm>
            <a:off x="6452364" y="3068596"/>
            <a:ext cx="797148" cy="518160"/>
          </a:xfrm>
          <a:prstGeom prst="rightArrow">
            <a:avLst>
              <a:gd name="adj1" fmla="val 50000"/>
              <a:gd name="adj2" fmla="val 83333"/>
            </a:avLst>
          </a:prstGeom>
          <a:solidFill>
            <a:schemeClr val="tx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3A4C910C-FB42-454F-966A-F87AE80F93CD}"/>
              </a:ext>
            </a:extLst>
          </p:cNvPr>
          <p:cNvSpPr txBox="1"/>
          <p:nvPr/>
        </p:nvSpPr>
        <p:spPr>
          <a:xfrm>
            <a:off x="9469289" y="2824925"/>
            <a:ext cx="31890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000" dirty="0"/>
              <a:t>Output</a:t>
            </a: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6352A63F-7EDE-4874-B0E3-957F5A006E8A}"/>
              </a:ext>
            </a:extLst>
          </p:cNvPr>
          <p:cNvSpPr txBox="1"/>
          <p:nvPr/>
        </p:nvSpPr>
        <p:spPr>
          <a:xfrm>
            <a:off x="4171504" y="2558007"/>
            <a:ext cx="9534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dirty="0" err="1"/>
              <a:t>Relu</a:t>
            </a:r>
            <a:endParaRPr lang="es-ES" sz="2800" dirty="0"/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A6C05559-1C68-437A-87D2-98474E85A9CD}"/>
              </a:ext>
            </a:extLst>
          </p:cNvPr>
          <p:cNvSpPr txBox="1"/>
          <p:nvPr/>
        </p:nvSpPr>
        <p:spPr>
          <a:xfrm>
            <a:off x="6359276" y="2545376"/>
            <a:ext cx="9534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dirty="0" err="1"/>
              <a:t>Relu</a:t>
            </a:r>
            <a:endParaRPr lang="es-ES" sz="2800" dirty="0"/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15B9E102-4B14-4E5B-B7C9-838797D3A37E}"/>
              </a:ext>
            </a:extLst>
          </p:cNvPr>
          <p:cNvSpPr txBox="1"/>
          <p:nvPr/>
        </p:nvSpPr>
        <p:spPr>
          <a:xfrm>
            <a:off x="8027469" y="2544322"/>
            <a:ext cx="16096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dirty="0" err="1"/>
              <a:t>sigmoid</a:t>
            </a: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40961982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08C65EDB-26A7-4DF6-876B-21D4E2D75F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5096747"/>
              </p:ext>
            </p:extLst>
          </p:nvPr>
        </p:nvGraphicFramePr>
        <p:xfrm>
          <a:off x="2006600" y="1120986"/>
          <a:ext cx="8178800" cy="34620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89400">
                  <a:extLst>
                    <a:ext uri="{9D8B030D-6E8A-4147-A177-3AD203B41FA5}">
                      <a16:colId xmlns:a16="http://schemas.microsoft.com/office/drawing/2014/main" val="1338031707"/>
                    </a:ext>
                  </a:extLst>
                </a:gridCol>
                <a:gridCol w="4089400">
                  <a:extLst>
                    <a:ext uri="{9D8B030D-6E8A-4147-A177-3AD203B41FA5}">
                      <a16:colId xmlns:a16="http://schemas.microsoft.com/office/drawing/2014/main" val="1448266105"/>
                    </a:ext>
                  </a:extLst>
                </a:gridCol>
              </a:tblGrid>
              <a:tr h="1154007">
                <a:tc gridSpan="2">
                  <a:txBody>
                    <a:bodyPr/>
                    <a:lstStyle/>
                    <a:p>
                      <a:pPr algn="ctr"/>
                      <a:r>
                        <a:rPr lang="es-ES" sz="6600" dirty="0"/>
                        <a:t>TEST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s-ES" sz="6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8683683"/>
                  </a:ext>
                </a:extLst>
              </a:tr>
              <a:tr h="1154007">
                <a:tc>
                  <a:txBody>
                    <a:bodyPr/>
                    <a:lstStyle/>
                    <a:p>
                      <a:pPr algn="ctr"/>
                      <a:r>
                        <a:rPr lang="es-ES" sz="6600" dirty="0"/>
                        <a:t>Quiebra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6600" dirty="0"/>
                        <a:t>86%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3375439"/>
                  </a:ext>
                </a:extLst>
              </a:tr>
              <a:tr h="1154007">
                <a:tc>
                  <a:txBody>
                    <a:bodyPr/>
                    <a:lstStyle/>
                    <a:p>
                      <a:pPr algn="ctr"/>
                      <a:r>
                        <a:rPr lang="es-ES" sz="6600" dirty="0"/>
                        <a:t>No quiebra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6600" dirty="0"/>
                        <a:t>80%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55747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31822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A7470D7B-460A-4D00-AA35-CAC49188D8E4}"/>
              </a:ext>
            </a:extLst>
          </p:cNvPr>
          <p:cNvSpPr txBox="1"/>
          <p:nvPr/>
        </p:nvSpPr>
        <p:spPr>
          <a:xfrm>
            <a:off x="2662019" y="233680"/>
            <a:ext cx="616465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0" dirty="0" err="1"/>
              <a:t>XGBoost</a:t>
            </a:r>
            <a:endParaRPr lang="es-ES" sz="8000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51449707-90E3-4D24-BB22-96D1C5DBF8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291" y="2498111"/>
            <a:ext cx="11675418" cy="236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7884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88D5B111-B72A-4241-A566-83A21E30EF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8621242"/>
              </p:ext>
            </p:extLst>
          </p:nvPr>
        </p:nvGraphicFramePr>
        <p:xfrm>
          <a:off x="2006600" y="1120986"/>
          <a:ext cx="8178800" cy="46160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89400">
                  <a:extLst>
                    <a:ext uri="{9D8B030D-6E8A-4147-A177-3AD203B41FA5}">
                      <a16:colId xmlns:a16="http://schemas.microsoft.com/office/drawing/2014/main" val="1338031707"/>
                    </a:ext>
                  </a:extLst>
                </a:gridCol>
                <a:gridCol w="4089400">
                  <a:extLst>
                    <a:ext uri="{9D8B030D-6E8A-4147-A177-3AD203B41FA5}">
                      <a16:colId xmlns:a16="http://schemas.microsoft.com/office/drawing/2014/main" val="1448266105"/>
                    </a:ext>
                  </a:extLst>
                </a:gridCol>
              </a:tblGrid>
              <a:tr h="1154007">
                <a:tc gridSpan="2">
                  <a:txBody>
                    <a:bodyPr/>
                    <a:lstStyle/>
                    <a:p>
                      <a:pPr algn="ctr"/>
                      <a:r>
                        <a:rPr lang="es-ES" sz="6600" dirty="0"/>
                        <a:t>TEST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s-ES" sz="6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8683683"/>
                  </a:ext>
                </a:extLst>
              </a:tr>
              <a:tr h="1154007">
                <a:tc>
                  <a:txBody>
                    <a:bodyPr/>
                    <a:lstStyle/>
                    <a:p>
                      <a:pPr algn="ctr"/>
                      <a:r>
                        <a:rPr lang="es-ES" sz="6600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6600" dirty="0"/>
                        <a:t>98%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6693071"/>
                  </a:ext>
                </a:extLst>
              </a:tr>
              <a:tr h="1154007">
                <a:tc>
                  <a:txBody>
                    <a:bodyPr/>
                    <a:lstStyle/>
                    <a:p>
                      <a:pPr algn="ctr"/>
                      <a:r>
                        <a:rPr lang="es-ES" sz="6600" dirty="0"/>
                        <a:t>Quiebra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6600" dirty="0"/>
                        <a:t>65%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3375439"/>
                  </a:ext>
                </a:extLst>
              </a:tr>
              <a:tr h="1154007">
                <a:tc>
                  <a:txBody>
                    <a:bodyPr/>
                    <a:lstStyle/>
                    <a:p>
                      <a:pPr algn="ctr"/>
                      <a:r>
                        <a:rPr lang="es-ES" sz="6600" dirty="0"/>
                        <a:t>No quiebra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6600" dirty="0"/>
                        <a:t>99,99%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55747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6625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Imagen que contiene imágenes prediseñadas&#10;&#10;Descripción generada automáticamente">
            <a:extLst>
              <a:ext uri="{FF2B5EF4-FFF2-40B4-BE49-F238E27FC236}">
                <a16:creationId xmlns:a16="http://schemas.microsoft.com/office/drawing/2014/main" id="{1F10680C-BD36-4F28-9DC8-90901AEFE2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067" y="718446"/>
            <a:ext cx="3983422" cy="2213012"/>
          </a:xfrm>
          <a:prstGeom prst="roundRect">
            <a:avLst>
              <a:gd name="adj" fmla="val 17188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868A57D7-4E2D-4082-8A2B-B9AEC6A7EB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7080" y="369233"/>
            <a:ext cx="2853579" cy="2853579"/>
          </a:xfrm>
          <a:prstGeom prst="rect">
            <a:avLst/>
          </a:prstGeom>
        </p:spPr>
      </p:pic>
      <p:pic>
        <p:nvPicPr>
          <p:cNvPr id="10" name="Imagen 9" descr="Imagen que contiene edificio, camión, calle, interior&#10;&#10;Descripción generada automáticamente">
            <a:extLst>
              <a:ext uri="{FF2B5EF4-FFF2-40B4-BE49-F238E27FC236}">
                <a16:creationId xmlns:a16="http://schemas.microsoft.com/office/drawing/2014/main" id="{D2FCA3AF-903A-4846-BC5D-B531D22E71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3135" y="2794186"/>
            <a:ext cx="4752041" cy="3170010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2" name="Imagen 11" descr="Imagen que contiene foto, pose, persona, grupo&#10;&#10;Descripción generada automáticamente">
            <a:extLst>
              <a:ext uri="{FF2B5EF4-FFF2-40B4-BE49-F238E27FC236}">
                <a16:creationId xmlns:a16="http://schemas.microsoft.com/office/drawing/2014/main" id="{D28B9ED3-5BE6-47C1-9A83-464A806CC9C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8984" y="3664535"/>
            <a:ext cx="4096124" cy="247501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8877004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5F9CFCE6-877F-4858-B8BD-2C52CA8AFB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E4E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213F8A0-12AE-4514-8372-0DD766EC2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6866" y="480060"/>
            <a:ext cx="5458122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n 6" descr="Imagen que contiene captura de pantalla&#10;&#10;Descripción generada automáticamente">
            <a:extLst>
              <a:ext uri="{FF2B5EF4-FFF2-40B4-BE49-F238E27FC236}">
                <a16:creationId xmlns:a16="http://schemas.microsoft.com/office/drawing/2014/main" id="{83B7BE14-1C87-489E-A716-A72DC4DB8A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1035" y="1623316"/>
            <a:ext cx="5129784" cy="3611367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9EFF17D4-9A8C-4CE5-B096-D8CCD4400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5458121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Imagen 8" descr="Imagen que contiene captura de pantalla&#10;&#10;Descripción generada automáticamente">
            <a:extLst>
              <a:ext uri="{FF2B5EF4-FFF2-40B4-BE49-F238E27FC236}">
                <a16:creationId xmlns:a16="http://schemas.microsoft.com/office/drawing/2014/main" id="{5E13F98F-82E3-455B-BF42-378AB6A1B1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180" y="1637647"/>
            <a:ext cx="5129784" cy="3582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506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3CC282A2-FED1-4608-8728-F9F954EEAC55}"/>
              </a:ext>
            </a:extLst>
          </p:cNvPr>
          <p:cNvSpPr txBox="1"/>
          <p:nvPr/>
        </p:nvSpPr>
        <p:spPr>
          <a:xfrm>
            <a:off x="1870229" y="1074509"/>
            <a:ext cx="8451542" cy="470898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15000" dirty="0"/>
              <a:t>Machine </a:t>
            </a:r>
            <a:r>
              <a:rPr lang="es-ES" sz="15000" dirty="0" err="1"/>
              <a:t>Learning</a:t>
            </a:r>
            <a:endParaRPr lang="es-ES" sz="15000" dirty="0"/>
          </a:p>
        </p:txBody>
      </p:sp>
    </p:spTree>
    <p:extLst>
      <p:ext uri="{BB962C8B-B14F-4D97-AF65-F5344CB8AC3E}">
        <p14:creationId xmlns:p14="http://schemas.microsoft.com/office/powerpoint/2010/main" val="2862415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agen 22">
            <a:extLst>
              <a:ext uri="{FF2B5EF4-FFF2-40B4-BE49-F238E27FC236}">
                <a16:creationId xmlns:a16="http://schemas.microsoft.com/office/drawing/2014/main" id="{601E06EA-AEA3-445D-A36F-295E780F9C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7112" y="670112"/>
            <a:ext cx="5517776" cy="5517776"/>
          </a:xfrm>
          <a:prstGeom prst="rect">
            <a:avLst/>
          </a:prstGeom>
        </p:spPr>
      </p:pic>
      <p:pic>
        <p:nvPicPr>
          <p:cNvPr id="25" name="Gráfico 24" descr="Tendencia a la baja">
            <a:extLst>
              <a:ext uri="{FF2B5EF4-FFF2-40B4-BE49-F238E27FC236}">
                <a16:creationId xmlns:a16="http://schemas.microsoft.com/office/drawing/2014/main" id="{90D2E9BE-D6C5-4446-A1DD-641233DB4C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4840" y="1756410"/>
            <a:ext cx="3345180" cy="3345180"/>
          </a:xfrm>
          <a:prstGeom prst="rect">
            <a:avLst/>
          </a:prstGeom>
        </p:spPr>
      </p:pic>
      <p:pic>
        <p:nvPicPr>
          <p:cNvPr id="27" name="Gráfico 26" descr="Tendencia al alza">
            <a:extLst>
              <a:ext uri="{FF2B5EF4-FFF2-40B4-BE49-F238E27FC236}">
                <a16:creationId xmlns:a16="http://schemas.microsoft.com/office/drawing/2014/main" id="{85D013CF-1EBD-4578-9585-EC80869C1A6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221980" y="1756410"/>
            <a:ext cx="3345180" cy="3345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021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DEC6C48C-660A-48E6-AC7D-932A381C630D}"/>
              </a:ext>
            </a:extLst>
          </p:cNvPr>
          <p:cNvSpPr txBox="1">
            <a:spLocks/>
          </p:cNvSpPr>
          <p:nvPr/>
        </p:nvSpPr>
        <p:spPr>
          <a:xfrm>
            <a:off x="0" y="2235200"/>
            <a:ext cx="12192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15000" dirty="0"/>
              <a:t>90%</a:t>
            </a:r>
          </a:p>
        </p:txBody>
      </p:sp>
    </p:spTree>
    <p:extLst>
      <p:ext uri="{BB962C8B-B14F-4D97-AF65-F5344CB8AC3E}">
        <p14:creationId xmlns:p14="http://schemas.microsoft.com/office/powerpoint/2010/main" val="3510631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5" descr="Resultado de imagen de iconos fichero">
            <a:hlinkClick r:id="rId2"/>
            <a:extLst>
              <a:ext uri="{FF2B5EF4-FFF2-40B4-BE49-F238E27FC236}">
                <a16:creationId xmlns:a16="http://schemas.microsoft.com/office/drawing/2014/main" id="{076274E4-3AA1-4E90-B096-FDBF618D1B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60399" y="643466"/>
            <a:ext cx="2444428" cy="2624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Resultado de imagen de iconos fichero">
            <a:hlinkClick r:id="rId2"/>
            <a:extLst>
              <a:ext uri="{FF2B5EF4-FFF2-40B4-BE49-F238E27FC236}">
                <a16:creationId xmlns:a16="http://schemas.microsoft.com/office/drawing/2014/main" id="{BA9BCB84-48C8-4CB3-825B-2A896726E5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43493" y="1419217"/>
            <a:ext cx="3743538" cy="4019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5" descr="Resultado de imagen de iconos fichero">
            <a:hlinkClick r:id="rId2"/>
            <a:extLst>
              <a:ext uri="{FF2B5EF4-FFF2-40B4-BE49-F238E27FC236}">
                <a16:creationId xmlns:a16="http://schemas.microsoft.com/office/drawing/2014/main" id="{3DB678D4-6FC9-4B96-BCE2-10A1067FB0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706435" y="643466"/>
            <a:ext cx="2444427" cy="2624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5" descr="Resultado de imagen de iconos fichero">
            <a:hlinkClick r:id="rId2"/>
            <a:extLst>
              <a:ext uri="{FF2B5EF4-FFF2-40B4-BE49-F238E27FC236}">
                <a16:creationId xmlns:a16="http://schemas.microsoft.com/office/drawing/2014/main" id="{A28B7493-B7F7-496B-87F1-922B25CA62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60398" y="3589863"/>
            <a:ext cx="2444430" cy="2624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Resultado de imagen de iconos fichero">
            <a:hlinkClick r:id="rId2"/>
            <a:extLst>
              <a:ext uri="{FF2B5EF4-FFF2-40B4-BE49-F238E27FC236}">
                <a16:creationId xmlns:a16="http://schemas.microsoft.com/office/drawing/2014/main" id="{CB665DE4-83BA-4CF3-A7EE-4E8D50032A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697432" y="3589863"/>
            <a:ext cx="2462430" cy="2643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BF41764C-F557-48A3-AC44-9DE18289A175}"/>
              </a:ext>
            </a:extLst>
          </p:cNvPr>
          <p:cNvSpPr txBox="1"/>
          <p:nvPr/>
        </p:nvSpPr>
        <p:spPr>
          <a:xfrm>
            <a:off x="1949824" y="1843794"/>
            <a:ext cx="9950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1</a:t>
            </a:r>
            <a:r>
              <a:rPr lang="es-ES" sz="7200" dirty="0">
                <a:solidFill>
                  <a:schemeClr val="bg1"/>
                </a:solidFill>
              </a:rPr>
              <a:t>1</a:t>
            </a:r>
            <a:endParaRPr lang="es-ES" sz="7200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5A4D3B29-154D-4ED0-A818-B99708A5980D}"/>
              </a:ext>
            </a:extLst>
          </p:cNvPr>
          <p:cNvSpPr txBox="1"/>
          <p:nvPr/>
        </p:nvSpPr>
        <p:spPr>
          <a:xfrm>
            <a:off x="1949824" y="4838611"/>
            <a:ext cx="9950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1</a:t>
            </a:r>
            <a:r>
              <a:rPr lang="es-ES" sz="7200" dirty="0">
                <a:solidFill>
                  <a:schemeClr val="bg1"/>
                </a:solidFill>
              </a:rPr>
              <a:t>2</a:t>
            </a:r>
            <a:endParaRPr lang="es-ES" sz="7200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E1385494-0E90-4811-85A7-85EFAE2F9BF8}"/>
              </a:ext>
            </a:extLst>
          </p:cNvPr>
          <p:cNvSpPr txBox="1"/>
          <p:nvPr/>
        </p:nvSpPr>
        <p:spPr>
          <a:xfrm>
            <a:off x="5617721" y="3512863"/>
            <a:ext cx="9950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1</a:t>
            </a:r>
            <a:r>
              <a:rPr lang="es-ES" sz="7200" dirty="0">
                <a:solidFill>
                  <a:schemeClr val="bg1"/>
                </a:solidFill>
              </a:rPr>
              <a:t>3</a:t>
            </a:r>
            <a:endParaRPr lang="es-ES" sz="7200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35964863-86BF-490C-8A9D-F4C2E1A4EEC8}"/>
              </a:ext>
            </a:extLst>
          </p:cNvPr>
          <p:cNvSpPr txBox="1"/>
          <p:nvPr/>
        </p:nvSpPr>
        <p:spPr>
          <a:xfrm>
            <a:off x="9431106" y="4902195"/>
            <a:ext cx="9950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1</a:t>
            </a:r>
            <a:r>
              <a:rPr lang="es-ES" sz="7200" dirty="0">
                <a:solidFill>
                  <a:schemeClr val="bg1"/>
                </a:solidFill>
              </a:rPr>
              <a:t>5</a:t>
            </a:r>
            <a:endParaRPr lang="es-ES" sz="7200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7B6B4BFD-641F-4E79-AE24-B07695D7192D}"/>
              </a:ext>
            </a:extLst>
          </p:cNvPr>
          <p:cNvSpPr txBox="1"/>
          <p:nvPr/>
        </p:nvSpPr>
        <p:spPr>
          <a:xfrm>
            <a:off x="9412696" y="1843794"/>
            <a:ext cx="9950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1</a:t>
            </a:r>
            <a:r>
              <a:rPr lang="es-ES" sz="7200" dirty="0">
                <a:solidFill>
                  <a:schemeClr val="bg1"/>
                </a:solidFill>
              </a:rPr>
              <a:t>4</a:t>
            </a:r>
            <a:endParaRPr lang="es-ES" sz="7200" dirty="0"/>
          </a:p>
        </p:txBody>
      </p:sp>
    </p:spTree>
    <p:extLst>
      <p:ext uri="{BB962C8B-B14F-4D97-AF65-F5344CB8AC3E}">
        <p14:creationId xmlns:p14="http://schemas.microsoft.com/office/powerpoint/2010/main" val="748247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5A83756E-08D1-4F95-B84B-09F5D69590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83047" y="2133093"/>
            <a:ext cx="4945228" cy="3994446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B0C156B9-B0D7-48B2-8724-55DDDBCF5857}"/>
              </a:ext>
            </a:extLst>
          </p:cNvPr>
          <p:cNvSpPr txBox="1"/>
          <p:nvPr/>
        </p:nvSpPr>
        <p:spPr>
          <a:xfrm>
            <a:off x="2590800" y="203200"/>
            <a:ext cx="7823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7200" u="sng" dirty="0"/>
              <a:t>Conjunto de datos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E39D98DE-7CEE-44B2-835D-F9F6C5760E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2408" y="2133093"/>
            <a:ext cx="5305720" cy="3447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7509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Imagen que contiene texto, mapa&#10;&#10;Descripción generada automáticamente">
            <a:extLst>
              <a:ext uri="{FF2B5EF4-FFF2-40B4-BE49-F238E27FC236}">
                <a16:creationId xmlns:a16="http://schemas.microsoft.com/office/drawing/2014/main" id="{3F5E8983-C7D5-44F9-9D54-2965AFF10A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1716" y="643466"/>
            <a:ext cx="5571067" cy="5571067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934D73AF-E5E0-4655-AEE1-38C203B15572}"/>
              </a:ext>
            </a:extLst>
          </p:cNvPr>
          <p:cNvSpPr txBox="1"/>
          <p:nvPr/>
        </p:nvSpPr>
        <p:spPr>
          <a:xfrm>
            <a:off x="0" y="2828834"/>
            <a:ext cx="569171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600" dirty="0"/>
              <a:t>PCA</a:t>
            </a:r>
          </a:p>
        </p:txBody>
      </p:sp>
    </p:spTree>
    <p:extLst>
      <p:ext uri="{BB962C8B-B14F-4D97-AF65-F5344CB8AC3E}">
        <p14:creationId xmlns:p14="http://schemas.microsoft.com/office/powerpoint/2010/main" val="21902798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822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5805A5D-4210-4DAE-9D0F-792084835A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90241" y="589037"/>
            <a:ext cx="5600762" cy="5788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6064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82</Words>
  <Application>Microsoft Office PowerPoint</Application>
  <PresentationFormat>Panorámica</PresentationFormat>
  <Paragraphs>57</Paragraphs>
  <Slides>20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5500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5500</dc:title>
  <dc:creator>nelson gonzalez machin</dc:creator>
  <cp:lastModifiedBy>nelson gonzalez machin</cp:lastModifiedBy>
  <cp:revision>4</cp:revision>
  <dcterms:created xsi:type="dcterms:W3CDTF">2019-07-12T15:47:03Z</dcterms:created>
  <dcterms:modified xsi:type="dcterms:W3CDTF">2019-07-12T17:10:01Z</dcterms:modified>
</cp:coreProperties>
</file>