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Google Sans Text" panose="02010600030101010101" charset="0"/>
      <p:regular r:id="rId12"/>
      <p:bold r:id="rId13"/>
      <p:italic r:id="rId14"/>
      <p:boldItalic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830" autoAdjust="0"/>
  </p:normalViewPr>
  <p:slideViewPr>
    <p:cSldViewPr snapToGrid="0">
      <p:cViewPr varScale="1">
        <p:scale>
          <a:sx n="81" d="100"/>
          <a:sy n="81" d="100"/>
        </p:scale>
        <p:origin x="1197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Good morning/afternoon, everyone. My name is Zinan Wang, and today I'll be presenting on a cutting-edge topic in large AI models: Mixture-of-Experts, focusing on a novel routing strategy. authored by Yanqi Zhou and colleagues from Google.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2a785c367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2a785c367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Let's begin with the motivation. Building and training large AI models is just very expensive. As models grow in complexity and size, the computational cost increases significantly.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Mixture-of-Experts models provide an elegant solution to this.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 core idea is to increase the </a:t>
            </a:r>
            <a:r>
              <a:rPr lang="en-US" altLang="zh-CN" i="1" dirty="0"/>
              <a:t>total</a:t>
            </a:r>
            <a:r>
              <a:rPr lang="en-US" altLang="zh-CN" dirty="0"/>
              <a:t> number of model parameters – the 'experts' – but crucially, for any given input, only activate and use a small, sparse subset of these experts.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With this architecture, a critical component is the 'routing' part: how do we efficiently and effectively decide which input token should be processed by which expert?"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2a785c367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2a785c367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Historically, </a:t>
            </a:r>
            <a:r>
              <a:rPr lang="en-US" altLang="zh-CN" dirty="0" err="1"/>
              <a:t>MoE</a:t>
            </a:r>
            <a:r>
              <a:rPr lang="en-US" altLang="zh-CN" dirty="0"/>
              <a:t> models have primarily used 'Token-Choice Routing'. As illustrated on the left side, the strategy is straightforward: each input token independently evaluates all the available experts and selects the Top-K experts with the highest scores to handle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However, this approach suffers from significant problems. The most prominent issue is </a:t>
            </a:r>
            <a:r>
              <a:rPr lang="en-US" altLang="zh-CN" b="1" dirty="0"/>
              <a:t>Load Imbalance</a:t>
            </a:r>
            <a:r>
              <a:rPr lang="en-US" altLang="zh-CN" dirty="0"/>
              <a:t>. Tokens tend to flock to the same few experts, leading to some experts being heavily overloaded while others remain largely idle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Overloaded experts can become bottlenecks and may even have to drop tokens, wasting computation. Idle experts don't receive enough training data, resulting in them being under-trained or failing to specialize.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Additionally, this method assigns a fixed amount of computation (K experts) to every token, regardless of its complexity."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2a785c367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2a785c367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This paper introduces a novel approach called 'Expert Choice Routing' that tackles these issues head-on. The core idea is to reverse the perspective: instead of tokens choosing experts, the </a:t>
            </a:r>
            <a:r>
              <a:rPr lang="en-US" altLang="zh-CN" b="1" dirty="0"/>
              <a:t>experts choose the tokens</a:t>
            </a:r>
            <a:r>
              <a:rPr lang="en-US" altLang="zh-CN" dirty="0"/>
              <a:t> they will process.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 key design element here is the </a:t>
            </a:r>
            <a:r>
              <a:rPr lang="en-US" altLang="zh-CN" b="1" dirty="0"/>
              <a:t>Fixed Expert Capacity, denoted by k</a:t>
            </a:r>
            <a:r>
              <a:rPr lang="en-US" altLang="zh-CN" dirty="0"/>
              <a:t>. Each expert is assigned a predetermined capacity 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means a fixed number of tokens it is responsible for processing in each forward pass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this method inherently achieves perfect load balancing across all experts, eliminating the need for complex auxiliary loss functions. Furthermore, this approach naturally allows different tokens to be processed by a variable number of experts, providing flexibility based on the learned routing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2a785c367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2a785c367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Let's briefly touch upon the simplified routing part. First, the model computes an affinity score matrix </a:t>
            </a:r>
            <a:r>
              <a:rPr lang="en-US" altLang="zh-CN" dirty="0">
                <a:effectLst/>
              </a:rPr>
              <a:t>S</a:t>
            </a:r>
            <a:r>
              <a:rPr lang="en-US" altLang="zh-CN" dirty="0"/>
              <a:t> between the input tokens and the experts, typically using a linear layer and a </a:t>
            </a:r>
            <a:r>
              <a:rPr lang="en-US" altLang="zh-CN" dirty="0" err="1"/>
              <a:t>Softmax</a:t>
            </a:r>
            <a:r>
              <a:rPr lang="en-US" altLang="zh-CN" dirty="0"/>
              <a:t> function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 critical step for Expert Choice is applying the </a:t>
            </a:r>
            <a:r>
              <a:rPr lang="en-US" altLang="zh-CN" dirty="0" err="1"/>
              <a:t>TopK</a:t>
            </a:r>
            <a:r>
              <a:rPr lang="en-US" altLang="zh-CN" dirty="0"/>
              <a:t> operation to the </a:t>
            </a:r>
            <a:r>
              <a:rPr lang="en-US" altLang="zh-CN" i="1" dirty="0"/>
              <a:t>transpose</a:t>
            </a:r>
            <a:r>
              <a:rPr lang="en-US" altLang="zh-CN" dirty="0"/>
              <a:t> of </a:t>
            </a:r>
            <a:r>
              <a:rPr lang="en-US" altLang="zh-CN" dirty="0">
                <a:effectLst/>
              </a:rPr>
              <a:t>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This process yields the gating weights (G) and </a:t>
            </a:r>
            <a:r>
              <a:rPr lang="en-US" altLang="zh-CN" b="1" dirty="0"/>
              <a:t>indices</a:t>
            </a:r>
            <a:r>
              <a:rPr lang="en-US" altLang="zh-CN" dirty="0"/>
              <a:t> (</a:t>
            </a:r>
            <a:r>
              <a:rPr lang="en-US" altLang="zh-CN" dirty="0">
                <a:effectLst/>
              </a:rPr>
              <a:t>I</a:t>
            </a:r>
            <a:r>
              <a:rPr lang="en-US" altLang="zh-CN" dirty="0"/>
              <a:t>) of the selected tokens. The matrix </a:t>
            </a:r>
            <a:r>
              <a:rPr lang="en-US" altLang="zh-CN" dirty="0">
                <a:effectLst/>
              </a:rPr>
              <a:t>P</a:t>
            </a:r>
            <a:r>
              <a:rPr lang="en-US" altLang="zh-CN" dirty="0"/>
              <a:t> is then constructed from these </a:t>
            </a:r>
            <a:r>
              <a:rPr lang="en-US" altLang="zh-CN" b="1" dirty="0"/>
              <a:t>indices</a:t>
            </a:r>
            <a:r>
              <a:rPr lang="en-US" altLang="zh-CN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2a785c367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2a785c367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 paper presents strong experimental evidence supporting the effectiveness of Expert Choice routing.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First, in terms of training efficiency, the method shows significantly faster </a:t>
            </a:r>
            <a:r>
              <a:rPr lang="en-US" altLang="zh-CN" b="1" dirty="0"/>
              <a:t>convergence</a:t>
            </a:r>
            <a:r>
              <a:rPr lang="en-US" altLang="zh-CN" dirty="0"/>
              <a:t>. As you can see in this graph, Expert Choice (EC_CF2) reaches the same perplexity level more than twice as fast compared to the traditional method.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 method also demonstrates good scaling properties. This graph shows that increasing the number of experts, while keeping the expert size fixed, consistently improves training perplexity.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2a785c367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2a785c367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Despite advantages, challenges remain. Adapting for auto-regressive generation and small batches needs work. High total memory is still a constraint.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Future work might focuses on deployment and more dynamic routing.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2a785c367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2a785c367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In summary, Expert Choice Routing uses 'experts select tokens' for natural load balancing. It significantly boosts training efficiency and performance</a:t>
            </a:r>
            <a:r>
              <a:rPr lang="en-US" altLang="zh-CN"/>
              <a:t>. There </a:t>
            </a:r>
            <a:r>
              <a:rPr lang="en-US" altLang="zh-CN" dirty="0"/>
              <a:t>are already influencing models use this arch like </a:t>
            </a:r>
            <a:r>
              <a:rPr lang="en-US" altLang="zh-CN" dirty="0" err="1"/>
              <a:t>DeepSeek</a:t>
            </a:r>
            <a:r>
              <a:rPr lang="en-US" altLang="zh-CN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2a785c367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2a785c367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I'm now ready to take any questions you may have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buNone/>
            </a:pPr>
            <a:r>
              <a:rPr lang="zh-CN" altLang="en-US" b="1" dirty="0"/>
              <a:t>你提到了内存占用大的局限性，如果总参数量很大，部署起来会不会很困难？</a:t>
            </a:r>
            <a:endParaRPr lang="en-US" altLang="zh-CN" b="1" dirty="0"/>
          </a:p>
          <a:p>
            <a:pPr>
              <a:buNone/>
            </a:pPr>
            <a:r>
              <a:rPr lang="en-US" altLang="zh-CN" dirty="0"/>
              <a:t>Question: You mentioned the limitation of high memory usage. If the total parameter count is very large, will deployment be very difficult?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答：</a:t>
            </a:r>
            <a:r>
              <a:rPr lang="zh-CN" altLang="en-US" dirty="0"/>
              <a:t> 这是 </a:t>
            </a:r>
            <a:r>
              <a:rPr lang="en-US" altLang="zh-CN" dirty="0" err="1"/>
              <a:t>MoE</a:t>
            </a:r>
            <a:r>
              <a:rPr lang="en-US" altLang="zh-CN" dirty="0"/>
              <a:t> </a:t>
            </a:r>
            <a:r>
              <a:rPr lang="zh-CN" altLang="en-US" dirty="0"/>
              <a:t>模型普遍面临的挑战。虽然专家选择提高了计算效率，但所有专家的参数都需要加载到内存中。所以相比同等计算成本的密集模型，总参数量更大的 </a:t>
            </a:r>
            <a:r>
              <a:rPr lang="en-US" altLang="zh-CN" dirty="0" err="1"/>
              <a:t>MoE</a:t>
            </a:r>
            <a:r>
              <a:rPr lang="en-US" altLang="zh-CN" dirty="0"/>
              <a:t> </a:t>
            </a:r>
            <a:r>
              <a:rPr lang="zh-CN" altLang="en-US" dirty="0"/>
              <a:t>需要更多的内存。部署时可能需要专门的硬件或优化技术来解决这个问题。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buNone/>
            </a:pPr>
            <a:r>
              <a:rPr lang="zh-CN" altLang="en-US" b="1" dirty="0"/>
              <a:t>除了负载均衡，这个新方法还有其他什么主要优点吗？</a:t>
            </a:r>
            <a:endParaRPr lang="en-US" altLang="zh-CN" b="1" dirty="0"/>
          </a:p>
          <a:p>
            <a:pPr>
              <a:buNone/>
            </a:pPr>
            <a:r>
              <a:rPr lang="en-US" altLang="zh-CN" dirty="0"/>
              <a:t>Question: Besides load balancing, what other main advantages does this new method </a:t>
            </a:r>
            <a:r>
              <a:rPr lang="en-US" altLang="zh-CN" dirty="0" err="1"/>
              <a:t>have?Question</a:t>
            </a:r>
            <a:r>
              <a:rPr lang="en-US" altLang="zh-CN" dirty="0"/>
              <a:t>: Why can the computational cost of </a:t>
            </a:r>
            <a:r>
              <a:rPr lang="en-US" altLang="zh-CN" dirty="0" err="1"/>
              <a:t>MoE</a:t>
            </a:r>
            <a:r>
              <a:rPr lang="en-US" altLang="zh-CN" dirty="0"/>
              <a:t> models be similar to that of dense models, even when the total parameter count is much larger?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答：</a:t>
            </a:r>
            <a:r>
              <a:rPr lang="zh-CN" altLang="en-US" dirty="0"/>
              <a:t> 最大的优点是显著提高了</a:t>
            </a:r>
            <a:r>
              <a:rPr lang="zh-CN" altLang="en-US" b="1" dirty="0"/>
              <a:t>训练效率</a:t>
            </a:r>
            <a:r>
              <a:rPr lang="zh-CN" altLang="en-US" dirty="0"/>
              <a:t>，收敛速度比以前的方法快两倍多。同时，在 </a:t>
            </a:r>
            <a:r>
              <a:rPr lang="en-US" altLang="zh-CN" dirty="0"/>
              <a:t>GLUE </a:t>
            </a:r>
            <a:r>
              <a:rPr lang="zh-CN" altLang="en-US" dirty="0"/>
              <a:t>和 </a:t>
            </a:r>
            <a:r>
              <a:rPr lang="en-US" altLang="zh-CN" dirty="0" err="1"/>
              <a:t>SuperGLUE</a:t>
            </a:r>
            <a:r>
              <a:rPr lang="en-US" altLang="zh-CN" dirty="0"/>
              <a:t> </a:t>
            </a:r>
            <a:r>
              <a:rPr lang="zh-CN" altLang="en-US" dirty="0"/>
              <a:t>等任务上的</a:t>
            </a:r>
            <a:r>
              <a:rPr lang="zh-CN" altLang="en-US" b="1" dirty="0"/>
              <a:t>下游性能</a:t>
            </a:r>
            <a:r>
              <a:rPr lang="zh-CN" altLang="en-US" dirty="0"/>
              <a:t>也更好。另外，它允许 </a:t>
            </a:r>
            <a:r>
              <a:rPr lang="en-US" altLang="zh-CN" dirty="0"/>
              <a:t>Token </a:t>
            </a:r>
            <a:r>
              <a:rPr lang="zh-CN" altLang="en-US" dirty="0"/>
              <a:t>被数量不等的专家处理，增加了灵活性。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buNone/>
            </a:pPr>
            <a:r>
              <a:rPr lang="zh-CN" altLang="en-US" b="1" dirty="0"/>
              <a:t>为什么 </a:t>
            </a:r>
            <a:r>
              <a:rPr lang="en-US" altLang="zh-CN" b="1" dirty="0" err="1"/>
              <a:t>MoE</a:t>
            </a:r>
            <a:r>
              <a:rPr lang="en-US" altLang="zh-CN" b="1" dirty="0"/>
              <a:t> </a:t>
            </a:r>
            <a:r>
              <a:rPr lang="zh-CN" altLang="en-US" b="1" dirty="0"/>
              <a:t>模型在总参数量大很多的情况下，计算成本可以和密集模型相似？</a:t>
            </a:r>
            <a:endParaRPr lang="en-US" altLang="zh-CN" b="1" dirty="0"/>
          </a:p>
          <a:p>
            <a:pPr>
              <a:buNone/>
            </a:pPr>
            <a:r>
              <a:rPr lang="en-US" altLang="zh-CN" b="1" dirty="0"/>
              <a:t>Question: Why can the computational cost of </a:t>
            </a:r>
            <a:r>
              <a:rPr lang="en-US" altLang="zh-CN" b="1" dirty="0" err="1"/>
              <a:t>MoE</a:t>
            </a:r>
            <a:r>
              <a:rPr lang="en-US" altLang="zh-CN" b="1" dirty="0"/>
              <a:t> models be similar to that of dense models, even when the total parameter count is much larger?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答：</a:t>
            </a:r>
            <a:r>
              <a:rPr lang="zh-CN" altLang="en-US" dirty="0"/>
              <a:t> 这是因为 </a:t>
            </a:r>
            <a:r>
              <a:rPr lang="en-US" altLang="zh-CN" dirty="0" err="1"/>
              <a:t>MoE</a:t>
            </a:r>
            <a:r>
              <a:rPr lang="en-US" altLang="zh-CN" dirty="0"/>
              <a:t> </a:t>
            </a:r>
            <a:r>
              <a:rPr lang="zh-CN" altLang="en-US" dirty="0"/>
              <a:t>采用了</a:t>
            </a:r>
            <a:r>
              <a:rPr lang="zh-CN" altLang="en-US" b="1" dirty="0"/>
              <a:t>稀疏激活</a:t>
            </a:r>
            <a:r>
              <a:rPr lang="zh-CN" altLang="en-US" dirty="0"/>
              <a:t>。虽然总参数量大，但在处理每个 </a:t>
            </a:r>
            <a:r>
              <a:rPr lang="en-US" altLang="zh-CN" dirty="0"/>
              <a:t>Token </a:t>
            </a:r>
            <a:r>
              <a:rPr lang="zh-CN" altLang="en-US" dirty="0"/>
              <a:t>时，只有少数（比如 </a:t>
            </a:r>
            <a:r>
              <a:rPr lang="en-US" altLang="zh-CN" dirty="0"/>
              <a:t>k </a:t>
            </a:r>
            <a:r>
              <a:rPr lang="zh-CN" altLang="en-US" dirty="0"/>
              <a:t>个）专家是被实际激活和计算的。密集模型处理每个 </a:t>
            </a:r>
            <a:r>
              <a:rPr lang="en-US" altLang="zh-CN" dirty="0"/>
              <a:t>Token </a:t>
            </a:r>
            <a:r>
              <a:rPr lang="zh-CN" altLang="en-US" dirty="0"/>
              <a:t>时会使用到几乎所有参数。所以 </a:t>
            </a:r>
            <a:r>
              <a:rPr lang="en-US" altLang="zh-CN" dirty="0" err="1"/>
              <a:t>MoE</a:t>
            </a:r>
            <a:r>
              <a:rPr lang="en-US" altLang="zh-CN" dirty="0"/>
              <a:t> </a:t>
            </a:r>
            <a:r>
              <a:rPr lang="zh-CN" altLang="en-US" dirty="0"/>
              <a:t>用“以空间换时间”的方式，在相似的计算时间下实现了更大的模型容量。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buNone/>
            </a:pPr>
            <a:r>
              <a:rPr lang="zh-CN" altLang="en-US" b="1" dirty="0"/>
              <a:t>专家选择路由方法是不是特别适合某些类型的任务？比如文本生成还是理解？</a:t>
            </a:r>
            <a:endParaRPr lang="en-US" altLang="zh-CN" b="1" dirty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dirty="0"/>
              <a:t>Question: Is the Expert Choice routing method particularly suitable for certain types of tasks? 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答：</a:t>
            </a:r>
            <a:r>
              <a:rPr lang="zh-CN" altLang="en-US" dirty="0"/>
              <a:t> 论文主要在自然语言理解任务（</a:t>
            </a:r>
            <a:r>
              <a:rPr lang="en-US" altLang="zh-CN" dirty="0"/>
              <a:t>GLUE/</a:t>
            </a:r>
            <a:r>
              <a:rPr lang="en-US" altLang="zh-CN" dirty="0" err="1"/>
              <a:t>SuperGLUE</a:t>
            </a:r>
            <a:r>
              <a:rPr lang="zh-CN" altLang="en-US" dirty="0"/>
              <a:t>）上验证了效果，表现很好。它提高了 </a:t>
            </a:r>
            <a:r>
              <a:rPr lang="en-US" altLang="zh-CN" dirty="0" err="1"/>
              <a:t>MoE</a:t>
            </a:r>
            <a:r>
              <a:rPr lang="en-US" altLang="zh-CN" dirty="0"/>
              <a:t> </a:t>
            </a:r>
            <a:r>
              <a:rPr lang="zh-CN" altLang="en-US" dirty="0"/>
              <a:t>的通用效率和性能。虽然论文提到了自回归生成是局限性，但其核心思想对多种需要 </a:t>
            </a:r>
            <a:r>
              <a:rPr lang="en-US" altLang="zh-CN" dirty="0" err="1"/>
              <a:t>MoE</a:t>
            </a:r>
            <a:r>
              <a:rPr lang="en-US" altLang="zh-CN" dirty="0"/>
              <a:t> </a:t>
            </a:r>
            <a:r>
              <a:rPr lang="zh-CN" altLang="en-US" dirty="0"/>
              <a:t>的任务都有潜力。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None/>
            </a:pPr>
            <a:r>
              <a:rPr lang="zh-CN" altLang="en-US" b="1" dirty="0"/>
              <a:t>有没有发现哪些类型的 </a:t>
            </a:r>
            <a:r>
              <a:rPr lang="en-US" altLang="zh-CN" b="1" dirty="0"/>
              <a:t>Token </a:t>
            </a:r>
            <a:r>
              <a:rPr lang="zh-CN" altLang="en-US" b="1" dirty="0"/>
              <a:t>更容易被多个专家选中？是像关键词或者难理解的词吗？</a:t>
            </a:r>
            <a:endParaRPr lang="en-US" altLang="zh-CN" b="1" dirty="0"/>
          </a:p>
          <a:p>
            <a:pPr>
              <a:buNone/>
            </a:pPr>
            <a:r>
              <a:rPr lang="en-US" altLang="zh-CN" dirty="0"/>
              <a:t>Question: Have you found which types of Tokens are more likely to be selected by multiple experts? Are they like keywords or difficult-to-understand words?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答：</a:t>
            </a:r>
            <a:r>
              <a:rPr lang="zh-CN" altLang="en-US" dirty="0"/>
              <a:t> 论文中没有具体分析是哪些“类型”的 </a:t>
            </a:r>
            <a:r>
              <a:rPr lang="en-US" altLang="zh-CN" dirty="0"/>
              <a:t>Token</a:t>
            </a:r>
            <a:r>
              <a:rPr lang="zh-CN" altLang="en-US" dirty="0"/>
              <a:t>（比如词性）被更多专家选中。这个也许需要其他后续的研究</a:t>
            </a:r>
          </a:p>
          <a:p>
            <a:pPr marL="158750" indent="0">
              <a:buFont typeface="Arial" panose="020B0604020202020204" pitchFamily="34" charset="0"/>
              <a:buNone/>
            </a:pPr>
            <a:endParaRPr lang="zh-CN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7950" y="1563750"/>
            <a:ext cx="73872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Mixture-of-Experts with Expert Choice Routing</a:t>
            </a:r>
            <a:endParaRPr sz="58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137300" y="3210200"/>
            <a:ext cx="65685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NeurIPS 2022 Paper</a:t>
            </a:r>
            <a:endParaRPr sz="162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22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Authors:</a:t>
            </a:r>
            <a:r>
              <a:rPr lang="zh-CN" sz="16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Yanqi Zhou, Tao Lei, Hanxiao Liu, et al. (Google)</a:t>
            </a:r>
            <a:endParaRPr sz="162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22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Zinan Wang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Background: Scaling Challenges &amp; MoE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Points: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 AI models: High computation costs.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MoE Idea: Large parameters, but sparse activation (few "experts" per input).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Benefit: Increased model capacity at similar computation cost.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zh-C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 for Routing:</a:t>
            </a:r>
            <a:r>
              <a:rPr lang="zh-C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How to decide which input (Token) goes to which expert(s)?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 Problem with Traditional Routing: Token Choice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1739503" y="1853850"/>
            <a:ext cx="5302500" cy="25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Strategy: Each Token independently selects its Top-K "best" experts.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791" y="2329001"/>
            <a:ext cx="4319810" cy="25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4643600" y="2939678"/>
            <a:ext cx="3774300" cy="1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200" b="1">
                <a:solidFill>
                  <a:srgbClr val="1B1C1D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Problems:</a:t>
            </a:r>
            <a:endParaRPr sz="1200" b="1">
              <a:solidFill>
                <a:srgbClr val="1B1C1D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Google Sans Text"/>
              <a:buChar char="●"/>
            </a:pPr>
            <a:r>
              <a:rPr lang="zh-CN" sz="1200">
                <a:solidFill>
                  <a:srgbClr val="1B1C1D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Load Imbalance (Experts Overloaded/Idle)</a:t>
            </a:r>
            <a:endParaRPr sz="1200">
              <a:solidFill>
                <a:srgbClr val="1B1C1D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Google Sans Text"/>
              <a:buChar char="●"/>
            </a:pPr>
            <a:r>
              <a:rPr lang="zh-CN" sz="1200">
                <a:solidFill>
                  <a:srgbClr val="1B1C1D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Under-trained/Under-specialized Experts</a:t>
            </a:r>
            <a:endParaRPr sz="1200">
              <a:solidFill>
                <a:srgbClr val="1B1C1D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Google Sans Text"/>
              <a:buChar char="●"/>
            </a:pPr>
            <a:r>
              <a:rPr lang="zh-CN" sz="1200">
                <a:solidFill>
                  <a:srgbClr val="1B1C1D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Fixed computation per Token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sz="1700">
                <a:solidFill>
                  <a:srgbClr val="1B1C1D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New Method: Expert Choice Routing</a:t>
            </a:r>
            <a:endParaRPr sz="3100"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2"/>
          </p:nvPr>
        </p:nvSpPr>
        <p:spPr>
          <a:xfrm>
            <a:off x="4840500" y="1016750"/>
            <a:ext cx="4303500" cy="35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1B1C1D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Core Idea: </a:t>
            </a:r>
            <a:r>
              <a:rPr lang="zh-CN" sz="1200" b="1">
                <a:solidFill>
                  <a:srgbClr val="1B1C1D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Experts select Tokens</a:t>
            </a:r>
            <a:r>
              <a:rPr lang="zh-CN" sz="1200">
                <a:solidFill>
                  <a:srgbClr val="1B1C1D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(instead of Tokens selecting Experts).</a:t>
            </a:r>
            <a:endParaRPr sz="1200">
              <a:solidFill>
                <a:srgbClr val="1B1C1D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200" b="1">
                <a:solidFill>
                  <a:srgbClr val="1B1C1D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Key Design: Fixed Expert Capacity (k)</a:t>
            </a:r>
            <a:endParaRPr sz="1200">
              <a:solidFill>
                <a:srgbClr val="1B1C1D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1B1C1D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Each expert processes k Tokens.:</a:t>
            </a:r>
            <a:endParaRPr sz="1200">
              <a:solidFill>
                <a:srgbClr val="1B1C1D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1B1C1D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n: Total Tokens in batch</a:t>
            </a:r>
            <a:endParaRPr sz="1200">
              <a:solidFill>
                <a:srgbClr val="1B1C1D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1B1C1D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c: Capacity Factor (Avg. experts per Token)</a:t>
            </a:r>
            <a:endParaRPr sz="1200">
              <a:solidFill>
                <a:srgbClr val="1B1C1D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1B1C1D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ϵ: Total number of experts</a:t>
            </a:r>
            <a:endParaRPr sz="1200">
              <a:solidFill>
                <a:srgbClr val="1B1C1D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 b="1">
              <a:solidFill>
                <a:srgbClr val="1B1C1D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sz="1200" b="1">
                <a:solidFill>
                  <a:srgbClr val="1B1C1D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Result:</a:t>
            </a:r>
            <a:r>
              <a:rPr lang="zh-CN" sz="1200">
                <a:solidFill>
                  <a:srgbClr val="1B1C1D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Natural Load Balancing (No Auxiliary Loss Needed)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2257800" y="4698875"/>
            <a:ext cx="499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sz="1200">
                <a:solidFill>
                  <a:srgbClr val="1B1C1D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Tokens can be processed by varying numbers of experts (Flexibility).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150" y="1921750"/>
            <a:ext cx="4091374" cy="27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0049" y="2240323"/>
            <a:ext cx="1716200" cy="7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sz="2300">
                <a:solidFill>
                  <a:srgbClr val="1B1C1D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Routing Mechanism Simplified</a:t>
            </a:r>
            <a:endParaRPr sz="2300"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729450" y="1925600"/>
            <a:ext cx="32142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/>
              <a:t>Calculate Token-to-Expert Affinity Scores (Token×Expert)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4667100" y="1853850"/>
            <a:ext cx="34635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53"/>
              <a:t>Experts Pick Tokens: Apply TopK to the transpose of S (), each expert (row) selects Top-k Tokens.</a:t>
            </a:r>
            <a:endParaRPr sz="2053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2602350" y="4038300"/>
            <a:ext cx="394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Outcome:</a:t>
            </a:r>
            <a:r>
              <a:rPr lang="zh-CN"/>
              <a:t> Efficient and balanced routing.</a:t>
            </a:r>
            <a:endParaRPr sz="1700"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73" y="2996498"/>
            <a:ext cx="4141903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089" y="3031825"/>
            <a:ext cx="3925787" cy="4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sz="2300" dirty="0">
                <a:solidFill>
                  <a:srgbClr val="1B1C1D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Experimental Validation: Key Findings</a:t>
            </a:r>
            <a:endParaRPr sz="2300"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5125751" y="2028946"/>
            <a:ext cx="3456062" cy="15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Scaling:</a:t>
            </a:r>
            <a:r>
              <a:rPr lang="zh-C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Performance improves with more experts</a:t>
            </a:r>
            <a:endParaRPr dirty="0"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751" y="2440786"/>
            <a:ext cx="2761025" cy="2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272438" y="1820250"/>
            <a:ext cx="2939700" cy="15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Faster Training:</a:t>
            </a: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&gt;2x convergence speed (vs. GShard Top-2)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950" y="2484173"/>
            <a:ext cx="2842807" cy="2379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300">
                <a:solidFill>
                  <a:srgbClr val="1B1C1D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Challenges &amp; Future Directions</a:t>
            </a:r>
            <a:endParaRPr sz="2300">
              <a:solidFill>
                <a:srgbClr val="1B1C1D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6934500" cy="19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 b="1"/>
              <a:t>Application Limitations: Auto-regressive generation / Small batch inference adaptation needed.</a:t>
            </a:r>
            <a:endParaRPr sz="1600" b="1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 b="1"/>
              <a:t>Hardware: High total parameter memory remains a challenge.</a:t>
            </a:r>
            <a:endParaRPr sz="1600" b="1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 b="1"/>
              <a:t>Future: Improve inference efficiency, more dynamic routing, etc.</a:t>
            </a:r>
            <a:endParaRPr sz="14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sz="2300">
                <a:solidFill>
                  <a:srgbClr val="1B1C1D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Summary: Efficient &amp; Flexible Expert Choice MoE</a:t>
            </a:r>
            <a:endParaRPr sz="2300"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543325" y="2130800"/>
            <a:ext cx="4482000" cy="27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1718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 sz="1508" b="1"/>
              <a:t>Novel "Experts Select Tokens" routing strategy.</a:t>
            </a:r>
            <a:endParaRPr sz="1508" b="1"/>
          </a:p>
          <a:p>
            <a:pPr marL="457200" lvl="0" indent="-31718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 sz="1508" b="1"/>
              <a:t>Intrinsic load balancing.</a:t>
            </a:r>
            <a:endParaRPr sz="1508" b="1"/>
          </a:p>
          <a:p>
            <a:pPr marL="457200" lvl="0" indent="-31718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 sz="1508" b="1"/>
              <a:t>Improved training efficiency and performance.</a:t>
            </a:r>
            <a:endParaRPr sz="1508" b="1"/>
          </a:p>
          <a:p>
            <a:pPr marL="457200" lvl="0" indent="-31718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 sz="1508" b="1"/>
              <a:t>Provides a new approach for large, efficient AI models.</a:t>
            </a:r>
            <a:endParaRPr sz="1508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5486300" y="213078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Application e.g.:</a:t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300" y="2571750"/>
            <a:ext cx="3133051" cy="1762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sz="2300">
                <a:solidFill>
                  <a:srgbClr val="1B1C1D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Questions &amp; Answers</a:t>
            </a:r>
            <a:endParaRPr sz="230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29450" y="2502900"/>
            <a:ext cx="76887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2300"/>
              <a:t>Thanks!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1567</Words>
  <Application>Microsoft Office PowerPoint</Application>
  <PresentationFormat>全屏显示(16:9)</PresentationFormat>
  <Paragraphs>109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</vt:lpstr>
      <vt:lpstr>Google Sans Text</vt:lpstr>
      <vt:lpstr>Raleway</vt:lpstr>
      <vt:lpstr>Lato</vt:lpstr>
      <vt:lpstr>Streamline</vt:lpstr>
      <vt:lpstr>Mixture-of-Experts with Expert Choice Routing</vt:lpstr>
      <vt:lpstr>Background: Scaling Challenges &amp; MoE </vt:lpstr>
      <vt:lpstr>The Problem with Traditional Routing: Token Choice </vt:lpstr>
      <vt:lpstr>New Method: Expert Choice Routing</vt:lpstr>
      <vt:lpstr>Routing Mechanism Simplified</vt:lpstr>
      <vt:lpstr>Experimental Validation: Key Findings</vt:lpstr>
      <vt:lpstr>Challenges &amp; Future Directions </vt:lpstr>
      <vt:lpstr>Summary: Efficient &amp; Flexible Expert Choice MoE</vt:lpstr>
      <vt:lpstr>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PaperBlue</dc:creator>
  <cp:lastModifiedBy>子楠 王</cp:lastModifiedBy>
  <cp:revision>2</cp:revision>
  <dcterms:modified xsi:type="dcterms:W3CDTF">2025-05-01T16:43:27Z</dcterms:modified>
</cp:coreProperties>
</file>