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60" r:id="rId2"/>
    <p:sldId id="282" r:id="rId3"/>
    <p:sldId id="302" r:id="rId4"/>
    <p:sldId id="303" r:id="rId5"/>
    <p:sldId id="312" r:id="rId6"/>
    <p:sldId id="316" r:id="rId7"/>
    <p:sldId id="317" r:id="rId8"/>
    <p:sldId id="320" r:id="rId9"/>
    <p:sldId id="281" r:id="rId10"/>
    <p:sldId id="324" r:id="rId11"/>
    <p:sldId id="325" r:id="rId12"/>
    <p:sldId id="323" r:id="rId13"/>
    <p:sldId id="328" r:id="rId14"/>
    <p:sldId id="307" r:id="rId15"/>
    <p:sldId id="330" r:id="rId16"/>
    <p:sldId id="331" r:id="rId17"/>
    <p:sldId id="338" r:id="rId18"/>
    <p:sldId id="336" r:id="rId19"/>
    <p:sldId id="332" r:id="rId20"/>
    <p:sldId id="258" r:id="rId21"/>
  </p:sldIdLst>
  <p:sldSz cx="9144000" cy="6858000" type="screen4x3"/>
  <p:notesSz cx="6858000" cy="9144000"/>
  <p:embeddedFontLst>
    <p:embeddedFont>
      <p:font typeface="Malgun Gothic" panose="020B0503020000020004" pitchFamily="50" charset="-12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rLiahm0UVbTF0MoVCYlaPwoPG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768" y="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öhne"/>
                <a:ea typeface="Söhne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öhne"/>
                <a:ea typeface="Söhne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öhne"/>
                <a:ea typeface="Söhne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Söhne"/>
              </a:defRPr>
            </a:lvl1pPr>
          </a:lstStyle>
          <a:p>
            <a:pPr algn="r">
              <a:buSzPts val="12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</a:rPr>
              <a:pPr algn="r">
                <a:buSzPts val="1200"/>
              </a:pPr>
              <a:t>‹#›</a:t>
            </a:fld>
            <a:endParaRPr lang="en-US" sz="12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98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1438103"/>
            <a:ext cx="7772400" cy="192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Söh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19120"/>
            <a:ext cx="6400800" cy="1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  <a:latin typeface="Söhne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4"/>
          <p:cNvSpPr/>
          <p:nvPr/>
        </p:nvSpPr>
        <p:spPr>
          <a:xfrm>
            <a:off x="174284" y="3566374"/>
            <a:ext cx="8795433" cy="53468"/>
          </a:xfrm>
          <a:prstGeom prst="rect">
            <a:avLst/>
          </a:prstGeom>
          <a:solidFill>
            <a:srgbClr val="00467F"/>
          </a:solidFill>
          <a:ln w="25400" cap="flat" cmpd="sng">
            <a:solidFill>
              <a:srgbClr val="0046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öhne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174284" y="1185358"/>
            <a:ext cx="8795433" cy="53468"/>
          </a:xfrm>
          <a:prstGeom prst="rect">
            <a:avLst/>
          </a:prstGeom>
          <a:solidFill>
            <a:srgbClr val="00467F"/>
          </a:solidFill>
          <a:ln w="25400" cap="flat" cmpd="sng">
            <a:solidFill>
              <a:srgbClr val="0046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öhne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öh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öhne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öh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öhne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763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Söhne"/>
                <a:ea typeface="Söhne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7630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Char char="▪"/>
              <a:defRPr sz="2000" b="0" i="0">
                <a:solidFill>
                  <a:srgbClr val="17365D"/>
                </a:solidFill>
                <a:latin typeface="Söhne"/>
                <a:ea typeface="Söhne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15" descr="ba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4770" y="765178"/>
            <a:ext cx="8766830" cy="7338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6858000" y="624840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15" descr="bar-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194" y="6595745"/>
            <a:ext cx="8762406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Söh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Söhne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öh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Söhne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Söhne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öh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Söhne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Söhne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Söhne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Söhne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öh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öh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Söhne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Söhne"/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öh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Söhne"/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öhne"/>
          <a:ea typeface="Söhne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öhne"/>
          <a:ea typeface="Söhne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685800" y="1438103"/>
            <a:ext cx="7772400" cy="192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sz="5400">
                <a:sym typeface="Arial"/>
              </a:rPr>
              <a:t>Fast R-CNN</a:t>
            </a:r>
            <a:endParaRPr sz="5400"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419450" y="3819120"/>
            <a:ext cx="8305100" cy="1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ko-KR" altLang="en-US"/>
              <a:t>이재형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Signal Processing &amp; Artificial-intelligence Lab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Hanyang University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6CD3F0-4361-164B-E9BD-B6612FB0E8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Training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87EB3-D6A3-3D26-2805-D9951A41F171}"/>
              </a:ext>
            </a:extLst>
          </p:cNvPr>
          <p:cNvSpPr txBox="1"/>
          <p:nvPr/>
        </p:nvSpPr>
        <p:spPr>
          <a:xfrm>
            <a:off x="9242826" y="512888"/>
            <a:ext cx="411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>
              <a:solidFill>
                <a:srgbClr val="00B050"/>
              </a:solidFill>
              <a:latin typeface="Söhne"/>
            </a:endParaRPr>
          </a:p>
          <a:p>
            <a:endParaRPr lang="en-US" altLang="ko-KR">
              <a:solidFill>
                <a:srgbClr val="00B050"/>
              </a:solidFill>
              <a:latin typeface="Söhne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00971F-FBDC-832C-7F58-97602D728CC7}"/>
              </a:ext>
            </a:extLst>
          </p:cNvPr>
          <p:cNvSpPr/>
          <p:nvPr/>
        </p:nvSpPr>
        <p:spPr>
          <a:xfrm>
            <a:off x="2464905" y="4150581"/>
            <a:ext cx="1019158" cy="11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28580-9CD7-7260-F6ED-D712327BBBC9}"/>
              </a:ext>
            </a:extLst>
          </p:cNvPr>
          <p:cNvSpPr/>
          <p:nvPr/>
        </p:nvSpPr>
        <p:spPr>
          <a:xfrm>
            <a:off x="2485946" y="2563877"/>
            <a:ext cx="209547" cy="59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69AE27-09C3-A662-B2EF-1BAE1755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79" y="1369115"/>
            <a:ext cx="6604338" cy="4660678"/>
          </a:xfrm>
          <a:prstGeom prst="rect">
            <a:avLst/>
          </a:prstGeom>
          <a:ln w="28575"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0C3DFC-26F7-C84A-B28D-CB6C14D2FF42}"/>
              </a:ext>
            </a:extLst>
          </p:cNvPr>
          <p:cNvSpPr/>
          <p:nvPr/>
        </p:nvSpPr>
        <p:spPr>
          <a:xfrm>
            <a:off x="1555761" y="5772647"/>
            <a:ext cx="1481637" cy="257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image(600 x 600)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54844-6D06-B64F-74E2-29606842E3E6}"/>
              </a:ext>
            </a:extLst>
          </p:cNvPr>
          <p:cNvSpPr/>
          <p:nvPr/>
        </p:nvSpPr>
        <p:spPr>
          <a:xfrm>
            <a:off x="5627536" y="2838615"/>
            <a:ext cx="2381415" cy="19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Region of Interest (450x550)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4A7FEB-1DA6-8722-1CEF-E3221C4EE871}"/>
              </a:ext>
            </a:extLst>
          </p:cNvPr>
          <p:cNvSpPr/>
          <p:nvPr/>
        </p:nvSpPr>
        <p:spPr>
          <a:xfrm>
            <a:off x="5919745" y="5550009"/>
            <a:ext cx="1554481" cy="190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feature map (h x w)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66FE92-840E-0A76-BDEF-C772226F5ED9}"/>
              </a:ext>
            </a:extLst>
          </p:cNvPr>
          <p:cNvSpPr/>
          <p:nvPr/>
        </p:nvSpPr>
        <p:spPr>
          <a:xfrm>
            <a:off x="3649648" y="5233090"/>
            <a:ext cx="1977887" cy="190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969046-E3C7-3E67-A1A0-C27E26258EFF}"/>
              </a:ext>
            </a:extLst>
          </p:cNvPr>
          <p:cNvSpPr/>
          <p:nvPr/>
        </p:nvSpPr>
        <p:spPr>
          <a:xfrm>
            <a:off x="7585545" y="4697724"/>
            <a:ext cx="628154" cy="19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6506B4-80F2-998C-34CE-9D3F53F96FD0}"/>
              </a:ext>
            </a:extLst>
          </p:cNvPr>
          <p:cNvSpPr/>
          <p:nvPr/>
        </p:nvSpPr>
        <p:spPr>
          <a:xfrm>
            <a:off x="6031064" y="4553168"/>
            <a:ext cx="1331844" cy="954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9DF404-3552-DA4F-2DF4-317074F6DD9A}"/>
              </a:ext>
            </a:extLst>
          </p:cNvPr>
          <p:cNvSpPr/>
          <p:nvPr/>
        </p:nvSpPr>
        <p:spPr>
          <a:xfrm>
            <a:off x="1258874" y="4158114"/>
            <a:ext cx="1897791" cy="1582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A696B-9BF7-A054-D407-328D6233EC5D}"/>
              </a:ext>
            </a:extLst>
          </p:cNvPr>
          <p:cNvSpPr txBox="1"/>
          <p:nvPr/>
        </p:nvSpPr>
        <p:spPr>
          <a:xfrm>
            <a:off x="3776870" y="5971430"/>
            <a:ext cx="1908313" cy="31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RoI projection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CBE12-6578-860E-9DEB-19BF0B72076D}"/>
              </a:ext>
            </a:extLst>
          </p:cNvPr>
          <p:cNvSpPr txBox="1"/>
          <p:nvPr/>
        </p:nvSpPr>
        <p:spPr>
          <a:xfrm>
            <a:off x="9378175" y="688249"/>
            <a:ext cx="5280918" cy="274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feature map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크기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/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원본이미지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/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 비례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원본에서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RoI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 해당영역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feature map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에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projection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가능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3581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Training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87EB3-D6A3-3D26-2805-D9951A41F171}"/>
              </a:ext>
            </a:extLst>
          </p:cNvPr>
          <p:cNvSpPr txBox="1"/>
          <p:nvPr/>
        </p:nvSpPr>
        <p:spPr>
          <a:xfrm>
            <a:off x="9242826" y="512888"/>
            <a:ext cx="411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>
              <a:solidFill>
                <a:srgbClr val="00B050"/>
              </a:solidFill>
              <a:latin typeface="Söhne"/>
            </a:endParaRPr>
          </a:p>
          <a:p>
            <a:endParaRPr lang="en-US" altLang="ko-KR">
              <a:solidFill>
                <a:srgbClr val="00B050"/>
              </a:solidFill>
              <a:latin typeface="Söhne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00971F-FBDC-832C-7F58-97602D728CC7}"/>
              </a:ext>
            </a:extLst>
          </p:cNvPr>
          <p:cNvSpPr/>
          <p:nvPr/>
        </p:nvSpPr>
        <p:spPr>
          <a:xfrm>
            <a:off x="2604930" y="4463588"/>
            <a:ext cx="1019158" cy="11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28580-9CD7-7260-F6ED-D712327BBBC9}"/>
              </a:ext>
            </a:extLst>
          </p:cNvPr>
          <p:cNvSpPr/>
          <p:nvPr/>
        </p:nvSpPr>
        <p:spPr>
          <a:xfrm>
            <a:off x="2625971" y="2876884"/>
            <a:ext cx="209547" cy="59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969046-E3C7-3E67-A1A0-C27E26258EFF}"/>
              </a:ext>
            </a:extLst>
          </p:cNvPr>
          <p:cNvSpPr/>
          <p:nvPr/>
        </p:nvSpPr>
        <p:spPr>
          <a:xfrm>
            <a:off x="7625301" y="4769286"/>
            <a:ext cx="628154" cy="19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50C0F-E431-7E58-CBCD-738CBEC6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37" y="2539243"/>
            <a:ext cx="5906064" cy="226240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6506B4-80F2-998C-34CE-9D3F53F96FD0}"/>
              </a:ext>
            </a:extLst>
          </p:cNvPr>
          <p:cNvSpPr/>
          <p:nvPr/>
        </p:nvSpPr>
        <p:spPr>
          <a:xfrm>
            <a:off x="1782665" y="3382210"/>
            <a:ext cx="1521980" cy="10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4A7FEB-1DA6-8722-1CEF-E3221C4EE871}"/>
              </a:ext>
            </a:extLst>
          </p:cNvPr>
          <p:cNvSpPr/>
          <p:nvPr/>
        </p:nvSpPr>
        <p:spPr>
          <a:xfrm>
            <a:off x="1782664" y="4535940"/>
            <a:ext cx="1712811" cy="265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feature map (h x w)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A6F595-A564-C8F3-20AD-B96CAFAF5FFE}"/>
              </a:ext>
            </a:extLst>
          </p:cNvPr>
          <p:cNvSpPr/>
          <p:nvPr/>
        </p:nvSpPr>
        <p:spPr>
          <a:xfrm>
            <a:off x="4188949" y="3382210"/>
            <a:ext cx="1521980" cy="10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0596D1-4DCC-3909-1C05-34A76FB435D3}"/>
              </a:ext>
            </a:extLst>
          </p:cNvPr>
          <p:cNvSpPr/>
          <p:nvPr/>
        </p:nvSpPr>
        <p:spPr>
          <a:xfrm>
            <a:off x="4188949" y="3836093"/>
            <a:ext cx="1521980" cy="627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98FC4-CAD2-82EA-E477-4680782C8595}"/>
              </a:ext>
            </a:extLst>
          </p:cNvPr>
          <p:cNvSpPr/>
          <p:nvPr/>
        </p:nvSpPr>
        <p:spPr>
          <a:xfrm>
            <a:off x="4831295" y="3382210"/>
            <a:ext cx="879634" cy="10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BDCFA2-C31E-CC6F-33E8-A8BA729E78FD}"/>
              </a:ext>
            </a:extLst>
          </p:cNvPr>
          <p:cNvSpPr/>
          <p:nvPr/>
        </p:nvSpPr>
        <p:spPr>
          <a:xfrm>
            <a:off x="6958269" y="4102101"/>
            <a:ext cx="473663" cy="250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7F4CB5-F08A-4D7C-E38F-C7D422420122}"/>
              </a:ext>
            </a:extLst>
          </p:cNvPr>
          <p:cNvSpPr/>
          <p:nvPr/>
        </p:nvSpPr>
        <p:spPr>
          <a:xfrm>
            <a:off x="6493117" y="3496775"/>
            <a:ext cx="206802" cy="28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H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C84DE8-9521-398F-4519-B3E24AD54F57}"/>
              </a:ext>
            </a:extLst>
          </p:cNvPr>
          <p:cNvSpPr txBox="1"/>
          <p:nvPr/>
        </p:nvSpPr>
        <p:spPr>
          <a:xfrm>
            <a:off x="3718112" y="5320822"/>
            <a:ext cx="1908313" cy="31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RoI pooling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CB336-13FE-0B37-853B-F7BFEA967B51}"/>
              </a:ext>
            </a:extLst>
          </p:cNvPr>
          <p:cNvSpPr txBox="1"/>
          <p:nvPr/>
        </p:nvSpPr>
        <p:spPr>
          <a:xfrm>
            <a:off x="9491190" y="715962"/>
            <a:ext cx="5280918" cy="553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구체적인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projection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과정 설명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미리 정해준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output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크기인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(H,W)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가 되도록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 b="1">
                <a:solidFill>
                  <a:srgbClr val="00B0F0"/>
                </a:solidFill>
                <a:latin typeface="Söhne"/>
              </a:rPr>
              <a:t>feature map</a:t>
            </a:r>
            <a:r>
              <a:rPr lang="ko-KR" altLang="en-US" sz="2800" b="1">
                <a:solidFill>
                  <a:srgbClr val="00B0F0"/>
                </a:solidFill>
                <a:latin typeface="Söhne"/>
              </a:rPr>
              <a:t>의 </a:t>
            </a:r>
            <a:r>
              <a:rPr lang="en-US" altLang="ko-KR" sz="2800" b="1">
                <a:solidFill>
                  <a:srgbClr val="00B0F0"/>
                </a:solidFill>
                <a:latin typeface="Söhne"/>
              </a:rPr>
              <a:t>grid</a:t>
            </a:r>
            <a:r>
              <a:rPr lang="ko-KR" altLang="en-US" sz="2800" b="1">
                <a:solidFill>
                  <a:srgbClr val="00B0F0"/>
                </a:solidFill>
                <a:latin typeface="Söhne"/>
              </a:rPr>
              <a:t>를 나누어</a:t>
            </a:r>
            <a:endParaRPr lang="en-US" altLang="ko-KR" sz="2800" b="1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영역별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max pooling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수행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feature map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에서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RoI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에 대응하는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/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고정크기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vector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이 과정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max pooling</a:t>
            </a:r>
          </a:p>
        </p:txBody>
      </p:sp>
    </p:spTree>
    <p:extLst>
      <p:ext uri="{BB962C8B-B14F-4D97-AF65-F5344CB8AC3E}">
        <p14:creationId xmlns:p14="http://schemas.microsoft.com/office/powerpoint/2010/main" val="353784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28935BE-389F-71CE-3577-283520FB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0" y="3526970"/>
            <a:ext cx="7068819" cy="2768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feature sharing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4DB3F-2F00-D382-FAA2-207CB004DDF7}"/>
              </a:ext>
            </a:extLst>
          </p:cNvPr>
          <p:cNvSpPr txBox="1"/>
          <p:nvPr/>
        </p:nvSpPr>
        <p:spPr>
          <a:xfrm>
            <a:off x="3430233" y="6141148"/>
            <a:ext cx="21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öhne"/>
              </a:rPr>
              <a:t>Fast R-CNN inference</a:t>
            </a:r>
            <a:endParaRPr lang="ko-KR" altLang="en-US">
              <a:latin typeface="Söhne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0F4A01-0783-120F-6EAD-09771F9B7526}"/>
              </a:ext>
            </a:extLst>
          </p:cNvPr>
          <p:cNvGrpSpPr/>
          <p:nvPr/>
        </p:nvGrpSpPr>
        <p:grpSpPr>
          <a:xfrm>
            <a:off x="882596" y="1125110"/>
            <a:ext cx="6608668" cy="2201827"/>
            <a:chOff x="1047704" y="871789"/>
            <a:chExt cx="7297450" cy="23948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5B78B3E-E48C-D292-9BD2-9492CE54F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1925" y="1315401"/>
              <a:ext cx="7076053" cy="165771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77CC608-FD93-55D3-CE7C-8549D27567FD}"/>
                </a:ext>
              </a:extLst>
            </p:cNvPr>
            <p:cNvSpPr/>
            <p:nvPr/>
          </p:nvSpPr>
          <p:spPr>
            <a:xfrm>
              <a:off x="2113359" y="1315399"/>
              <a:ext cx="2982029" cy="16335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öhne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5E67F7-DAEA-01B7-26F9-BCE3E00E9778}"/>
                </a:ext>
              </a:extLst>
            </p:cNvPr>
            <p:cNvSpPr txBox="1"/>
            <p:nvPr/>
          </p:nvSpPr>
          <p:spPr>
            <a:xfrm>
              <a:off x="2027576" y="953117"/>
              <a:ext cx="4457127" cy="40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  <a:latin typeface="Söhne"/>
                </a:rPr>
                <a:t>2000</a:t>
              </a:r>
              <a:r>
                <a:rPr lang="en-US" altLang="ko-KR">
                  <a:solidFill>
                    <a:srgbClr val="FF0000"/>
                  </a:solidFill>
                  <a:latin typeface="Söhne"/>
                </a:rPr>
                <a:t> forward for </a:t>
              </a:r>
              <a:r>
                <a:rPr lang="en-US" altLang="ko-KR" b="1">
                  <a:solidFill>
                    <a:srgbClr val="FF0000"/>
                  </a:solidFill>
                  <a:latin typeface="Söhne"/>
                </a:rPr>
                <a:t>1 image</a:t>
              </a:r>
              <a:endParaRPr lang="ko-KR" altLang="en-US" b="1">
                <a:solidFill>
                  <a:srgbClr val="FF0000"/>
                </a:solidFill>
                <a:latin typeface="Söhne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041E4F-9BC5-E0DA-97D6-2E4E61659D77}"/>
                </a:ext>
              </a:extLst>
            </p:cNvPr>
            <p:cNvSpPr txBox="1"/>
            <p:nvPr/>
          </p:nvSpPr>
          <p:spPr>
            <a:xfrm>
              <a:off x="3680415" y="2904647"/>
              <a:ext cx="2172560" cy="334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Söhne"/>
                </a:rPr>
                <a:t>R-CNN inference</a:t>
              </a:r>
              <a:endParaRPr lang="ko-KR" altLang="en-US">
                <a:latin typeface="Söhne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BD3181-D9AD-6803-790E-D93089783631}"/>
                </a:ext>
              </a:extLst>
            </p:cNvPr>
            <p:cNvSpPr/>
            <p:nvPr/>
          </p:nvSpPr>
          <p:spPr>
            <a:xfrm>
              <a:off x="1047704" y="871789"/>
              <a:ext cx="7297450" cy="23948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Söhne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1EFFFE-E201-D295-C2A1-9ACF5668049D}"/>
              </a:ext>
            </a:extLst>
          </p:cNvPr>
          <p:cNvSpPr/>
          <p:nvPr/>
        </p:nvSpPr>
        <p:spPr>
          <a:xfrm>
            <a:off x="338603" y="4243596"/>
            <a:ext cx="2165432" cy="300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666168-3328-4791-EE46-E19855326F4C}"/>
              </a:ext>
            </a:extLst>
          </p:cNvPr>
          <p:cNvSpPr txBox="1"/>
          <p:nvPr/>
        </p:nvSpPr>
        <p:spPr>
          <a:xfrm>
            <a:off x="761383" y="4243598"/>
            <a:ext cx="2354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00B050"/>
                </a:solidFill>
                <a:latin typeface="Söhne"/>
              </a:rPr>
              <a:t>1</a:t>
            </a:r>
            <a:r>
              <a:rPr lang="en-US" altLang="ko-KR" b="1">
                <a:solidFill>
                  <a:srgbClr val="00B050"/>
                </a:solidFill>
                <a:latin typeface="Söhne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Söhne"/>
              </a:rPr>
              <a:t>forward for </a:t>
            </a:r>
            <a:r>
              <a:rPr lang="en-US" altLang="ko-KR" b="1">
                <a:solidFill>
                  <a:srgbClr val="00B050"/>
                </a:solidFill>
                <a:latin typeface="Söhne"/>
              </a:rPr>
              <a:t>1 image</a:t>
            </a:r>
            <a:endParaRPr lang="ko-KR" altLang="en-US" b="1">
              <a:solidFill>
                <a:srgbClr val="00B050"/>
              </a:solidFill>
              <a:latin typeface="Söhne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A9462B-7841-CA16-D5E1-E4ED541FAFB8}"/>
              </a:ext>
            </a:extLst>
          </p:cNvPr>
          <p:cNvSpPr/>
          <p:nvPr/>
        </p:nvSpPr>
        <p:spPr>
          <a:xfrm>
            <a:off x="999491" y="5549661"/>
            <a:ext cx="976493" cy="18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input image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6A7E0A-F4BE-04D7-7B0B-9B958498D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84" y="4578876"/>
            <a:ext cx="1093791" cy="11710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E6B3DA-7CE9-D8F4-1351-553BEFF00E76}"/>
              </a:ext>
            </a:extLst>
          </p:cNvPr>
          <p:cNvSpPr txBox="1"/>
          <p:nvPr/>
        </p:nvSpPr>
        <p:spPr>
          <a:xfrm>
            <a:off x="3210344" y="5696932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 map</a:t>
            </a:r>
            <a:endParaRPr lang="ko-KR" alt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2178FD-197E-76C1-2577-FE9E38409FCA}"/>
              </a:ext>
            </a:extLst>
          </p:cNvPr>
          <p:cNvSpPr txBox="1"/>
          <p:nvPr/>
        </p:nvSpPr>
        <p:spPr>
          <a:xfrm>
            <a:off x="4957166" y="5595808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4096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91D0DA-1958-51FE-0988-55039AB412C6}"/>
              </a:ext>
            </a:extLst>
          </p:cNvPr>
          <p:cNvSpPr txBox="1"/>
          <p:nvPr/>
        </p:nvSpPr>
        <p:spPr>
          <a:xfrm>
            <a:off x="5774761" y="4222143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classifier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C27FC4-EAD6-25E4-70BF-D5470FDDCA1C}"/>
              </a:ext>
            </a:extLst>
          </p:cNvPr>
          <p:cNvSpPr txBox="1"/>
          <p:nvPr/>
        </p:nvSpPr>
        <p:spPr>
          <a:xfrm>
            <a:off x="7975291" y="5225777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multi-task</a:t>
            </a:r>
          </a:p>
          <a:p>
            <a:pPr algn="ctr"/>
            <a:r>
              <a:rPr lang="en-US" altLang="ko-KR" sz="1050"/>
              <a:t>loss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C9C8EC-2BFA-6C20-AA8E-AFE93A1EEAAC}"/>
              </a:ext>
            </a:extLst>
          </p:cNvPr>
          <p:cNvSpPr txBox="1"/>
          <p:nvPr/>
        </p:nvSpPr>
        <p:spPr>
          <a:xfrm>
            <a:off x="6538289" y="4214888"/>
            <a:ext cx="88027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9B076-A5CE-557F-8368-D4E78CE07341}"/>
              </a:ext>
            </a:extLst>
          </p:cNvPr>
          <p:cNvSpPr txBox="1"/>
          <p:nvPr/>
        </p:nvSpPr>
        <p:spPr>
          <a:xfrm>
            <a:off x="6498534" y="5968770"/>
            <a:ext cx="104725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05153A-44A7-891F-893A-1FF9B51DDBF9}"/>
              </a:ext>
            </a:extLst>
          </p:cNvPr>
          <p:cNvSpPr txBox="1"/>
          <p:nvPr/>
        </p:nvSpPr>
        <p:spPr>
          <a:xfrm>
            <a:off x="5838488" y="5996135"/>
            <a:ext cx="976492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bounding</a:t>
            </a:r>
          </a:p>
          <a:p>
            <a:pPr algn="ctr"/>
            <a:r>
              <a:rPr lang="en-US" altLang="ko-KR" sz="1050"/>
              <a:t>box</a:t>
            </a:r>
          </a:p>
          <a:p>
            <a:pPr algn="ctr"/>
            <a:r>
              <a:rPr lang="en-US" altLang="ko-KR" sz="1050"/>
              <a:t>regressor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5EE4DA-CA3E-5815-63D3-B4469C0E6875}"/>
              </a:ext>
            </a:extLst>
          </p:cNvPr>
          <p:cNvSpPr txBox="1"/>
          <p:nvPr/>
        </p:nvSpPr>
        <p:spPr>
          <a:xfrm>
            <a:off x="4339429" y="5681274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FC</a:t>
            </a:r>
          </a:p>
          <a:p>
            <a:pPr algn="ctr"/>
            <a:r>
              <a:rPr lang="en-US" altLang="ko-KR" sz="1050"/>
              <a:t>layers</a:t>
            </a:r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8D3242-8B61-7247-5B2F-A034741C2304}"/>
              </a:ext>
            </a:extLst>
          </p:cNvPr>
          <p:cNvSpPr/>
          <p:nvPr/>
        </p:nvSpPr>
        <p:spPr>
          <a:xfrm>
            <a:off x="882596" y="4578876"/>
            <a:ext cx="3482670" cy="12512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9E2F4-E791-2CF2-0186-EC5AE4CC28B0}"/>
              </a:ext>
            </a:extLst>
          </p:cNvPr>
          <p:cNvSpPr txBox="1"/>
          <p:nvPr/>
        </p:nvSpPr>
        <p:spPr>
          <a:xfrm>
            <a:off x="9221666" y="336407"/>
            <a:ext cx="5280918" cy="484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400">
                <a:solidFill>
                  <a:srgbClr val="00B0F0"/>
                </a:solidFill>
                <a:latin typeface="Söhne"/>
              </a:rPr>
              <a:t>하나의 이미지 처리할 때 </a:t>
            </a:r>
            <a:br>
              <a:rPr lang="en-US" altLang="ko-KR" sz="2400">
                <a:solidFill>
                  <a:srgbClr val="00B0F0"/>
                </a:solidFill>
                <a:latin typeface="Söhne"/>
              </a:rPr>
            </a:br>
            <a:r>
              <a:rPr lang="ko-KR" altLang="en-US" sz="2400">
                <a:solidFill>
                  <a:srgbClr val="00B0F0"/>
                </a:solidFill>
                <a:latin typeface="Söhne"/>
              </a:rPr>
              <a:t>한번만 </a:t>
            </a:r>
            <a:r>
              <a:rPr lang="en-US" altLang="ko-KR" sz="2400">
                <a:solidFill>
                  <a:srgbClr val="00B0F0"/>
                </a:solidFill>
                <a:latin typeface="Söhne"/>
              </a:rPr>
              <a:t>feature map </a:t>
            </a:r>
            <a:r>
              <a:rPr lang="ko-KR" altLang="en-US" sz="2400">
                <a:solidFill>
                  <a:srgbClr val="00B0F0"/>
                </a:solidFill>
                <a:latin typeface="Söhne"/>
              </a:rPr>
              <a:t>을 구해 여러 </a:t>
            </a:r>
            <a:r>
              <a:rPr lang="en-US" altLang="ko-KR" sz="2400">
                <a:solidFill>
                  <a:srgbClr val="00B0F0"/>
                </a:solidFill>
                <a:latin typeface="Söhne"/>
              </a:rPr>
              <a:t>RoI </a:t>
            </a:r>
            <a:r>
              <a:rPr lang="ko-KR" altLang="en-US" sz="2400">
                <a:solidFill>
                  <a:srgbClr val="00B0F0"/>
                </a:solidFill>
                <a:latin typeface="Söhne"/>
              </a:rPr>
              <a:t>의 </a:t>
            </a:r>
            <a:r>
              <a:rPr lang="en-US" altLang="ko-KR" sz="2400">
                <a:solidFill>
                  <a:srgbClr val="00B0F0"/>
                </a:solidFill>
                <a:latin typeface="Söhne"/>
              </a:rPr>
              <a:t>vector </a:t>
            </a:r>
            <a:r>
              <a:rPr lang="ko-KR" altLang="en-US" sz="2400">
                <a:solidFill>
                  <a:srgbClr val="00B0F0"/>
                </a:solidFill>
                <a:latin typeface="Söhne"/>
              </a:rPr>
              <a:t>구할 수 </a:t>
            </a:r>
            <a:r>
              <a:rPr lang="ko-KR" altLang="en-US" sz="2000">
                <a:solidFill>
                  <a:srgbClr val="00B0F0"/>
                </a:solidFill>
                <a:latin typeface="Söhne"/>
              </a:rPr>
              <a:t>있어짐</a:t>
            </a:r>
            <a:endParaRPr lang="en-US" altLang="ko-KR" sz="20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0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000">
                <a:solidFill>
                  <a:srgbClr val="00B0F0"/>
                </a:solidFill>
                <a:latin typeface="Söhne"/>
              </a:rPr>
              <a:t>(</a:t>
            </a:r>
            <a:r>
              <a:rPr lang="ko-KR" altLang="en-US" sz="2000">
                <a:solidFill>
                  <a:srgbClr val="00B0F0"/>
                </a:solidFill>
                <a:latin typeface="Söhne"/>
              </a:rPr>
              <a:t>기존 단점</a:t>
            </a:r>
            <a:r>
              <a:rPr lang="en-US" altLang="ko-KR" sz="2000">
                <a:solidFill>
                  <a:srgbClr val="00B0F0"/>
                </a:solidFill>
                <a:latin typeface="Söhne"/>
              </a:rPr>
              <a:t>)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000">
                <a:solidFill>
                  <a:srgbClr val="00B0F0"/>
                </a:solidFill>
                <a:latin typeface="Söhne"/>
              </a:rPr>
              <a:t>(</a:t>
            </a:r>
            <a:r>
              <a:rPr lang="ko-KR" altLang="en-US" sz="2000">
                <a:solidFill>
                  <a:srgbClr val="00B0F0"/>
                </a:solidFill>
                <a:latin typeface="Söhne"/>
              </a:rPr>
              <a:t>효율증가</a:t>
            </a:r>
            <a:r>
              <a:rPr lang="en-US" altLang="ko-KR" sz="2000">
                <a:solidFill>
                  <a:srgbClr val="00B0F0"/>
                </a:solidFill>
                <a:latin typeface="Söhne"/>
              </a:rPr>
              <a:t>)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000">
                <a:solidFill>
                  <a:srgbClr val="00B0F0"/>
                </a:solidFill>
                <a:latin typeface="Söhne"/>
              </a:rPr>
              <a:t>속도 개선</a:t>
            </a:r>
            <a:endParaRPr lang="en-US" altLang="ko-KR" sz="20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400">
                <a:solidFill>
                  <a:srgbClr val="00B050"/>
                </a:solidFill>
                <a:latin typeface="Söhne"/>
              </a:rPr>
              <a:t>minibath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400">
                <a:solidFill>
                  <a:srgbClr val="00B050"/>
                </a:solidFill>
                <a:latin typeface="Söhne"/>
              </a:rPr>
              <a:t>training </a:t>
            </a:r>
            <a:r>
              <a:rPr lang="ko-KR" altLang="en-US" sz="2400">
                <a:solidFill>
                  <a:srgbClr val="00B050"/>
                </a:solidFill>
                <a:latin typeface="Söhne"/>
              </a:rPr>
              <a:t>속도도 개선</a:t>
            </a:r>
            <a:endParaRPr lang="en-US" altLang="ko-KR" sz="2400">
              <a:solidFill>
                <a:srgbClr val="00B050"/>
              </a:solidFill>
              <a:latin typeface="Söhne"/>
            </a:endParaRPr>
          </a:p>
          <a:p>
            <a:r>
              <a:rPr lang="ko-KR" altLang="en-US" b="1">
                <a:solidFill>
                  <a:srgbClr val="00B0F0"/>
                </a:solidFill>
                <a:latin typeface="Söhne"/>
              </a:rPr>
              <a:t>느린 </a:t>
            </a:r>
            <a:r>
              <a:rPr lang="en-US" altLang="ko-KR" b="1">
                <a:solidFill>
                  <a:srgbClr val="00B0F0"/>
                </a:solidFill>
                <a:latin typeface="Söhne"/>
              </a:rPr>
              <a:t>training, inference</a:t>
            </a:r>
            <a:r>
              <a:rPr lang="ko-KR" altLang="en-US" b="1">
                <a:solidFill>
                  <a:srgbClr val="00B0F0"/>
                </a:solidFill>
                <a:latin typeface="Söhne"/>
              </a:rPr>
              <a:t>속도를 더욱 개선</a:t>
            </a:r>
            <a:r>
              <a:rPr lang="ko-KR" altLang="en-US">
                <a:solidFill>
                  <a:srgbClr val="00B050"/>
                </a:solidFill>
                <a:latin typeface="Söhne"/>
              </a:rPr>
              <a:t>했다고 생각이 됩니다</a:t>
            </a:r>
            <a:r>
              <a:rPr lang="en-US" altLang="ko-KR">
                <a:solidFill>
                  <a:srgbClr val="00B050"/>
                </a:solidFill>
                <a:latin typeface="Söhne"/>
              </a:rPr>
              <a:t>.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7413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E465E45-6052-45F7-7AD8-819B87C67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23"/>
          <a:stretch/>
        </p:blipFill>
        <p:spPr>
          <a:xfrm>
            <a:off x="2307647" y="1033370"/>
            <a:ext cx="3655832" cy="24737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59025F-08BD-26DF-681B-3A8AEBEC9F97}"/>
              </a:ext>
            </a:extLst>
          </p:cNvPr>
          <p:cNvSpPr/>
          <p:nvPr/>
        </p:nvSpPr>
        <p:spPr>
          <a:xfrm>
            <a:off x="4858247" y="2066422"/>
            <a:ext cx="1143220" cy="2416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B00D23-2D0C-C19A-90FE-5208B8910B15}"/>
              </a:ext>
            </a:extLst>
          </p:cNvPr>
          <p:cNvSpPr/>
          <p:nvPr/>
        </p:nvSpPr>
        <p:spPr>
          <a:xfrm>
            <a:off x="4858247" y="1603636"/>
            <a:ext cx="1117708" cy="2593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pic>
        <p:nvPicPr>
          <p:cNvPr id="11" name="그림 10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28935BE-389F-71CE-3577-283520FB1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90" y="3526970"/>
            <a:ext cx="7068819" cy="2768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Training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4DB3F-2F00-D382-FAA2-207CB004DDF7}"/>
              </a:ext>
            </a:extLst>
          </p:cNvPr>
          <p:cNvSpPr txBox="1"/>
          <p:nvPr/>
        </p:nvSpPr>
        <p:spPr>
          <a:xfrm>
            <a:off x="3430233" y="6141148"/>
            <a:ext cx="21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öhne"/>
              </a:rPr>
              <a:t>Fast R-CNN inference</a:t>
            </a:r>
            <a:endParaRPr lang="ko-KR" altLang="en-US">
              <a:latin typeface="Söhn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87EB3-D6A3-3D26-2805-D9951A41F171}"/>
              </a:ext>
            </a:extLst>
          </p:cNvPr>
          <p:cNvSpPr txBox="1"/>
          <p:nvPr/>
        </p:nvSpPr>
        <p:spPr>
          <a:xfrm>
            <a:off x="9332971" y="1004592"/>
            <a:ext cx="411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00B050"/>
                </a:solidFill>
                <a:latin typeface="Söhne"/>
              </a:rPr>
              <a:t>1.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1EFFFE-E201-D295-C2A1-9ACF5668049D}"/>
              </a:ext>
            </a:extLst>
          </p:cNvPr>
          <p:cNvSpPr/>
          <p:nvPr/>
        </p:nvSpPr>
        <p:spPr>
          <a:xfrm>
            <a:off x="338603" y="4243596"/>
            <a:ext cx="2165432" cy="300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666168-3328-4791-EE46-E19855326F4C}"/>
              </a:ext>
            </a:extLst>
          </p:cNvPr>
          <p:cNvSpPr txBox="1"/>
          <p:nvPr/>
        </p:nvSpPr>
        <p:spPr>
          <a:xfrm>
            <a:off x="761383" y="4243598"/>
            <a:ext cx="2354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00B050"/>
                </a:solidFill>
                <a:latin typeface="Söhne"/>
              </a:rPr>
              <a:t>1</a:t>
            </a:r>
            <a:r>
              <a:rPr lang="en-US" altLang="ko-KR" b="1">
                <a:solidFill>
                  <a:srgbClr val="00B050"/>
                </a:solidFill>
                <a:latin typeface="Söhne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Söhne"/>
              </a:rPr>
              <a:t>forward for </a:t>
            </a:r>
            <a:r>
              <a:rPr lang="en-US" altLang="ko-KR" b="1">
                <a:solidFill>
                  <a:srgbClr val="00B050"/>
                </a:solidFill>
                <a:latin typeface="Söhne"/>
              </a:rPr>
              <a:t>1 image</a:t>
            </a:r>
            <a:endParaRPr lang="ko-KR" altLang="en-US" b="1">
              <a:solidFill>
                <a:srgbClr val="00B050"/>
              </a:solidFill>
              <a:latin typeface="Söhne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A9462B-7841-CA16-D5E1-E4ED541FAFB8}"/>
              </a:ext>
            </a:extLst>
          </p:cNvPr>
          <p:cNvSpPr/>
          <p:nvPr/>
        </p:nvSpPr>
        <p:spPr>
          <a:xfrm>
            <a:off x="999491" y="5549661"/>
            <a:ext cx="976493" cy="18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input image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6A7E0A-F4BE-04D7-7B0B-9B958498D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84" y="4578876"/>
            <a:ext cx="1093791" cy="11710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4FFC93-5D2F-F872-DB64-60C5D46D24BC}"/>
              </a:ext>
            </a:extLst>
          </p:cNvPr>
          <p:cNvSpPr txBox="1"/>
          <p:nvPr/>
        </p:nvSpPr>
        <p:spPr>
          <a:xfrm>
            <a:off x="6144596" y="1697090"/>
            <a:ext cx="1705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Söhne"/>
              </a:rPr>
              <a:t>S</a:t>
            </a:r>
            <a:r>
              <a:rPr lang="en-US" altLang="ko-KR">
                <a:latin typeface="Söhne"/>
              </a:rPr>
              <a:t>   : AlexNet</a:t>
            </a:r>
          </a:p>
          <a:p>
            <a:r>
              <a:rPr lang="en-US" altLang="ko-KR" b="1">
                <a:latin typeface="Söhne"/>
              </a:rPr>
              <a:t>M</a:t>
            </a:r>
            <a:r>
              <a:rPr lang="en-US" altLang="ko-KR">
                <a:latin typeface="Söhne"/>
              </a:rPr>
              <a:t> : AlexNet (Wider)</a:t>
            </a:r>
          </a:p>
          <a:p>
            <a:r>
              <a:rPr lang="en-US" altLang="ko-KR" b="1">
                <a:latin typeface="Söhne"/>
              </a:rPr>
              <a:t>L</a:t>
            </a:r>
            <a:r>
              <a:rPr lang="en-US" altLang="ko-KR">
                <a:latin typeface="Söhne"/>
              </a:rPr>
              <a:t>   : VGG-16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D95F3A-253D-0EF9-654A-320520D8607F}"/>
              </a:ext>
            </a:extLst>
          </p:cNvPr>
          <p:cNvSpPr/>
          <p:nvPr/>
        </p:nvSpPr>
        <p:spPr>
          <a:xfrm>
            <a:off x="2401294" y="1601546"/>
            <a:ext cx="2431441" cy="2745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2ACF87-7695-633D-ED9A-868349414B2E}"/>
              </a:ext>
            </a:extLst>
          </p:cNvPr>
          <p:cNvSpPr/>
          <p:nvPr/>
        </p:nvSpPr>
        <p:spPr>
          <a:xfrm>
            <a:off x="2401294" y="2066422"/>
            <a:ext cx="2431441" cy="2593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9E8D5-E646-5EA6-E7C3-E65C906BDCDA}"/>
              </a:ext>
            </a:extLst>
          </p:cNvPr>
          <p:cNvSpPr txBox="1"/>
          <p:nvPr/>
        </p:nvSpPr>
        <p:spPr>
          <a:xfrm>
            <a:off x="2958291" y="885093"/>
            <a:ext cx="235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B050"/>
                </a:solidFill>
                <a:latin typeface="Söhne"/>
              </a:rPr>
              <a:t>much</a:t>
            </a:r>
            <a:r>
              <a:rPr lang="ko-KR" altLang="en-US" sz="1800" b="1">
                <a:solidFill>
                  <a:srgbClr val="00B050"/>
                </a:solidFill>
                <a:latin typeface="Söhne"/>
              </a:rPr>
              <a:t> </a:t>
            </a:r>
            <a:r>
              <a:rPr lang="en-US" altLang="ko-KR" sz="1800" b="1">
                <a:solidFill>
                  <a:srgbClr val="00B050"/>
                </a:solidFill>
                <a:latin typeface="Söhne"/>
              </a:rPr>
              <a:t>faster</a:t>
            </a:r>
            <a:endParaRPr lang="ko-KR" altLang="en-US" sz="1600" b="1">
              <a:solidFill>
                <a:srgbClr val="00B050"/>
              </a:solidFill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84606-1C8C-FBE1-77ED-B94DD25438CC}"/>
              </a:ext>
            </a:extLst>
          </p:cNvPr>
          <p:cNvSpPr txBox="1"/>
          <p:nvPr/>
        </p:nvSpPr>
        <p:spPr>
          <a:xfrm>
            <a:off x="3210344" y="5696932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 map</a:t>
            </a:r>
            <a:endParaRPr lang="ko-KR" altLang="en-US" sz="10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E9A3FF-FFC8-8E6A-D0A8-5B28134C3C0C}"/>
              </a:ext>
            </a:extLst>
          </p:cNvPr>
          <p:cNvSpPr txBox="1"/>
          <p:nvPr/>
        </p:nvSpPr>
        <p:spPr>
          <a:xfrm>
            <a:off x="4957166" y="5595808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4096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54A03E-EA5A-DE58-3F94-B9B80638496F}"/>
              </a:ext>
            </a:extLst>
          </p:cNvPr>
          <p:cNvSpPr txBox="1"/>
          <p:nvPr/>
        </p:nvSpPr>
        <p:spPr>
          <a:xfrm>
            <a:off x="5774761" y="4222143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classifier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875AB4-5158-CD40-BDA5-045352B4B87A}"/>
              </a:ext>
            </a:extLst>
          </p:cNvPr>
          <p:cNvSpPr txBox="1"/>
          <p:nvPr/>
        </p:nvSpPr>
        <p:spPr>
          <a:xfrm>
            <a:off x="7970570" y="5263866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multi-task</a:t>
            </a:r>
          </a:p>
          <a:p>
            <a:pPr algn="ctr"/>
            <a:r>
              <a:rPr lang="en-US" altLang="ko-KR" sz="1050"/>
              <a:t>loss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B7B5DA-8856-4889-4956-A2FE1C1F3366}"/>
              </a:ext>
            </a:extLst>
          </p:cNvPr>
          <p:cNvSpPr txBox="1"/>
          <p:nvPr/>
        </p:nvSpPr>
        <p:spPr>
          <a:xfrm>
            <a:off x="6538289" y="4214888"/>
            <a:ext cx="88027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AE1F0-0767-B405-4F43-6A19E89CC63D}"/>
              </a:ext>
            </a:extLst>
          </p:cNvPr>
          <p:cNvSpPr txBox="1"/>
          <p:nvPr/>
        </p:nvSpPr>
        <p:spPr>
          <a:xfrm>
            <a:off x="6498534" y="5968770"/>
            <a:ext cx="104725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33AAC1-8EAD-6CC7-4C1C-5F1D7760F9CC}"/>
              </a:ext>
            </a:extLst>
          </p:cNvPr>
          <p:cNvSpPr txBox="1"/>
          <p:nvPr/>
        </p:nvSpPr>
        <p:spPr>
          <a:xfrm>
            <a:off x="5838488" y="5996135"/>
            <a:ext cx="976492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bounding</a:t>
            </a:r>
          </a:p>
          <a:p>
            <a:pPr algn="ctr"/>
            <a:r>
              <a:rPr lang="en-US" altLang="ko-KR" sz="1050"/>
              <a:t>box</a:t>
            </a:r>
          </a:p>
          <a:p>
            <a:pPr algn="ctr"/>
            <a:r>
              <a:rPr lang="en-US" altLang="ko-KR" sz="1050"/>
              <a:t>regressor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B17DB-C737-D7B1-991F-764D04C62956}"/>
              </a:ext>
            </a:extLst>
          </p:cNvPr>
          <p:cNvSpPr txBox="1"/>
          <p:nvPr/>
        </p:nvSpPr>
        <p:spPr>
          <a:xfrm>
            <a:off x="4339429" y="5681274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FC</a:t>
            </a:r>
          </a:p>
          <a:p>
            <a:pPr algn="ctr"/>
            <a:r>
              <a:rPr lang="en-US" altLang="ko-KR" sz="1050"/>
              <a:t>layers</a:t>
            </a:r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8D3242-8B61-7247-5B2F-A034741C2304}"/>
              </a:ext>
            </a:extLst>
          </p:cNvPr>
          <p:cNvSpPr/>
          <p:nvPr/>
        </p:nvSpPr>
        <p:spPr>
          <a:xfrm>
            <a:off x="882596" y="4578876"/>
            <a:ext cx="3482670" cy="12512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9E1D8-EC59-C268-ED35-BA78003A1C59}"/>
              </a:ext>
            </a:extLst>
          </p:cNvPr>
          <p:cNvSpPr txBox="1"/>
          <p:nvPr/>
        </p:nvSpPr>
        <p:spPr>
          <a:xfrm>
            <a:off x="9491190" y="715962"/>
            <a:ext cx="5280918" cy="114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다양한 모델들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속도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6953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Training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11" name="그림 10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28935BE-389F-71CE-3577-283520FB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0" y="3526970"/>
            <a:ext cx="7068819" cy="27680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E65C0C-D8AC-67C0-376C-EF6A46F431E4}"/>
              </a:ext>
            </a:extLst>
          </p:cNvPr>
          <p:cNvSpPr/>
          <p:nvPr/>
        </p:nvSpPr>
        <p:spPr>
          <a:xfrm>
            <a:off x="2504661" y="4222143"/>
            <a:ext cx="1019158" cy="11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4E1D4-BA53-2535-BF28-EF4F06871252}"/>
              </a:ext>
            </a:extLst>
          </p:cNvPr>
          <p:cNvSpPr txBox="1"/>
          <p:nvPr/>
        </p:nvSpPr>
        <p:spPr>
          <a:xfrm>
            <a:off x="2659238" y="4178138"/>
            <a:ext cx="710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128 RoIs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E14497-A329-AA42-7828-A8D6FFE6B1E9}"/>
              </a:ext>
            </a:extLst>
          </p:cNvPr>
          <p:cNvSpPr/>
          <p:nvPr/>
        </p:nvSpPr>
        <p:spPr>
          <a:xfrm>
            <a:off x="999491" y="5549661"/>
            <a:ext cx="976493" cy="18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input image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E8A07-6B51-FFBB-3C4A-7DC4CEBAAE11}"/>
              </a:ext>
            </a:extLst>
          </p:cNvPr>
          <p:cNvSpPr txBox="1"/>
          <p:nvPr/>
        </p:nvSpPr>
        <p:spPr>
          <a:xfrm>
            <a:off x="3430233" y="6141148"/>
            <a:ext cx="21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öhne"/>
              </a:rPr>
              <a:t>Fast R-CNN Architecture</a:t>
            </a:r>
            <a:endParaRPr lang="ko-KR" altLang="en-US"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0067E-0152-8EBF-0FB2-66EDCBAE005A}"/>
              </a:ext>
            </a:extLst>
          </p:cNvPr>
          <p:cNvSpPr txBox="1"/>
          <p:nvPr/>
        </p:nvSpPr>
        <p:spPr>
          <a:xfrm>
            <a:off x="3210344" y="5696932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 map</a:t>
            </a:r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A6292-450B-C05E-1102-65FCB0117118}"/>
              </a:ext>
            </a:extLst>
          </p:cNvPr>
          <p:cNvSpPr txBox="1"/>
          <p:nvPr/>
        </p:nvSpPr>
        <p:spPr>
          <a:xfrm>
            <a:off x="4957166" y="5595808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4096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2E709-69A9-39C3-A0E7-8C6A9D2D9B37}"/>
              </a:ext>
            </a:extLst>
          </p:cNvPr>
          <p:cNvSpPr txBox="1"/>
          <p:nvPr/>
        </p:nvSpPr>
        <p:spPr>
          <a:xfrm>
            <a:off x="5774761" y="4222143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FEDFC-9BC6-7916-1619-44A0EC619E37}"/>
              </a:ext>
            </a:extLst>
          </p:cNvPr>
          <p:cNvSpPr txBox="1"/>
          <p:nvPr/>
        </p:nvSpPr>
        <p:spPr>
          <a:xfrm>
            <a:off x="7357071" y="5224007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multi-task</a:t>
            </a:r>
          </a:p>
          <a:p>
            <a:pPr algn="ctr"/>
            <a:r>
              <a:rPr lang="en-US" altLang="ko-KR" sz="105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EAC18-8BAD-95EF-1FF2-A8BAEBC8E960}"/>
              </a:ext>
            </a:extLst>
          </p:cNvPr>
          <p:cNvSpPr txBox="1"/>
          <p:nvPr/>
        </p:nvSpPr>
        <p:spPr>
          <a:xfrm>
            <a:off x="6538289" y="4214888"/>
            <a:ext cx="88027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3D9968-FD5D-A824-119E-8B9C7BEFF18D}"/>
              </a:ext>
            </a:extLst>
          </p:cNvPr>
          <p:cNvSpPr txBox="1"/>
          <p:nvPr/>
        </p:nvSpPr>
        <p:spPr>
          <a:xfrm>
            <a:off x="6498534" y="5968770"/>
            <a:ext cx="104725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F43B7-BFE8-BE39-932F-A317EEAEA5EF}"/>
              </a:ext>
            </a:extLst>
          </p:cNvPr>
          <p:cNvSpPr txBox="1"/>
          <p:nvPr/>
        </p:nvSpPr>
        <p:spPr>
          <a:xfrm>
            <a:off x="5838488" y="5996135"/>
            <a:ext cx="976492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bounding</a:t>
            </a:r>
          </a:p>
          <a:p>
            <a:pPr algn="ctr"/>
            <a:r>
              <a:rPr lang="en-US" altLang="ko-KR" sz="1050"/>
              <a:t>box</a:t>
            </a:r>
          </a:p>
          <a:p>
            <a:pPr algn="ctr"/>
            <a:r>
              <a:rPr lang="en-US" altLang="ko-KR" sz="1050"/>
              <a:t>regressor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A003CC-2393-5405-A632-C5FC5AE0FD86}"/>
              </a:ext>
            </a:extLst>
          </p:cNvPr>
          <p:cNvSpPr txBox="1"/>
          <p:nvPr/>
        </p:nvSpPr>
        <p:spPr>
          <a:xfrm>
            <a:off x="4339429" y="5681274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FC</a:t>
            </a:r>
          </a:p>
          <a:p>
            <a:pPr algn="ctr"/>
            <a:r>
              <a:rPr lang="en-US" altLang="ko-KR" sz="1050"/>
              <a:t>layers</a:t>
            </a:r>
            <a:endParaRPr lang="ko-KR" altLang="en-US" sz="105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B2A6F2-1FDF-207B-7084-FE9E2D5E13A9}"/>
              </a:ext>
            </a:extLst>
          </p:cNvPr>
          <p:cNvSpPr/>
          <p:nvPr/>
        </p:nvSpPr>
        <p:spPr>
          <a:xfrm>
            <a:off x="3345387" y="4222143"/>
            <a:ext cx="4799121" cy="23510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A3E84-721C-38E0-FA93-A6A37950B3A1}"/>
              </a:ext>
            </a:extLst>
          </p:cNvPr>
          <p:cNvSpPr txBox="1"/>
          <p:nvPr/>
        </p:nvSpPr>
        <p:spPr>
          <a:xfrm>
            <a:off x="9491190" y="715962"/>
            <a:ext cx="5280918" cy="2279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Classifier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와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BBox regressor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multi-class loss</a:t>
            </a:r>
          </a:p>
        </p:txBody>
      </p:sp>
    </p:spTree>
    <p:extLst>
      <p:ext uri="{BB962C8B-B14F-4D97-AF65-F5344CB8AC3E}">
        <p14:creationId xmlns:p14="http://schemas.microsoft.com/office/powerpoint/2010/main" val="2975702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Training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11" name="그림 10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28935BE-389F-71CE-3577-283520FB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0" y="3526970"/>
            <a:ext cx="7068819" cy="27680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E65C0C-D8AC-67C0-376C-EF6A46F431E4}"/>
              </a:ext>
            </a:extLst>
          </p:cNvPr>
          <p:cNvSpPr/>
          <p:nvPr/>
        </p:nvSpPr>
        <p:spPr>
          <a:xfrm>
            <a:off x="2504661" y="4222143"/>
            <a:ext cx="1019158" cy="11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4E1D4-BA53-2535-BF28-EF4F06871252}"/>
              </a:ext>
            </a:extLst>
          </p:cNvPr>
          <p:cNvSpPr txBox="1"/>
          <p:nvPr/>
        </p:nvSpPr>
        <p:spPr>
          <a:xfrm>
            <a:off x="2659238" y="4178138"/>
            <a:ext cx="710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128 RoIs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E14497-A329-AA42-7828-A8D6FFE6B1E9}"/>
              </a:ext>
            </a:extLst>
          </p:cNvPr>
          <p:cNvSpPr/>
          <p:nvPr/>
        </p:nvSpPr>
        <p:spPr>
          <a:xfrm>
            <a:off x="999491" y="5549661"/>
            <a:ext cx="976493" cy="18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input image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E8A07-6B51-FFBB-3C4A-7DC4CEBAAE11}"/>
              </a:ext>
            </a:extLst>
          </p:cNvPr>
          <p:cNvSpPr txBox="1"/>
          <p:nvPr/>
        </p:nvSpPr>
        <p:spPr>
          <a:xfrm>
            <a:off x="3430233" y="6141148"/>
            <a:ext cx="21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öhne"/>
              </a:rPr>
              <a:t>Fast R-CNN Architecture</a:t>
            </a:r>
            <a:endParaRPr lang="ko-KR" altLang="en-US"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0067E-0152-8EBF-0FB2-66EDCBAE005A}"/>
              </a:ext>
            </a:extLst>
          </p:cNvPr>
          <p:cNvSpPr txBox="1"/>
          <p:nvPr/>
        </p:nvSpPr>
        <p:spPr>
          <a:xfrm>
            <a:off x="3210344" y="5696932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 map</a:t>
            </a:r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A6292-450B-C05E-1102-65FCB0117118}"/>
              </a:ext>
            </a:extLst>
          </p:cNvPr>
          <p:cNvSpPr txBox="1"/>
          <p:nvPr/>
        </p:nvSpPr>
        <p:spPr>
          <a:xfrm>
            <a:off x="4957166" y="5595808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4096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2E709-69A9-39C3-A0E7-8C6A9D2D9B37}"/>
              </a:ext>
            </a:extLst>
          </p:cNvPr>
          <p:cNvSpPr txBox="1"/>
          <p:nvPr/>
        </p:nvSpPr>
        <p:spPr>
          <a:xfrm>
            <a:off x="5774761" y="4222143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FEDFC-9BC6-7916-1619-44A0EC619E37}"/>
              </a:ext>
            </a:extLst>
          </p:cNvPr>
          <p:cNvSpPr txBox="1"/>
          <p:nvPr/>
        </p:nvSpPr>
        <p:spPr>
          <a:xfrm>
            <a:off x="7357071" y="5224007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multi-task</a:t>
            </a:r>
          </a:p>
          <a:p>
            <a:pPr algn="ctr"/>
            <a:r>
              <a:rPr lang="en-US" altLang="ko-KR" sz="105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EAC18-8BAD-95EF-1FF2-A8BAEBC8E960}"/>
              </a:ext>
            </a:extLst>
          </p:cNvPr>
          <p:cNvSpPr txBox="1"/>
          <p:nvPr/>
        </p:nvSpPr>
        <p:spPr>
          <a:xfrm>
            <a:off x="6538289" y="4214888"/>
            <a:ext cx="88027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3D9968-FD5D-A824-119E-8B9C7BEFF18D}"/>
              </a:ext>
            </a:extLst>
          </p:cNvPr>
          <p:cNvSpPr txBox="1"/>
          <p:nvPr/>
        </p:nvSpPr>
        <p:spPr>
          <a:xfrm>
            <a:off x="6498534" y="5968770"/>
            <a:ext cx="104725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F43B7-BFE8-BE39-932F-A317EEAEA5EF}"/>
              </a:ext>
            </a:extLst>
          </p:cNvPr>
          <p:cNvSpPr txBox="1"/>
          <p:nvPr/>
        </p:nvSpPr>
        <p:spPr>
          <a:xfrm>
            <a:off x="5838488" y="5996135"/>
            <a:ext cx="976492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bounding</a:t>
            </a:r>
          </a:p>
          <a:p>
            <a:pPr algn="ctr"/>
            <a:r>
              <a:rPr lang="en-US" altLang="ko-KR" sz="1050"/>
              <a:t>box</a:t>
            </a:r>
          </a:p>
          <a:p>
            <a:pPr algn="ctr"/>
            <a:r>
              <a:rPr lang="en-US" altLang="ko-KR" sz="1050"/>
              <a:t>regressor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A003CC-2393-5405-A632-C5FC5AE0FD86}"/>
              </a:ext>
            </a:extLst>
          </p:cNvPr>
          <p:cNvSpPr txBox="1"/>
          <p:nvPr/>
        </p:nvSpPr>
        <p:spPr>
          <a:xfrm>
            <a:off x="4339429" y="5681274"/>
            <a:ext cx="90033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FC</a:t>
            </a:r>
          </a:p>
          <a:p>
            <a:pPr algn="ctr"/>
            <a:r>
              <a:rPr lang="en-US" altLang="ko-KR" sz="1050"/>
              <a:t>layers</a:t>
            </a:r>
            <a:endParaRPr lang="ko-KR" altLang="en-US" sz="105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B2A6F2-1FDF-207B-7084-FE9E2D5E13A9}"/>
              </a:ext>
            </a:extLst>
          </p:cNvPr>
          <p:cNvSpPr/>
          <p:nvPr/>
        </p:nvSpPr>
        <p:spPr>
          <a:xfrm>
            <a:off x="5929340" y="4222143"/>
            <a:ext cx="1306348" cy="10018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825F84-1A3F-A796-B0A2-E2723AF57CC3}"/>
              </a:ext>
            </a:extLst>
          </p:cNvPr>
          <p:cNvCxnSpPr>
            <a:cxnSpLocks/>
          </p:cNvCxnSpPr>
          <p:nvPr/>
        </p:nvCxnSpPr>
        <p:spPr>
          <a:xfrm flipV="1">
            <a:off x="6538289" y="3156668"/>
            <a:ext cx="0" cy="10453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423CC-E0A4-C1C7-C9FD-A1ACA76E84BF}"/>
              </a:ext>
            </a:extLst>
          </p:cNvPr>
          <p:cNvSpPr txBox="1"/>
          <p:nvPr/>
        </p:nvSpPr>
        <p:spPr>
          <a:xfrm>
            <a:off x="5067889" y="1361269"/>
            <a:ext cx="382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j-lt"/>
              </a:rPr>
              <a:t>Input</a:t>
            </a:r>
            <a:r>
              <a:rPr lang="ko-KR" altLang="en-US" sz="1600" b="1">
                <a:latin typeface="+mj-lt"/>
              </a:rPr>
              <a:t>     </a:t>
            </a:r>
            <a:r>
              <a:rPr lang="ko-KR" altLang="en-US" sz="1600">
                <a:latin typeface="+mj-lt"/>
              </a:rPr>
              <a:t> </a:t>
            </a:r>
            <a:r>
              <a:rPr lang="en-US" altLang="ko-KR" sz="1600">
                <a:latin typeface="+mj-lt"/>
              </a:rPr>
              <a:t>4096</a:t>
            </a:r>
            <a:r>
              <a:rPr lang="ko-KR" altLang="en-US" sz="1600">
                <a:latin typeface="+mj-lt"/>
              </a:rPr>
              <a:t> </a:t>
            </a:r>
            <a:r>
              <a:rPr lang="en-US" altLang="ko-KR" sz="1600">
                <a:latin typeface="+mj-lt"/>
              </a:rPr>
              <a:t>size</a:t>
            </a:r>
            <a:r>
              <a:rPr lang="ko-KR" altLang="en-US" sz="1600">
                <a:latin typeface="+mj-lt"/>
              </a:rPr>
              <a:t> </a:t>
            </a:r>
            <a:r>
              <a:rPr lang="en-US" altLang="ko-KR" sz="1600">
                <a:latin typeface="+mj-lt"/>
              </a:rPr>
              <a:t>feature</a:t>
            </a:r>
            <a:r>
              <a:rPr lang="ko-KR" altLang="en-US" sz="1600">
                <a:latin typeface="+mj-lt"/>
              </a:rPr>
              <a:t> </a:t>
            </a:r>
            <a:r>
              <a:rPr lang="en-US" altLang="ko-KR" sz="1600">
                <a:latin typeface="+mj-lt"/>
              </a:rPr>
              <a:t>vector</a:t>
            </a:r>
          </a:p>
          <a:p>
            <a:r>
              <a:rPr lang="en-US" altLang="ko-KR" sz="1600" b="1">
                <a:latin typeface="+mj-lt"/>
              </a:rPr>
              <a:t>output   </a:t>
            </a:r>
            <a:r>
              <a:rPr lang="en-US" altLang="ko-KR" sz="1600">
                <a:latin typeface="+mj-lt"/>
              </a:rPr>
              <a:t> (K+1) sized vector</a:t>
            </a:r>
            <a:endParaRPr lang="ko-KR" altLang="en-US" sz="160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B4FF43-6BA0-ECF4-2D26-31176974C6D2}"/>
                  </a:ext>
                </a:extLst>
              </p:cNvPr>
              <p:cNvSpPr txBox="1"/>
              <p:nvPr/>
            </p:nvSpPr>
            <p:spPr>
              <a:xfrm>
                <a:off x="5004448" y="2023310"/>
                <a:ext cx="28861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B4FF43-6BA0-ECF4-2D26-31176974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48" y="2023310"/>
                <a:ext cx="288611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E43B70-288C-AF3C-3A35-DC06ABEC6A5F}"/>
                  </a:ext>
                </a:extLst>
              </p:cNvPr>
              <p:cNvSpPr txBox="1"/>
              <p:nvPr/>
            </p:nvSpPr>
            <p:spPr>
              <a:xfrm>
                <a:off x="5386135" y="2536702"/>
                <a:ext cx="273023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i="1">
                    <a:latin typeface="+mj-lt"/>
                  </a:rPr>
                  <a:t>p</a:t>
                </a:r>
                <a:r>
                  <a:rPr lang="en-US" altLang="ko-KR" b="1">
                    <a:latin typeface="+mj-lt"/>
                  </a:rPr>
                  <a:t> :</a:t>
                </a:r>
                <a:r>
                  <a:rPr lang="en-US" altLang="ko-KR">
                    <a:latin typeface="+mj-lt"/>
                  </a:rPr>
                  <a:t> output probability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>
                    <a:latin typeface="+mj-lt"/>
                  </a:rPr>
                  <a:t>: ground truth class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E43B70-288C-AF3C-3A35-DC06ABEC6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135" y="2536702"/>
                <a:ext cx="2730235" cy="553998"/>
              </a:xfrm>
              <a:prstGeom prst="rect">
                <a:avLst/>
              </a:prstGeom>
              <a:blipFill>
                <a:blip r:embed="rId4"/>
                <a:stretch>
                  <a:fillRect l="-671" t="-2198" r="-224" b="-9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27AB272-BCF5-1F56-FC75-03C79DA3FF1E}"/>
              </a:ext>
            </a:extLst>
          </p:cNvPr>
          <p:cNvSpPr txBox="1"/>
          <p:nvPr/>
        </p:nvSpPr>
        <p:spPr>
          <a:xfrm>
            <a:off x="9491190" y="715962"/>
            <a:ext cx="5280918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분류 클래스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K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개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background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포함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K+1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개로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feature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을 분류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log softmax</a:t>
            </a:r>
          </a:p>
        </p:txBody>
      </p:sp>
    </p:spTree>
    <p:extLst>
      <p:ext uri="{BB962C8B-B14F-4D97-AF65-F5344CB8AC3E}">
        <p14:creationId xmlns:p14="http://schemas.microsoft.com/office/powerpoint/2010/main" val="291683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Training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11" name="그림 10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28935BE-389F-71CE-3577-283520FB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0" y="3526970"/>
            <a:ext cx="7068819" cy="27680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E65C0C-D8AC-67C0-376C-EF6A46F431E4}"/>
              </a:ext>
            </a:extLst>
          </p:cNvPr>
          <p:cNvSpPr/>
          <p:nvPr/>
        </p:nvSpPr>
        <p:spPr>
          <a:xfrm>
            <a:off x="2504661" y="4222143"/>
            <a:ext cx="1019158" cy="11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4E1D4-BA53-2535-BF28-EF4F06871252}"/>
              </a:ext>
            </a:extLst>
          </p:cNvPr>
          <p:cNvSpPr txBox="1"/>
          <p:nvPr/>
        </p:nvSpPr>
        <p:spPr>
          <a:xfrm>
            <a:off x="2659238" y="4178138"/>
            <a:ext cx="710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128 RoIs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E14497-A329-AA42-7828-A8D6FFE6B1E9}"/>
              </a:ext>
            </a:extLst>
          </p:cNvPr>
          <p:cNvSpPr/>
          <p:nvPr/>
        </p:nvSpPr>
        <p:spPr>
          <a:xfrm>
            <a:off x="999491" y="5549661"/>
            <a:ext cx="976493" cy="18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input image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E8A07-6B51-FFBB-3C4A-7DC4CEBAAE11}"/>
              </a:ext>
            </a:extLst>
          </p:cNvPr>
          <p:cNvSpPr txBox="1"/>
          <p:nvPr/>
        </p:nvSpPr>
        <p:spPr>
          <a:xfrm>
            <a:off x="3430233" y="6141148"/>
            <a:ext cx="21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öhne"/>
              </a:rPr>
              <a:t>Fast R-CNN Architecture</a:t>
            </a:r>
            <a:endParaRPr lang="ko-KR" altLang="en-US"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0067E-0152-8EBF-0FB2-66EDCBAE005A}"/>
              </a:ext>
            </a:extLst>
          </p:cNvPr>
          <p:cNvSpPr txBox="1"/>
          <p:nvPr/>
        </p:nvSpPr>
        <p:spPr>
          <a:xfrm>
            <a:off x="3210344" y="5696932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 map</a:t>
            </a:r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A6292-450B-C05E-1102-65FCB0117118}"/>
              </a:ext>
            </a:extLst>
          </p:cNvPr>
          <p:cNvSpPr txBox="1"/>
          <p:nvPr/>
        </p:nvSpPr>
        <p:spPr>
          <a:xfrm>
            <a:off x="4957166" y="5595808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4096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2E709-69A9-39C3-A0E7-8C6A9D2D9B37}"/>
              </a:ext>
            </a:extLst>
          </p:cNvPr>
          <p:cNvSpPr txBox="1"/>
          <p:nvPr/>
        </p:nvSpPr>
        <p:spPr>
          <a:xfrm>
            <a:off x="5774761" y="4222143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FEDFC-9BC6-7916-1619-44A0EC619E37}"/>
              </a:ext>
            </a:extLst>
          </p:cNvPr>
          <p:cNvSpPr txBox="1"/>
          <p:nvPr/>
        </p:nvSpPr>
        <p:spPr>
          <a:xfrm>
            <a:off x="7357071" y="5224007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multi-task</a:t>
            </a:r>
          </a:p>
          <a:p>
            <a:pPr algn="ctr"/>
            <a:r>
              <a:rPr lang="en-US" altLang="ko-KR" sz="105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EAC18-8BAD-95EF-1FF2-A8BAEBC8E960}"/>
              </a:ext>
            </a:extLst>
          </p:cNvPr>
          <p:cNvSpPr txBox="1"/>
          <p:nvPr/>
        </p:nvSpPr>
        <p:spPr>
          <a:xfrm>
            <a:off x="6538289" y="4214888"/>
            <a:ext cx="88027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3D9968-FD5D-A824-119E-8B9C7BEFF18D}"/>
              </a:ext>
            </a:extLst>
          </p:cNvPr>
          <p:cNvSpPr txBox="1"/>
          <p:nvPr/>
        </p:nvSpPr>
        <p:spPr>
          <a:xfrm>
            <a:off x="6498534" y="5968770"/>
            <a:ext cx="104725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F43B7-BFE8-BE39-932F-A317EEAEA5EF}"/>
              </a:ext>
            </a:extLst>
          </p:cNvPr>
          <p:cNvSpPr txBox="1"/>
          <p:nvPr/>
        </p:nvSpPr>
        <p:spPr>
          <a:xfrm>
            <a:off x="5838488" y="5996135"/>
            <a:ext cx="976492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bounding</a:t>
            </a:r>
          </a:p>
          <a:p>
            <a:pPr algn="ctr"/>
            <a:r>
              <a:rPr lang="en-US" altLang="ko-KR" sz="1050"/>
              <a:t>box</a:t>
            </a:r>
          </a:p>
          <a:p>
            <a:pPr algn="ctr"/>
            <a:r>
              <a:rPr lang="en-US" altLang="ko-KR" sz="1050"/>
              <a:t>regressor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A003CC-2393-5405-A632-C5FC5AE0FD86}"/>
              </a:ext>
            </a:extLst>
          </p:cNvPr>
          <p:cNvSpPr txBox="1"/>
          <p:nvPr/>
        </p:nvSpPr>
        <p:spPr>
          <a:xfrm>
            <a:off x="4339429" y="5681274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FC</a:t>
            </a:r>
          </a:p>
          <a:p>
            <a:pPr algn="ctr"/>
            <a:r>
              <a:rPr lang="en-US" altLang="ko-KR" sz="1050"/>
              <a:t>layers</a:t>
            </a:r>
            <a:endParaRPr lang="ko-KR" altLang="en-US" sz="105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B2A6F2-1FDF-207B-7084-FE9E2D5E13A9}"/>
              </a:ext>
            </a:extLst>
          </p:cNvPr>
          <p:cNvSpPr/>
          <p:nvPr/>
        </p:nvSpPr>
        <p:spPr>
          <a:xfrm>
            <a:off x="5854313" y="5205207"/>
            <a:ext cx="1483234" cy="13680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693E471-DF80-0968-E1FF-3F7D22CD678E}"/>
              </a:ext>
            </a:extLst>
          </p:cNvPr>
          <p:cNvCxnSpPr>
            <a:cxnSpLocks/>
          </p:cNvCxnSpPr>
          <p:nvPr/>
        </p:nvCxnSpPr>
        <p:spPr>
          <a:xfrm flipV="1">
            <a:off x="6538289" y="3156668"/>
            <a:ext cx="0" cy="20485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E4ADFB-E21C-E280-880F-ACC0C2FC6A4A}"/>
              </a:ext>
            </a:extLst>
          </p:cNvPr>
          <p:cNvSpPr txBox="1"/>
          <p:nvPr/>
        </p:nvSpPr>
        <p:spPr>
          <a:xfrm>
            <a:off x="4957165" y="2409107"/>
            <a:ext cx="382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j-lt"/>
              </a:rPr>
              <a:t>Input</a:t>
            </a:r>
            <a:r>
              <a:rPr lang="ko-KR" altLang="en-US" sz="1600" b="1">
                <a:latin typeface="+mj-lt"/>
              </a:rPr>
              <a:t>     </a:t>
            </a:r>
            <a:r>
              <a:rPr lang="ko-KR" altLang="en-US" sz="1600">
                <a:latin typeface="+mj-lt"/>
              </a:rPr>
              <a:t> </a:t>
            </a:r>
            <a:r>
              <a:rPr lang="en-US" altLang="ko-KR" sz="1600">
                <a:latin typeface="+mj-lt"/>
              </a:rPr>
              <a:t>4096</a:t>
            </a:r>
            <a:r>
              <a:rPr lang="ko-KR" altLang="en-US" sz="1600">
                <a:latin typeface="+mj-lt"/>
              </a:rPr>
              <a:t> </a:t>
            </a:r>
            <a:r>
              <a:rPr lang="en-US" altLang="ko-KR" sz="1600">
                <a:latin typeface="+mj-lt"/>
              </a:rPr>
              <a:t>size</a:t>
            </a:r>
            <a:r>
              <a:rPr lang="ko-KR" altLang="en-US" sz="1600">
                <a:latin typeface="+mj-lt"/>
              </a:rPr>
              <a:t> </a:t>
            </a:r>
            <a:r>
              <a:rPr lang="en-US" altLang="ko-KR" sz="1600">
                <a:latin typeface="+mj-lt"/>
              </a:rPr>
              <a:t>feature</a:t>
            </a:r>
            <a:r>
              <a:rPr lang="ko-KR" altLang="en-US" sz="1600">
                <a:latin typeface="+mj-lt"/>
              </a:rPr>
              <a:t> </a:t>
            </a:r>
            <a:r>
              <a:rPr lang="en-US" altLang="ko-KR" sz="1600">
                <a:latin typeface="+mj-lt"/>
              </a:rPr>
              <a:t>vector</a:t>
            </a:r>
          </a:p>
          <a:p>
            <a:r>
              <a:rPr lang="en-US" altLang="ko-KR" sz="1600" b="1">
                <a:latin typeface="+mj-lt"/>
              </a:rPr>
              <a:t>output   </a:t>
            </a:r>
            <a:r>
              <a:rPr lang="en-US" altLang="ko-KR" sz="1600">
                <a:latin typeface="+mj-lt"/>
              </a:rPr>
              <a:t> 4*(K+1) sized vector</a:t>
            </a:r>
            <a:endParaRPr lang="ko-KR" altLang="en-US" sz="16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652CB-71A2-E290-6AA0-51DA36467689}"/>
              </a:ext>
            </a:extLst>
          </p:cNvPr>
          <p:cNvSpPr txBox="1"/>
          <p:nvPr/>
        </p:nvSpPr>
        <p:spPr>
          <a:xfrm>
            <a:off x="9491190" y="715962"/>
            <a:ext cx="5280918" cy="388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동일한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feature vec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해당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region proposa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의 클래스별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bounding box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좌표 반환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bbox 4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개의 실수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클래스캐수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* 4</a:t>
            </a:r>
          </a:p>
        </p:txBody>
      </p:sp>
    </p:spTree>
    <p:extLst>
      <p:ext uri="{BB962C8B-B14F-4D97-AF65-F5344CB8AC3E}">
        <p14:creationId xmlns:p14="http://schemas.microsoft.com/office/powerpoint/2010/main" val="125654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Training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FCCBFE-A5FD-2B63-A5DC-3938622A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519" y="4721197"/>
            <a:ext cx="2458103" cy="40324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260B1D87-0F69-9334-B8A8-F62B58CF8AAB}"/>
              </a:ext>
            </a:extLst>
          </p:cNvPr>
          <p:cNvGrpSpPr/>
          <p:nvPr/>
        </p:nvGrpSpPr>
        <p:grpSpPr>
          <a:xfrm>
            <a:off x="5740616" y="5208661"/>
            <a:ext cx="2600076" cy="460548"/>
            <a:chOff x="3275938" y="4946339"/>
            <a:chExt cx="2684100" cy="43337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C6A76D2-B31E-7A96-B5AF-C742657138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11" t="3687" b="-1"/>
            <a:stretch/>
          </p:blipFill>
          <p:spPr>
            <a:xfrm>
              <a:off x="3275938" y="5031535"/>
              <a:ext cx="834702" cy="34600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86A5AE9-57FC-1442-7B78-A47072DC0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9505" y="4946339"/>
              <a:ext cx="1790533" cy="43337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1C418CA-6C72-B5BE-F5F7-866D404F2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564" y="1636745"/>
            <a:ext cx="5765422" cy="1296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540ECF-8F99-551E-C90B-EF4AD8099E45}"/>
              </a:ext>
            </a:extLst>
          </p:cNvPr>
          <p:cNvSpPr txBox="1"/>
          <p:nvPr/>
        </p:nvSpPr>
        <p:spPr>
          <a:xfrm>
            <a:off x="4325979" y="469122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</a:rPr>
              <a:t>pred</a:t>
            </a:r>
            <a:r>
              <a:rPr lang="ko-KR" altLang="en-US" sz="1800">
                <a:solidFill>
                  <a:srgbClr val="00B050"/>
                </a:solidFill>
              </a:rPr>
              <a:t> </a:t>
            </a:r>
            <a:r>
              <a:rPr lang="en-US" altLang="ko-KR" sz="1800">
                <a:solidFill>
                  <a:srgbClr val="00B050"/>
                </a:solidFill>
              </a:rPr>
              <a:t>location</a:t>
            </a:r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6E53B1-130C-3148-C74B-DAA3D785BB6E}"/>
              </a:ext>
            </a:extLst>
          </p:cNvPr>
          <p:cNvSpPr txBox="1"/>
          <p:nvPr/>
        </p:nvSpPr>
        <p:spPr>
          <a:xfrm>
            <a:off x="4377924" y="522868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</a:rPr>
              <a:t>ground truth</a:t>
            </a:r>
            <a:endParaRPr lang="ko-KR" altLang="en-US" sz="1800">
              <a:solidFill>
                <a:srgbClr val="00B05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3292E1-E089-F64A-9983-2C4582A1F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9285" y="3349200"/>
            <a:ext cx="3961407" cy="9556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058B99-7F56-47F8-9CDD-FAD5B2881C97}"/>
              </a:ext>
            </a:extLst>
          </p:cNvPr>
          <p:cNvSpPr txBox="1"/>
          <p:nvPr/>
        </p:nvSpPr>
        <p:spPr>
          <a:xfrm>
            <a:off x="2469808" y="1267413"/>
            <a:ext cx="411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Söhne"/>
              </a:rPr>
              <a:t>bounding box regression Loss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805F85-1E96-B8EE-A00D-6AF1BD6D5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04" y="3467501"/>
            <a:ext cx="3554038" cy="201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AA98F8-3018-6FBF-461D-DAAC02983000}"/>
              </a:ext>
            </a:extLst>
          </p:cNvPr>
          <p:cNvSpPr txBox="1"/>
          <p:nvPr/>
        </p:nvSpPr>
        <p:spPr>
          <a:xfrm>
            <a:off x="9491190" y="715962"/>
            <a:ext cx="5280918" cy="496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smooth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L1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loss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예측과 정답 위치 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SVM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처럼 많이 비슷하면 감소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아님 멀리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충분히 가까울 때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loss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를 더 줄여 학습 시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grad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튀는걸 방지 예상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9207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46" y="76200"/>
            <a:ext cx="8763000" cy="639762"/>
          </a:xfrm>
        </p:spPr>
        <p:txBody>
          <a:bodyPr/>
          <a:lstStyle/>
          <a:p>
            <a:r>
              <a:rPr lang="en-US" altLang="ko-KR"/>
              <a:t>Fast R-CNN – Training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34146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B096E1-9F5B-8E82-41B9-A9578D60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32" y="2082379"/>
            <a:ext cx="6723704" cy="6906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D67F3D-409E-87F5-9E5F-B497ECBA718C}"/>
              </a:ext>
            </a:extLst>
          </p:cNvPr>
          <p:cNvSpPr/>
          <p:nvPr/>
        </p:nvSpPr>
        <p:spPr>
          <a:xfrm>
            <a:off x="5383033" y="2212898"/>
            <a:ext cx="1017767" cy="5157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D408C3-EDC0-E58C-6300-A408A643FC34}"/>
              </a:ext>
            </a:extLst>
          </p:cNvPr>
          <p:cNvCxnSpPr>
            <a:cxnSpLocks/>
          </p:cNvCxnSpPr>
          <p:nvPr/>
        </p:nvCxnSpPr>
        <p:spPr>
          <a:xfrm>
            <a:off x="5891918" y="2728616"/>
            <a:ext cx="0" cy="3112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E6EAAD-0636-0E4F-ADFD-116EEF431A3E}"/>
              </a:ext>
            </a:extLst>
          </p:cNvPr>
          <p:cNvSpPr txBox="1"/>
          <p:nvPr/>
        </p:nvSpPr>
        <p:spPr>
          <a:xfrm>
            <a:off x="3832797" y="3059668"/>
            <a:ext cx="41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B050"/>
                </a:solidFill>
                <a:latin typeface="Söhne"/>
              </a:rPr>
              <a:t>for background class(u=0), ignore L_loc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498C0-EC49-9278-4EFB-3B1524C94134}"/>
              </a:ext>
            </a:extLst>
          </p:cNvPr>
          <p:cNvSpPr txBox="1"/>
          <p:nvPr/>
        </p:nvSpPr>
        <p:spPr>
          <a:xfrm>
            <a:off x="2417465" y="1324497"/>
            <a:ext cx="411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Söhne"/>
              </a:rPr>
              <a:t>Multi-task Loss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FA04ABE-1DE6-9C69-A202-64B5EC10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6" y="4223250"/>
            <a:ext cx="6959417" cy="14157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EE768F-3806-2011-AC9D-9089042AAF6B}"/>
              </a:ext>
            </a:extLst>
          </p:cNvPr>
          <p:cNvSpPr txBox="1"/>
          <p:nvPr/>
        </p:nvSpPr>
        <p:spPr>
          <a:xfrm>
            <a:off x="7421793" y="4682713"/>
            <a:ext cx="1705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Söhne"/>
              </a:rPr>
              <a:t>S</a:t>
            </a:r>
            <a:r>
              <a:rPr lang="en-US" altLang="ko-KR">
                <a:latin typeface="Söhne"/>
              </a:rPr>
              <a:t>   : AlexNet</a:t>
            </a:r>
          </a:p>
          <a:p>
            <a:r>
              <a:rPr lang="en-US" altLang="ko-KR" b="1">
                <a:latin typeface="Söhne"/>
              </a:rPr>
              <a:t>M</a:t>
            </a:r>
            <a:r>
              <a:rPr lang="en-US" altLang="ko-KR">
                <a:latin typeface="Söhne"/>
              </a:rPr>
              <a:t> : AlexNet (Wider)</a:t>
            </a:r>
          </a:p>
          <a:p>
            <a:r>
              <a:rPr lang="en-US" altLang="ko-KR" b="1">
                <a:latin typeface="Söhne"/>
              </a:rPr>
              <a:t>L</a:t>
            </a:r>
            <a:r>
              <a:rPr lang="en-US" altLang="ko-KR">
                <a:latin typeface="Söhne"/>
              </a:rPr>
              <a:t>   : VGG-16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73BABC-F136-6010-A9D8-D78662E21552}"/>
              </a:ext>
            </a:extLst>
          </p:cNvPr>
          <p:cNvSpPr txBox="1"/>
          <p:nvPr/>
        </p:nvSpPr>
        <p:spPr>
          <a:xfrm>
            <a:off x="2194828" y="5639044"/>
            <a:ext cx="434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B050"/>
                </a:solidFill>
                <a:latin typeface="Söhne"/>
              </a:rPr>
              <a:t>multi-task learning is good for this model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609B8-0F2D-649E-BA59-5F74BCC86CE9}"/>
              </a:ext>
            </a:extLst>
          </p:cNvPr>
          <p:cNvSpPr txBox="1"/>
          <p:nvPr/>
        </p:nvSpPr>
        <p:spPr>
          <a:xfrm>
            <a:off x="3720198" y="3415834"/>
            <a:ext cx="411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Söhne"/>
              </a:rPr>
              <a:t>u</a:t>
            </a:r>
            <a:r>
              <a:rPr lang="en-US" altLang="ko-KR" sz="1800">
                <a:solidFill>
                  <a:schemeClr val="tx1"/>
                </a:solidFill>
                <a:latin typeface="Söhne"/>
              </a:rPr>
              <a:t> : ground truth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AEC90-21AA-A89F-65C2-F8745F14ACB7}"/>
              </a:ext>
            </a:extLst>
          </p:cNvPr>
          <p:cNvSpPr txBox="1"/>
          <p:nvPr/>
        </p:nvSpPr>
        <p:spPr>
          <a:xfrm>
            <a:off x="9573384" y="715962"/>
            <a:ext cx="5280918" cy="4553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Multi-task loss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는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두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loss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의 합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꺾쇠는 참이면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1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bbox BG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는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GT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없으니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3069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11" name="그림 10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28935BE-389F-71CE-3577-283520FB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95" y="2177761"/>
            <a:ext cx="7068819" cy="27680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E65C0C-D8AC-67C0-376C-EF6A46F431E4}"/>
              </a:ext>
            </a:extLst>
          </p:cNvPr>
          <p:cNvSpPr/>
          <p:nvPr/>
        </p:nvSpPr>
        <p:spPr>
          <a:xfrm>
            <a:off x="2536466" y="2872934"/>
            <a:ext cx="1019158" cy="11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4E1D4-BA53-2535-BF28-EF4F06871252}"/>
              </a:ext>
            </a:extLst>
          </p:cNvPr>
          <p:cNvSpPr txBox="1"/>
          <p:nvPr/>
        </p:nvSpPr>
        <p:spPr>
          <a:xfrm>
            <a:off x="2691043" y="2828929"/>
            <a:ext cx="710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128 RoIs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E14497-A329-AA42-7828-A8D6FFE6B1E9}"/>
              </a:ext>
            </a:extLst>
          </p:cNvPr>
          <p:cNvSpPr/>
          <p:nvPr/>
        </p:nvSpPr>
        <p:spPr>
          <a:xfrm>
            <a:off x="1031296" y="4200452"/>
            <a:ext cx="976493" cy="18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input image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E8A07-6B51-FFBB-3C4A-7DC4CEBAAE11}"/>
              </a:ext>
            </a:extLst>
          </p:cNvPr>
          <p:cNvSpPr txBox="1"/>
          <p:nvPr/>
        </p:nvSpPr>
        <p:spPr>
          <a:xfrm>
            <a:off x="3462038" y="4791939"/>
            <a:ext cx="21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öhne"/>
              </a:rPr>
              <a:t>Fast R-CNN Architecture</a:t>
            </a:r>
            <a:endParaRPr lang="ko-KR" altLang="en-US"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0067E-0152-8EBF-0FB2-66EDCBAE005A}"/>
              </a:ext>
            </a:extLst>
          </p:cNvPr>
          <p:cNvSpPr txBox="1"/>
          <p:nvPr/>
        </p:nvSpPr>
        <p:spPr>
          <a:xfrm>
            <a:off x="3242149" y="4347723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 map</a:t>
            </a:r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A6292-450B-C05E-1102-65FCB0117118}"/>
              </a:ext>
            </a:extLst>
          </p:cNvPr>
          <p:cNvSpPr txBox="1"/>
          <p:nvPr/>
        </p:nvSpPr>
        <p:spPr>
          <a:xfrm>
            <a:off x="4988971" y="4246599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4096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2E709-69A9-39C3-A0E7-8C6A9D2D9B37}"/>
              </a:ext>
            </a:extLst>
          </p:cNvPr>
          <p:cNvSpPr txBox="1"/>
          <p:nvPr/>
        </p:nvSpPr>
        <p:spPr>
          <a:xfrm>
            <a:off x="5806566" y="2872934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FEDFC-9BC6-7916-1619-44A0EC619E37}"/>
              </a:ext>
            </a:extLst>
          </p:cNvPr>
          <p:cNvSpPr txBox="1"/>
          <p:nvPr/>
        </p:nvSpPr>
        <p:spPr>
          <a:xfrm>
            <a:off x="7450371" y="3894078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multi-task</a:t>
            </a:r>
          </a:p>
          <a:p>
            <a:pPr algn="ctr"/>
            <a:r>
              <a:rPr lang="en-US" altLang="ko-KR" sz="105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EAC18-8BAD-95EF-1FF2-A8BAEBC8E960}"/>
              </a:ext>
            </a:extLst>
          </p:cNvPr>
          <p:cNvSpPr txBox="1"/>
          <p:nvPr/>
        </p:nvSpPr>
        <p:spPr>
          <a:xfrm>
            <a:off x="6570094" y="2865679"/>
            <a:ext cx="88027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3D9968-FD5D-A824-119E-8B9C7BEFF18D}"/>
              </a:ext>
            </a:extLst>
          </p:cNvPr>
          <p:cNvSpPr txBox="1"/>
          <p:nvPr/>
        </p:nvSpPr>
        <p:spPr>
          <a:xfrm>
            <a:off x="6530339" y="4619561"/>
            <a:ext cx="104725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F43B7-BFE8-BE39-932F-A317EEAEA5EF}"/>
              </a:ext>
            </a:extLst>
          </p:cNvPr>
          <p:cNvSpPr txBox="1"/>
          <p:nvPr/>
        </p:nvSpPr>
        <p:spPr>
          <a:xfrm>
            <a:off x="5870293" y="4646926"/>
            <a:ext cx="976492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bounding</a:t>
            </a:r>
          </a:p>
          <a:p>
            <a:pPr algn="ctr"/>
            <a:r>
              <a:rPr lang="en-US" altLang="ko-KR" sz="1050"/>
              <a:t>box</a:t>
            </a:r>
          </a:p>
          <a:p>
            <a:pPr algn="ctr"/>
            <a:r>
              <a:rPr lang="en-US" altLang="ko-KR" sz="1050"/>
              <a:t>regressor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A003CC-2393-5405-A632-C5FC5AE0FD86}"/>
              </a:ext>
            </a:extLst>
          </p:cNvPr>
          <p:cNvSpPr txBox="1"/>
          <p:nvPr/>
        </p:nvSpPr>
        <p:spPr>
          <a:xfrm>
            <a:off x="4371234" y="4332065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FC</a:t>
            </a:r>
          </a:p>
          <a:p>
            <a:pPr algn="ctr"/>
            <a:r>
              <a:rPr lang="en-US" altLang="ko-KR" sz="1050"/>
              <a:t>layers</a:t>
            </a:r>
            <a:endParaRPr lang="ko-KR" alt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02BDF-E646-0835-57C9-CB3E938CD458}"/>
              </a:ext>
            </a:extLst>
          </p:cNvPr>
          <p:cNvSpPr txBox="1"/>
          <p:nvPr/>
        </p:nvSpPr>
        <p:spPr>
          <a:xfrm>
            <a:off x="9491190" y="715962"/>
            <a:ext cx="5280918" cy="496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RoI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별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feature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아닌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image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 별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feature -&gt;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병목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multi-task learning: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모델 전체 효과적 학습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파이프라인 간소화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내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task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와 데이터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,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모델 의 성질 공통점 이용 접근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7702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CBEE-A14E-DFD1-AF52-6079C3EA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/>
              <a:t>Contents</a:t>
            </a:r>
            <a:endParaRPr lang="ko-KR" altLang="en-US" sz="360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B6B3E-9049-8F32-AAA6-FC02C0D2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11964"/>
            <a:ext cx="8763000" cy="5088835"/>
          </a:xfrm>
        </p:spPr>
        <p:txBody>
          <a:bodyPr>
            <a:normAutofit/>
          </a:bodyPr>
          <a:lstStyle/>
          <a:p>
            <a:r>
              <a:rPr lang="en-US" altLang="ko-KR" sz="2400"/>
              <a:t>3 drawbacks of </a:t>
            </a:r>
            <a:r>
              <a:rPr lang="en-US" altLang="ko-KR" sz="2400" b="1"/>
              <a:t>R-CNN</a:t>
            </a:r>
          </a:p>
          <a:p>
            <a:r>
              <a:rPr lang="en-US" altLang="ko-KR" sz="2400"/>
              <a:t>How </a:t>
            </a:r>
            <a:r>
              <a:rPr lang="en-US" altLang="ko-KR" sz="2400" b="1"/>
              <a:t>Fast R-CNN</a:t>
            </a:r>
            <a:r>
              <a:rPr lang="en-US" altLang="ko-KR" sz="2400"/>
              <a:t> solved </a:t>
            </a:r>
            <a:r>
              <a:rPr lang="en-US" altLang="ko-KR" sz="2400" b="1"/>
              <a:t>R-CNN</a:t>
            </a:r>
            <a:r>
              <a:rPr lang="en-US" altLang="ko-KR" sz="2400"/>
              <a:t>'s problems?</a:t>
            </a:r>
          </a:p>
          <a:p>
            <a:pPr lvl="1"/>
            <a:r>
              <a:rPr lang="en-US" altLang="ko-KR" sz="2000"/>
              <a:t>RoI pooling</a:t>
            </a:r>
          </a:p>
          <a:p>
            <a:pPr lvl="1"/>
            <a:r>
              <a:rPr lang="en-US" altLang="ko-KR" sz="2000"/>
              <a:t>Feature sharing</a:t>
            </a:r>
          </a:p>
          <a:p>
            <a:pPr lvl="1"/>
            <a:r>
              <a:rPr lang="en-US" altLang="ko-KR" sz="2000"/>
              <a:t>Hierarchical sampling</a:t>
            </a:r>
          </a:p>
          <a:p>
            <a:pPr lvl="1"/>
            <a:r>
              <a:rPr lang="en-US" altLang="ko-KR" sz="2000"/>
              <a:t>Single-stage training</a:t>
            </a:r>
          </a:p>
          <a:p>
            <a:r>
              <a:rPr lang="en-US" altLang="ko-KR" sz="2400" b="1"/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CDC6A-398E-872E-8640-E54FA8E7C7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01234-514B-7EA8-DEED-96BB2D9DBFDA}"/>
              </a:ext>
            </a:extLst>
          </p:cNvPr>
          <p:cNvSpPr txBox="1"/>
          <p:nvPr/>
        </p:nvSpPr>
        <p:spPr>
          <a:xfrm>
            <a:off x="9322445" y="2454442"/>
            <a:ext cx="41182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R-CNN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의 단점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어떻게 해결했는지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결론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7554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685800" y="1438103"/>
            <a:ext cx="7772400" cy="192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>
                <a:sym typeface="Arial"/>
              </a:rPr>
              <a:t>Thank You</a:t>
            </a:r>
            <a:endParaRPr sz="5400"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419450" y="3819120"/>
            <a:ext cx="8305100" cy="1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ko-KR" altLang="en-US"/>
              <a:t>이재형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Signal Processing &amp; Artificial-intelligence Lab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Hanyang University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73919A-0022-0165-FF30-3045AD35D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0F65E-8605-6EBB-3828-2F41C9CC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76200"/>
            <a:ext cx="8763000" cy="639762"/>
          </a:xfrm>
        </p:spPr>
        <p:txBody>
          <a:bodyPr/>
          <a:lstStyle/>
          <a:p>
            <a:r>
              <a:rPr lang="en-US" altLang="ko-KR"/>
              <a:t>Drawbacks of R-CNN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25A7B-E256-1D1B-CCCE-285777E7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67" y="988108"/>
            <a:ext cx="8763000" cy="5486400"/>
          </a:xfrm>
        </p:spPr>
        <p:txBody>
          <a:bodyPr>
            <a:normAutofit/>
          </a:bodyPr>
          <a:lstStyle/>
          <a:p>
            <a:pPr marL="558800" indent="-457200">
              <a:buAutoNum type="arabicPeriod"/>
            </a:pPr>
            <a:r>
              <a:rPr lang="en-US" altLang="ko-KR" sz="1800"/>
              <a:t>Very </a:t>
            </a:r>
            <a:r>
              <a:rPr lang="en-US" altLang="ko-KR" sz="1800" b="1"/>
              <a:t>slow inference </a:t>
            </a:r>
            <a:r>
              <a:rPr lang="en-US" altLang="ko-KR" sz="1800"/>
              <a:t>speed</a:t>
            </a:r>
            <a:endParaRPr lang="en-US" altLang="ko-KR" sz="1800">
              <a:solidFill>
                <a:srgbClr val="00B050"/>
              </a:solidFill>
              <a:latin typeface="Arial"/>
            </a:endParaRPr>
          </a:p>
          <a:p>
            <a:pPr marL="844550" lvl="1" indent="-285750"/>
            <a:r>
              <a:rPr lang="en-US" altLang="ko-KR" sz="1600">
                <a:latin typeface="Söhne"/>
              </a:rPr>
              <a:t>1 image inference time = 47sec</a:t>
            </a:r>
          </a:p>
          <a:p>
            <a:pPr marL="558800" indent="-457200">
              <a:buFont typeface="+mj-lt"/>
              <a:buAutoNum type="arabicPeriod" startAt="2"/>
            </a:pPr>
            <a:r>
              <a:rPr lang="en-US" altLang="ko-KR" sz="1800" b="1"/>
              <a:t>Expansive</a:t>
            </a:r>
            <a:r>
              <a:rPr lang="en-US" altLang="ko-KR" sz="1800"/>
              <a:t> </a:t>
            </a:r>
            <a:r>
              <a:rPr lang="en-US" altLang="ko-KR" sz="1800" b="1"/>
              <a:t>training</a:t>
            </a:r>
            <a:r>
              <a:rPr lang="en-US" altLang="ko-KR" sz="1800"/>
              <a:t> cost in space and time</a:t>
            </a:r>
          </a:p>
          <a:p>
            <a:pPr marL="844550" lvl="1" indent="-285750"/>
            <a:r>
              <a:rPr lang="en-US" altLang="ko-KR" sz="1400"/>
              <a:t>Need to save AlexNet output feature = hundreds of GB !</a:t>
            </a:r>
          </a:p>
          <a:p>
            <a:pPr marL="558800" indent="-457200">
              <a:buFont typeface="+mj-lt"/>
              <a:buAutoNum type="arabicPeriod" startAt="2"/>
            </a:pPr>
            <a:r>
              <a:rPr lang="en-US" altLang="ko-KR" sz="1800"/>
              <a:t>Separated training pipeline : </a:t>
            </a:r>
            <a:r>
              <a:rPr lang="en-US" altLang="ko-KR" sz="1800" b="1"/>
              <a:t>complex</a:t>
            </a:r>
          </a:p>
          <a:p>
            <a:pPr marL="844550" lvl="1" indent="-285750"/>
            <a:r>
              <a:rPr lang="en-US" altLang="ko-KR" sz="1400"/>
              <a:t>AlexNet, Linear SVM, bbox regressor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9087B-3D4D-3276-B032-422CC14C949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39667" y="6244098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00663-AE00-641F-6410-B3E15004D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56" y="4219507"/>
            <a:ext cx="8642111" cy="20245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BA3C1B-2E7B-11AE-EA5C-6270D2467ABE}"/>
              </a:ext>
            </a:extLst>
          </p:cNvPr>
          <p:cNvSpPr/>
          <p:nvPr/>
        </p:nvSpPr>
        <p:spPr>
          <a:xfrm>
            <a:off x="1587595" y="4117204"/>
            <a:ext cx="2633199" cy="2024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868C1-58B0-EA0F-96A4-A54D16FA5DFD}"/>
              </a:ext>
            </a:extLst>
          </p:cNvPr>
          <p:cNvSpPr txBox="1"/>
          <p:nvPr/>
        </p:nvSpPr>
        <p:spPr>
          <a:xfrm>
            <a:off x="1510250" y="3727499"/>
            <a:ext cx="2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Söhne"/>
              </a:rPr>
              <a:t>Most</a:t>
            </a:r>
            <a:r>
              <a:rPr lang="ko-KR" altLang="en-US" sz="1600">
                <a:solidFill>
                  <a:srgbClr val="FF0000"/>
                </a:solidFill>
                <a:latin typeface="Söhne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Söhne"/>
              </a:rPr>
              <a:t>of</a:t>
            </a:r>
            <a:r>
              <a:rPr lang="ko-KR" altLang="en-US" sz="1600">
                <a:solidFill>
                  <a:srgbClr val="FF0000"/>
                </a:solidFill>
                <a:latin typeface="Söhne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Söhne"/>
              </a:rPr>
              <a:t>computations !</a:t>
            </a:r>
            <a:endParaRPr lang="ko-KR" altLang="en-US" sz="1600">
              <a:solidFill>
                <a:srgbClr val="FF0000"/>
              </a:solidFill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5EEA0-58B0-B650-307E-2AE2D912FCCB}"/>
              </a:ext>
            </a:extLst>
          </p:cNvPr>
          <p:cNvSpPr txBox="1"/>
          <p:nvPr/>
        </p:nvSpPr>
        <p:spPr>
          <a:xfrm>
            <a:off x="9144000" y="1364223"/>
            <a:ext cx="5280918" cy="114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inference / RoI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각각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forward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2.5GPU /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FC6C7-A393-D64B-DEA9-201879D067DE}"/>
              </a:ext>
            </a:extLst>
          </p:cNvPr>
          <p:cNvSpPr txBox="1"/>
          <p:nvPr/>
        </p:nvSpPr>
        <p:spPr>
          <a:xfrm>
            <a:off x="3430234" y="6141148"/>
            <a:ext cx="21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Söhne"/>
              </a:rPr>
              <a:t>R-CNN Architecture</a:t>
            </a:r>
            <a:endParaRPr lang="ko-KR" altLang="en-US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0284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0F65E-8605-6EBB-3828-2F41C9CC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Drawbacks of R-CNN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25A7B-E256-1D1B-CCCE-285777E7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66" y="988108"/>
            <a:ext cx="8763000" cy="5486400"/>
          </a:xfrm>
        </p:spPr>
        <p:txBody>
          <a:bodyPr/>
          <a:lstStyle/>
          <a:p>
            <a:pPr marL="558800" indent="-457200">
              <a:buAutoNum type="arabicPeriod"/>
            </a:pPr>
            <a:r>
              <a:rPr lang="en-US" altLang="ko-KR" sz="1800"/>
              <a:t>Very </a:t>
            </a:r>
            <a:r>
              <a:rPr lang="en-US" altLang="ko-KR" sz="1800" b="1"/>
              <a:t>slow inference </a:t>
            </a:r>
            <a:r>
              <a:rPr lang="en-US" altLang="ko-KR" sz="1800"/>
              <a:t>speed</a:t>
            </a:r>
            <a:endParaRPr lang="en-US" altLang="ko-KR" sz="1800">
              <a:solidFill>
                <a:srgbClr val="00B050"/>
              </a:solidFill>
              <a:latin typeface="Arial"/>
            </a:endParaRPr>
          </a:p>
          <a:p>
            <a:pPr marL="844550" lvl="1" indent="-285750"/>
            <a:r>
              <a:rPr lang="en-US" altLang="ko-KR" sz="1600">
                <a:latin typeface="Söhne"/>
              </a:rPr>
              <a:t>1 image inference time = 47sec</a:t>
            </a:r>
          </a:p>
          <a:p>
            <a:pPr marL="558800" indent="-457200">
              <a:buFont typeface="+mj-lt"/>
              <a:buAutoNum type="arabicPeriod" startAt="2"/>
            </a:pPr>
            <a:r>
              <a:rPr lang="en-US" altLang="ko-KR" sz="1800" b="1"/>
              <a:t>Expansive</a:t>
            </a:r>
            <a:r>
              <a:rPr lang="en-US" altLang="ko-KR" sz="1800"/>
              <a:t> </a:t>
            </a:r>
            <a:r>
              <a:rPr lang="en-US" altLang="ko-KR" sz="1800" b="1"/>
              <a:t>training</a:t>
            </a:r>
            <a:r>
              <a:rPr lang="en-US" altLang="ko-KR" sz="1800"/>
              <a:t> cost in space and time</a:t>
            </a:r>
          </a:p>
          <a:p>
            <a:pPr marL="844550" lvl="1" indent="-285750"/>
            <a:r>
              <a:rPr lang="en-US" altLang="ko-KR" sz="1400"/>
              <a:t>Need to save AlexNet output feature = hundreds of GB !</a:t>
            </a:r>
          </a:p>
          <a:p>
            <a:pPr marL="558800" indent="-457200">
              <a:buFont typeface="+mj-lt"/>
              <a:buAutoNum type="arabicPeriod" startAt="2"/>
            </a:pPr>
            <a:r>
              <a:rPr lang="en-US" altLang="ko-KR" sz="1800"/>
              <a:t>Separated training pipeline : </a:t>
            </a:r>
            <a:r>
              <a:rPr lang="en-US" altLang="ko-KR" sz="1800" b="1"/>
              <a:t>complex</a:t>
            </a:r>
          </a:p>
          <a:p>
            <a:pPr marL="844550" lvl="1" indent="-285750"/>
            <a:r>
              <a:rPr lang="en-US" altLang="ko-KR" sz="1400"/>
              <a:t>AlexNet, Linear SVM, bbox regressor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9087B-3D4D-3276-B032-422CC14C949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39666" y="6244098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00663-AE00-641F-6410-B3E15004D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55" y="4219507"/>
            <a:ext cx="8642111" cy="20245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9E9192-E930-5906-9920-508DC2E5F6F1}"/>
              </a:ext>
            </a:extLst>
          </p:cNvPr>
          <p:cNvSpPr/>
          <p:nvPr/>
        </p:nvSpPr>
        <p:spPr>
          <a:xfrm>
            <a:off x="5654057" y="4236070"/>
            <a:ext cx="917839" cy="9113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AF72B-2BFF-33DB-F3CC-51004EFCB3AE}"/>
              </a:ext>
            </a:extLst>
          </p:cNvPr>
          <p:cNvSpPr/>
          <p:nvPr/>
        </p:nvSpPr>
        <p:spPr>
          <a:xfrm>
            <a:off x="3055237" y="4509862"/>
            <a:ext cx="1106906" cy="13573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E65E89-9487-7D7D-15C3-3FE3340DC042}"/>
              </a:ext>
            </a:extLst>
          </p:cNvPr>
          <p:cNvSpPr/>
          <p:nvPr/>
        </p:nvSpPr>
        <p:spPr>
          <a:xfrm>
            <a:off x="5654057" y="5248722"/>
            <a:ext cx="917839" cy="7903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3A3E9-4D67-5968-475F-8873FB04D69D}"/>
              </a:ext>
            </a:extLst>
          </p:cNvPr>
          <p:cNvSpPr txBox="1"/>
          <p:nvPr/>
        </p:nvSpPr>
        <p:spPr>
          <a:xfrm>
            <a:off x="2925846" y="4133005"/>
            <a:ext cx="136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(1) Train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59FBB-BFAB-6829-595E-869059FB5CF0}"/>
              </a:ext>
            </a:extLst>
          </p:cNvPr>
          <p:cNvSpPr txBox="1"/>
          <p:nvPr/>
        </p:nvSpPr>
        <p:spPr>
          <a:xfrm>
            <a:off x="5654057" y="3921707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(2) Train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CF136-306A-D11E-91C2-B570086D7737}"/>
              </a:ext>
            </a:extLst>
          </p:cNvPr>
          <p:cNvSpPr txBox="1"/>
          <p:nvPr/>
        </p:nvSpPr>
        <p:spPr>
          <a:xfrm>
            <a:off x="5654057" y="6080200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(3) Train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05939-B40A-B522-82FF-6C94EF2F70F9}"/>
              </a:ext>
            </a:extLst>
          </p:cNvPr>
          <p:cNvSpPr txBox="1"/>
          <p:nvPr/>
        </p:nvSpPr>
        <p:spPr>
          <a:xfrm>
            <a:off x="3430233" y="6141148"/>
            <a:ext cx="21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Söhne"/>
              </a:rPr>
              <a:t>R-CNN Architecture</a:t>
            </a:r>
            <a:endParaRPr lang="ko-KR" altLang="en-US"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7343C-E7E5-843F-B6F6-15F697872923}"/>
              </a:ext>
            </a:extLst>
          </p:cNvPr>
          <p:cNvSpPr txBox="1"/>
          <p:nvPr/>
        </p:nvSpPr>
        <p:spPr>
          <a:xfrm>
            <a:off x="9308388" y="1364223"/>
            <a:ext cx="5280918" cy="2277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네트워크 따로 학습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228600" lvl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Tx/>
              <a:buChar char="-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번거롭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Tx/>
              <a:buChar char="-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성능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end-to-end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밀림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3889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Architecture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1" name="그림 10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28935BE-389F-71CE-3577-283520FB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0" y="3526970"/>
            <a:ext cx="7068819" cy="27680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E65C0C-D8AC-67C0-376C-EF6A46F431E4}"/>
              </a:ext>
            </a:extLst>
          </p:cNvPr>
          <p:cNvSpPr/>
          <p:nvPr/>
        </p:nvSpPr>
        <p:spPr>
          <a:xfrm>
            <a:off x="2504661" y="4222143"/>
            <a:ext cx="1019158" cy="11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4E1D4-BA53-2535-BF28-EF4F06871252}"/>
              </a:ext>
            </a:extLst>
          </p:cNvPr>
          <p:cNvSpPr txBox="1"/>
          <p:nvPr/>
        </p:nvSpPr>
        <p:spPr>
          <a:xfrm>
            <a:off x="2659238" y="4178138"/>
            <a:ext cx="710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128 RoIs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4E1131-A9B5-E35D-DFF9-B37B01DD1E58}"/>
              </a:ext>
            </a:extLst>
          </p:cNvPr>
          <p:cNvSpPr/>
          <p:nvPr/>
        </p:nvSpPr>
        <p:spPr>
          <a:xfrm>
            <a:off x="999491" y="5549661"/>
            <a:ext cx="976493" cy="18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input image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AD5C5-8C53-66B5-9E5C-1608FB49B88A}"/>
              </a:ext>
            </a:extLst>
          </p:cNvPr>
          <p:cNvSpPr txBox="1"/>
          <p:nvPr/>
        </p:nvSpPr>
        <p:spPr>
          <a:xfrm>
            <a:off x="2178658" y="4178138"/>
            <a:ext cx="15425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128 Region proposal</a:t>
            </a:r>
            <a:endParaRPr lang="ko-KR" alt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7131F-4FAF-DE76-2F9E-9A3402962E8D}"/>
              </a:ext>
            </a:extLst>
          </p:cNvPr>
          <p:cNvSpPr txBox="1"/>
          <p:nvPr/>
        </p:nvSpPr>
        <p:spPr>
          <a:xfrm>
            <a:off x="3210344" y="5696932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 map</a:t>
            </a:r>
            <a:endParaRPr lang="ko-KR" altLang="en-US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8369C-DFF5-3C2B-EC32-22103970FD48}"/>
              </a:ext>
            </a:extLst>
          </p:cNvPr>
          <p:cNvSpPr txBox="1"/>
          <p:nvPr/>
        </p:nvSpPr>
        <p:spPr>
          <a:xfrm>
            <a:off x="4957166" y="5595808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4096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CA717-CA4A-768F-79CC-BD1F4DC2FE71}"/>
              </a:ext>
            </a:extLst>
          </p:cNvPr>
          <p:cNvSpPr txBox="1"/>
          <p:nvPr/>
        </p:nvSpPr>
        <p:spPr>
          <a:xfrm>
            <a:off x="5774761" y="4222143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300D9-1250-BC23-927F-62BC20959045}"/>
              </a:ext>
            </a:extLst>
          </p:cNvPr>
          <p:cNvSpPr txBox="1"/>
          <p:nvPr/>
        </p:nvSpPr>
        <p:spPr>
          <a:xfrm>
            <a:off x="7357071" y="5224007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multi-task</a:t>
            </a:r>
          </a:p>
          <a:p>
            <a:pPr algn="ctr"/>
            <a:r>
              <a:rPr lang="en-US" altLang="ko-KR" sz="105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ED9C5-6CC7-9B11-4746-6605A0EDC1E1}"/>
              </a:ext>
            </a:extLst>
          </p:cNvPr>
          <p:cNvSpPr txBox="1"/>
          <p:nvPr/>
        </p:nvSpPr>
        <p:spPr>
          <a:xfrm>
            <a:off x="6538289" y="4214888"/>
            <a:ext cx="88027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B07B1-F189-C01E-2F8C-73CC4772263E}"/>
              </a:ext>
            </a:extLst>
          </p:cNvPr>
          <p:cNvSpPr txBox="1"/>
          <p:nvPr/>
        </p:nvSpPr>
        <p:spPr>
          <a:xfrm>
            <a:off x="6498534" y="5968770"/>
            <a:ext cx="104725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D6817-A13B-F1C2-DBAD-5EA035B3C574}"/>
              </a:ext>
            </a:extLst>
          </p:cNvPr>
          <p:cNvSpPr txBox="1"/>
          <p:nvPr/>
        </p:nvSpPr>
        <p:spPr>
          <a:xfrm>
            <a:off x="5838488" y="5996135"/>
            <a:ext cx="976492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bounding</a:t>
            </a:r>
          </a:p>
          <a:p>
            <a:pPr algn="ctr"/>
            <a:r>
              <a:rPr lang="en-US" altLang="ko-KR" sz="1050"/>
              <a:t>box</a:t>
            </a:r>
          </a:p>
          <a:p>
            <a:pPr algn="ctr"/>
            <a:r>
              <a:rPr lang="en-US" altLang="ko-KR" sz="1050"/>
              <a:t>regressor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33776-1895-BDA6-E4E3-1432E421D7DC}"/>
              </a:ext>
            </a:extLst>
          </p:cNvPr>
          <p:cNvSpPr txBox="1"/>
          <p:nvPr/>
        </p:nvSpPr>
        <p:spPr>
          <a:xfrm>
            <a:off x="4339429" y="5681274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FC</a:t>
            </a:r>
          </a:p>
          <a:p>
            <a:pPr algn="ctr"/>
            <a:r>
              <a:rPr lang="en-US" altLang="ko-KR" sz="1050"/>
              <a:t>layers</a:t>
            </a:r>
            <a:endParaRPr lang="ko-KR" altLang="en-US" sz="10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218FD-D22D-BCF7-533C-F60E1D1499F7}"/>
              </a:ext>
            </a:extLst>
          </p:cNvPr>
          <p:cNvSpPr txBox="1"/>
          <p:nvPr/>
        </p:nvSpPr>
        <p:spPr>
          <a:xfrm>
            <a:off x="3430233" y="6141148"/>
            <a:ext cx="21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öhne"/>
              </a:rPr>
              <a:t>Fast R-CNN Architecture</a:t>
            </a:r>
            <a:endParaRPr lang="ko-KR" altLang="en-US"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C1428-5435-95E5-293E-600E7CEC10B2}"/>
              </a:ext>
            </a:extLst>
          </p:cNvPr>
          <p:cNvSpPr txBox="1"/>
          <p:nvPr/>
        </p:nvSpPr>
        <p:spPr>
          <a:xfrm>
            <a:off x="9390581" y="1364223"/>
            <a:ext cx="5280918" cy="171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Fast R-CNN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어떻게 개선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?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모델 세부적 구성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Training pipeline</a:t>
            </a:r>
          </a:p>
        </p:txBody>
      </p:sp>
    </p:spTree>
    <p:extLst>
      <p:ext uri="{BB962C8B-B14F-4D97-AF65-F5344CB8AC3E}">
        <p14:creationId xmlns:p14="http://schemas.microsoft.com/office/powerpoint/2010/main" val="225646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Architecture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94DC8C-C911-A283-BB52-8E3CE97D5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2"/>
          <a:stretch/>
        </p:blipFill>
        <p:spPr>
          <a:xfrm rot="5400000">
            <a:off x="2945061" y="1361093"/>
            <a:ext cx="1490751" cy="478610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6157029-03E7-AC52-7B51-4EDB23036B84}"/>
              </a:ext>
            </a:extLst>
          </p:cNvPr>
          <p:cNvSpPr txBox="1"/>
          <p:nvPr/>
        </p:nvSpPr>
        <p:spPr>
          <a:xfrm>
            <a:off x="3221397" y="4755615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2060"/>
                </a:solidFill>
              </a:rPr>
              <a:t>VGG-16</a:t>
            </a:r>
            <a:endParaRPr lang="ko-KR" altLang="en-US" sz="1600" b="1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C640C-FF29-28C0-2647-E494ACA7F4D3}"/>
              </a:ext>
            </a:extLst>
          </p:cNvPr>
          <p:cNvSpPr txBox="1"/>
          <p:nvPr/>
        </p:nvSpPr>
        <p:spPr>
          <a:xfrm>
            <a:off x="9390581" y="1364223"/>
            <a:ext cx="5280918" cy="1660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Fast R-CNN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/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VGG-16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을 기본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backbone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변형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ImageNet</a:t>
            </a:r>
          </a:p>
        </p:txBody>
      </p:sp>
    </p:spTree>
    <p:extLst>
      <p:ext uri="{BB962C8B-B14F-4D97-AF65-F5344CB8AC3E}">
        <p14:creationId xmlns:p14="http://schemas.microsoft.com/office/powerpoint/2010/main" val="5781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Architecture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94DC8C-C911-A283-BB52-8E3CE97D5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2"/>
          <a:stretch/>
        </p:blipFill>
        <p:spPr>
          <a:xfrm rot="5400000">
            <a:off x="2945054" y="1361099"/>
            <a:ext cx="1490751" cy="478610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B13729-B1EF-3445-D026-CC45409B7949}"/>
              </a:ext>
            </a:extLst>
          </p:cNvPr>
          <p:cNvSpPr/>
          <p:nvPr/>
        </p:nvSpPr>
        <p:spPr>
          <a:xfrm>
            <a:off x="4939277" y="3121716"/>
            <a:ext cx="1126222" cy="1490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F397DF-632B-570B-DE77-0EF51248D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43" y="3121716"/>
            <a:ext cx="1095480" cy="134156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FE3BCA-B7BD-BAFF-C18A-986E88405EC0}"/>
              </a:ext>
            </a:extLst>
          </p:cNvPr>
          <p:cNvSpPr/>
          <p:nvPr/>
        </p:nvSpPr>
        <p:spPr>
          <a:xfrm>
            <a:off x="5255768" y="2998896"/>
            <a:ext cx="1163526" cy="1490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8A9214-9EAA-0CC4-1327-1142A940A437}"/>
              </a:ext>
            </a:extLst>
          </p:cNvPr>
          <p:cNvSpPr/>
          <p:nvPr/>
        </p:nvSpPr>
        <p:spPr>
          <a:xfrm rot="5400000">
            <a:off x="4288264" y="3654589"/>
            <a:ext cx="1624421" cy="3561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RoI pooling layer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08B4F-B12A-32FA-9B9E-F723972F73A8}"/>
              </a:ext>
            </a:extLst>
          </p:cNvPr>
          <p:cNvSpPr txBox="1"/>
          <p:nvPr/>
        </p:nvSpPr>
        <p:spPr>
          <a:xfrm>
            <a:off x="3817311" y="546381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>
                <a:solidFill>
                  <a:srgbClr val="002060"/>
                </a:solidFill>
              </a:rPr>
              <a:t>"Fast</a:t>
            </a:r>
            <a:r>
              <a:rPr lang="ko-KR" altLang="en-US" sz="1800" b="1">
                <a:solidFill>
                  <a:srgbClr val="002060"/>
                </a:solidFill>
              </a:rPr>
              <a:t> </a:t>
            </a:r>
            <a:r>
              <a:rPr lang="en-US" altLang="ko-KR" sz="1800" b="1">
                <a:solidFill>
                  <a:srgbClr val="002060"/>
                </a:solidFill>
              </a:rPr>
              <a:t>R-CNN"</a:t>
            </a:r>
            <a:endParaRPr lang="ko-KR" altLang="en-US" sz="1800" b="1">
              <a:solidFill>
                <a:srgbClr val="00206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CB5182-B024-A751-254B-016814D69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72" y="3086855"/>
            <a:ext cx="984344" cy="153208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FF7C08-1AA1-F71E-95C0-2F51A139036D}"/>
              </a:ext>
            </a:extLst>
          </p:cNvPr>
          <p:cNvSpPr/>
          <p:nvPr/>
        </p:nvSpPr>
        <p:spPr>
          <a:xfrm>
            <a:off x="5766207" y="3047597"/>
            <a:ext cx="700899" cy="1490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EC8751-7FF2-F0DB-0E65-ACE38ADB5066}"/>
              </a:ext>
            </a:extLst>
          </p:cNvPr>
          <p:cNvSpPr/>
          <p:nvPr/>
        </p:nvSpPr>
        <p:spPr>
          <a:xfrm rot="5400000">
            <a:off x="5634672" y="2750116"/>
            <a:ext cx="1407381" cy="3561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FC K+1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BE341D-6B31-DFF7-7242-27B784E2ABD0}"/>
              </a:ext>
            </a:extLst>
          </p:cNvPr>
          <p:cNvSpPr/>
          <p:nvPr/>
        </p:nvSpPr>
        <p:spPr>
          <a:xfrm rot="5400000">
            <a:off x="5651834" y="4582057"/>
            <a:ext cx="1407381" cy="3561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FC (K+1)*4</a:t>
            </a:r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88CEFE7-8B1E-F465-C85B-97C46646D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099" y="2160581"/>
            <a:ext cx="254779" cy="1535206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55D32E-8237-866A-0E00-F30515315467}"/>
              </a:ext>
            </a:extLst>
          </p:cNvPr>
          <p:cNvCxnSpPr>
            <a:cxnSpLocks/>
            <a:stCxn id="20" idx="1"/>
            <a:endCxn id="24" idx="2"/>
          </p:cNvCxnSpPr>
          <p:nvPr/>
        </p:nvCxnSpPr>
        <p:spPr>
          <a:xfrm flipV="1">
            <a:off x="5766207" y="2928185"/>
            <a:ext cx="394088" cy="86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114F8E4-35D2-6DF7-3542-CA1C7DB95FF1}"/>
              </a:ext>
            </a:extLst>
          </p:cNvPr>
          <p:cNvCxnSpPr>
            <a:cxnSpLocks/>
            <a:stCxn id="20" idx="1"/>
            <a:endCxn id="25" idx="2"/>
          </p:cNvCxnSpPr>
          <p:nvPr/>
        </p:nvCxnSpPr>
        <p:spPr>
          <a:xfrm>
            <a:off x="5766207" y="3792973"/>
            <a:ext cx="411250" cy="9671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7B15E8-FE2D-D48E-73CD-05B96098409A}"/>
              </a:ext>
            </a:extLst>
          </p:cNvPr>
          <p:cNvCxnSpPr>
            <a:cxnSpLocks/>
          </p:cNvCxnSpPr>
          <p:nvPr/>
        </p:nvCxnSpPr>
        <p:spPr>
          <a:xfrm>
            <a:off x="6788025" y="2928184"/>
            <a:ext cx="148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D6892A-58BD-5EAA-4E54-1EF92F4C6E9D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6533593" y="4760126"/>
            <a:ext cx="4026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7D62975-597F-B33D-3754-E3450F3A42F5}"/>
              </a:ext>
            </a:extLst>
          </p:cNvPr>
          <p:cNvCxnSpPr>
            <a:cxnSpLocks/>
          </p:cNvCxnSpPr>
          <p:nvPr/>
        </p:nvCxnSpPr>
        <p:spPr>
          <a:xfrm>
            <a:off x="7553600" y="3817479"/>
            <a:ext cx="3610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4729969-C249-0D2A-780C-367F134CDFA9}"/>
              </a:ext>
            </a:extLst>
          </p:cNvPr>
          <p:cNvCxnSpPr>
            <a:cxnSpLocks/>
          </p:cNvCxnSpPr>
          <p:nvPr/>
        </p:nvCxnSpPr>
        <p:spPr>
          <a:xfrm>
            <a:off x="1102337" y="3795079"/>
            <a:ext cx="2534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0F5CC0-C50B-BED1-4593-F082069CEE91}"/>
              </a:ext>
            </a:extLst>
          </p:cNvPr>
          <p:cNvSpPr txBox="1"/>
          <p:nvPr/>
        </p:nvSpPr>
        <p:spPr>
          <a:xfrm>
            <a:off x="552186" y="3584874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img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C831059-8528-0118-3135-A83145D6A461}"/>
              </a:ext>
            </a:extLst>
          </p:cNvPr>
          <p:cNvCxnSpPr>
            <a:cxnSpLocks/>
          </p:cNvCxnSpPr>
          <p:nvPr/>
        </p:nvCxnSpPr>
        <p:spPr>
          <a:xfrm>
            <a:off x="7553600" y="2928184"/>
            <a:ext cx="0" cy="1831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6A9BF4E-1C13-6BB2-E6F5-05C315993368}"/>
              </a:ext>
            </a:extLst>
          </p:cNvPr>
          <p:cNvCxnSpPr>
            <a:cxnSpLocks/>
          </p:cNvCxnSpPr>
          <p:nvPr/>
        </p:nvCxnSpPr>
        <p:spPr>
          <a:xfrm>
            <a:off x="7474224" y="2928184"/>
            <a:ext cx="793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B78941F-9C64-E109-08D4-5A2D39FD1ADB}"/>
              </a:ext>
            </a:extLst>
          </p:cNvPr>
          <p:cNvCxnSpPr>
            <a:cxnSpLocks/>
          </p:cNvCxnSpPr>
          <p:nvPr/>
        </p:nvCxnSpPr>
        <p:spPr>
          <a:xfrm>
            <a:off x="7482175" y="4760126"/>
            <a:ext cx="793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C964AC-73BB-DF84-457A-1227DFFC7925}"/>
                  </a:ext>
                </a:extLst>
              </p:cNvPr>
              <p:cNvSpPr txBox="1"/>
              <p:nvPr/>
            </p:nvSpPr>
            <p:spPr>
              <a:xfrm>
                <a:off x="6912355" y="2701047"/>
                <a:ext cx="6576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C964AC-73BB-DF84-457A-1227DFFC7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355" y="2701047"/>
                <a:ext cx="657616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15F22B-116C-7188-54BF-935F550A0B2D}"/>
                  </a:ext>
                </a:extLst>
              </p:cNvPr>
              <p:cNvSpPr txBox="1"/>
              <p:nvPr/>
            </p:nvSpPr>
            <p:spPr>
              <a:xfrm>
                <a:off x="6896453" y="4543179"/>
                <a:ext cx="6789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15F22B-116C-7188-54BF-935F550A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453" y="4543179"/>
                <a:ext cx="678968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9AE562-D493-C954-76F3-F8195ED666DC}"/>
                  </a:ext>
                </a:extLst>
              </p:cNvPr>
              <p:cNvSpPr txBox="1"/>
              <p:nvPr/>
            </p:nvSpPr>
            <p:spPr>
              <a:xfrm>
                <a:off x="7855158" y="3601522"/>
                <a:ext cx="8653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9AE562-D493-C954-76F3-F8195ED66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158" y="3601522"/>
                <a:ext cx="865365" cy="400110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1AB63A-89C0-259F-83CE-C7E60D81DE39}"/>
              </a:ext>
            </a:extLst>
          </p:cNvPr>
          <p:cNvSpPr txBox="1"/>
          <p:nvPr/>
        </p:nvSpPr>
        <p:spPr>
          <a:xfrm>
            <a:off x="9483048" y="1364223"/>
            <a:ext cx="5280918" cy="2228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Fast R-CNN / transformation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마지막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pooling layer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classifier, bounding box regressor</a:t>
            </a:r>
          </a:p>
        </p:txBody>
      </p:sp>
    </p:spTree>
    <p:extLst>
      <p:ext uri="{BB962C8B-B14F-4D97-AF65-F5344CB8AC3E}">
        <p14:creationId xmlns:p14="http://schemas.microsoft.com/office/powerpoint/2010/main" val="32959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Training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11" name="그림 10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28935BE-389F-71CE-3577-283520FB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0" y="3526970"/>
            <a:ext cx="7068819" cy="27680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E65C0C-D8AC-67C0-376C-EF6A46F431E4}"/>
              </a:ext>
            </a:extLst>
          </p:cNvPr>
          <p:cNvSpPr/>
          <p:nvPr/>
        </p:nvSpPr>
        <p:spPr>
          <a:xfrm>
            <a:off x="2504661" y="4222143"/>
            <a:ext cx="1019158" cy="11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AEB4E8-8B2A-B549-A39D-0E03BB00A3E1}"/>
              </a:ext>
            </a:extLst>
          </p:cNvPr>
          <p:cNvSpPr/>
          <p:nvPr/>
        </p:nvSpPr>
        <p:spPr>
          <a:xfrm>
            <a:off x="1295505" y="3331030"/>
            <a:ext cx="2354144" cy="12512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4E1D4-BA53-2535-BF28-EF4F06871252}"/>
              </a:ext>
            </a:extLst>
          </p:cNvPr>
          <p:cNvSpPr txBox="1"/>
          <p:nvPr/>
        </p:nvSpPr>
        <p:spPr>
          <a:xfrm>
            <a:off x="2178658" y="4178138"/>
            <a:ext cx="1542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128 Region proposal</a:t>
            </a:r>
            <a:endParaRPr lang="ko-KR" altLang="en-US" sz="9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416753-186C-3ECB-9607-2C4E84F9C788}"/>
              </a:ext>
            </a:extLst>
          </p:cNvPr>
          <p:cNvSpPr/>
          <p:nvPr/>
        </p:nvSpPr>
        <p:spPr>
          <a:xfrm>
            <a:off x="999491" y="5549661"/>
            <a:ext cx="976493" cy="18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input image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8DC054-72B7-F388-5229-E82FC0CCAF4B}"/>
              </a:ext>
            </a:extLst>
          </p:cNvPr>
          <p:cNvSpPr txBox="1"/>
          <p:nvPr/>
        </p:nvSpPr>
        <p:spPr>
          <a:xfrm>
            <a:off x="3210344" y="5696932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 map</a:t>
            </a:r>
            <a:endParaRPr lang="ko-KR" altLang="en-US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F02F9-94A4-0388-9965-DB1791686112}"/>
              </a:ext>
            </a:extLst>
          </p:cNvPr>
          <p:cNvSpPr txBox="1"/>
          <p:nvPr/>
        </p:nvSpPr>
        <p:spPr>
          <a:xfrm>
            <a:off x="4957166" y="5595808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4096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BFB4C6-798D-74BB-A6C9-7D9B18A037F2}"/>
              </a:ext>
            </a:extLst>
          </p:cNvPr>
          <p:cNvSpPr txBox="1"/>
          <p:nvPr/>
        </p:nvSpPr>
        <p:spPr>
          <a:xfrm>
            <a:off x="5774761" y="4222143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C1379-112E-C25A-8DB4-DE8450AF1F0D}"/>
              </a:ext>
            </a:extLst>
          </p:cNvPr>
          <p:cNvSpPr txBox="1"/>
          <p:nvPr/>
        </p:nvSpPr>
        <p:spPr>
          <a:xfrm>
            <a:off x="7357071" y="5224007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multi-task</a:t>
            </a:r>
          </a:p>
          <a:p>
            <a:pPr algn="ctr"/>
            <a:r>
              <a:rPr lang="en-US" altLang="ko-KR" sz="1050"/>
              <a:t>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8D74C6-687F-1BCF-AEE7-A84D50A84626}"/>
              </a:ext>
            </a:extLst>
          </p:cNvPr>
          <p:cNvSpPr txBox="1"/>
          <p:nvPr/>
        </p:nvSpPr>
        <p:spPr>
          <a:xfrm>
            <a:off x="6538289" y="4214888"/>
            <a:ext cx="88027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22724-D628-0933-95B8-DF034AC7F2D6}"/>
              </a:ext>
            </a:extLst>
          </p:cNvPr>
          <p:cNvSpPr txBox="1"/>
          <p:nvPr/>
        </p:nvSpPr>
        <p:spPr>
          <a:xfrm>
            <a:off x="6498534" y="5968770"/>
            <a:ext cx="104725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6D5662-1FBB-4141-A0DC-649AB8AF3F8A}"/>
              </a:ext>
            </a:extLst>
          </p:cNvPr>
          <p:cNvSpPr txBox="1"/>
          <p:nvPr/>
        </p:nvSpPr>
        <p:spPr>
          <a:xfrm>
            <a:off x="5838488" y="5996135"/>
            <a:ext cx="976492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bounding</a:t>
            </a:r>
          </a:p>
          <a:p>
            <a:pPr algn="ctr"/>
            <a:r>
              <a:rPr lang="en-US" altLang="ko-KR" sz="1050"/>
              <a:t>box</a:t>
            </a:r>
          </a:p>
          <a:p>
            <a:pPr algn="ctr"/>
            <a:r>
              <a:rPr lang="en-US" altLang="ko-KR" sz="1050"/>
              <a:t>regressor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32B26-7DDA-30D6-5002-6470B7252006}"/>
              </a:ext>
            </a:extLst>
          </p:cNvPr>
          <p:cNvSpPr txBox="1"/>
          <p:nvPr/>
        </p:nvSpPr>
        <p:spPr>
          <a:xfrm>
            <a:off x="4339429" y="5681274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FC</a:t>
            </a:r>
          </a:p>
          <a:p>
            <a:pPr algn="ctr"/>
            <a:r>
              <a:rPr lang="en-US" altLang="ko-KR" sz="1050"/>
              <a:t>layers</a:t>
            </a:r>
            <a:endParaRPr lang="ko-KR" altLang="en-US" sz="10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4CDF43-C34B-C153-B110-96D7FE7881C5}"/>
              </a:ext>
            </a:extLst>
          </p:cNvPr>
          <p:cNvSpPr txBox="1"/>
          <p:nvPr/>
        </p:nvSpPr>
        <p:spPr>
          <a:xfrm>
            <a:off x="3430233" y="6141148"/>
            <a:ext cx="21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öhne"/>
              </a:rPr>
              <a:t>Fast R-CNN Architecture</a:t>
            </a:r>
            <a:endParaRPr lang="ko-KR" altLang="en-US"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B0665-1CA9-97CB-D4A0-FDF899E4376F}"/>
              </a:ext>
            </a:extLst>
          </p:cNvPr>
          <p:cNvSpPr txBox="1"/>
          <p:nvPr/>
        </p:nvSpPr>
        <p:spPr>
          <a:xfrm>
            <a:off x="9483048" y="1374497"/>
            <a:ext cx="5280918" cy="2228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모델이 준비되면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Selective Search / region proposal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5939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28935BE-389F-71CE-3577-283520FB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0" y="3526970"/>
            <a:ext cx="7068819" cy="2768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655B1-2E7E-8066-8A93-6B8B1F7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Fast R-CNN – Training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DE282-B62F-3E72-97F0-2AD31E88DA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8000" y="6295037"/>
            <a:ext cx="1817775" cy="3184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4DB3F-2F00-D382-FAA2-207CB004DDF7}"/>
              </a:ext>
            </a:extLst>
          </p:cNvPr>
          <p:cNvSpPr txBox="1"/>
          <p:nvPr/>
        </p:nvSpPr>
        <p:spPr>
          <a:xfrm>
            <a:off x="3430233" y="6141148"/>
            <a:ext cx="21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öhne"/>
              </a:rPr>
              <a:t>Fast R-CNN Architecture</a:t>
            </a:r>
            <a:endParaRPr lang="ko-KR" altLang="en-US">
              <a:latin typeface="Söhne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8D3242-8B61-7247-5B2F-A034741C2304}"/>
              </a:ext>
            </a:extLst>
          </p:cNvPr>
          <p:cNvSpPr/>
          <p:nvPr/>
        </p:nvSpPr>
        <p:spPr>
          <a:xfrm>
            <a:off x="882596" y="4578876"/>
            <a:ext cx="2073736" cy="12512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öhne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00971F-FBDC-832C-7F58-97602D728CC7}"/>
              </a:ext>
            </a:extLst>
          </p:cNvPr>
          <p:cNvSpPr/>
          <p:nvPr/>
        </p:nvSpPr>
        <p:spPr>
          <a:xfrm>
            <a:off x="2504661" y="4222143"/>
            <a:ext cx="1019158" cy="11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62C127-5418-5AC3-B7A9-6050723A4EA5}"/>
              </a:ext>
            </a:extLst>
          </p:cNvPr>
          <p:cNvSpPr txBox="1"/>
          <p:nvPr/>
        </p:nvSpPr>
        <p:spPr>
          <a:xfrm>
            <a:off x="2309356" y="4189906"/>
            <a:ext cx="1293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128 Region proposal</a:t>
            </a:r>
            <a:endParaRPr lang="ko-KR" altLang="en-US" sz="9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28580-9CD7-7260-F6ED-D712327BBBC9}"/>
              </a:ext>
            </a:extLst>
          </p:cNvPr>
          <p:cNvSpPr/>
          <p:nvPr/>
        </p:nvSpPr>
        <p:spPr>
          <a:xfrm>
            <a:off x="2525702" y="2635439"/>
            <a:ext cx="209547" cy="59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E2C242-7C2C-11D7-D2CC-7928BE83656A}"/>
              </a:ext>
            </a:extLst>
          </p:cNvPr>
          <p:cNvSpPr/>
          <p:nvPr/>
        </p:nvSpPr>
        <p:spPr>
          <a:xfrm>
            <a:off x="999491" y="5549661"/>
            <a:ext cx="976493" cy="183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input image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02693-F12D-9365-5C05-CCAE8B78DF5F}"/>
              </a:ext>
            </a:extLst>
          </p:cNvPr>
          <p:cNvSpPr txBox="1"/>
          <p:nvPr/>
        </p:nvSpPr>
        <p:spPr>
          <a:xfrm>
            <a:off x="3210344" y="5696932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 map</a:t>
            </a:r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E68E54-1449-E80F-20A0-7F727DCBD53E}"/>
              </a:ext>
            </a:extLst>
          </p:cNvPr>
          <p:cNvSpPr txBox="1"/>
          <p:nvPr/>
        </p:nvSpPr>
        <p:spPr>
          <a:xfrm>
            <a:off x="4957166" y="5595808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4096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469C50-3AA2-FF41-2E59-B5876B957F53}"/>
              </a:ext>
            </a:extLst>
          </p:cNvPr>
          <p:cNvSpPr txBox="1"/>
          <p:nvPr/>
        </p:nvSpPr>
        <p:spPr>
          <a:xfrm>
            <a:off x="5774761" y="4222143"/>
            <a:ext cx="9764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classifier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834731-7A8E-8E58-4EE6-E0838F2C8DCA}"/>
              </a:ext>
            </a:extLst>
          </p:cNvPr>
          <p:cNvSpPr txBox="1"/>
          <p:nvPr/>
        </p:nvSpPr>
        <p:spPr>
          <a:xfrm>
            <a:off x="7357071" y="5224007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multi-task</a:t>
            </a:r>
          </a:p>
          <a:p>
            <a:pPr algn="ctr"/>
            <a:r>
              <a:rPr lang="en-US" altLang="ko-KR" sz="1050"/>
              <a:t>loss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C20009-78A4-4E84-D0B6-CC19A913ABDF}"/>
              </a:ext>
            </a:extLst>
          </p:cNvPr>
          <p:cNvSpPr txBox="1"/>
          <p:nvPr/>
        </p:nvSpPr>
        <p:spPr>
          <a:xfrm>
            <a:off x="6538289" y="4214888"/>
            <a:ext cx="88027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8CB234-0C94-0231-66E4-7C7F978F0993}"/>
              </a:ext>
            </a:extLst>
          </p:cNvPr>
          <p:cNvSpPr txBox="1"/>
          <p:nvPr/>
        </p:nvSpPr>
        <p:spPr>
          <a:xfrm>
            <a:off x="6498534" y="5968770"/>
            <a:ext cx="104725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feature</a:t>
            </a:r>
          </a:p>
          <a:p>
            <a:pPr algn="ctr"/>
            <a:r>
              <a:rPr lang="en-US" altLang="ko-KR" sz="1050"/>
              <a:t>vector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7FCFC-83B7-912B-9DBF-5910C4DE41AE}"/>
              </a:ext>
            </a:extLst>
          </p:cNvPr>
          <p:cNvSpPr txBox="1"/>
          <p:nvPr/>
        </p:nvSpPr>
        <p:spPr>
          <a:xfrm>
            <a:off x="5838488" y="5996135"/>
            <a:ext cx="976492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bounding</a:t>
            </a:r>
          </a:p>
          <a:p>
            <a:pPr algn="ctr"/>
            <a:r>
              <a:rPr lang="en-US" altLang="ko-KR" sz="1050"/>
              <a:t>box</a:t>
            </a:r>
          </a:p>
          <a:p>
            <a:pPr algn="ctr"/>
            <a:r>
              <a:rPr lang="en-US" altLang="ko-KR" sz="1050"/>
              <a:t>regressor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C0E200-9263-D0E1-0725-717E49B67CF2}"/>
              </a:ext>
            </a:extLst>
          </p:cNvPr>
          <p:cNvSpPr txBox="1"/>
          <p:nvPr/>
        </p:nvSpPr>
        <p:spPr>
          <a:xfrm>
            <a:off x="4339429" y="5681274"/>
            <a:ext cx="97649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FC</a:t>
            </a:r>
          </a:p>
          <a:p>
            <a:pPr algn="ctr"/>
            <a:r>
              <a:rPr lang="en-US" altLang="ko-KR" sz="1050"/>
              <a:t>layers</a:t>
            </a:r>
            <a:endParaRPr lang="ko-KR" alt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95B-1925-2E48-57A4-20AE9073E307}"/>
              </a:ext>
            </a:extLst>
          </p:cNvPr>
          <p:cNvSpPr txBox="1"/>
          <p:nvPr/>
        </p:nvSpPr>
        <p:spPr>
          <a:xfrm>
            <a:off x="9378175" y="688249"/>
            <a:ext cx="5280918" cy="548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endParaRPr lang="en-US" altLang="ko-KR" sz="2800">
              <a:solidFill>
                <a:srgbClr val="00B0F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 b="1">
                <a:solidFill>
                  <a:srgbClr val="FF0000"/>
                </a:solidFill>
                <a:latin typeface="Söhne"/>
              </a:rPr>
              <a:t>여기서 </a:t>
            </a:r>
            <a:r>
              <a:rPr lang="en-US" altLang="ko-KR" sz="2800" b="1">
                <a:solidFill>
                  <a:srgbClr val="FF0000"/>
                </a:solidFill>
                <a:latin typeface="Söhne"/>
              </a:rPr>
              <a:t>Fast R-CNN</a:t>
            </a:r>
            <a:r>
              <a:rPr lang="ko-KR" altLang="en-US" sz="2800" b="1">
                <a:solidFill>
                  <a:srgbClr val="FF0000"/>
                </a:solidFill>
                <a:latin typeface="Söhne"/>
              </a:rPr>
              <a:t>은 </a:t>
            </a:r>
            <a:endParaRPr lang="en-US" altLang="ko-KR" sz="2800" b="1">
              <a:solidFill>
                <a:srgbClr val="FF0000"/>
              </a:solidFill>
              <a:latin typeface="Söhne"/>
            </a:endParaRP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이미지를 </a:t>
            </a:r>
            <a:r>
              <a:rPr lang="en-US" altLang="ko-KR" sz="2800" b="1">
                <a:solidFill>
                  <a:srgbClr val="00B0F0"/>
                </a:solidFill>
                <a:latin typeface="Söhne"/>
              </a:rPr>
              <a:t>ConvNet forward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/ feature map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en-US" altLang="ko-KR" sz="2800">
                <a:solidFill>
                  <a:srgbClr val="00B0F0"/>
                </a:solidFill>
                <a:latin typeface="Söhne"/>
              </a:rPr>
              <a:t>Region Proposal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을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feature map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이 과정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/ R-CNN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단점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/ model speed</a:t>
            </a:r>
          </a:p>
          <a:p>
            <a:pPr marL="685800" lvl="0" indent="-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Font typeface="Noto Sans Symbols"/>
              <a:buAutoNum type="arabicPeriod"/>
            </a:pPr>
            <a:r>
              <a:rPr lang="ko-KR" altLang="en-US" sz="2800">
                <a:solidFill>
                  <a:srgbClr val="00B0F0"/>
                </a:solidFill>
                <a:latin typeface="Söhne"/>
              </a:rPr>
              <a:t>어떻게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feature map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에 </a:t>
            </a:r>
            <a:r>
              <a:rPr lang="en-US" altLang="ko-KR" sz="2800">
                <a:solidFill>
                  <a:srgbClr val="00B0F0"/>
                </a:solidFill>
                <a:latin typeface="Söhne"/>
              </a:rPr>
              <a:t>RoI </a:t>
            </a:r>
            <a:r>
              <a:rPr lang="ko-KR" altLang="en-US" sz="2800">
                <a:solidFill>
                  <a:srgbClr val="00B0F0"/>
                </a:solidFill>
                <a:latin typeface="Söhne"/>
              </a:rPr>
              <a:t>먼저</a:t>
            </a:r>
            <a:endParaRPr lang="en-US" altLang="ko-KR" sz="2800">
              <a:solidFill>
                <a:srgbClr val="00B0F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62667665"/>
      </p:ext>
    </p:extLst>
  </p:cSld>
  <p:clrMapOvr>
    <a:masterClrMapping/>
  </p:clrMapOvr>
</p:sld>
</file>

<file path=ppt/theme/theme1.xml><?xml version="1.0" encoding="utf-8"?>
<a:theme xmlns:a="http://schemas.openxmlformats.org/drawingml/2006/main" name="SPA_jhkh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903</Words>
  <Application>Microsoft Office PowerPoint</Application>
  <PresentationFormat>화면 슬라이드 쇼(4:3)</PresentationFormat>
  <Paragraphs>349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Noto Sans Symbols</vt:lpstr>
      <vt:lpstr>Cambria Math</vt:lpstr>
      <vt:lpstr>Söhne</vt:lpstr>
      <vt:lpstr>Malgun Gothic</vt:lpstr>
      <vt:lpstr>Calibri</vt:lpstr>
      <vt:lpstr>Arial</vt:lpstr>
      <vt:lpstr>SPA_jhkho</vt:lpstr>
      <vt:lpstr>Fast R-CNN</vt:lpstr>
      <vt:lpstr>Contents</vt:lpstr>
      <vt:lpstr>Drawbacks of R-CNN</vt:lpstr>
      <vt:lpstr>Drawbacks of R-CNN</vt:lpstr>
      <vt:lpstr>Fast R-CNN – Architecture</vt:lpstr>
      <vt:lpstr>Fast R-CNN – Architecture</vt:lpstr>
      <vt:lpstr>Fast R-CNN – Architecture</vt:lpstr>
      <vt:lpstr>Fast R-CNN – Training</vt:lpstr>
      <vt:lpstr>Fast R-CNN – Training</vt:lpstr>
      <vt:lpstr>Fast R-CNN – Training</vt:lpstr>
      <vt:lpstr>Fast R-CNN – Training</vt:lpstr>
      <vt:lpstr>Fast R-CNN – feature sharing</vt:lpstr>
      <vt:lpstr>Fast R-CNN – Training</vt:lpstr>
      <vt:lpstr>Fast R-CNN – Training</vt:lpstr>
      <vt:lpstr>Fast R-CNN – Training</vt:lpstr>
      <vt:lpstr>Fast R-CNN – Training</vt:lpstr>
      <vt:lpstr>Fast R-CNN – Training</vt:lpstr>
      <vt:lpstr>Fast R-CNN – Training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-부제목-</dc:title>
  <dc:creator>KohJunho</dc:creator>
  <cp:lastModifiedBy>이 재형</cp:lastModifiedBy>
  <cp:revision>28</cp:revision>
  <dcterms:created xsi:type="dcterms:W3CDTF">2021-07-01T00:53:58Z</dcterms:created>
  <dcterms:modified xsi:type="dcterms:W3CDTF">2023-07-25T09:15:11Z</dcterms:modified>
</cp:coreProperties>
</file>